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59" r:id="rId4"/>
    <p:sldMasterId id="2147483661" r:id="rId5"/>
    <p:sldMasterId id="2147483663" r:id="rId6"/>
    <p:sldMasterId id="2147483665" r:id="rId7"/>
    <p:sldMasterId id="2147483667" r:id="rId8"/>
  </p:sldMasterIdLst>
  <p:notesMasterIdLst>
    <p:notesMasterId r:id="rId81"/>
  </p:notesMasterIdLst>
  <p:handoutMasterIdLst>
    <p:handoutMasterId r:id="rId82"/>
  </p:handoutMasterIdLst>
  <p:sldIdLst>
    <p:sldId id="256" r:id="rId9"/>
    <p:sldId id="264" r:id="rId10"/>
    <p:sldId id="459" r:id="rId11"/>
    <p:sldId id="296" r:id="rId12"/>
    <p:sldId id="460" r:id="rId13"/>
    <p:sldId id="463" r:id="rId14"/>
    <p:sldId id="462" r:id="rId15"/>
    <p:sldId id="415" r:id="rId16"/>
    <p:sldId id="293" r:id="rId17"/>
    <p:sldId id="420" r:id="rId18"/>
    <p:sldId id="461" r:id="rId19"/>
    <p:sldId id="294" r:id="rId20"/>
    <p:sldId id="289" r:id="rId21"/>
    <p:sldId id="291" r:id="rId22"/>
    <p:sldId id="292" r:id="rId23"/>
    <p:sldId id="297" r:id="rId24"/>
    <p:sldId id="265" r:id="rId25"/>
    <p:sldId id="299" r:id="rId26"/>
    <p:sldId id="340" r:id="rId27"/>
    <p:sldId id="341" r:id="rId28"/>
    <p:sldId id="342" r:id="rId29"/>
    <p:sldId id="343" r:id="rId30"/>
    <p:sldId id="346" r:id="rId31"/>
    <p:sldId id="344" r:id="rId32"/>
    <p:sldId id="357" r:id="rId33"/>
    <p:sldId id="345" r:id="rId34"/>
    <p:sldId id="347" r:id="rId35"/>
    <p:sldId id="349" r:id="rId36"/>
    <p:sldId id="354" r:id="rId37"/>
    <p:sldId id="355" r:id="rId38"/>
    <p:sldId id="350" r:id="rId39"/>
    <p:sldId id="351" r:id="rId40"/>
    <p:sldId id="352" r:id="rId41"/>
    <p:sldId id="353" r:id="rId42"/>
    <p:sldId id="464" r:id="rId43"/>
    <p:sldId id="304" r:id="rId44"/>
    <p:sldId id="308" r:id="rId45"/>
    <p:sldId id="321" r:id="rId46"/>
    <p:sldId id="322" r:id="rId47"/>
    <p:sldId id="326" r:id="rId48"/>
    <p:sldId id="325" r:id="rId49"/>
    <p:sldId id="327" r:id="rId50"/>
    <p:sldId id="328" r:id="rId51"/>
    <p:sldId id="329" r:id="rId52"/>
    <p:sldId id="358" r:id="rId53"/>
    <p:sldId id="305" r:id="rId54"/>
    <p:sldId id="311" r:id="rId55"/>
    <p:sldId id="312" r:id="rId56"/>
    <p:sldId id="306" r:id="rId57"/>
    <p:sldId id="356" r:id="rId58"/>
    <p:sldId id="266" r:id="rId59"/>
    <p:sldId id="331" r:id="rId60"/>
    <p:sldId id="267" r:id="rId61"/>
    <p:sldId id="280" r:id="rId62"/>
    <p:sldId id="281" r:id="rId63"/>
    <p:sldId id="282" r:id="rId64"/>
    <p:sldId id="330" r:id="rId65"/>
    <p:sldId id="339" r:id="rId66"/>
    <p:sldId id="283" r:id="rId67"/>
    <p:sldId id="338" r:id="rId68"/>
    <p:sldId id="272" r:id="rId69"/>
    <p:sldId id="287" r:id="rId70"/>
    <p:sldId id="336" r:id="rId71"/>
    <p:sldId id="285" r:id="rId72"/>
    <p:sldId id="273" r:id="rId73"/>
    <p:sldId id="284" r:id="rId74"/>
    <p:sldId id="333" r:id="rId75"/>
    <p:sldId id="334" r:id="rId76"/>
    <p:sldId id="278" r:id="rId77"/>
    <p:sldId id="279" r:id="rId78"/>
    <p:sldId id="332" r:id="rId79"/>
    <p:sldId id="45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480F1F-7957-D04B-97E7-A904DDD5797B}">
          <p14:sldIdLst>
            <p14:sldId id="256"/>
            <p14:sldId id="264"/>
            <p14:sldId id="459"/>
            <p14:sldId id="296"/>
            <p14:sldId id="460"/>
            <p14:sldId id="463"/>
            <p14:sldId id="462"/>
            <p14:sldId id="415"/>
            <p14:sldId id="293"/>
            <p14:sldId id="420"/>
            <p14:sldId id="461"/>
            <p14:sldId id="294"/>
            <p14:sldId id="289"/>
            <p14:sldId id="291"/>
            <p14:sldId id="292"/>
            <p14:sldId id="297"/>
            <p14:sldId id="265"/>
            <p14:sldId id="299"/>
            <p14:sldId id="340"/>
            <p14:sldId id="341"/>
            <p14:sldId id="342"/>
            <p14:sldId id="343"/>
            <p14:sldId id="346"/>
            <p14:sldId id="344"/>
            <p14:sldId id="357"/>
            <p14:sldId id="345"/>
            <p14:sldId id="347"/>
            <p14:sldId id="349"/>
            <p14:sldId id="354"/>
            <p14:sldId id="355"/>
            <p14:sldId id="350"/>
            <p14:sldId id="351"/>
            <p14:sldId id="352"/>
            <p14:sldId id="353"/>
            <p14:sldId id="464"/>
            <p14:sldId id="304"/>
            <p14:sldId id="308"/>
            <p14:sldId id="321"/>
            <p14:sldId id="322"/>
            <p14:sldId id="326"/>
            <p14:sldId id="325"/>
            <p14:sldId id="327"/>
            <p14:sldId id="328"/>
            <p14:sldId id="329"/>
            <p14:sldId id="358"/>
            <p14:sldId id="305"/>
            <p14:sldId id="311"/>
            <p14:sldId id="312"/>
            <p14:sldId id="306"/>
            <p14:sldId id="356"/>
            <p14:sldId id="266"/>
            <p14:sldId id="331"/>
            <p14:sldId id="267"/>
            <p14:sldId id="280"/>
            <p14:sldId id="281"/>
            <p14:sldId id="282"/>
            <p14:sldId id="330"/>
            <p14:sldId id="339"/>
            <p14:sldId id="283"/>
            <p14:sldId id="338"/>
            <p14:sldId id="272"/>
            <p14:sldId id="287"/>
            <p14:sldId id="336"/>
            <p14:sldId id="285"/>
            <p14:sldId id="273"/>
            <p14:sldId id="284"/>
            <p14:sldId id="333"/>
            <p14:sldId id="334"/>
            <p14:sldId id="278"/>
            <p14:sldId id="279"/>
            <p14:sldId id="332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DC3147-9A97-EEEC-0E33-831AC4767E9D}" name="office" initials="o" userId="S::x923@xbsk.vip::bb6c610a-2ba7-4eb9-9d9e-aa96da08f3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9A0001"/>
    <a:srgbClr val="0000FF"/>
    <a:srgbClr val="F2F2F2"/>
    <a:srgbClr val="1B1B19"/>
    <a:srgbClr val="143197"/>
    <a:srgbClr val="FFEEB9"/>
    <a:srgbClr val="9AE0FF"/>
    <a:srgbClr val="FFF6EF"/>
    <a:srgbClr val="DF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9" autoAdjust="0"/>
    <p:restoredTop sz="91422" autoAdjust="0"/>
  </p:normalViewPr>
  <p:slideViewPr>
    <p:cSldViewPr snapToGrid="0">
      <p:cViewPr varScale="1">
        <p:scale>
          <a:sx n="149" d="100"/>
          <a:sy n="149" d="100"/>
        </p:scale>
        <p:origin x="940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viewProps" Target="viewProps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presProps" Target="presProps.xml"/><Relationship Id="rId88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microsoft.com/office/2016/11/relationships/changesInfo" Target="changesInfos/changesInfo1.xml"/><Relationship Id="rId61" Type="http://schemas.openxmlformats.org/officeDocument/2006/relationships/slide" Target="slides/slide53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ie" userId="800270ab88b6e1ae" providerId="LiveId" clId="{092EE5F0-2024-4FD0-8491-F1C8E3955F71}"/>
    <pc:docChg chg="custSel modSld">
      <pc:chgData name="Zhang Jie" userId="800270ab88b6e1ae" providerId="LiveId" clId="{092EE5F0-2024-4FD0-8491-F1C8E3955F71}" dt="2024-10-23T08:46:07.812" v="452" actId="20577"/>
      <pc:docMkLst>
        <pc:docMk/>
      </pc:docMkLst>
      <pc:sldChg chg="modNotesTx">
        <pc:chgData name="Zhang Jie" userId="800270ab88b6e1ae" providerId="LiveId" clId="{092EE5F0-2024-4FD0-8491-F1C8E3955F71}" dt="2024-10-23T07:56:05.608" v="451" actId="20577"/>
        <pc:sldMkLst>
          <pc:docMk/>
          <pc:sldMk cId="3478806926" sldId="304"/>
        </pc:sldMkLst>
      </pc:sldChg>
      <pc:sldChg chg="modSp mod">
        <pc:chgData name="Zhang Jie" userId="800270ab88b6e1ae" providerId="LiveId" clId="{092EE5F0-2024-4FD0-8491-F1C8E3955F71}" dt="2024-10-23T08:46:07.812" v="452" actId="20577"/>
        <pc:sldMkLst>
          <pc:docMk/>
          <pc:sldMk cId="3314439510" sldId="306"/>
        </pc:sldMkLst>
        <pc:graphicFrameChg chg="modGraphic">
          <ac:chgData name="Zhang Jie" userId="800270ab88b6e1ae" providerId="LiveId" clId="{092EE5F0-2024-4FD0-8491-F1C8E3955F71}" dt="2024-10-23T08:46:07.812" v="452" actId="20577"/>
          <ac:graphicFrameMkLst>
            <pc:docMk/>
            <pc:sldMk cId="3314439510" sldId="306"/>
            <ac:graphicFrameMk id="61" creationId="{383EDE81-F675-4D04-9443-499A936E25B0}"/>
          </ac:graphicFrameMkLst>
        </pc:graphicFrameChg>
      </pc:sldChg>
      <pc:sldChg chg="modNotesTx">
        <pc:chgData name="Zhang Jie" userId="800270ab88b6e1ae" providerId="LiveId" clId="{092EE5F0-2024-4FD0-8491-F1C8E3955F71}" dt="2024-10-23T07:35:45.446" v="333" actId="20577"/>
        <pc:sldMkLst>
          <pc:docMk/>
          <pc:sldMk cId="1587152586" sldId="340"/>
        </pc:sldMkLst>
      </pc:sldChg>
      <pc:sldChg chg="modSp">
        <pc:chgData name="Zhang Jie" userId="800270ab88b6e1ae" providerId="LiveId" clId="{092EE5F0-2024-4FD0-8491-F1C8E3955F71}" dt="2024-10-23T07:44:20.974" v="334" actId="20577"/>
        <pc:sldMkLst>
          <pc:docMk/>
          <pc:sldMk cId="806876922" sldId="345"/>
        </pc:sldMkLst>
        <pc:spChg chg="mod">
          <ac:chgData name="Zhang Jie" userId="800270ab88b6e1ae" providerId="LiveId" clId="{092EE5F0-2024-4FD0-8491-F1C8E3955F71}" dt="2024-10-23T07:44:20.974" v="334" actId="20577"/>
          <ac:spMkLst>
            <pc:docMk/>
            <pc:sldMk cId="806876922" sldId="345"/>
            <ac:spMk id="7" creationId="{3DF146CF-5CF4-4F24-9FE0-1D9B2CD5F81D}"/>
          </ac:spMkLst>
        </pc:spChg>
      </pc:sldChg>
      <pc:sldChg chg="modNotesTx">
        <pc:chgData name="Zhang Jie" userId="800270ab88b6e1ae" providerId="LiveId" clId="{092EE5F0-2024-4FD0-8491-F1C8E3955F71}" dt="2024-10-23T07:52:45.982" v="388" actId="20577"/>
        <pc:sldMkLst>
          <pc:docMk/>
          <pc:sldMk cId="2765418026" sldId="352"/>
        </pc:sldMkLst>
      </pc:sldChg>
      <pc:sldChg chg="modSp mod">
        <pc:chgData name="Zhang Jie" userId="800270ab88b6e1ae" providerId="LiveId" clId="{092EE5F0-2024-4FD0-8491-F1C8E3955F71}" dt="2024-10-23T06:24:02.379" v="2" actId="20577"/>
        <pc:sldMkLst>
          <pc:docMk/>
          <pc:sldMk cId="0" sldId="459"/>
        </pc:sldMkLst>
        <pc:spChg chg="mod">
          <ac:chgData name="Zhang Jie" userId="800270ab88b6e1ae" providerId="LiveId" clId="{092EE5F0-2024-4FD0-8491-F1C8E3955F71}" dt="2024-10-23T06:24:02.379" v="2" actId="20577"/>
          <ac:spMkLst>
            <pc:docMk/>
            <pc:sldMk cId="0" sldId="459"/>
            <ac:spMk id="14" creationId="{00000000-0000-0000-0000-000000000000}"/>
          </ac:spMkLst>
        </pc:spChg>
      </pc:sldChg>
      <pc:sldChg chg="modSp mod">
        <pc:chgData name="Zhang Jie" userId="800270ab88b6e1ae" providerId="LiveId" clId="{092EE5F0-2024-4FD0-8491-F1C8E3955F71}" dt="2024-10-23T06:33:30.707" v="8" actId="20577"/>
        <pc:sldMkLst>
          <pc:docMk/>
          <pc:sldMk cId="0" sldId="460"/>
        </pc:sldMkLst>
        <pc:spChg chg="mod">
          <ac:chgData name="Zhang Jie" userId="800270ab88b6e1ae" providerId="LiveId" clId="{092EE5F0-2024-4FD0-8491-F1C8E3955F71}" dt="2024-10-23T06:33:30.707" v="8" actId="20577"/>
          <ac:spMkLst>
            <pc:docMk/>
            <pc:sldMk cId="0" sldId="460"/>
            <ac:spMk id="3" creationId="{00000000-0000-0000-0000-000000000000}"/>
          </ac:spMkLst>
        </pc:spChg>
      </pc:sldChg>
      <pc:sldChg chg="modNotesTx">
        <pc:chgData name="Zhang Jie" userId="800270ab88b6e1ae" providerId="LiveId" clId="{092EE5F0-2024-4FD0-8491-F1C8E3955F71}" dt="2024-10-23T07:04:47.758" v="274" actId="20577"/>
        <pc:sldMkLst>
          <pc:docMk/>
          <pc:sldMk cId="1034486131" sldId="46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03174603174604"/>
          <c:y val="7.8947368421052627E-2"/>
          <c:w val="0.62698412698412698"/>
          <c:h val="0.7799043062200956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Core</c:v>
                </c:pt>
              </c:strCache>
            </c:strRef>
          </c:tx>
          <c:spPr>
            <a:ln w="39523">
              <a:solidFill>
                <a:srgbClr val="FF000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Sheet1!$B$1:$D$1</c:f>
              <c:strCache>
                <c:ptCount val="3"/>
                <c:pt idx="0">
                  <c:v>VAX/1980</c:v>
                </c:pt>
                <c:pt idx="1">
                  <c:v>PPro/1996</c:v>
                </c:pt>
                <c:pt idx="2">
                  <c:v>2010+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</c:v>
                </c:pt>
                <c:pt idx="1">
                  <c:v>0.25</c:v>
                </c:pt>
                <c:pt idx="2">
                  <c:v>4.2000000000000003E-2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B5-4F39-94A4-E331FB8B59F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Memory</c:v>
                </c:pt>
              </c:strCache>
            </c:strRef>
          </c:tx>
          <c:spPr>
            <a:ln w="39523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Sheet1!$B$1:$D$1</c:f>
              <c:strCache>
                <c:ptCount val="3"/>
                <c:pt idx="0">
                  <c:v>VAX/1980</c:v>
                </c:pt>
                <c:pt idx="1">
                  <c:v>PPro/1996</c:v>
                </c:pt>
                <c:pt idx="2">
                  <c:v>2010+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</c:v>
                </c:pt>
                <c:pt idx="1">
                  <c:v>80</c:v>
                </c:pt>
                <c:pt idx="2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B5-4F39-94A4-E331FB8B5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9536591"/>
        <c:axId val="1"/>
      </c:lineChart>
      <c:catAx>
        <c:axId val="14795365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29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5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At val="0.01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logBase val="10"/>
          <c:orientation val="minMax"/>
          <c:max val="1000"/>
          <c:min val="0.0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29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45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79536591"/>
        <c:crosses val="autoZero"/>
        <c:crossBetween val="midCat"/>
        <c:majorUnit val="10"/>
      </c:valAx>
      <c:spPr>
        <a:noFill/>
        <a:ln w="13174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40430837216776466"/>
          <c:y val="0.32979745608721983"/>
          <c:w val="0.22857142857142856"/>
          <c:h val="0.16985645933014354"/>
        </c:manualLayout>
      </c:layout>
      <c:overlay val="0"/>
      <c:spPr>
        <a:noFill/>
        <a:ln w="3294">
          <a:solidFill>
            <a:schemeClr val="tx1"/>
          </a:solidFill>
          <a:prstDash val="solid"/>
        </a:ln>
      </c:spPr>
      <c:txPr>
        <a:bodyPr/>
        <a:lstStyle/>
        <a:p>
          <a:pPr>
            <a:defRPr sz="1717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6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42612942612944"/>
          <c:y val="7.3563218390804597E-2"/>
          <c:w val="0.66300366300366298"/>
          <c:h val="0.66896551724137931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8 KB</c:v>
                </c:pt>
              </c:strCache>
            </c:strRef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square"/>
            <c:size val="8"/>
            <c:spPr>
              <a:noFill/>
              <a:ln>
                <a:solidFill>
                  <a:srgbClr val="FFCC00"/>
                </a:solidFill>
                <a:prstDash val="solid"/>
              </a:ln>
            </c:spPr>
          </c:marker>
          <c:cat>
            <c:numRef>
              <c:f>Sheet1!$B$1:$G$1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1">
                  <c:v>8.5</c:v>
                </c:pt>
                <c:pt idx="2">
                  <c:v>7.5</c:v>
                </c:pt>
                <c:pt idx="3">
                  <c:v>7.25</c:v>
                </c:pt>
                <c:pt idx="4">
                  <c:v>7.75</c:v>
                </c:pt>
                <c:pt idx="5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C39-94C9-C7CBD4E960BE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16 KB</c:v>
                </c:pt>
              </c:strCache>
            </c:strRef>
          </c:tx>
          <c:spPr>
            <a:ln w="38100">
              <a:solidFill>
                <a:srgbClr val="00FF00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Sheet1!$B$1:$G$1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Sheet1!$B$4:$G$4</c:f>
              <c:numCache>
                <c:formatCode>General</c:formatCode>
                <c:ptCount val="6"/>
                <c:pt idx="1">
                  <c:v>4</c:v>
                </c:pt>
                <c:pt idx="2">
                  <c:v>2.75</c:v>
                </c:pt>
                <c:pt idx="3">
                  <c:v>2.75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C39-94C9-C7CBD4E960BE}"/>
            </c:ext>
          </c:extLst>
        </c:ser>
        <c:ser>
          <c:idx val="3"/>
          <c:order val="2"/>
          <c:tx>
            <c:strRef>
              <c:f>Sheet1!$A$5</c:f>
              <c:strCache>
                <c:ptCount val="1"/>
                <c:pt idx="0">
                  <c:v>64 KB</c:v>
                </c:pt>
              </c:strCache>
            </c:strRef>
          </c:tx>
          <c:spPr>
            <a:ln w="38100">
              <a:solidFill>
                <a:srgbClr val="00FFFF"/>
              </a:solidFill>
              <a:prstDash val="solid"/>
            </a:ln>
          </c:spPr>
          <c:marker>
            <c:symbol val="circle"/>
            <c:size val="8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numRef>
              <c:f>Sheet1!$B$1:$G$1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Sheet1!$B$5:$G$5</c:f>
              <c:numCache>
                <c:formatCode>General</c:formatCode>
                <c:ptCount val="6"/>
                <c:pt idx="1">
                  <c:v>2</c:v>
                </c:pt>
                <c:pt idx="2">
                  <c:v>1.7</c:v>
                </c:pt>
                <c:pt idx="3">
                  <c:v>1.55</c:v>
                </c:pt>
                <c:pt idx="4">
                  <c:v>1.4</c:v>
                </c:pt>
                <c:pt idx="5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23-4C39-94C9-C7CBD4E960BE}"/>
            </c:ext>
          </c:extLst>
        </c:ser>
        <c:ser>
          <c:idx val="4"/>
          <c:order val="3"/>
          <c:tx>
            <c:strRef>
              <c:f>Sheet1!$A$6</c:f>
              <c:strCache>
                <c:ptCount val="1"/>
                <c:pt idx="0">
                  <c:v>256 KB</c:v>
                </c:pt>
              </c:strCache>
            </c:strRef>
          </c:tx>
          <c:spPr>
            <a:ln w="38100">
              <a:solidFill>
                <a:srgbClr val="0000FF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Sheet1!$B$1:$G$1</c:f>
              <c:numCache>
                <c:formatCode>General</c:formatCode>
                <c:ptCount val="6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1">
                  <c:v>1</c:v>
                </c:pt>
                <c:pt idx="2">
                  <c:v>0.7</c:v>
                </c:pt>
                <c:pt idx="3">
                  <c:v>0.5</c:v>
                </c:pt>
                <c:pt idx="4">
                  <c:v>0.5</c:v>
                </c:pt>
                <c:pt idx="5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23-4C39-94C9-C7CBD4E96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9475711"/>
        <c:axId val="1"/>
      </c:lineChart>
      <c:catAx>
        <c:axId val="83947571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Block size (bytes)</a:t>
                </a:r>
              </a:p>
            </c:rich>
          </c:tx>
          <c:layout>
            <c:manualLayout>
              <c:xMode val="edge"/>
              <c:yMode val="edge"/>
              <c:x val="0.33089133089133088"/>
              <c:y val="0.8758620689655172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Miss rate (%)</a:t>
                </a:r>
              </a:p>
            </c:rich>
          </c:tx>
          <c:layout>
            <c:manualLayout>
              <c:xMode val="edge"/>
              <c:yMode val="edge"/>
              <c:x val="1.4652014652014652E-2"/>
              <c:y val="0.2298850574712643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839475711"/>
        <c:crosses val="autoZero"/>
        <c:crossBetween val="midCat"/>
        <c:majorUnit val="5"/>
      </c:valAx>
      <c:spPr>
        <a:noFill/>
        <a:ln w="1270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150183150183155"/>
          <c:y val="0.18160919540229886"/>
          <c:w val="0.16117216117216118"/>
          <c:h val="0.32413793103448274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71223021582734"/>
          <c:y val="6.6929133858267723E-2"/>
          <c:w val="0.63021582733812953"/>
          <c:h val="0.70078740157480313"/>
        </c:manualLayout>
      </c:layout>
      <c:lineChart>
        <c:grouping val="standard"/>
        <c:varyColors val="0"/>
        <c:ser>
          <c:idx val="2"/>
          <c:order val="0"/>
          <c:tx>
            <c:strRef>
              <c:f>Sheet1!$A$4</c:f>
              <c:strCache>
                <c:ptCount val="1"/>
                <c:pt idx="0">
                  <c:v>4KB</c:v>
                </c:pt>
              </c:strCache>
            </c:strRef>
          </c:tx>
          <c:spPr>
            <a:ln w="22187">
              <a:solidFill>
                <a:srgbClr val="00FF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9.8000000000000007</c:v>
                </c:pt>
                <c:pt idx="1">
                  <c:v>7.6</c:v>
                </c:pt>
                <c:pt idx="2">
                  <c:v>7.1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6B-4AD3-BA45-EAD3576EA080}"/>
            </c:ext>
          </c:extLst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8KB</c:v>
                </c:pt>
              </c:strCache>
            </c:strRef>
          </c:tx>
          <c:spPr>
            <a:ln w="22187">
              <a:solidFill>
                <a:srgbClr val="00FFFF"/>
              </a:solidFill>
              <a:prstDash val="solid"/>
            </a:ln>
          </c:spPr>
          <c:marker>
            <c:symbol val="x"/>
            <c:size val="6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6.8</c:v>
                </c:pt>
                <c:pt idx="1">
                  <c:v>4.9000000000000004</c:v>
                </c:pt>
                <c:pt idx="2">
                  <c:v>4.4000000000000004</c:v>
                </c:pt>
                <c:pt idx="3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B-4AD3-BA45-EAD3576EA080}"/>
            </c:ext>
          </c:extLst>
        </c:ser>
        <c:ser>
          <c:idx val="4"/>
          <c:order val="2"/>
          <c:tx>
            <c:strRef>
              <c:f>Sheet1!$A$6</c:f>
              <c:strCache>
                <c:ptCount val="1"/>
                <c:pt idx="0">
                  <c:v>16KB</c:v>
                </c:pt>
              </c:strCache>
            </c:strRef>
          </c:tx>
          <c:spPr>
            <a:ln w="22187">
              <a:solidFill>
                <a:srgbClr val="0000FF"/>
              </a:solidFill>
              <a:prstDash val="solid"/>
            </a:ln>
          </c:spPr>
          <c:marker>
            <c:symbol val="star"/>
            <c:size val="6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4.9000000000000004</c:v>
                </c:pt>
                <c:pt idx="1">
                  <c:v>4.0999999999999996</c:v>
                </c:pt>
                <c:pt idx="2">
                  <c:v>4.0999999999999996</c:v>
                </c:pt>
                <c:pt idx="3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B-4AD3-BA45-EAD3576EA080}"/>
            </c:ext>
          </c:extLst>
        </c:ser>
        <c:ser>
          <c:idx val="5"/>
          <c:order val="3"/>
          <c:tx>
            <c:strRef>
              <c:f>Sheet1!$A$7</c:f>
              <c:strCache>
                <c:ptCount val="1"/>
                <c:pt idx="0">
                  <c:v>32KB</c:v>
                </c:pt>
              </c:strCache>
            </c:strRef>
          </c:tx>
          <c:spPr>
            <a:ln w="22187">
              <a:solidFill>
                <a:srgbClr val="FF00F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4.2</c:v>
                </c:pt>
                <c:pt idx="1">
                  <c:v>3.8</c:v>
                </c:pt>
                <c:pt idx="2">
                  <c:v>3.7</c:v>
                </c:pt>
                <c:pt idx="3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6B-4AD3-BA45-EAD3576EA080}"/>
            </c:ext>
          </c:extLst>
        </c:ser>
        <c:ser>
          <c:idx val="6"/>
          <c:order val="4"/>
          <c:tx>
            <c:strRef>
              <c:f>Sheet1!$A$8</c:f>
              <c:strCache>
                <c:ptCount val="1"/>
                <c:pt idx="0">
                  <c:v>64KB</c:v>
                </c:pt>
              </c:strCache>
            </c:strRef>
          </c:tx>
          <c:spPr>
            <a:ln w="22187">
              <a:solidFill>
                <a:srgbClr val="008080"/>
              </a:solidFill>
              <a:prstDash val="solid"/>
            </a:ln>
          </c:spPr>
          <c:marker>
            <c:symbol val="plus"/>
            <c:size val="6"/>
            <c:spPr>
              <a:noFill/>
              <a:ln>
                <a:solidFill>
                  <a:srgbClr val="00808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3.7</c:v>
                </c:pt>
                <c:pt idx="1">
                  <c:v>3.1</c:v>
                </c:pt>
                <c:pt idx="2">
                  <c:v>3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B-4AD3-BA45-EAD3576EA080}"/>
            </c:ext>
          </c:extLst>
        </c:ser>
        <c:ser>
          <c:idx val="7"/>
          <c:order val="5"/>
          <c:tx>
            <c:strRef>
              <c:f>Sheet1!$A$9</c:f>
              <c:strCache>
                <c:ptCount val="1"/>
                <c:pt idx="0">
                  <c:v>128KB</c:v>
                </c:pt>
              </c:strCache>
            </c:strRef>
          </c:tx>
          <c:spPr>
            <a:ln w="22187">
              <a:solidFill>
                <a:srgbClr val="0000FF"/>
              </a:solidFill>
              <a:prstDash val="solid"/>
            </a:ln>
          </c:spPr>
          <c:marker>
            <c:symbol val="dot"/>
            <c:size val="6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Sheet1!$B$9:$E$9</c:f>
              <c:numCache>
                <c:formatCode>General</c:formatCode>
                <c:ptCount val="4"/>
                <c:pt idx="0">
                  <c:v>2.1</c:v>
                </c:pt>
                <c:pt idx="1">
                  <c:v>1.9</c:v>
                </c:pt>
                <c:pt idx="2">
                  <c:v>1.9</c:v>
                </c:pt>
                <c:pt idx="3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6B-4AD3-BA45-EAD3576EA080}"/>
            </c:ext>
          </c:extLst>
        </c:ser>
        <c:ser>
          <c:idx val="8"/>
          <c:order val="6"/>
          <c:tx>
            <c:strRef>
              <c:f>Sheet1!$A$10</c:f>
              <c:strCache>
                <c:ptCount val="1"/>
                <c:pt idx="0">
                  <c:v>256KB</c:v>
                </c:pt>
              </c:strCache>
            </c:strRef>
          </c:tx>
          <c:spPr>
            <a:ln w="22187">
              <a:solidFill>
                <a:srgbClr val="00CCFF"/>
              </a:solidFill>
              <a:prstDash val="solid"/>
            </a:ln>
          </c:spPr>
          <c:marker>
            <c:symbol val="dash"/>
            <c:size val="6"/>
            <c:spPr>
              <a:noFill/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1.3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6B-4AD3-BA45-EAD3576EA080}"/>
            </c:ext>
          </c:extLst>
        </c:ser>
        <c:ser>
          <c:idx val="9"/>
          <c:order val="7"/>
          <c:tx>
            <c:strRef>
              <c:f>Sheet1!$A$11</c:f>
              <c:strCache>
                <c:ptCount val="1"/>
                <c:pt idx="0">
                  <c:v>512KB</c:v>
                </c:pt>
              </c:strCache>
            </c:strRef>
          </c:tx>
          <c:spPr>
            <a:ln w="22187">
              <a:solidFill>
                <a:srgbClr val="9933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993300"/>
              </a:solidFill>
              <a:ln>
                <a:solidFill>
                  <a:srgbClr val="993300"/>
                </a:solidFill>
                <a:prstDash val="solid"/>
              </a:ln>
            </c:spPr>
          </c:marker>
          <c:cat>
            <c:strRef>
              <c:f>Sheet1!$B$1:$E$1</c:f>
              <c:strCache>
                <c:ptCount val="4"/>
                <c:pt idx="0">
                  <c:v>1-way</c:v>
                </c:pt>
                <c:pt idx="1">
                  <c:v>2-way</c:v>
                </c:pt>
                <c:pt idx="2">
                  <c:v>4-way</c:v>
                </c:pt>
                <c:pt idx="3">
                  <c:v>8-way</c:v>
                </c:pt>
              </c:strCache>
            </c:str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0.8</c:v>
                </c:pt>
                <c:pt idx="1">
                  <c:v>0.7</c:v>
                </c:pt>
                <c:pt idx="2">
                  <c:v>0.6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6B-4AD3-BA45-EAD3576EA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164704"/>
        <c:axId val="1"/>
      </c:lineChart>
      <c:catAx>
        <c:axId val="869164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25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Associativity</a:t>
                </a:r>
              </a:p>
            </c:rich>
          </c:tx>
          <c:layout>
            <c:manualLayout>
              <c:xMode val="edge"/>
              <c:yMode val="edge"/>
              <c:x val="0.3510791366906475"/>
              <c:y val="0.88582677165354329"/>
            </c:manualLayout>
          </c:layout>
          <c:overlay val="0"/>
          <c:spPr>
            <a:noFill/>
            <a:ln w="2218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7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25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25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Miss Rate</a:t>
                </a:r>
              </a:p>
            </c:rich>
          </c:tx>
          <c:layout>
            <c:manualLayout>
              <c:xMode val="edge"/>
              <c:yMode val="edge"/>
              <c:x val="1.870503597122302E-2"/>
              <c:y val="0.2874015748031496"/>
            </c:manualLayout>
          </c:layout>
          <c:overlay val="0"/>
          <c:spPr>
            <a:noFill/>
            <a:ln w="2218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7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25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869164704"/>
        <c:crosses val="autoZero"/>
        <c:crossBetween val="between"/>
      </c:valAx>
      <c:spPr>
        <a:noFill/>
        <a:ln w="11094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994606125776124"/>
          <c:y val="6.2732166113852017E-2"/>
          <c:w val="0.18705035971223022"/>
          <c:h val="0.58464566929133854"/>
        </c:manualLayout>
      </c:layout>
      <c:overlay val="0"/>
      <c:spPr>
        <a:noFill/>
        <a:ln w="2773">
          <a:solidFill>
            <a:schemeClr val="tx1"/>
          </a:solidFill>
          <a:prstDash val="solid"/>
        </a:ln>
      </c:spPr>
      <c:txPr>
        <a:bodyPr/>
        <a:lstStyle/>
        <a:p>
          <a:pPr>
            <a:defRPr sz="1585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2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021A-9CF9-4D94-A940-7B5D3D2FE93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8A6F5-7BB5-4D98-9BBE-9ADEE9ADD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351AA-5494-456E-9018-AEAFE1A7CAB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B0265-CDCE-4ED3-A7B0-D791FBC902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内存的层次结构</a:t>
            </a:r>
            <a:endParaRPr lang="en-US" altLang="zh-CN" dirty="0"/>
          </a:p>
          <a:p>
            <a:r>
              <a:rPr lang="zh-CN" altLang="en-US" dirty="0"/>
              <a:t>缓存内存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89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is the hierarchy managed?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1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Q1: Is this possible that we can change the index position?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5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Unlike multi-word design, SA cache can always benefit from more ways.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60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about direct map? </a:t>
            </a:r>
          </a:p>
          <a:p>
            <a:r>
              <a:rPr lang="en-US" altLang="zh-CN" dirty="0"/>
              <a:t>What about set-associative cache?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8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https://en.wikipedia.org/wiki/Page_replacement_algorithm#Clock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6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AA95-23E8-4F82-A2EF-823A12289D8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AA95-23E8-4F82-A2EF-823A12289D8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Stride prefetching: https://www.cse.iitk.ac.in/users/biswap/CS698Y/lectures/L12.pdf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https://en.wikipedia.org/wiki/Cache_prefetching#Stream_buffers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占了处理器芯片的很大一部分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为啥需要用到缓存？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http://english.ioa.cas.cn/rh/as/201611/W020161123378291811609.pdf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Review: load/store instruction needs to access data from memory. Memory access latency can stall the load/store instructions.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4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address this challenge?</a:t>
            </a:r>
          </a:p>
          <a:p>
            <a:r>
              <a:rPr lang="en-US" altLang="zh-CN" dirty="0"/>
              <a:t>Why does DRAM access time increase?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3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Introduce different types of memories</a:t>
            </a:r>
          </a:p>
          <a:p>
            <a:r>
              <a:rPr lang="en-US" altLang="zh-CN" dirty="0"/>
              <a:t>Q1: What’s the meaning of random access?</a:t>
            </a:r>
          </a:p>
          <a:p>
            <a:r>
              <a:rPr lang="en-US" altLang="zh-CN" dirty="0"/>
              <a:t>Q2: DRAM/SRAM size is small?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7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What’s WL and BL?</a:t>
            </a:r>
          </a:p>
          <a:p>
            <a:r>
              <a:rPr lang="en-US" altLang="zh-CN" dirty="0"/>
              <a:t>Q2: What’re P/N transistors?</a:t>
            </a:r>
          </a:p>
          <a:p>
            <a:r>
              <a:rPr lang="en-US" altLang="zh-CN" dirty="0"/>
              <a:t>Q3: Why does SRAM take more area than DRAM?</a:t>
            </a:r>
          </a:p>
          <a:p>
            <a:r>
              <a:rPr lang="en-US" altLang="zh-CN" dirty="0"/>
              <a:t>Q4: How does SRAM work?</a:t>
            </a:r>
          </a:p>
          <a:p>
            <a:r>
              <a:rPr lang="en-US" altLang="zh-CN" dirty="0"/>
              <a:t>Q5: Why does SRAM consume more power? </a:t>
            </a:r>
          </a:p>
          <a:p>
            <a:r>
              <a:rPr lang="en-US" altLang="zh-CN" dirty="0"/>
              <a:t>Q6: Why is SRAM faster than DRAM?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how RAM organization impacts the latency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DF8B1-D0E7-4B92-AC3D-FFC2A434382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DRAM</a:t>
            </a:r>
            <a:r>
              <a:rPr lang="zh-CN" altLang="en-US" dirty="0"/>
              <a:t>作为主存，使用</a:t>
            </a:r>
            <a:r>
              <a:rPr lang="en-US" altLang="zh-CN" dirty="0"/>
              <a:t>SRAM</a:t>
            </a:r>
            <a:r>
              <a:rPr lang="zh-CN" altLang="en-US" dirty="0"/>
              <a:t>作为</a:t>
            </a:r>
            <a:r>
              <a:rPr lang="en-US" altLang="zh-CN" dirty="0"/>
              <a:t>DRAM</a:t>
            </a:r>
            <a:r>
              <a:rPr lang="zh-CN" altLang="en-US" dirty="0"/>
              <a:t>的缓存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2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目的：</a:t>
            </a:r>
            <a:r>
              <a:rPr lang="en-US" altLang="zh-CN" dirty="0"/>
              <a:t>offer as much memory as possible and the fastest speed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B0265-CDCE-4ED3-A7B0-D791FBC902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7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" y="805974"/>
            <a:ext cx="10027919" cy="2417763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727958" y="4400236"/>
            <a:ext cx="9243061" cy="6213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79" y="111043"/>
            <a:ext cx="5930900" cy="323852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Conference name</a:t>
            </a:r>
            <a:endParaRPr lang="ko-KR" altLang="en-US" dirty="0"/>
          </a:p>
        </p:txBody>
      </p:sp>
      <p:sp>
        <p:nvSpPr>
          <p:cNvPr id="6" name="부제목 2"/>
          <p:cNvSpPr txBox="1"/>
          <p:nvPr userDrawn="1"/>
        </p:nvSpPr>
        <p:spPr>
          <a:xfrm>
            <a:off x="228601" y="5331407"/>
            <a:ext cx="10625060" cy="452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aboratory of </a:t>
            </a:r>
            <a:r>
              <a:rPr lang="en-US" sz="3200" b="1" dirty="0">
                <a:solidFill>
                  <a:srgbClr val="9A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sz="3200" b="1" dirty="0">
                <a:solidFill>
                  <a:srgbClr val="9A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ardware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9A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lang="en-US" sz="3200" b="1" dirty="0">
                <a:solidFill>
                  <a:srgbClr val="9A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ystem </a:t>
            </a:r>
            <a:r>
              <a:rPr lang="en-US" sz="3200" b="1" dirty="0">
                <a:solidFill>
                  <a:srgbClr val="9A00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volution</a:t>
            </a:r>
          </a:p>
        </p:txBody>
      </p:sp>
      <p:sp>
        <p:nvSpPr>
          <p:cNvPr id="2" name="TextBox 8"/>
          <p:cNvSpPr txBox="1"/>
          <p:nvPr userDrawn="1"/>
        </p:nvSpPr>
        <p:spPr>
          <a:xfrm>
            <a:off x="2727958" y="5823627"/>
            <a:ext cx="349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err="1">
                <a:solidFill>
                  <a:srgbClr val="9A0001"/>
                </a:solidFill>
                <a:latin typeface="Impact" panose="020B0806030902050204" pitchFamily="34" charset="0"/>
              </a:rPr>
              <a:t>CHASE</a:t>
            </a:r>
            <a:r>
              <a:rPr lang="en-US" altLang="zh-CN" sz="5400" b="1" i="1" dirty="0" err="1">
                <a:solidFill>
                  <a:schemeClr val="tx1"/>
                </a:solidFill>
                <a:latin typeface="Impact" panose="020B0806030902050204" pitchFamily="34" charset="0"/>
              </a:rPr>
              <a:t>Lab</a:t>
            </a:r>
            <a:endParaRPr lang="en-US" sz="5400" b="1" i="1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32B7B-0D7F-4118-82B3-57D90CA60B55}" type="datetime4">
              <a:rPr lang="en-US" altLang="zh-CN"/>
              <a:pPr>
                <a:defRPr/>
              </a:pPr>
              <a:t>October 23, 2024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C646F-34FF-4D37-A17B-D68B65F71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4" y="6356353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3"/>
          </p:nvPr>
        </p:nvSpPr>
        <p:spPr>
          <a:xfrm>
            <a:off x="523876" y="1323975"/>
            <a:ext cx="11277601" cy="4852988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67349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 hasCustomPrompt="1"/>
          </p:nvPr>
        </p:nvSpPr>
        <p:spPr>
          <a:xfrm>
            <a:off x="863139" y="955965"/>
            <a:ext cx="10515600" cy="2310938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942" y="653755"/>
            <a:ext cx="9371293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Bell Gothic Std Black" panose="020B0706020202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13943" y="3700702"/>
            <a:ext cx="93712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Bell Gothic Std Light" panose="020B06060202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98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1" y="132371"/>
            <a:ext cx="11242588" cy="63240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61FA16-BD45-43F9-A93C-DCDF68F6F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09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1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2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" y="805974"/>
            <a:ext cx="10027919" cy="2417763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79" y="111043"/>
            <a:ext cx="5930900" cy="323852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Conference name</a:t>
            </a:r>
            <a:endParaRPr lang="ko-KR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727958" y="4400236"/>
            <a:ext cx="9243061" cy="6213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/>
          <a:srcRect t="10985" b="7405"/>
          <a:stretch>
            <a:fillRect/>
          </a:stretch>
        </p:blipFill>
        <p:spPr>
          <a:xfrm>
            <a:off x="2631598" y="5809129"/>
            <a:ext cx="3509482" cy="10488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6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29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4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4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42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0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86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4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26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5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5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97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8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2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58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9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313267" y="18256"/>
            <a:ext cx="11599333" cy="756445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67" y="881744"/>
            <a:ext cx="11599333" cy="532765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2001501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2001501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BD30D-D984-4834-BEA7-A96E871018E4}" type="datetime4">
              <a:rPr lang="en-US" altLang="zh-CN"/>
              <a:pPr>
                <a:defRPr/>
              </a:pPr>
              <a:t>October 23, 2024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59BC31-A3D1-4776-BF56-7B179E8EB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9010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99F3F2B-E3F4-43B4-8CF3-0E23F01C452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0A1408-CA17-41D6-A3CA-9EBBA06C4B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99F3F2B-E3F4-43B4-8CF3-0E23F01C452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0A1408-CA17-41D6-A3CA-9EBBA06C4B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 hasCustomPrompt="1"/>
          </p:nvPr>
        </p:nvSpPr>
        <p:spPr>
          <a:xfrm>
            <a:off x="863139" y="955965"/>
            <a:ext cx="10515600" cy="2310938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52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7545" y="132371"/>
            <a:ext cx="11620844" cy="632402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842EFC-578C-4B18-B588-E40476D4A8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è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930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942" y="653755"/>
            <a:ext cx="5934457" cy="1575096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Bell Gothic Std Black" panose="020B0706020202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13943" y="2390776"/>
            <a:ext cx="5934456" cy="2810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Bell Gothic Std Light" panose="020B0606020203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845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49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080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905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75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1" y="132371"/>
            <a:ext cx="11242588" cy="63240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21BF33-F5D1-4590-A2E5-206BF7AB40F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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5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B959-688F-4C2A-984E-8EEC969622E7}" type="datetime4">
              <a:rPr lang="en-US" altLang="zh-CN"/>
              <a:pPr>
                <a:defRPr/>
              </a:pPr>
              <a:t>October 23, 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8CE3E-7ACC-4BFC-9D90-8A3C560DA4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695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4F61D5-7643-4F48-A00E-ADF247A9B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1" y="104062"/>
            <a:ext cx="11267988" cy="353139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8547C3-1061-4D89-A161-AC750AF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429" y="523876"/>
            <a:ext cx="11267988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1B144B-AA3D-4E69-8536-346552CF52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156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" y="805974"/>
            <a:ext cx="10027919" cy="2417763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79" y="111043"/>
            <a:ext cx="5930900" cy="323852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Conference name</a:t>
            </a:r>
            <a:endParaRPr lang="ko-KR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727958" y="4400236"/>
            <a:ext cx="9243061" cy="6213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/>
          <a:srcRect t="10985" b="7405"/>
          <a:stretch>
            <a:fillRect/>
          </a:stretch>
        </p:blipFill>
        <p:spPr>
          <a:xfrm>
            <a:off x="2631598" y="5809129"/>
            <a:ext cx="3509482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82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564204" y="136526"/>
            <a:ext cx="11348396" cy="663575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67" y="882650"/>
            <a:ext cx="11599333" cy="532765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1C7B2A-1886-1323-2346-0F9EFF6F4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564204" y="136526"/>
            <a:ext cx="11348396" cy="663575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67" y="1440180"/>
            <a:ext cx="11599333" cy="477012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1C7B2A-1886-1323-2346-0F9EFF6F4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8A62F3F1-7C7D-DE60-DE7F-A8B58FA567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124" y="693895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0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582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564204" y="136526"/>
            <a:ext cx="11348396" cy="663575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67" y="882650"/>
            <a:ext cx="11599333" cy="532765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1C7B2A-1886-1323-2346-0F9EFF6F4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839F6-898A-4F70-8F17-91873A93A639}"/>
              </a:ext>
            </a:extLst>
          </p:cNvPr>
          <p:cNvSpPr/>
          <p:nvPr userDrawn="1"/>
        </p:nvSpPr>
        <p:spPr>
          <a:xfrm>
            <a:off x="3965135" y="167699"/>
            <a:ext cx="3027666" cy="632402"/>
          </a:xfrm>
          <a:prstGeom prst="roundRect">
            <a:avLst>
              <a:gd name="adj" fmla="val 5622"/>
            </a:avLst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Picture 8" descr="Image result for clock icon">
            <a:extLst>
              <a:ext uri="{FF2B5EF4-FFF2-40B4-BE49-F238E27FC236}">
                <a16:creationId xmlns:a16="http://schemas.microsoft.com/office/drawing/2014/main" id="{4F418F65-B414-4F00-91DB-8800652CBE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6444" l="3556" r="98667">
                        <a14:foregroundMark x1="48444" y1="46667" x2="48444" y2="46667"/>
                        <a14:foregroundMark x1="52000" y1="44889" x2="52889" y2="47556"/>
                        <a14:foregroundMark x1="33778" y1="33333" x2="35556" y2="34667"/>
                        <a14:foregroundMark x1="40889" y1="40889" x2="44444" y2="44000"/>
                        <a14:foregroundMark x1="58667" y1="49333" x2="65778" y2="48444"/>
                        <a14:foregroundMark x1="87556" y1="20000" x2="90222" y2="23556"/>
                        <a14:foregroundMark x1="65778" y1="5778" x2="58222" y2="3556"/>
                        <a14:foregroundMark x1="97778" y1="36889" x2="98667" y2="41333"/>
                        <a14:foregroundMark x1="8000" y1="28889" x2="5333" y2="34667"/>
                        <a14:foregroundMark x1="6222" y1="66667" x2="10222" y2="72889"/>
                        <a14:foregroundMark x1="3556" y1="44889" x2="3556" y2="47556"/>
                        <a14:foregroundMark x1="28889" y1="92000" x2="42667" y2="95111"/>
                        <a14:foregroundMark x1="52000" y1="96444" x2="56444" y2="9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39" y="240997"/>
            <a:ext cx="485806" cy="4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35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" y="805974"/>
            <a:ext cx="10027919" cy="2417763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FFC0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79" y="111043"/>
            <a:ext cx="5930900" cy="323852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0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Conference name</a:t>
            </a:r>
            <a:endParaRPr lang="ko-KR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727958" y="4400236"/>
            <a:ext cx="9243061" cy="6213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/>
          <a:srcRect t="10985" b="7405"/>
          <a:stretch>
            <a:fillRect/>
          </a:stretch>
        </p:blipFill>
        <p:spPr>
          <a:xfrm>
            <a:off x="2631598" y="5809129"/>
            <a:ext cx="3509482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60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1" y="132371"/>
            <a:ext cx="11242588" cy="63240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Sub-title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61FA16-BD45-43F9-A93C-DCDF68F6F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543" y="955589"/>
            <a:ext cx="11620844" cy="5305168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180975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Text</a:t>
            </a:r>
            <a:endParaRPr lang="ko-KR" altLang="en-US" dirty="0"/>
          </a:p>
          <a:p>
            <a:pPr marL="447675" marR="0" lvl="1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714375" marR="0" lvl="2" indent="-1714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marL="990600" marR="0" lvl="3" indent="-1809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Text</a:t>
            </a:r>
            <a:endParaRPr lang="ko-KR" altLang="en-US" dirty="0"/>
          </a:p>
          <a:p>
            <a:pPr lvl="4"/>
            <a:r>
              <a:rPr lang="en-US" altLang="ko-KR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090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281817" y="824549"/>
            <a:ext cx="5958416" cy="150018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" panose="020F0502020204030204" pitchFamily="34" charset="0"/>
                <a:ea typeface="Noto Sans CJK KR Black" panose="020B0A00000000000000" pitchFamily="34" charset="-127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Sub-Section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1817" y="2698592"/>
            <a:ext cx="5958416" cy="2607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1E2330-D2A9-8C2C-648A-080FEF877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1038437" y="487679"/>
            <a:ext cx="10254403" cy="99060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en-US" altLang="ko-KR" dirty="0"/>
              <a:t>Sub-Section</a:t>
            </a:r>
            <a:endParaRPr lang="ko-KR" altLang="en-US" dirty="0"/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6C3376-68C9-6B30-314D-D4ED74CB0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393700"/>
            <a:ext cx="10972800" cy="673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083" y="1076325"/>
            <a:ext cx="11434743" cy="53879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 sz="2400" b="0">
                <a:effectLst/>
                <a:latin typeface="+mn-lt"/>
              </a:defRPr>
            </a:lvl2pPr>
            <a:lvl3pPr marL="914400" indent="-228600">
              <a:buClr>
                <a:schemeClr val="tx1"/>
              </a:buClr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257300" indent="-228600">
              <a:buClr>
                <a:schemeClr val="tx1"/>
              </a:buClr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485900" indent="-228600">
              <a:buClr>
                <a:schemeClr val="tx1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9893098"/>
      </p:ext>
    </p:extLst>
  </p:cSld>
  <p:clrMapOvr>
    <a:masterClrMapping/>
  </p:clrMapOvr>
  <p:transition spd="med">
    <p:cut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306918" y="635002"/>
            <a:ext cx="5416549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" panose="020F0502020204030204" pitchFamily="34" charset="0"/>
                <a:ea typeface="Noto Sans CJK KR Black" panose="020B0A00000000000000" pitchFamily="34" charset="-127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Sub-Section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306918" y="3649664"/>
            <a:ext cx="5416549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A76C2E-B459-01B6-0434-0818DA2E7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120EEB-B6E0-D693-52A4-14F7A8C4D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232285" y="6450806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ko-KR" dirty="0"/>
              <a:t>Source: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E997FB-7625-81A0-EE2D-34753F29F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81" t="14924" r="4542" b="35051"/>
          <a:stretch>
            <a:fillRect/>
          </a:stretch>
        </p:blipFill>
        <p:spPr>
          <a:xfrm>
            <a:off x="313267" y="6450806"/>
            <a:ext cx="1825101" cy="363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Andreia Cathelin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zh-CN"/>
              <a:t>ISSCC Forum Template &amp; Guide</a:t>
            </a: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BA6B-D3E6-4C0E-B419-EAA1CF67EB6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70</a:t>
            </a:r>
          </a:p>
        </p:txBody>
      </p:sp>
    </p:spTree>
    <p:extLst>
      <p:ext uri="{BB962C8B-B14F-4D97-AF65-F5344CB8AC3E}">
        <p14:creationId xmlns:p14="http://schemas.microsoft.com/office/powerpoint/2010/main" val="32030104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Andreia Cathelin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zh-CN"/>
              <a:t>ISSCC Forum Template &amp; Guide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5FB1E-3045-4295-BB4C-C005A27531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of 70</a:t>
            </a:r>
          </a:p>
        </p:txBody>
      </p:sp>
    </p:spTree>
    <p:extLst>
      <p:ext uri="{BB962C8B-B14F-4D97-AF65-F5344CB8AC3E}">
        <p14:creationId xmlns:p14="http://schemas.microsoft.com/office/powerpoint/2010/main" val="38972727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079500"/>
            <a:ext cx="1159933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3" y="319558"/>
            <a:ext cx="109728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878852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79119"/>
            <a:ext cx="12192000" cy="380238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pic>
        <p:nvPicPr>
          <p:cNvPr id="18" name="图形 17"/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79311" y="579119"/>
            <a:ext cx="5172316" cy="3739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5753281"/>
            <a:ext cx="3380658" cy="105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 userDrawn="1"/>
        </p:nvGrpSpPr>
        <p:grpSpPr>
          <a:xfrm>
            <a:off x="291393" y="775460"/>
            <a:ext cx="11658961" cy="73282"/>
            <a:chOff x="251460" y="2158026"/>
            <a:chExt cx="11727181" cy="480400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5"/>
              <a:ext cx="2012678" cy="2997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11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TextBox 10"/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solidFill>
                <a:srgbClr val="9A0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" name="Group 12"/>
          <p:cNvGrpSpPr/>
          <p:nvPr userDrawn="1"/>
        </p:nvGrpSpPr>
        <p:grpSpPr>
          <a:xfrm>
            <a:off x="-12700" y="174545"/>
            <a:ext cx="427960" cy="463634"/>
            <a:chOff x="0" y="174545"/>
            <a:chExt cx="423863" cy="463634"/>
          </a:xfrm>
        </p:grpSpPr>
        <p:sp>
          <p:nvSpPr>
            <p:cNvPr id="11" name="Isosceles Triangle 13"/>
            <p:cNvSpPr/>
            <p:nvPr userDrawn="1"/>
          </p:nvSpPr>
          <p:spPr>
            <a:xfrm rot="5400000">
              <a:off x="-19885" y="194431"/>
              <a:ext cx="463634" cy="4238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2" name="Isosceles Triangle 14"/>
            <p:cNvSpPr/>
            <p:nvPr userDrawn="1"/>
          </p:nvSpPr>
          <p:spPr>
            <a:xfrm rot="5400000">
              <a:off x="-163" y="247492"/>
              <a:ext cx="309887" cy="309562"/>
            </a:xfrm>
            <a:prstGeom prst="triangle">
              <a:avLst/>
            </a:prstGeom>
            <a:solidFill>
              <a:srgbClr val="9A0001"/>
            </a:solidFill>
            <a:ln>
              <a:solidFill>
                <a:srgbClr val="9A0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sp>
        <p:nvSpPr>
          <p:cNvPr id="2" name="TextBox 10">
            <a:extLst>
              <a:ext uri="{FF2B5EF4-FFF2-40B4-BE49-F238E27FC236}">
                <a16:creationId xmlns:a16="http://schemas.microsoft.com/office/drawing/2014/main" id="{CC8F105D-D735-724D-26B7-7ADA13F63CE2}"/>
              </a:ext>
            </a:extLst>
          </p:cNvPr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6" r:id="rId2"/>
    <p:sldLayoutId id="2147483694" r:id="rId3"/>
    <p:sldLayoutId id="2147483658" r:id="rId4"/>
    <p:sldLayoutId id="2147483687" r:id="rId5"/>
    <p:sldLayoutId id="214748371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 userDrawn="1"/>
        </p:nvGrpSpPr>
        <p:grpSpPr>
          <a:xfrm>
            <a:off x="285580" y="2433508"/>
            <a:ext cx="5967063" cy="88921"/>
            <a:chOff x="251460" y="2158026"/>
            <a:chExt cx="11727181" cy="371904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4"/>
              <a:ext cx="2522098" cy="1912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11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0">
            <a:extLst>
              <a:ext uri="{FF2B5EF4-FFF2-40B4-BE49-F238E27FC236}">
                <a16:creationId xmlns:a16="http://schemas.microsoft.com/office/drawing/2014/main" id="{09C6281A-441B-DFF0-570C-27DD4CE35AE9}"/>
              </a:ext>
            </a:extLst>
          </p:cNvPr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 userDrawn="1"/>
        </p:nvGrpSpPr>
        <p:grpSpPr>
          <a:xfrm>
            <a:off x="1033602" y="1470738"/>
            <a:ext cx="10277619" cy="73282"/>
            <a:chOff x="251460" y="2158026"/>
            <a:chExt cx="11727181" cy="480400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solidFill>
                <a:srgbClr val="9A0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11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solidFill>
                <a:srgbClr val="9A0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0">
            <a:extLst>
              <a:ext uri="{FF2B5EF4-FFF2-40B4-BE49-F238E27FC236}">
                <a16:creationId xmlns:a16="http://schemas.microsoft.com/office/drawing/2014/main" id="{1EE24D51-20B9-72AB-A4AB-712A16CD32C4}"/>
              </a:ext>
            </a:extLst>
          </p:cNvPr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 userDrawn="1"/>
        </p:nvGrpSpPr>
        <p:grpSpPr>
          <a:xfrm>
            <a:off x="294037" y="3535234"/>
            <a:ext cx="5466683" cy="69911"/>
            <a:chOff x="251460" y="2158026"/>
            <a:chExt cx="11727181" cy="522151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1"/>
              <a:ext cx="2597662" cy="341466"/>
            </a:xfrm>
            <a:prstGeom prst="rect">
              <a:avLst/>
            </a:prstGeom>
            <a:solidFill>
              <a:srgbClr val="9A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0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11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0">
            <a:extLst>
              <a:ext uri="{FF2B5EF4-FFF2-40B4-BE49-F238E27FC236}">
                <a16:creationId xmlns:a16="http://schemas.microsoft.com/office/drawing/2014/main" id="{A4E869BA-5905-EF3F-741C-14DFF38A8F38}"/>
              </a:ext>
            </a:extLst>
          </p:cNvPr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extBox 10">
            <a:extLst>
              <a:ext uri="{FF2B5EF4-FFF2-40B4-BE49-F238E27FC236}">
                <a16:creationId xmlns:a16="http://schemas.microsoft.com/office/drawing/2014/main" id="{104CB8B6-634D-E40C-02AE-902B7C82D42E}"/>
              </a:ext>
            </a:extLst>
          </p:cNvPr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 userDrawn="1"/>
        </p:nvGrpSpPr>
        <p:grpSpPr>
          <a:xfrm>
            <a:off x="285580" y="6372281"/>
            <a:ext cx="11658961" cy="73282"/>
            <a:chOff x="251460" y="2158026"/>
            <a:chExt cx="11727181" cy="480400"/>
          </a:xfrm>
        </p:grpSpPr>
        <p:sp>
          <p:nvSpPr>
            <p:cNvPr id="8" name="Rectangle 8"/>
            <p:cNvSpPr/>
            <p:nvPr/>
          </p:nvSpPr>
          <p:spPr>
            <a:xfrm>
              <a:off x="251460" y="2158026"/>
              <a:ext cx="11727181" cy="180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Rectangle 9"/>
            <p:cNvSpPr/>
            <p:nvPr/>
          </p:nvSpPr>
          <p:spPr>
            <a:xfrm>
              <a:off x="251460" y="2338715"/>
              <a:ext cx="11727180" cy="299711"/>
            </a:xfrm>
            <a:prstGeom prst="rect">
              <a:avLst/>
            </a:prstGeom>
            <a:solidFill>
              <a:srgbClr val="9A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3" name="TextBox 10">
            <a:extLst>
              <a:ext uri="{FF2B5EF4-FFF2-40B4-BE49-F238E27FC236}">
                <a16:creationId xmlns:a16="http://schemas.microsoft.com/office/drawing/2014/main" id="{33AFAF86-0AEC-E463-4FE5-773CFE010B6B}"/>
              </a:ext>
            </a:extLst>
          </p:cNvPr>
          <p:cNvSpPr txBox="1"/>
          <p:nvPr userDrawn="1"/>
        </p:nvSpPr>
        <p:spPr>
          <a:xfrm>
            <a:off x="9131808" y="6372281"/>
            <a:ext cx="28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>
                <a:solidFill>
                  <a:srgbClr val="9A0001"/>
                </a:solidFill>
                <a:latin typeface="Impact" panose="020B0806030902050204" pitchFamily="34" charset="0"/>
              </a:rPr>
              <a:t>Peking </a:t>
            </a:r>
            <a:r>
              <a:rPr lang="en-US" altLang="zh-CN" sz="2800" b="1" i="0" dirty="0">
                <a:solidFill>
                  <a:schemeClr val="tx1"/>
                </a:solidFill>
                <a:latin typeface="Impact" panose="020B0806030902050204" pitchFamily="34" charset="0"/>
              </a:rPr>
              <a:t>University</a:t>
            </a:r>
            <a:endParaRPr lang="en-US" sz="2800" b="1" i="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ez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0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4.jpeg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8.jpeg"/><Relationship Id="rId4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3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5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ece-research.unm.edu/jimp/611/slides/chap5_4.html" TargetMode="External"/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mailto:jiez@pku.edu.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805974"/>
            <a:ext cx="10027919" cy="3324592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Hierarchy Design</a:t>
            </a:r>
            <a:b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Cache Memory -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Jie</a:t>
            </a:r>
            <a:r>
              <a:rPr lang="en-US" b="1" dirty="0"/>
              <a:t> Zhang</a:t>
            </a:r>
          </a:p>
          <a:p>
            <a:r>
              <a:rPr lang="en-US" sz="2400" dirty="0" err="1">
                <a:hlinkClick r:id="rId3"/>
              </a:rPr>
              <a:t>jiez</a:t>
            </a:r>
            <a:r>
              <a:rPr lang="en-US" altLang="zh-CN" sz="2400" dirty="0" err="1">
                <a:hlinkClick r:id="rId3"/>
              </a:rPr>
              <a:t>@pku.edu.cn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B9222-60CC-9101-0132-DE62FBC0B071}"/>
              </a:ext>
            </a:extLst>
          </p:cNvPr>
          <p:cNvSpPr/>
          <p:nvPr/>
        </p:nvSpPr>
        <p:spPr>
          <a:xfrm>
            <a:off x="3541835" y="5021580"/>
            <a:ext cx="510833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[Adapted from EE488,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Myoungsoo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Jung,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KAIST]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CB94-B3CC-437E-9F50-8E2DB6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 Technologies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BE7CB-AFF0-0E81-F538-9E28EE33D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A83852-D6F0-45DB-B324-FDD0C333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67" y="933801"/>
            <a:ext cx="4495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Caches use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SRAM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speed and technology compatibility</a:t>
            </a:r>
          </a:p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282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Low density (6 transistor cells), 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high power, expensive, fast</a:t>
            </a:r>
          </a:p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282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Static:  content will last  “forever” (until power turned off)</a:t>
            </a:r>
          </a:p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1282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55C161-CCEC-4292-A9BA-F11E4936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7" y="3456275"/>
            <a:ext cx="8305800" cy="28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75000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Main Memory uses </a:t>
            </a:r>
            <a:r>
              <a:rPr lang="en-US" altLang="zh-CN" sz="2400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DRAM</a:t>
            </a:r>
            <a:r>
              <a:rPr lang="en-US" altLang="zh-CN" sz="2400" i="1" dirty="0">
                <a:solidFill>
                  <a:srgbClr val="F5C20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for size (density)</a:t>
            </a:r>
          </a:p>
          <a:p>
            <a:pPr marL="741363" lvl="1" indent="-246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75000"/>
              <a:buFont typeface="Monotype Sorts" charset="0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High density (1 transistor cells), low power, cheap, slow</a:t>
            </a:r>
          </a:p>
          <a:p>
            <a:pPr marL="741363" lvl="1" indent="-246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75000"/>
              <a:buFont typeface="Monotype Sorts" charset="0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Dynamic:  needs to be “refreshed” regularly (~ every 8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ms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1146175" lvl="2" indent="-1762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100000"/>
              <a:buFontTx/>
              <a:buChar char="-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1% to 2% of the active cycles of the DRAM</a:t>
            </a:r>
          </a:p>
          <a:p>
            <a:pPr marL="741363" lvl="1" indent="-246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75000"/>
              <a:buFont typeface="Monotype Sorts" charset="0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Addresses divided into 2 halves (row and column)</a:t>
            </a:r>
          </a:p>
          <a:p>
            <a:pPr marL="1146175" lvl="2" indent="-1762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100000"/>
              <a:buFontTx/>
              <a:buChar char="-"/>
            </a:pP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RAS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or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Row Access Strobe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triggering row decoder</a:t>
            </a:r>
          </a:p>
          <a:p>
            <a:pPr marL="1146175" lvl="2" indent="-1762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A7A7A"/>
              </a:buClr>
              <a:buSzPct val="100000"/>
              <a:buFontTx/>
              <a:buChar char="-"/>
            </a:pP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CAS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or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Column Access Strobe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triggering column selector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2FDE9F-6E68-4F9D-80AE-138DF372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000" y="1049220"/>
            <a:ext cx="1066800" cy="1905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2221DD05-AF30-4388-AD23-5F710B79C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800" y="203982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453DAA3-5D1A-4916-968F-C9600F6EE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6200" y="1887420"/>
            <a:ext cx="762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02C86764-60D0-4325-8B2E-BFD77AFA5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000" y="135402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6695D560-65A4-41F1-9C24-0892DEB39B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8400" y="1201620"/>
            <a:ext cx="762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C61CFEB-93AD-423B-8E28-6BA3D13FC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000" y="2725620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A5F291C-AC53-49D7-88DC-E4B359F79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8400" y="2573220"/>
            <a:ext cx="762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739E8779-AF3D-4672-A65A-A8B0B869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00" y="188742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Dout[15-0]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B387455B-81B5-41D5-9624-0D2C205D9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000" y="162707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2M x 16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26C6F51-6066-4479-8B30-CE83B5B1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067" y="2513363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Din[15-0]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BFAFAE6-A879-4740-B3C3-6FF25223D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267" y="1141763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9E6D16CB-0B86-42BB-87F1-F743424B4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867" y="1522763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Chip select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0E4940D3-6236-4F97-B80E-503DC1A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067" y="182756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enable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FEEF4BBB-4211-497A-BD56-C611AB8F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467" y="2132363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enable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BD22920-8DB4-4BED-8F1F-79EFF77F8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000" y="234462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DF35E03A-B48E-4CF6-8428-C147EAF97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000" y="203982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1FC0DDC5-C4AA-4BB8-90BE-DA5415525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000" y="173502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7EE52C7-49FD-4155-A245-D548648C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800" y="158262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2B623795-47CB-4240-93DE-A7BFB6FFB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800" y="280182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0C19DD3C-294D-4606-A75C-56AA0F11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800" y="97302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415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Typical Memory 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Clr>
                <a:schemeClr val="accent1"/>
              </a:buClr>
              <a:buSzPct val="75000"/>
            </a:pPr>
            <a:r>
              <a:rPr lang="zh-CN" altLang="en-US" sz="2400" dirty="0">
                <a:solidFill>
                  <a:schemeClr val="tx1"/>
                </a:solidFill>
                <a:cs typeface="宋体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宋体" charset="0"/>
              </a:rPr>
              <a:t>By taking advantage of the principle of locality</a:t>
            </a:r>
          </a:p>
          <a:p>
            <a:pPr marL="741680" lvl="1" indent="-24638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0"/>
              <a:buChar char="l"/>
            </a:pPr>
            <a:r>
              <a:rPr lang="en-US" altLang="zh-CN" sz="2000" dirty="0">
                <a:solidFill>
                  <a:schemeClr val="tx1"/>
                </a:solidFill>
                <a:cs typeface="宋体" charset="0"/>
              </a:rPr>
              <a:t>Can present the user with as much memory as is available in the cheapest technology</a:t>
            </a:r>
          </a:p>
          <a:p>
            <a:pPr marL="741680" lvl="1" indent="-246380"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0"/>
              <a:buChar char="l"/>
            </a:pPr>
            <a:r>
              <a:rPr lang="en-US" altLang="zh-CN" sz="2000" dirty="0">
                <a:solidFill>
                  <a:schemeClr val="tx1"/>
                </a:solidFill>
                <a:cs typeface="宋体" charset="0"/>
              </a:rPr>
              <a:t>at the speed offered by the fastest technology</a:t>
            </a:r>
          </a:p>
          <a:p>
            <a:endParaRPr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/>
          </p:nvPr>
        </p:nvSpPr>
        <p:spPr>
          <a:xfrm>
            <a:off x="2152592" y="6460811"/>
            <a:ext cx="8015896" cy="4071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7580" y="2419179"/>
            <a:ext cx="4953000" cy="2209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5" name="Rectangle 3" descr="10%"/>
          <p:cNvSpPr>
            <a:spLocks noChangeArrowheads="1"/>
          </p:cNvSpPr>
          <p:nvPr/>
        </p:nvSpPr>
        <p:spPr bwMode="auto">
          <a:xfrm>
            <a:off x="5167414" y="3257379"/>
            <a:ext cx="880745" cy="1073785"/>
          </a:xfrm>
          <a:prstGeom prst="rect">
            <a:avLst/>
          </a:prstGeom>
          <a:pattFill prst="pct10">
            <a:fgClr>
              <a:schemeClr val="hlink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Second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Level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Cache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(SRAM)</a:t>
            </a:r>
          </a:p>
        </p:txBody>
      </p:sp>
      <p:sp>
        <p:nvSpPr>
          <p:cNvPr id="6" name="Rectangle 4" descr="10%"/>
          <p:cNvSpPr>
            <a:spLocks noChangeArrowheads="1"/>
          </p:cNvSpPr>
          <p:nvPr/>
        </p:nvSpPr>
        <p:spPr bwMode="auto">
          <a:xfrm>
            <a:off x="3322580" y="3943179"/>
            <a:ext cx="228600" cy="609600"/>
          </a:xfrm>
          <a:prstGeom prst="rect">
            <a:avLst/>
          </a:prstGeom>
          <a:pattFill prst="pct10">
            <a:fgClr>
              <a:srgbClr val="0000B6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46180" y="2723979"/>
            <a:ext cx="2716213" cy="242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60580" y="2647779"/>
            <a:ext cx="850900" cy="33464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cs typeface="宋体" charset="0"/>
              </a:rPr>
              <a:t>Control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6968" y="3181179"/>
            <a:ext cx="1422400" cy="13477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46180" y="3714579"/>
            <a:ext cx="1012825" cy="33464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cs typeface="宋体" charset="0"/>
              </a:rPr>
              <a:t>Datapath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75580" y="2190579"/>
            <a:ext cx="1117600" cy="2432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44307" y="3181179"/>
            <a:ext cx="1159510" cy="82740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cs typeface="宋体" charset="0"/>
              </a:rPr>
              <a:t>Secondary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cs typeface="宋体" charset="0"/>
              </a:rPr>
              <a:t>Memory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cs typeface="宋体" charset="0"/>
              </a:rPr>
              <a:t>(Storage)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44568" y="2419179"/>
            <a:ext cx="4926012" cy="2219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27180" y="2342979"/>
            <a:ext cx="2183765" cy="33464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cs typeface="宋体" charset="0"/>
              </a:rPr>
              <a:t>On-Chip Components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865380" y="2038179"/>
            <a:ext cx="5791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962218" y="4487692"/>
            <a:ext cx="5541962" cy="2174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87568" y="3781254"/>
            <a:ext cx="355600" cy="693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rot="5400000">
            <a:off x="2297849" y="4053510"/>
            <a:ext cx="1011238" cy="33464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cs typeface="宋体" charset="0"/>
              </a:rPr>
              <a:t>RegFile</a:t>
            </a:r>
          </a:p>
        </p:txBody>
      </p:sp>
      <p:sp>
        <p:nvSpPr>
          <p:cNvPr id="19" name="Rectangle 18" descr="10%"/>
          <p:cNvSpPr>
            <a:spLocks noChangeArrowheads="1"/>
          </p:cNvSpPr>
          <p:nvPr/>
        </p:nvSpPr>
        <p:spPr bwMode="auto">
          <a:xfrm>
            <a:off x="3779780" y="3943179"/>
            <a:ext cx="660400" cy="609600"/>
          </a:xfrm>
          <a:prstGeom prst="rect">
            <a:avLst/>
          </a:prstGeom>
          <a:pattFill prst="pct10">
            <a:fgClr>
              <a:srgbClr val="0000B6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20" name="Rectangle 19" descr="10%"/>
          <p:cNvSpPr>
            <a:spLocks noChangeArrowheads="1"/>
          </p:cNvSpPr>
          <p:nvPr/>
        </p:nvSpPr>
        <p:spPr bwMode="auto">
          <a:xfrm>
            <a:off x="6675380" y="3104979"/>
            <a:ext cx="1041400" cy="1350963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62217" y="3409779"/>
            <a:ext cx="926465" cy="82740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Main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Memory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(DRAM)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3759460" y="3939211"/>
            <a:ext cx="767715" cy="58102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Data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Cache</a:t>
            </a:r>
          </a:p>
        </p:txBody>
      </p:sp>
      <p:sp>
        <p:nvSpPr>
          <p:cNvPr id="23" name="Rectangle 22" descr="10%"/>
          <p:cNvSpPr>
            <a:spLocks noChangeArrowheads="1"/>
          </p:cNvSpPr>
          <p:nvPr/>
        </p:nvSpPr>
        <p:spPr bwMode="auto">
          <a:xfrm>
            <a:off x="3779780" y="3257379"/>
            <a:ext cx="660400" cy="609600"/>
          </a:xfrm>
          <a:prstGeom prst="rect">
            <a:avLst/>
          </a:prstGeom>
          <a:pattFill prst="pct10">
            <a:fgClr>
              <a:srgbClr val="0000B6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rot="5400000">
            <a:off x="3716597" y="3253411"/>
            <a:ext cx="767715" cy="58102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Instr</a:t>
            </a:r>
          </a:p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Cache</a:t>
            </a:r>
          </a:p>
        </p:txBody>
      </p:sp>
      <p:sp>
        <p:nvSpPr>
          <p:cNvPr id="25" name="Rectangle 24" descr="10%"/>
          <p:cNvSpPr>
            <a:spLocks noChangeArrowheads="1"/>
          </p:cNvSpPr>
          <p:nvPr/>
        </p:nvSpPr>
        <p:spPr bwMode="auto">
          <a:xfrm>
            <a:off x="3322580" y="3257379"/>
            <a:ext cx="228600" cy="609600"/>
          </a:xfrm>
          <a:prstGeom prst="rect">
            <a:avLst/>
          </a:prstGeom>
          <a:pattFill prst="pct10">
            <a:fgClr>
              <a:srgbClr val="0000B6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5400000" flipH="1">
            <a:off x="3107315" y="3404700"/>
            <a:ext cx="611505" cy="33718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ITLB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5400000" flipH="1">
            <a:off x="3063817" y="4058750"/>
            <a:ext cx="701675" cy="33718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ea typeface="宋体" charset="0"/>
              </a:defRPr>
            </a:lvl9pPr>
          </a:lstStyle>
          <a:p>
            <a:pPr algn="ctr"/>
            <a:r>
              <a:rPr lang="en-US" altLang="zh-CN" sz="1600">
                <a:solidFill>
                  <a:srgbClr val="000000"/>
                </a:solidFill>
                <a:cs typeface="宋体" charset="0"/>
              </a:rPr>
              <a:t>DTLB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417580" y="2419179"/>
            <a:ext cx="6477000" cy="2209800"/>
          </a:xfrm>
          <a:prstGeom prst="rect">
            <a:avLst/>
          </a:prstGeom>
          <a:noFill/>
          <a:ln w="38100">
            <a:solidFill>
              <a:srgbClr val="F73627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>
              <a:cs typeface="宋体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 flipH="1">
            <a:off x="6751580" y="2723979"/>
            <a:ext cx="1047750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F73627"/>
                </a:solidFill>
                <a:cs typeface="宋体" charset="0"/>
              </a:rPr>
              <a:t> DRAM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26225" y="4857580"/>
            <a:ext cx="8970576" cy="288797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chemeClr val="tx1"/>
                </a:solidFill>
                <a:cs typeface="宋体" charset="0"/>
              </a:rPr>
              <a:t>Speed (%cycles): 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½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’s               </a:t>
            </a:r>
            <a:r>
              <a:rPr lang="zh-CN" altLang="en-US" dirty="0">
                <a:cs typeface="宋体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1’s     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   10’s      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  100’s    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   1,0000’s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26224" y="5238579"/>
            <a:ext cx="8795221" cy="288797"/>
          </a:xfrm>
          <a:prstGeom prst="rect">
            <a:avLst/>
          </a:prstGeom>
          <a:noFill/>
          <a:ln>
            <a:noFill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chemeClr val="tx1"/>
                </a:solidFill>
                <a:cs typeface="宋体" charset="0"/>
              </a:rPr>
              <a:t>Size (bytes):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  100’s   </a:t>
            </a:r>
            <a:r>
              <a:rPr lang="en-US" altLang="zh-CN" sz="1600" b="1" dirty="0">
                <a:solidFill>
                  <a:schemeClr val="tx1"/>
                </a:solidFill>
                <a:cs typeface="宋体" charset="0"/>
              </a:rPr>
              <a:t>          </a:t>
            </a:r>
            <a:r>
              <a:rPr lang="zh-CN" altLang="en-US" sz="1600" b="1" dirty="0">
                <a:solidFill>
                  <a:schemeClr val="tx1"/>
                </a:solidFill>
                <a:cs typeface="宋体" charset="0"/>
              </a:rPr>
              <a:t>       </a:t>
            </a:r>
            <a:r>
              <a:rPr lang="en-US" altLang="zh-CN" sz="1600" dirty="0">
                <a:solidFill>
                  <a:schemeClr val="tx1"/>
                </a:solidFill>
                <a:cs typeface="宋体" charset="0"/>
              </a:rPr>
              <a:t>10K’s                  </a:t>
            </a:r>
            <a:r>
              <a:rPr lang="zh-CN" altLang="en-US" sz="1600" dirty="0">
                <a:solidFill>
                  <a:schemeClr val="tx1"/>
                </a:solidFill>
                <a:cs typeface="宋体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100K’s   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  M’s to G’s  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G’s to T’s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493780" y="5619579"/>
            <a:ext cx="7924800" cy="288797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b="1" dirty="0">
                <a:solidFill>
                  <a:schemeClr val="tx1"/>
                </a:solidFill>
                <a:cs typeface="宋体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宋体" charset="0"/>
              </a:rPr>
              <a:t>Cost:    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highest                                                            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                    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cs typeface="宋体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宋体" charset="0"/>
              </a:rPr>
              <a:t> lowest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3" grpId="0" bldLvl="0" animBg="1"/>
      <p:bldP spid="14" grpId="0" autoUpdateAnimBg="0"/>
      <p:bldP spid="28" grpId="0" bldLvl="0" animBg="1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04CCA39-E198-457B-8798-DDCCBCA165B8}"/>
              </a:ext>
            </a:extLst>
          </p:cNvPr>
          <p:cNvGrpSpPr/>
          <p:nvPr/>
        </p:nvGrpSpPr>
        <p:grpSpPr>
          <a:xfrm>
            <a:off x="2664615" y="2450127"/>
            <a:ext cx="5024440" cy="3330977"/>
            <a:chOff x="1959765" y="2583476"/>
            <a:chExt cx="5024440" cy="333097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A5FBA91-785B-4D74-B8A5-FE6715CFBD32}"/>
                </a:ext>
              </a:extLst>
            </p:cNvPr>
            <p:cNvSpPr/>
            <p:nvPr/>
          </p:nvSpPr>
          <p:spPr>
            <a:xfrm>
              <a:off x="1959765" y="2583476"/>
              <a:ext cx="5024440" cy="333097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3CDD3D-7618-4A30-ACD8-73B641F43AC7}"/>
                </a:ext>
              </a:extLst>
            </p:cNvPr>
            <p:cNvCxnSpPr/>
            <p:nvPr/>
          </p:nvCxnSpPr>
          <p:spPr>
            <a:xfrm>
              <a:off x="3809997" y="3447405"/>
              <a:ext cx="132397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8AE510-E6D7-4149-854B-18CA608341DB}"/>
                </a:ext>
              </a:extLst>
            </p:cNvPr>
            <p:cNvCxnSpPr>
              <a:cxnSpLocks/>
            </p:cNvCxnSpPr>
            <p:nvPr/>
          </p:nvCxnSpPr>
          <p:spPr>
            <a:xfrm>
              <a:off x="2599623" y="5085705"/>
              <a:ext cx="376307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436661-3465-45AD-88EA-E64BDFC8AF94}"/>
                </a:ext>
              </a:extLst>
            </p:cNvPr>
            <p:cNvCxnSpPr>
              <a:cxnSpLocks/>
            </p:cNvCxnSpPr>
            <p:nvPr/>
          </p:nvCxnSpPr>
          <p:spPr>
            <a:xfrm>
              <a:off x="3323523" y="4133205"/>
              <a:ext cx="23343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4171CE-1016-4F61-A9F6-A68824CF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zh-CN" dirty="0"/>
              <a:t>Characteristics of </a:t>
            </a:r>
            <a:r>
              <a:rPr lang="en-US" altLang="ko-KR" dirty="0"/>
              <a:t>Memory Hierarchy</a:t>
            </a:r>
            <a:endParaRPr lang="ko-KR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7298A-2B30-5756-DC6A-F5B3A5FD0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4BE4C-63E9-4E03-A1CB-0A943C23ED2C}"/>
              </a:ext>
            </a:extLst>
          </p:cNvPr>
          <p:cNvSpPr/>
          <p:nvPr/>
        </p:nvSpPr>
        <p:spPr>
          <a:xfrm>
            <a:off x="564204" y="845378"/>
            <a:ext cx="84329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Take advantage of the principle of locality to present the user with as much memory as is available in the cheapest technology at the speed offered by the fastest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ED34B-EC22-4533-8724-89B9132534E3}"/>
              </a:ext>
            </a:extLst>
          </p:cNvPr>
          <p:cNvSpPr txBox="1"/>
          <p:nvPr/>
        </p:nvSpPr>
        <p:spPr>
          <a:xfrm>
            <a:off x="4864276" y="2800683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Bell Gothic Std Black" panose="020B0706020202040204" pitchFamily="34" charset="0"/>
              </a:rPr>
              <a:t>L1$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5FD26E-AECE-456B-AB64-73B0790C2D8D}"/>
              </a:ext>
            </a:extLst>
          </p:cNvPr>
          <p:cNvSpPr txBox="1"/>
          <p:nvPr/>
        </p:nvSpPr>
        <p:spPr>
          <a:xfrm>
            <a:off x="4628449" y="1707153"/>
            <a:ext cx="99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ell Gothic Std Black" panose="020B0706020202040204" pitchFamily="34" charset="0"/>
              </a:rPr>
              <a:t>Processor</a:t>
            </a:r>
            <a:endParaRPr lang="ko-KR" altLang="en-US" sz="1600" dirty="0">
              <a:latin typeface="Bell Gothic Std Black" panose="020B070602020204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6AEB41-BDDC-4885-8BA6-2F651D2B91E0}"/>
              </a:ext>
            </a:extLst>
          </p:cNvPr>
          <p:cNvGrpSpPr/>
          <p:nvPr/>
        </p:nvGrpSpPr>
        <p:grpSpPr>
          <a:xfrm>
            <a:off x="5048249" y="1988553"/>
            <a:ext cx="1629346" cy="466725"/>
            <a:chOff x="4343399" y="2121902"/>
            <a:chExt cx="1629346" cy="466725"/>
          </a:xfrm>
        </p:grpSpPr>
        <p:sp>
          <p:nvSpPr>
            <p:cNvPr id="33" name="Arrow: Up-Down 32">
              <a:extLst>
                <a:ext uri="{FF2B5EF4-FFF2-40B4-BE49-F238E27FC236}">
                  <a16:creationId xmlns:a16="http://schemas.microsoft.com/office/drawing/2014/main" id="{D0D009B9-AB2F-4172-82A5-E90F23EFABBC}"/>
                </a:ext>
              </a:extLst>
            </p:cNvPr>
            <p:cNvSpPr/>
            <p:nvPr/>
          </p:nvSpPr>
          <p:spPr>
            <a:xfrm>
              <a:off x="4343399" y="2121902"/>
              <a:ext cx="257175" cy="466725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5F2B38-A61F-4F91-B30C-942926B8CDD7}"/>
                </a:ext>
              </a:extLst>
            </p:cNvPr>
            <p:cNvSpPr txBox="1"/>
            <p:nvPr/>
          </p:nvSpPr>
          <p:spPr>
            <a:xfrm>
              <a:off x="4600574" y="2227378"/>
              <a:ext cx="1372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latin typeface="Bell Gothic Std Light" panose="020B0606020203020204" pitchFamily="34" charset="0"/>
                </a:rPr>
                <a:t>4-8 bytes (</a:t>
              </a:r>
              <a:r>
                <a:rPr lang="en-US" altLang="ko-KR" sz="1400" i="1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word</a:t>
              </a:r>
              <a:r>
                <a:rPr lang="en-US" altLang="ko-KR" sz="1400" i="1" dirty="0">
                  <a:latin typeface="Bell Gothic Std Light" panose="020B0606020203020204" pitchFamily="34" charset="0"/>
                </a:rPr>
                <a:t>)</a:t>
              </a:r>
              <a:endParaRPr lang="ko-KR" altLang="en-US" sz="1400" i="1" dirty="0">
                <a:latin typeface="Bell Gothic Std Light" panose="020B060602020302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0A52DFA-C19E-4689-B447-2022059259AE}"/>
              </a:ext>
            </a:extLst>
          </p:cNvPr>
          <p:cNvSpPr txBox="1"/>
          <p:nvPr/>
        </p:nvSpPr>
        <p:spPr>
          <a:xfrm>
            <a:off x="4864276" y="3551394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Bell Gothic Std Black" panose="020B0706020202040204" pitchFamily="34" charset="0"/>
              </a:rPr>
              <a:t>L2$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E0E929-D155-4BF7-9324-D20ED971BA0A}"/>
              </a:ext>
            </a:extLst>
          </p:cNvPr>
          <p:cNvSpPr txBox="1"/>
          <p:nvPr/>
        </p:nvSpPr>
        <p:spPr>
          <a:xfrm>
            <a:off x="4303226" y="4310666"/>
            <a:ext cx="165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Bell Gothic Std Black" panose="020B0706020202040204" pitchFamily="34" charset="0"/>
              </a:rPr>
              <a:t>Main memory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1DC1B3-240A-44E6-BA68-30ADE3F07743}"/>
              </a:ext>
            </a:extLst>
          </p:cNvPr>
          <p:cNvSpPr txBox="1"/>
          <p:nvPr/>
        </p:nvSpPr>
        <p:spPr>
          <a:xfrm>
            <a:off x="3981824" y="5191981"/>
            <a:ext cx="2224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Bell Gothic Std Black" panose="020B0706020202040204" pitchFamily="34" charset="0"/>
              </a:rPr>
              <a:t>Secondary Memory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3278CA-AF1E-405C-8F13-7C38B4F1EE0B}"/>
              </a:ext>
            </a:extLst>
          </p:cNvPr>
          <p:cNvGrpSpPr/>
          <p:nvPr/>
        </p:nvGrpSpPr>
        <p:grpSpPr>
          <a:xfrm>
            <a:off x="5048250" y="3171109"/>
            <a:ext cx="1730335" cy="413253"/>
            <a:chOff x="4343399" y="2121902"/>
            <a:chExt cx="1730335" cy="413253"/>
          </a:xfrm>
        </p:grpSpPr>
        <p:sp>
          <p:nvSpPr>
            <p:cNvPr id="52" name="Arrow: Up-Down 51">
              <a:extLst>
                <a:ext uri="{FF2B5EF4-FFF2-40B4-BE49-F238E27FC236}">
                  <a16:creationId xmlns:a16="http://schemas.microsoft.com/office/drawing/2014/main" id="{9D55B993-2E06-4021-A77D-17216F27151A}"/>
                </a:ext>
              </a:extLst>
            </p:cNvPr>
            <p:cNvSpPr/>
            <p:nvPr/>
          </p:nvSpPr>
          <p:spPr>
            <a:xfrm>
              <a:off x="4343399" y="2121902"/>
              <a:ext cx="257175" cy="392555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A006F3-9DFD-4C23-BEBE-5E8C31ACF605}"/>
                </a:ext>
              </a:extLst>
            </p:cNvPr>
            <p:cNvSpPr txBox="1"/>
            <p:nvPr/>
          </p:nvSpPr>
          <p:spPr>
            <a:xfrm>
              <a:off x="4600574" y="2227378"/>
              <a:ext cx="1473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latin typeface="Bell Gothic Std Light" panose="020B0606020203020204" pitchFamily="34" charset="0"/>
                </a:rPr>
                <a:t>8-64 bytes (</a:t>
              </a:r>
              <a:r>
                <a:rPr lang="en-US" altLang="ko-KR" sz="1400" i="1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block</a:t>
              </a:r>
              <a:r>
                <a:rPr lang="en-US" altLang="ko-KR" sz="1400" i="1" dirty="0">
                  <a:latin typeface="Bell Gothic Std Light" panose="020B0606020203020204" pitchFamily="34" charset="0"/>
                </a:rPr>
                <a:t>)</a:t>
              </a:r>
              <a:endParaRPr lang="ko-KR" altLang="en-US" sz="1400" i="1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6973A4-B655-4EED-B19A-AC5B0D4E7359}"/>
              </a:ext>
            </a:extLst>
          </p:cNvPr>
          <p:cNvGrpSpPr/>
          <p:nvPr/>
        </p:nvGrpSpPr>
        <p:grpSpPr>
          <a:xfrm>
            <a:off x="5064890" y="3942671"/>
            <a:ext cx="1301682" cy="392555"/>
            <a:chOff x="4343399" y="2121902"/>
            <a:chExt cx="1301682" cy="392555"/>
          </a:xfrm>
        </p:grpSpPr>
        <p:sp>
          <p:nvSpPr>
            <p:cNvPr id="55" name="Arrow: Up-Down 54">
              <a:extLst>
                <a:ext uri="{FF2B5EF4-FFF2-40B4-BE49-F238E27FC236}">
                  <a16:creationId xmlns:a16="http://schemas.microsoft.com/office/drawing/2014/main" id="{5B19BB95-36FB-49A5-A406-86B12C78B396}"/>
                </a:ext>
              </a:extLst>
            </p:cNvPr>
            <p:cNvSpPr/>
            <p:nvPr/>
          </p:nvSpPr>
          <p:spPr>
            <a:xfrm>
              <a:off x="4343399" y="2121902"/>
              <a:ext cx="257175" cy="392555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8B29C1-CF85-4D71-A58F-F86CED799506}"/>
                </a:ext>
              </a:extLst>
            </p:cNvPr>
            <p:cNvSpPr txBox="1"/>
            <p:nvPr/>
          </p:nvSpPr>
          <p:spPr>
            <a:xfrm>
              <a:off x="4555359" y="2178635"/>
              <a:ext cx="1089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latin typeface="Bell Gothic Std Light" panose="020B0606020203020204" pitchFamily="34" charset="0"/>
                </a:rPr>
                <a:t>1 to 4 blocks</a:t>
              </a:r>
              <a:endParaRPr lang="ko-KR" altLang="en-US" sz="1400" i="1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DD1035-B766-4C02-BEB4-726F410B7C98}"/>
              </a:ext>
            </a:extLst>
          </p:cNvPr>
          <p:cNvGrpSpPr/>
          <p:nvPr/>
        </p:nvGrpSpPr>
        <p:grpSpPr>
          <a:xfrm>
            <a:off x="5064891" y="4766670"/>
            <a:ext cx="2758489" cy="465417"/>
            <a:chOff x="4343399" y="2121902"/>
            <a:chExt cx="2758489" cy="465417"/>
          </a:xfrm>
        </p:grpSpPr>
        <p:sp>
          <p:nvSpPr>
            <p:cNvPr id="58" name="Arrow: Up-Down 57">
              <a:extLst>
                <a:ext uri="{FF2B5EF4-FFF2-40B4-BE49-F238E27FC236}">
                  <a16:creationId xmlns:a16="http://schemas.microsoft.com/office/drawing/2014/main" id="{C642C759-9338-4836-9037-8B37F669014B}"/>
                </a:ext>
              </a:extLst>
            </p:cNvPr>
            <p:cNvSpPr/>
            <p:nvPr/>
          </p:nvSpPr>
          <p:spPr>
            <a:xfrm>
              <a:off x="4343399" y="2121902"/>
              <a:ext cx="257175" cy="392555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604D17-3AEF-410D-96D2-9E761C30104C}"/>
                </a:ext>
              </a:extLst>
            </p:cNvPr>
            <p:cNvSpPr txBox="1"/>
            <p:nvPr/>
          </p:nvSpPr>
          <p:spPr>
            <a:xfrm>
              <a:off x="4537660" y="2279542"/>
              <a:ext cx="2564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latin typeface="Bell Gothic Std Light" panose="020B0606020203020204" pitchFamily="34" charset="0"/>
                </a:rPr>
                <a:t>1,024+ bytes (disk sector = page)</a:t>
              </a:r>
              <a:endParaRPr lang="ko-KR" altLang="en-US" sz="1400" i="1" dirty="0">
                <a:latin typeface="Bell Gothic Std Light" panose="020B0606020203020204" pitchFamily="34" charset="0"/>
              </a:endParaRPr>
            </a:p>
          </p:txBody>
        </p:sp>
      </p:grpSp>
      <p:pic>
        <p:nvPicPr>
          <p:cNvPr id="3074" name="Picture 2" descr="Image result for core i7">
            <a:extLst>
              <a:ext uri="{FF2B5EF4-FFF2-40B4-BE49-F238E27FC236}">
                <a16:creationId xmlns:a16="http://schemas.microsoft.com/office/drawing/2014/main" id="{211E0ED2-682D-4D2C-97E3-88F7BA916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7037" r="11390" b="5330"/>
          <a:stretch/>
        </p:blipFill>
        <p:spPr bwMode="auto">
          <a:xfrm>
            <a:off x="6882074" y="1593189"/>
            <a:ext cx="1004124" cy="8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RAM">
            <a:extLst>
              <a:ext uri="{FF2B5EF4-FFF2-40B4-BE49-F238E27FC236}">
                <a16:creationId xmlns:a16="http://schemas.microsoft.com/office/drawing/2014/main" id="{44D0053A-6FEE-4D01-B11C-17446CE88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96" y="3680161"/>
            <a:ext cx="1876422" cy="12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SD">
            <a:extLst>
              <a:ext uri="{FF2B5EF4-FFF2-40B4-BE49-F238E27FC236}">
                <a16:creationId xmlns:a16="http://schemas.microsoft.com/office/drawing/2014/main" id="{E0A4E837-B035-4EA6-BC06-5EDB93F5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84" y="4902133"/>
            <a:ext cx="1661003" cy="12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DCF765E-CF51-4BCC-94F6-48B240D11F72}"/>
              </a:ext>
            </a:extLst>
          </p:cNvPr>
          <p:cNvGrpSpPr/>
          <p:nvPr/>
        </p:nvGrpSpPr>
        <p:grpSpPr>
          <a:xfrm>
            <a:off x="9824471" y="1688272"/>
            <a:ext cx="529718" cy="4455187"/>
            <a:chOff x="8300471" y="1745421"/>
            <a:chExt cx="529718" cy="4455187"/>
          </a:xfrm>
        </p:grpSpPr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3DBCA08F-9335-4B51-855D-7FE0D906C6A3}"/>
                </a:ext>
              </a:extLst>
            </p:cNvPr>
            <p:cNvSpPr/>
            <p:nvPr/>
          </p:nvSpPr>
          <p:spPr>
            <a:xfrm>
              <a:off x="8300471" y="1745421"/>
              <a:ext cx="529718" cy="4455187"/>
            </a:xfrm>
            <a:prstGeom prst="downArrow">
              <a:avLst>
                <a:gd name="adj1" fmla="val 57192"/>
                <a:gd name="adj2" fmla="val 51798"/>
              </a:avLst>
            </a:prstGeom>
            <a:solidFill>
              <a:srgbClr val="CFF4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947F33-E168-46D6-B383-0C818E6BA3D1}"/>
                </a:ext>
              </a:extLst>
            </p:cNvPr>
            <p:cNvSpPr txBox="1"/>
            <p:nvPr/>
          </p:nvSpPr>
          <p:spPr>
            <a:xfrm rot="16200000">
              <a:off x="6654963" y="3571376"/>
              <a:ext cx="381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Increasing distance from the processor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C6DD82C-163F-4A7D-900B-F21368B0F5CA}"/>
              </a:ext>
            </a:extLst>
          </p:cNvPr>
          <p:cNvGrpSpPr/>
          <p:nvPr/>
        </p:nvGrpSpPr>
        <p:grpSpPr>
          <a:xfrm>
            <a:off x="2664616" y="5884954"/>
            <a:ext cx="5107785" cy="381000"/>
            <a:chOff x="1140615" y="5942104"/>
            <a:chExt cx="5107785" cy="381000"/>
          </a:xfrm>
        </p:grpSpPr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1E5D811C-7F8B-4460-B8CE-B4AAA796660E}"/>
                </a:ext>
              </a:extLst>
            </p:cNvPr>
            <p:cNvSpPr/>
            <p:nvPr/>
          </p:nvSpPr>
          <p:spPr>
            <a:xfrm>
              <a:off x="1140615" y="5942104"/>
              <a:ext cx="5107785" cy="381000"/>
            </a:xfrm>
            <a:prstGeom prst="leftRightArrow">
              <a:avLst>
                <a:gd name="adj1" fmla="val 65000"/>
                <a:gd name="adj2" fmla="val 50000"/>
              </a:avLst>
            </a:prstGeom>
            <a:solidFill>
              <a:srgbClr val="CFF4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0997F5A-011A-494C-9C9E-78B6D1415561}"/>
                </a:ext>
              </a:extLst>
            </p:cNvPr>
            <p:cNvSpPr txBox="1"/>
            <p:nvPr/>
          </p:nvSpPr>
          <p:spPr>
            <a:xfrm>
              <a:off x="1560908" y="5970460"/>
              <a:ext cx="3706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Std Black" panose="020B0706020202040204" pitchFamily="34" charset="0"/>
                </a:rPr>
                <a:t>(Relative) size of the memory at each level</a:t>
              </a:r>
              <a:endParaRPr lang="ko-KR" altLang="en-US" sz="1600" dirty="0">
                <a:latin typeface="Bell Gothic Std Black" panose="020B0706020202040204" pitchFamily="34" charset="0"/>
              </a:endParaRPr>
            </a:p>
          </p:txBody>
        </p:sp>
      </p:grpSp>
      <p:pic>
        <p:nvPicPr>
          <p:cNvPr id="3080" name="Picture 8" descr="Image result for cache memory">
            <a:extLst>
              <a:ext uri="{FF2B5EF4-FFF2-40B4-BE49-F238E27FC236}">
                <a16:creationId xmlns:a16="http://schemas.microsoft.com/office/drawing/2014/main" id="{422D24A8-F04E-44F5-B203-AC9C5532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72" y="2510329"/>
            <a:ext cx="1585547" cy="11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54993837-2C58-4992-BAF0-E1358B8A28EC}"/>
              </a:ext>
            </a:extLst>
          </p:cNvPr>
          <p:cNvSpPr/>
          <p:nvPr/>
        </p:nvSpPr>
        <p:spPr>
          <a:xfrm>
            <a:off x="2768668" y="2094028"/>
            <a:ext cx="1529193" cy="649204"/>
          </a:xfrm>
          <a:prstGeom prst="wedgeRectCallout">
            <a:avLst>
              <a:gd name="adj1" fmla="val 83401"/>
              <a:gd name="adj2" fmla="val -1783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Managed by compiler</a:t>
            </a:r>
            <a:endParaRPr lang="ko-KR" altLang="en-US" sz="16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0B04EB33-EAB4-4226-BE9C-9633FAA4EF59}"/>
              </a:ext>
            </a:extLst>
          </p:cNvPr>
          <p:cNvSpPr/>
          <p:nvPr/>
        </p:nvSpPr>
        <p:spPr>
          <a:xfrm>
            <a:off x="2420460" y="3580733"/>
            <a:ext cx="1529193" cy="847684"/>
          </a:xfrm>
          <a:prstGeom prst="wedgeRectCallout">
            <a:avLst>
              <a:gd name="adj1" fmla="val 76694"/>
              <a:gd name="adj2" fmla="val -1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Managed by the cache controller HW</a:t>
            </a:r>
            <a:endParaRPr lang="ko-KR" altLang="en-US" sz="16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516D5677-72E1-4024-8228-8E1FDEA32044}"/>
              </a:ext>
            </a:extLst>
          </p:cNvPr>
          <p:cNvSpPr/>
          <p:nvPr/>
        </p:nvSpPr>
        <p:spPr>
          <a:xfrm>
            <a:off x="2037376" y="4668043"/>
            <a:ext cx="1661707" cy="1010011"/>
          </a:xfrm>
          <a:prstGeom prst="wedgeRectCallout">
            <a:avLst>
              <a:gd name="adj1" fmla="val 82778"/>
              <a:gd name="adj2" fmla="val -22233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Managed by 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OS (VM)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HW (TLB)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User (Files)</a:t>
            </a:r>
            <a:endParaRPr lang="ko-KR" altLang="en-US" sz="16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0" grpId="0" animBg="1"/>
      <p:bldP spid="71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B2B8-FCED-41DC-A3E7-009BC61D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Behaviors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4429-F196-44EF-9CE8-35044848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Hit</a:t>
            </a:r>
            <a:r>
              <a:rPr lang="en-US" altLang="ko-KR" sz="2400" dirty="0"/>
              <a:t>: data is in some block in the upper level (Block X)</a:t>
            </a:r>
          </a:p>
          <a:p>
            <a:pPr marL="609600" lvl="1" indent="-342900">
              <a:buFontTx/>
              <a:buChar char="-"/>
            </a:pPr>
            <a:r>
              <a:rPr lang="en-US" altLang="ko-KR" sz="2000" dirty="0"/>
              <a:t>Hit Rate: the fraction of memory accesses found in the upper level</a:t>
            </a:r>
          </a:p>
          <a:p>
            <a:pPr marL="609600" lvl="1" indent="-342900">
              <a:buFontTx/>
              <a:buChar char="-"/>
            </a:pPr>
            <a:r>
              <a:rPr lang="en-US" altLang="ko-KR" sz="2000" dirty="0"/>
              <a:t>Hit Time: Time to access the upper level which consists of</a:t>
            </a:r>
          </a:p>
          <a:p>
            <a:pPr marL="885825" lvl="2" indent="-342900">
              <a:buFontTx/>
              <a:buChar char="-"/>
            </a:pPr>
            <a:r>
              <a:rPr lang="en-US" altLang="ko-KR" sz="1600" dirty="0"/>
              <a:t>RAM access time + Time to determine hit/miss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Miss</a:t>
            </a:r>
            <a:r>
              <a:rPr lang="en-US" altLang="ko-KR" sz="2400" dirty="0"/>
              <a:t>: data needs to be retrieved from a block in the lower level (e.g., Block Y)</a:t>
            </a:r>
          </a:p>
          <a:p>
            <a:pPr marL="609600" lvl="1" indent="-342900">
              <a:buFontTx/>
              <a:buChar char="-"/>
            </a:pPr>
            <a:r>
              <a:rPr lang="en-US" altLang="ko-KR" sz="2000" dirty="0"/>
              <a:t>Miss Rate = 1 – (Hit Rate)</a:t>
            </a:r>
          </a:p>
          <a:p>
            <a:pPr marL="609600" lvl="1" indent="-342900" defTabSz="806450">
              <a:buFontTx/>
              <a:buChar char="-"/>
            </a:pPr>
            <a:r>
              <a:rPr lang="en-US" altLang="ko-KR" sz="2000" dirty="0"/>
              <a:t>Miss Penalty: Time to replace a block in the upper level + Time to deliver the block to the processor</a:t>
            </a:r>
          </a:p>
          <a:p>
            <a:pPr marL="609600" lvl="1" indent="-342900" defTabSz="806450">
              <a:buFontTx/>
              <a:buChar char="-"/>
            </a:pPr>
            <a:r>
              <a:rPr lang="en-US" altLang="ko-KR" sz="2000" dirty="0"/>
              <a:t>Hit Time &lt;&lt; Miss Penalty</a:t>
            </a:r>
            <a:endParaRPr lang="en-US" altLang="ko-KR" sz="1400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83CBA23-547A-22BF-6072-6D6B58772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CF25B0-56E7-45F1-B947-E6FD3618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981" y="4610100"/>
            <a:ext cx="1270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endParaRPr lang="ko-KR" altLang="ko-KR">
              <a:solidFill>
                <a:srgbClr val="FC0128"/>
              </a:solidFill>
              <a:ea typeface="굴림" panose="020B0600000101010101" pitchFamily="50" charset="-127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04A56D-74DD-49B8-982C-D51A9D11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782" y="4381500"/>
            <a:ext cx="1325563" cy="187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endParaRPr lang="ko-KR" altLang="ko-KR">
              <a:solidFill>
                <a:srgbClr val="FC0128"/>
              </a:solidFill>
              <a:ea typeface="굴림" panose="020B0600000101010101" pitchFamily="50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5D1E8D8-D229-42CF-82AF-75EFB4A0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336" y="4392614"/>
            <a:ext cx="136896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000000"/>
                </a:solidFill>
                <a:ea typeface="굴림" panose="020B0600000101010101" pitchFamily="50" charset="-127"/>
              </a:rPr>
              <a:t>Lower Level</a:t>
            </a:r>
          </a:p>
          <a:p>
            <a:pPr algn="ctr"/>
            <a:r>
              <a:rPr lang="en-US" altLang="ko-KR" sz="1600" b="1" dirty="0">
                <a:solidFill>
                  <a:srgbClr val="000000"/>
                </a:solidFill>
                <a:ea typeface="굴림" panose="020B0600000101010101" pitchFamily="50" charset="-127"/>
              </a:rPr>
              <a:t>Memory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8373477-C6CA-4695-98DF-02105DD7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386" y="4624389"/>
            <a:ext cx="1356141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Upper Level</a:t>
            </a:r>
          </a:p>
          <a:p>
            <a:pPr algn="ctr"/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Memory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6BD0CB6-E765-4C27-AC99-D65D6639C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7781" y="497840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623B506-2729-4C60-926A-54EB1C8F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194" y="4673601"/>
            <a:ext cx="14779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To Processor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E28A9D25-4054-4208-9836-CBBB0F134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181" y="57404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15BC2CB-6F55-4E80-997E-A185B11F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193" y="5435601"/>
            <a:ext cx="175529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ea typeface="굴림" panose="020B0600000101010101" pitchFamily="50" charset="-127"/>
              </a:rPr>
              <a:t>From Processor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E1512946-8EC2-48CA-909B-2B2B9E992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381" y="52832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60B695-1E3E-4CE0-8DE8-EF304301242F}"/>
              </a:ext>
            </a:extLst>
          </p:cNvPr>
          <p:cNvGrpSpPr/>
          <p:nvPr/>
        </p:nvGrpSpPr>
        <p:grpSpPr>
          <a:xfrm>
            <a:off x="6932143" y="5289551"/>
            <a:ext cx="602730" cy="655637"/>
            <a:chOff x="5731993" y="5230813"/>
            <a:chExt cx="602730" cy="655637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1AD852CC-30BA-4FE6-A8ED-FFC8D34F8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831" y="5518150"/>
              <a:ext cx="368300" cy="368300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9C59091-17EC-42BA-899C-2E899395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993" y="5230813"/>
              <a:ext cx="60273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dirty="0">
                  <a:solidFill>
                    <a:srgbClr val="000000"/>
                  </a:solidFill>
                  <a:ea typeface="굴림" panose="020B0600000101010101" pitchFamily="50" charset="-127"/>
                </a:rPr>
                <a:t>Blk 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14834A-F355-4EE0-B61F-2D915AA946A4}"/>
              </a:ext>
            </a:extLst>
          </p:cNvPr>
          <p:cNvGrpSpPr/>
          <p:nvPr/>
        </p:nvGrpSpPr>
        <p:grpSpPr>
          <a:xfrm>
            <a:off x="9494368" y="5441157"/>
            <a:ext cx="599460" cy="655637"/>
            <a:chOff x="7941793" y="5535613"/>
            <a:chExt cx="599460" cy="655637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B2921211-385D-45C4-90B8-C91B5D89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8631" y="5822950"/>
              <a:ext cx="368300" cy="3683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F86964D6-DF8B-47AA-B72F-4E700204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793" y="5535613"/>
              <a:ext cx="59946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Blk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5DB-17FC-42CF-808D-AADA4998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Classification of Cache Misses (3Cs)</a:t>
            </a:r>
            <a:endParaRPr lang="ko-KR" altLang="en-US" sz="3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FCB5C-4F4C-A626-78F7-AC6BDB0F0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2" descr="Image result for core i7">
            <a:extLst>
              <a:ext uri="{FF2B5EF4-FFF2-40B4-BE49-F238E27FC236}">
                <a16:creationId xmlns:a16="http://schemas.microsoft.com/office/drawing/2014/main" id="{31829549-78D3-4B20-8CD0-2F6058764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7037" r="11390" b="5330"/>
          <a:stretch/>
        </p:blipFill>
        <p:spPr bwMode="auto">
          <a:xfrm>
            <a:off x="1590675" y="1200150"/>
            <a:ext cx="1676400" cy="14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ache memory">
            <a:extLst>
              <a:ext uri="{FF2B5EF4-FFF2-40B4-BE49-F238E27FC236}">
                <a16:creationId xmlns:a16="http://schemas.microsoft.com/office/drawing/2014/main" id="{4DB27735-84C7-4FE9-8C3A-7A0EFD4A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56" y="1311023"/>
            <a:ext cx="1585547" cy="11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4F983-499D-41FC-8328-3E5DE0F662AD}"/>
              </a:ext>
            </a:extLst>
          </p:cNvPr>
          <p:cNvCxnSpPr>
            <a:stCxn id="13" idx="3"/>
          </p:cNvCxnSpPr>
          <p:nvPr/>
        </p:nvCxnSpPr>
        <p:spPr>
          <a:xfrm>
            <a:off x="3267076" y="1904838"/>
            <a:ext cx="18764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F3C89-BDF6-40AD-A18C-8FA5E2E1FC08}"/>
              </a:ext>
            </a:extLst>
          </p:cNvPr>
          <p:cNvSpPr/>
          <p:nvPr/>
        </p:nvSpPr>
        <p:spPr>
          <a:xfrm>
            <a:off x="3705225" y="1200151"/>
            <a:ext cx="1000127" cy="5619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to</a:t>
            </a:r>
          </a:p>
          <a:p>
            <a:pPr algn="ctr"/>
            <a:r>
              <a:rPr lang="en-US" altLang="ko-KR" dirty="0"/>
              <a:t>0x1234</a:t>
            </a:r>
            <a:endParaRPr lang="ko-KR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0CB3B0-1DA8-40B8-9D6E-A445E4F87153}"/>
              </a:ext>
            </a:extLst>
          </p:cNvPr>
          <p:cNvCxnSpPr/>
          <p:nvPr/>
        </p:nvCxnSpPr>
        <p:spPr>
          <a:xfrm flipV="1">
            <a:off x="6811902" y="866775"/>
            <a:ext cx="796472" cy="45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DCA0A-9B89-490D-BE0F-11DE95216140}"/>
              </a:ext>
            </a:extLst>
          </p:cNvPr>
          <p:cNvCxnSpPr>
            <a:cxnSpLocks/>
          </p:cNvCxnSpPr>
          <p:nvPr/>
        </p:nvCxnSpPr>
        <p:spPr>
          <a:xfrm>
            <a:off x="6804192" y="2488592"/>
            <a:ext cx="804183" cy="197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FD2B3E-0EF1-4AEF-AEF8-3C60DFEA6080}"/>
              </a:ext>
            </a:extLst>
          </p:cNvPr>
          <p:cNvGrpSpPr/>
          <p:nvPr/>
        </p:nvGrpSpPr>
        <p:grpSpPr>
          <a:xfrm>
            <a:off x="7608374" y="866776"/>
            <a:ext cx="1162808" cy="1808807"/>
            <a:chOff x="6360599" y="3715287"/>
            <a:chExt cx="1162808" cy="1808807"/>
          </a:xfrm>
          <a:solidFill>
            <a:schemeClr val="bg1">
              <a:lumMod val="95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8752E3-183D-40ED-BD53-F8091EBE2248}"/>
                </a:ext>
              </a:extLst>
            </p:cNvPr>
            <p:cNvSpPr/>
            <p:nvPr/>
          </p:nvSpPr>
          <p:spPr>
            <a:xfrm>
              <a:off x="6360599" y="3715287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FAF0C9-2D7E-4CFE-8FC4-129B122DBC22}"/>
                </a:ext>
              </a:extLst>
            </p:cNvPr>
            <p:cNvSpPr/>
            <p:nvPr/>
          </p:nvSpPr>
          <p:spPr>
            <a:xfrm>
              <a:off x="6360599" y="4169597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BF0032-BEA4-4580-9FAE-502E7E4FE46E}"/>
                </a:ext>
              </a:extLst>
            </p:cNvPr>
            <p:cNvSpPr/>
            <p:nvPr/>
          </p:nvSpPr>
          <p:spPr>
            <a:xfrm>
              <a:off x="6360599" y="4620632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8550A8-2AFC-45A2-9443-351FBBEE66DE}"/>
                </a:ext>
              </a:extLst>
            </p:cNvPr>
            <p:cNvSpPr/>
            <p:nvPr/>
          </p:nvSpPr>
          <p:spPr>
            <a:xfrm>
              <a:off x="6360599" y="5069784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95FFF8-6A0B-4826-95D4-C276FED47E17}"/>
              </a:ext>
            </a:extLst>
          </p:cNvPr>
          <p:cNvSpPr txBox="1"/>
          <p:nvPr/>
        </p:nvSpPr>
        <p:spPr>
          <a:xfrm>
            <a:off x="7210138" y="2742448"/>
            <a:ext cx="220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Assumption: there are only 4 </a:t>
            </a:r>
            <a:r>
              <a:rPr lang="en-US" altLang="ko-KR" dirty="0" err="1"/>
              <a:t>cachelines</a:t>
            </a:r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6DF713-0717-48B7-887E-5A76F3DA86E8}"/>
              </a:ext>
            </a:extLst>
          </p:cNvPr>
          <p:cNvGrpSpPr/>
          <p:nvPr/>
        </p:nvGrpSpPr>
        <p:grpSpPr>
          <a:xfrm>
            <a:off x="5226354" y="2528999"/>
            <a:ext cx="1184648" cy="701693"/>
            <a:chOff x="4150029" y="2738548"/>
            <a:chExt cx="1184648" cy="7016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68ADA3-C864-4088-9BFA-3BAF0E99B4BD}"/>
                </a:ext>
              </a:extLst>
            </p:cNvPr>
            <p:cNvSpPr/>
            <p:nvPr/>
          </p:nvSpPr>
          <p:spPr>
            <a:xfrm>
              <a:off x="4150030" y="2797037"/>
              <a:ext cx="277179" cy="273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23CBD-10F6-4527-8C5E-1641E5B2D37E}"/>
                </a:ext>
              </a:extLst>
            </p:cNvPr>
            <p:cNvSpPr/>
            <p:nvPr/>
          </p:nvSpPr>
          <p:spPr>
            <a:xfrm>
              <a:off x="4150029" y="3138226"/>
              <a:ext cx="277179" cy="2738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177266-AB63-4AAA-8868-A28DDDE4D7A7}"/>
                </a:ext>
              </a:extLst>
            </p:cNvPr>
            <p:cNvSpPr txBox="1"/>
            <p:nvPr/>
          </p:nvSpPr>
          <p:spPr>
            <a:xfrm>
              <a:off x="4438655" y="2738548"/>
              <a:ext cx="89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 empty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A1C43-74B3-40C0-9028-3BDC68AD104A}"/>
                </a:ext>
              </a:extLst>
            </p:cNvPr>
            <p:cNvSpPr txBox="1"/>
            <p:nvPr/>
          </p:nvSpPr>
          <p:spPr>
            <a:xfrm>
              <a:off x="4438655" y="3070909"/>
              <a:ext cx="89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 filled</a:t>
              </a:r>
              <a:endParaRPr lang="ko-KR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8341DB-54CA-440F-8ECD-57610D0E0BF8}"/>
              </a:ext>
            </a:extLst>
          </p:cNvPr>
          <p:cNvGrpSpPr/>
          <p:nvPr/>
        </p:nvGrpSpPr>
        <p:grpSpPr>
          <a:xfrm>
            <a:off x="7717436" y="3547374"/>
            <a:ext cx="2950564" cy="1552507"/>
            <a:chOff x="6146104" y="1031875"/>
            <a:chExt cx="2950564" cy="155250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A53E2B6-9D5A-4ADE-972F-74080F5F4975}"/>
                </a:ext>
              </a:extLst>
            </p:cNvPr>
            <p:cNvSpPr/>
            <p:nvPr/>
          </p:nvSpPr>
          <p:spPr>
            <a:xfrm>
              <a:off x="6306502" y="1031875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Capacity Miss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79E7D7-A341-4FD1-90E6-A4AAF454E92B}"/>
                </a:ext>
              </a:extLst>
            </p:cNvPr>
            <p:cNvSpPr txBox="1"/>
            <p:nvPr/>
          </p:nvSpPr>
          <p:spPr>
            <a:xfrm>
              <a:off x="6146104" y="1661052"/>
              <a:ext cx="2950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Although we assume 0x1234 can be put anywhere, </a:t>
              </a:r>
              <a:r>
                <a:rPr lang="en-US" altLang="ko-KR" dirty="0"/>
                <a:t>cache cannot contain all data</a:t>
              </a:r>
              <a:endParaRPr lang="ko-KR" alt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946A84-4163-4FF8-985E-8C1012A24858}"/>
              </a:ext>
            </a:extLst>
          </p:cNvPr>
          <p:cNvGrpSpPr/>
          <p:nvPr/>
        </p:nvGrpSpPr>
        <p:grpSpPr>
          <a:xfrm>
            <a:off x="4791734" y="3547374"/>
            <a:ext cx="2734250" cy="1552507"/>
            <a:chOff x="3220402" y="1031875"/>
            <a:chExt cx="2734250" cy="155250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CF8105D-D793-4A74-9BD9-234EF0321B70}"/>
                </a:ext>
              </a:extLst>
            </p:cNvPr>
            <p:cNvSpPr/>
            <p:nvPr/>
          </p:nvSpPr>
          <p:spPr>
            <a:xfrm>
              <a:off x="3220402" y="1031875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Conflict Miss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C6FE17-51B4-43EE-841A-BA2392BB4D1E}"/>
                </a:ext>
              </a:extLst>
            </p:cNvPr>
            <p:cNvSpPr txBox="1"/>
            <p:nvPr/>
          </p:nvSpPr>
          <p:spPr>
            <a:xfrm>
              <a:off x="3326704" y="1661052"/>
              <a:ext cx="26279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Multiple memory locations mapped to the same cache location</a:t>
              </a:r>
              <a:endParaRPr lang="ko-KR" alt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5906F-5C0D-40E6-86E8-4CA5EA22EB32}"/>
              </a:ext>
            </a:extLst>
          </p:cNvPr>
          <p:cNvGrpSpPr/>
          <p:nvPr/>
        </p:nvGrpSpPr>
        <p:grpSpPr>
          <a:xfrm>
            <a:off x="1673792" y="3547366"/>
            <a:ext cx="2926490" cy="1552515"/>
            <a:chOff x="102460" y="1031867"/>
            <a:chExt cx="2926490" cy="155251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ADEF9B-B74A-49A4-8216-95BA3EC04D91}"/>
                </a:ext>
              </a:extLst>
            </p:cNvPr>
            <p:cNvSpPr/>
            <p:nvPr/>
          </p:nvSpPr>
          <p:spPr>
            <a:xfrm>
              <a:off x="209550" y="1031867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Compulsory Miss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6CB890-6DEB-4FEB-A9B1-5DD570097996}"/>
                </a:ext>
              </a:extLst>
            </p:cNvPr>
            <p:cNvSpPr txBox="1"/>
            <p:nvPr/>
          </p:nvSpPr>
          <p:spPr>
            <a:xfrm>
              <a:off x="102460" y="1661052"/>
              <a:ext cx="29264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First access to a block, “cold” fact of life, not a whole lot you can do about it</a:t>
              </a:r>
              <a:endParaRPr lang="ko-KR" alt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B055E1-4159-47C7-B0B5-2282CD8A10E9}"/>
              </a:ext>
            </a:extLst>
          </p:cNvPr>
          <p:cNvGrpSpPr/>
          <p:nvPr/>
        </p:nvGrpSpPr>
        <p:grpSpPr>
          <a:xfrm>
            <a:off x="1780883" y="5222373"/>
            <a:ext cx="2627947" cy="923330"/>
            <a:chOff x="256882" y="5269260"/>
            <a:chExt cx="2627947" cy="923330"/>
          </a:xfrm>
        </p:grpSpPr>
        <p:pic>
          <p:nvPicPr>
            <p:cNvPr id="43" name="Picture 2" descr="Image result for core i7">
              <a:extLst>
                <a:ext uri="{FF2B5EF4-FFF2-40B4-BE49-F238E27FC236}">
                  <a16:creationId xmlns:a16="http://schemas.microsoft.com/office/drawing/2014/main" id="{097E7A50-C7E0-410A-94F2-5D1C508E9D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56882" y="5425233"/>
              <a:ext cx="686562" cy="57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9AF5A14-7E2D-4992-85DD-73509250FAF0}"/>
                </a:ext>
              </a:extLst>
            </p:cNvPr>
            <p:cNvCxnSpPr>
              <a:cxnSpLocks/>
            </p:cNvCxnSpPr>
            <p:nvPr/>
          </p:nvCxnSpPr>
          <p:spPr>
            <a:xfrm>
              <a:off x="943444" y="5771013"/>
              <a:ext cx="10187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AF3B84-F89B-4550-80E4-3CABBA706CF4}"/>
                </a:ext>
              </a:extLst>
            </p:cNvPr>
            <p:cNvSpPr/>
            <p:nvPr/>
          </p:nvSpPr>
          <p:spPr>
            <a:xfrm>
              <a:off x="981543" y="5339709"/>
              <a:ext cx="885357" cy="275248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0x1234</a:t>
              </a:r>
              <a:endParaRPr lang="ko-KR" alt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608FE04-3DE5-4375-98BC-A1D990B01075}"/>
                </a:ext>
              </a:extLst>
            </p:cNvPr>
            <p:cNvGrpSpPr/>
            <p:nvPr/>
          </p:nvGrpSpPr>
          <p:grpSpPr>
            <a:xfrm>
              <a:off x="2000247" y="5269260"/>
              <a:ext cx="884582" cy="923330"/>
              <a:chOff x="6360595" y="3715287"/>
              <a:chExt cx="1498188" cy="1808807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A4861B4-E7FC-4935-A105-ED2B977BB80F}"/>
                  </a:ext>
                </a:extLst>
              </p:cNvPr>
              <p:cNvSpPr/>
              <p:nvPr/>
            </p:nvSpPr>
            <p:spPr>
              <a:xfrm>
                <a:off x="6360597" y="3715287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7FD8D5-81BB-4A58-B00D-AF62C7F3A001}"/>
                  </a:ext>
                </a:extLst>
              </p:cNvPr>
              <p:cNvSpPr/>
              <p:nvPr/>
            </p:nvSpPr>
            <p:spPr>
              <a:xfrm>
                <a:off x="6360595" y="4169598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138E033-BF3E-4D65-9A56-E5ACFAA1EEF0}"/>
                  </a:ext>
                </a:extLst>
              </p:cNvPr>
              <p:cNvSpPr/>
              <p:nvPr/>
            </p:nvSpPr>
            <p:spPr>
              <a:xfrm>
                <a:off x="6360597" y="4620633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8F9938C-7662-4B13-B568-6CB947391A50}"/>
                  </a:ext>
                </a:extLst>
              </p:cNvPr>
              <p:cNvSpPr/>
              <p:nvPr/>
            </p:nvSpPr>
            <p:spPr>
              <a:xfrm>
                <a:off x="6360597" y="5069783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70339367-54EE-4253-A03C-9C84E9776C18}"/>
              </a:ext>
            </a:extLst>
          </p:cNvPr>
          <p:cNvSpPr/>
          <p:nvPr/>
        </p:nvSpPr>
        <p:spPr>
          <a:xfrm>
            <a:off x="4286247" y="5113733"/>
            <a:ext cx="255931" cy="278466"/>
          </a:xfrm>
          <a:prstGeom prst="irregularSeal1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51C60C-EA76-431A-8D8E-B955FCEBCAA7}"/>
              </a:ext>
            </a:extLst>
          </p:cNvPr>
          <p:cNvCxnSpPr/>
          <p:nvPr/>
        </p:nvCxnSpPr>
        <p:spPr>
          <a:xfrm flipH="1">
            <a:off x="8569630" y="1000453"/>
            <a:ext cx="457200" cy="106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A9399B8-BFEF-43F7-9447-B2209A63EFD2}"/>
              </a:ext>
            </a:extLst>
          </p:cNvPr>
          <p:cNvGrpSpPr/>
          <p:nvPr/>
        </p:nvGrpSpPr>
        <p:grpSpPr>
          <a:xfrm>
            <a:off x="4631631" y="5222373"/>
            <a:ext cx="2627947" cy="923330"/>
            <a:chOff x="256882" y="5269260"/>
            <a:chExt cx="2627947" cy="923330"/>
          </a:xfrm>
        </p:grpSpPr>
        <p:pic>
          <p:nvPicPr>
            <p:cNvPr id="67" name="Picture 2" descr="Image result for core i7">
              <a:extLst>
                <a:ext uri="{FF2B5EF4-FFF2-40B4-BE49-F238E27FC236}">
                  <a16:creationId xmlns:a16="http://schemas.microsoft.com/office/drawing/2014/main" id="{37A7B4D3-42EC-4E8B-85F4-046441AD34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56882" y="5425233"/>
              <a:ext cx="686562" cy="57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3A05148-85ED-4D5C-954E-6A8DACA8F50E}"/>
                </a:ext>
              </a:extLst>
            </p:cNvPr>
            <p:cNvCxnSpPr>
              <a:cxnSpLocks/>
            </p:cNvCxnSpPr>
            <p:nvPr/>
          </p:nvCxnSpPr>
          <p:spPr>
            <a:xfrm>
              <a:off x="943444" y="5771013"/>
              <a:ext cx="10187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958978E-E7D2-4E9D-9209-FA30FA85948D}"/>
                </a:ext>
              </a:extLst>
            </p:cNvPr>
            <p:cNvSpPr/>
            <p:nvPr/>
          </p:nvSpPr>
          <p:spPr>
            <a:xfrm>
              <a:off x="981543" y="5339709"/>
              <a:ext cx="885357" cy="275248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0x1234</a:t>
              </a:r>
              <a:endParaRPr lang="ko-KR" alt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A37743D-2B34-4B26-B639-69846BC66B0C}"/>
                </a:ext>
              </a:extLst>
            </p:cNvPr>
            <p:cNvGrpSpPr/>
            <p:nvPr/>
          </p:nvGrpSpPr>
          <p:grpSpPr>
            <a:xfrm>
              <a:off x="2000247" y="5269260"/>
              <a:ext cx="884582" cy="923330"/>
              <a:chOff x="6360595" y="3715287"/>
              <a:chExt cx="1498188" cy="1808807"/>
            </a:xfrm>
            <a:solidFill>
              <a:schemeClr val="bg1">
                <a:lumMod val="95000"/>
              </a:schemeClr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84BB60-7BF3-4FDA-BC35-E254A193AE72}"/>
                  </a:ext>
                </a:extLst>
              </p:cNvPr>
              <p:cNvSpPr/>
              <p:nvPr/>
            </p:nvSpPr>
            <p:spPr>
              <a:xfrm>
                <a:off x="6360597" y="3715287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0x5670</a:t>
                </a:r>
                <a:endParaRPr lang="ko-KR" alt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8D06201-40C8-44F4-83B9-C7968188532F}"/>
                  </a:ext>
                </a:extLst>
              </p:cNvPr>
              <p:cNvSpPr/>
              <p:nvPr/>
            </p:nvSpPr>
            <p:spPr>
              <a:xfrm>
                <a:off x="6360595" y="4169598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0x91B1</a:t>
                </a:r>
                <a:endParaRPr lang="ko-KR" alt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780EAE3-D75D-49BB-91D7-463AACEC461E}"/>
                  </a:ext>
                </a:extLst>
              </p:cNvPr>
              <p:cNvSpPr/>
              <p:nvPr/>
            </p:nvSpPr>
            <p:spPr>
              <a:xfrm>
                <a:off x="6360597" y="462063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0x1112</a:t>
                </a:r>
                <a:endParaRPr lang="ko-KR" alt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B55C9A0-97C8-4F82-B896-923736FC0136}"/>
                  </a:ext>
                </a:extLst>
              </p:cNvPr>
              <p:cNvSpPr/>
              <p:nvPr/>
            </p:nvSpPr>
            <p:spPr>
              <a:xfrm>
                <a:off x="6360597" y="506978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5" name="Explosion: 8 Points 74">
            <a:extLst>
              <a:ext uri="{FF2B5EF4-FFF2-40B4-BE49-F238E27FC236}">
                <a16:creationId xmlns:a16="http://schemas.microsoft.com/office/drawing/2014/main" id="{8B3D86C7-B315-45DB-A58A-2609DB9B0165}"/>
              </a:ext>
            </a:extLst>
          </p:cNvPr>
          <p:cNvSpPr/>
          <p:nvPr/>
        </p:nvSpPr>
        <p:spPr>
          <a:xfrm>
            <a:off x="7136995" y="5113733"/>
            <a:ext cx="255931" cy="278466"/>
          </a:xfrm>
          <a:prstGeom prst="irregularSeal1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A0EC3-5DA7-41CE-9881-DB4840091962}"/>
              </a:ext>
            </a:extLst>
          </p:cNvPr>
          <p:cNvSpPr txBox="1"/>
          <p:nvPr/>
        </p:nvSpPr>
        <p:spPr>
          <a:xfrm>
            <a:off x="9057711" y="803311"/>
            <a:ext cx="158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Assumption: here is the location of 0x1234</a:t>
            </a:r>
            <a:endParaRPr lang="ko-KR" alt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BB3FDB-E90A-4BA1-AA0C-54C30438BFC7}"/>
              </a:ext>
            </a:extLst>
          </p:cNvPr>
          <p:cNvGrpSpPr/>
          <p:nvPr/>
        </p:nvGrpSpPr>
        <p:grpSpPr>
          <a:xfrm>
            <a:off x="7712857" y="5222373"/>
            <a:ext cx="2627947" cy="923330"/>
            <a:chOff x="256882" y="5269260"/>
            <a:chExt cx="2627947" cy="923330"/>
          </a:xfrm>
        </p:grpSpPr>
        <p:pic>
          <p:nvPicPr>
            <p:cNvPr id="78" name="Picture 2" descr="Image result for core i7">
              <a:extLst>
                <a:ext uri="{FF2B5EF4-FFF2-40B4-BE49-F238E27FC236}">
                  <a16:creationId xmlns:a16="http://schemas.microsoft.com/office/drawing/2014/main" id="{1F55B313-5052-43AA-9C48-1FF877B1E5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56882" y="5425233"/>
              <a:ext cx="686562" cy="57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DD7DF40-F48A-49B0-A8AA-139BDD55C1A6}"/>
                </a:ext>
              </a:extLst>
            </p:cNvPr>
            <p:cNvCxnSpPr>
              <a:cxnSpLocks/>
            </p:cNvCxnSpPr>
            <p:nvPr/>
          </p:nvCxnSpPr>
          <p:spPr>
            <a:xfrm>
              <a:off x="943444" y="5771013"/>
              <a:ext cx="10187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D6941F9-AACE-4E3F-99D0-B1D9FB873C50}"/>
                </a:ext>
              </a:extLst>
            </p:cNvPr>
            <p:cNvSpPr/>
            <p:nvPr/>
          </p:nvSpPr>
          <p:spPr>
            <a:xfrm>
              <a:off x="981543" y="5339709"/>
              <a:ext cx="885357" cy="275248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0x1234</a:t>
              </a:r>
              <a:endParaRPr lang="ko-KR" alt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3B4ED32-46D8-4573-8CEE-DF9329E03A45}"/>
                </a:ext>
              </a:extLst>
            </p:cNvPr>
            <p:cNvGrpSpPr/>
            <p:nvPr/>
          </p:nvGrpSpPr>
          <p:grpSpPr>
            <a:xfrm>
              <a:off x="2000247" y="5269260"/>
              <a:ext cx="884582" cy="923330"/>
              <a:chOff x="6360595" y="3715287"/>
              <a:chExt cx="1498188" cy="1808807"/>
            </a:xfrm>
            <a:solidFill>
              <a:schemeClr val="bg1">
                <a:lumMod val="95000"/>
              </a:schemeClr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405DE4-5D8A-4392-9392-E4487822EEE6}"/>
                  </a:ext>
                </a:extLst>
              </p:cNvPr>
              <p:cNvSpPr/>
              <p:nvPr/>
            </p:nvSpPr>
            <p:spPr>
              <a:xfrm>
                <a:off x="6360597" y="3715287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0x5670</a:t>
                </a:r>
                <a:endParaRPr lang="ko-KR" alt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F5ED7F7-31B8-4DC4-BD33-D812E10D10C8}"/>
                  </a:ext>
                </a:extLst>
              </p:cNvPr>
              <p:cNvSpPr/>
              <p:nvPr/>
            </p:nvSpPr>
            <p:spPr>
              <a:xfrm>
                <a:off x="6360595" y="4169598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0x91B1</a:t>
                </a:r>
                <a:endParaRPr lang="ko-KR" alt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3AD75FC-6742-4EF4-B659-7B6F089707EB}"/>
                  </a:ext>
                </a:extLst>
              </p:cNvPr>
              <p:cNvSpPr/>
              <p:nvPr/>
            </p:nvSpPr>
            <p:spPr>
              <a:xfrm>
                <a:off x="6360597" y="462063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0x1112</a:t>
                </a:r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015D16-4EBA-4817-B1A5-9EAD901B1907}"/>
                  </a:ext>
                </a:extLst>
              </p:cNvPr>
              <p:cNvSpPr/>
              <p:nvPr/>
            </p:nvSpPr>
            <p:spPr>
              <a:xfrm>
                <a:off x="6360597" y="506978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0x3113</a:t>
                </a:r>
                <a:endParaRPr lang="ko-KR" altLang="en-US" dirty="0"/>
              </a:p>
            </p:txBody>
          </p:sp>
        </p:grpSp>
      </p:grpSp>
      <p:sp>
        <p:nvSpPr>
          <p:cNvPr id="86" name="Explosion: 8 Points 85">
            <a:extLst>
              <a:ext uri="{FF2B5EF4-FFF2-40B4-BE49-F238E27FC236}">
                <a16:creationId xmlns:a16="http://schemas.microsoft.com/office/drawing/2014/main" id="{62B36B7C-55A8-46E4-AE16-C4F0E6D2F5B2}"/>
              </a:ext>
            </a:extLst>
          </p:cNvPr>
          <p:cNvSpPr/>
          <p:nvPr/>
        </p:nvSpPr>
        <p:spPr>
          <a:xfrm>
            <a:off x="9580236" y="5307535"/>
            <a:ext cx="770850" cy="812837"/>
          </a:xfrm>
          <a:prstGeom prst="irregularSeal1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2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75" grpId="0" animBg="1"/>
      <p:bldP spid="75" grpId="1" animBg="1"/>
      <p:bldP spid="86" grpId="0" animBg="1"/>
      <p:bldP spid="8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C804-74C9-44F4-A7FA-82901F1E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Measuring Cache Performance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09E5-3E6C-4612-807E-758252C7F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2201956"/>
            <a:ext cx="11599333" cy="40074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en-US" altLang="ko-KR" sz="2000" dirty="0"/>
              <a:t>Assuming cache hit costs are included as part of the normal CPU execution cycle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dirty="0"/>
              <a:t>Read-stall cycles = reads / program x read miss rate x read miss penalty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dirty="0"/>
              <a:t>Write-stall cycles = (write / program x write miss rate x write miss penalty) 			</a:t>
            </a:r>
            <a:r>
              <a:rPr lang="zh-CN" altLang="en-US" sz="2000" dirty="0"/>
              <a:t>    </a:t>
            </a:r>
            <a:r>
              <a:rPr lang="en-US" altLang="zh-CN" sz="2000" dirty="0"/>
              <a:t>			</a:t>
            </a:r>
            <a:r>
              <a:rPr lang="zh-CN" altLang="en-US" sz="2000" dirty="0"/>
              <a:t>       </a:t>
            </a:r>
            <a:r>
              <a:rPr lang="en-US" altLang="ko-KR" sz="2000" dirty="0"/>
              <a:t>+ write buffer stalls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dirty="0"/>
              <a:t>We can simplify the cache metric like below</a:t>
            </a:r>
            <a:endParaRPr lang="ko-KR" altLang="en-US" sz="2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3C5705D-2ABD-6DA3-5DCB-90B4D64B6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E4FA67-6041-49DD-8485-237AFF3331C4}"/>
              </a:ext>
            </a:extLst>
          </p:cNvPr>
          <p:cNvSpPr txBox="1">
            <a:spLocks/>
          </p:cNvSpPr>
          <p:nvPr/>
        </p:nvSpPr>
        <p:spPr>
          <a:xfrm>
            <a:off x="1754658" y="1213127"/>
            <a:ext cx="8715633" cy="91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Bell Gothic Std Black" panose="020B0706020202040204" pitchFamily="34" charset="0"/>
              </a:rPr>
              <a:t>CPU time = Instruction Count x (</a:t>
            </a:r>
            <a:r>
              <a:rPr lang="en-US" altLang="ko-KR" sz="2000" dirty="0" err="1">
                <a:latin typeface="Bell Gothic Std Black" panose="020B0706020202040204" pitchFamily="34" charset="0"/>
              </a:rPr>
              <a:t>CPI</a:t>
            </a:r>
            <a:r>
              <a:rPr lang="en-US" altLang="ko-KR" sz="2000" baseline="-25000" dirty="0" err="1">
                <a:latin typeface="Bell Gothic Std Black" panose="020B0706020202040204" pitchFamily="34" charset="0"/>
              </a:rPr>
              <a:t>ideal</a:t>
            </a:r>
            <a:r>
              <a:rPr lang="en-US" altLang="ko-KR" sz="2000" dirty="0">
                <a:latin typeface="Bell Gothic Std Black" panose="020B0706020202040204" pitchFamily="34" charset="0"/>
              </a:rPr>
              <a:t> + </a:t>
            </a:r>
            <a:r>
              <a:rPr lang="en-US" altLang="ko-KR" sz="2000" dirty="0" err="1">
                <a:latin typeface="Bell Gothic Std Black" panose="020B0706020202040204" pitchFamily="34" charset="0"/>
              </a:rPr>
              <a:t>Cycles</a:t>
            </a:r>
            <a:r>
              <a:rPr lang="en-US" altLang="ko-KR" sz="2000" baseline="-25000" dirty="0" err="1">
                <a:latin typeface="Bell Gothic Std Black" panose="020B0706020202040204" pitchFamily="34" charset="0"/>
              </a:rPr>
              <a:t>memory</a:t>
            </a:r>
            <a:r>
              <a:rPr lang="en-US" altLang="ko-KR" sz="2000" baseline="-25000" dirty="0">
                <a:latin typeface="Bell Gothic Std Black" panose="020B0706020202040204" pitchFamily="34" charset="0"/>
              </a:rPr>
              <a:t>-stall</a:t>
            </a:r>
            <a:r>
              <a:rPr lang="en-US" altLang="ko-KR" sz="2000" dirty="0">
                <a:latin typeface="Bell Gothic Std Black" panose="020B0706020202040204" pitchFamily="34" charset="0"/>
              </a:rPr>
              <a:t>) x Clock Cycle</a:t>
            </a:r>
          </a:p>
          <a:p>
            <a:pPr marL="0" indent="0" algn="ctr">
              <a:buNone/>
            </a:pPr>
            <a:endParaRPr lang="en-US" altLang="ko-KR" sz="2000" dirty="0">
              <a:latin typeface="Bell Gothic Std Black" panose="020B0706020202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07AC9F-0DD7-4FED-92A2-6E9EF7200AA2}"/>
              </a:ext>
            </a:extLst>
          </p:cNvPr>
          <p:cNvSpPr txBox="1">
            <a:spLocks/>
          </p:cNvSpPr>
          <p:nvPr/>
        </p:nvSpPr>
        <p:spPr>
          <a:xfrm>
            <a:off x="1754658" y="4924426"/>
            <a:ext cx="8715633" cy="89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Average Memory Access Time (</a:t>
            </a:r>
            <a:r>
              <a:rPr lang="en-US" altLang="ko-KR" b="1" dirty="0">
                <a:solidFill>
                  <a:srgbClr val="0000FF"/>
                </a:solidFill>
              </a:rPr>
              <a:t>AMAT</a:t>
            </a:r>
            <a:r>
              <a:rPr lang="en-US" altLang="ko-KR" dirty="0"/>
              <a:t>)</a:t>
            </a:r>
          </a:p>
          <a:p>
            <a:pPr lvl="1" algn="ctr"/>
            <a:r>
              <a:rPr lang="en-US" altLang="ko-KR" dirty="0"/>
              <a:t>= Hit time + Miss rate x Miss penalty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E6BA58-EF65-44A8-9A26-951A5A88D230}"/>
              </a:ext>
            </a:extLst>
          </p:cNvPr>
          <p:cNvGrpSpPr/>
          <p:nvPr/>
        </p:nvGrpSpPr>
        <p:grpSpPr>
          <a:xfrm>
            <a:off x="5706067" y="1662117"/>
            <a:ext cx="2856911" cy="501739"/>
            <a:chOff x="4182066" y="1624016"/>
            <a:chExt cx="2856911" cy="501739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C1123EAD-0306-4BAF-8D1F-3AAB317D5CAF}"/>
                </a:ext>
              </a:extLst>
            </p:cNvPr>
            <p:cNvSpPr/>
            <p:nvPr/>
          </p:nvSpPr>
          <p:spPr>
            <a:xfrm rot="5400000">
              <a:off x="5565097" y="240985"/>
              <a:ext cx="90849" cy="2856911"/>
            </a:xfrm>
            <a:prstGeom prst="rightBrace">
              <a:avLst>
                <a:gd name="adj1" fmla="val 136767"/>
                <a:gd name="adj2" fmla="val 50083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A998E8-929A-4F53-A59B-1A8C537202F6}"/>
                </a:ext>
              </a:extLst>
            </p:cNvPr>
            <p:cNvSpPr/>
            <p:nvPr/>
          </p:nvSpPr>
          <p:spPr>
            <a:xfrm>
              <a:off x="5124650" y="1756423"/>
              <a:ext cx="790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CPI</a:t>
              </a:r>
              <a:r>
                <a:rPr lang="en-US" altLang="ko-KR" baseline="-25000" dirty="0" err="1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stall</a:t>
              </a:r>
              <a:r>
                <a:rPr lang="en-US" altLang="ko-KR" dirty="0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 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1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14EA-3DFF-4C1B-B9AD-4806D46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Impacts of Cache Performance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96769-6FF3-43EB-AA3E-DFAB651A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Relative cache penalty increases as processor performance improves (e.g., faster clock rate and/or lower CPI)</a:t>
            </a:r>
          </a:p>
          <a:p>
            <a:pPr marL="609600" lvl="1" indent="-342900">
              <a:buFontTx/>
              <a:buChar char="-"/>
            </a:pPr>
            <a:r>
              <a:rPr lang="en-US" altLang="ko-KR" sz="2000" dirty="0"/>
              <a:t>The memory speed is unlikely to improve as fast as processor cycle time. When calculating </a:t>
            </a:r>
            <a:r>
              <a:rPr lang="en-US" altLang="ko-KR" sz="2000" dirty="0" err="1"/>
              <a:t>CPI</a:t>
            </a:r>
            <a:r>
              <a:rPr lang="en-US" altLang="ko-KR" sz="2000" baseline="-25000" dirty="0" err="1"/>
              <a:t>stall</a:t>
            </a:r>
            <a:r>
              <a:rPr lang="en-US" altLang="ko-KR" sz="2000" dirty="0"/>
              <a:t>, the cache miss penalty is measured in processor clock cycles needed to handle a miss</a:t>
            </a:r>
          </a:p>
          <a:p>
            <a:pPr marL="609600" lvl="1" indent="-342900">
              <a:buFontTx/>
              <a:buChar char="-"/>
            </a:pPr>
            <a:r>
              <a:rPr lang="en-US" altLang="ko-KR" sz="1800" dirty="0">
                <a:solidFill>
                  <a:srgbClr val="0000FF"/>
                </a:solidFill>
              </a:rPr>
              <a:t>In other words, while </a:t>
            </a:r>
            <a:r>
              <a:rPr lang="en-US" altLang="ko-KR" sz="1800" dirty="0" err="1">
                <a:solidFill>
                  <a:srgbClr val="0000FF"/>
                </a:solidFill>
              </a:rPr>
              <a:t>CPI</a:t>
            </a:r>
            <a:r>
              <a:rPr lang="en-US" altLang="ko-KR" sz="1800" baseline="-25000" dirty="0" err="1">
                <a:solidFill>
                  <a:srgbClr val="0000FF"/>
                </a:solidFill>
              </a:rPr>
              <a:t>ideal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</a:rPr>
              <a:t>decrases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</a:rPr>
              <a:t>CPI</a:t>
            </a:r>
            <a:r>
              <a:rPr lang="en-US" altLang="ko-KR" sz="1800" baseline="-25000" dirty="0" err="1">
                <a:solidFill>
                  <a:srgbClr val="0000FF"/>
                </a:solidFill>
              </a:rPr>
              <a:t>stall</a:t>
            </a:r>
            <a:r>
              <a:rPr lang="en-US" altLang="ko-KR" sz="1800" dirty="0">
                <a:solidFill>
                  <a:srgbClr val="0000FF"/>
                </a:solidFill>
              </a:rPr>
              <a:t> is dramatically increases</a:t>
            </a:r>
            <a:endParaRPr lang="ko-KR" altLang="en-US" sz="1800" dirty="0">
              <a:solidFill>
                <a:srgbClr val="0000FF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9DBBE-008F-E59E-5F22-DBEF3B08E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D1F416-DAC0-40E1-90E1-8256324B724D}"/>
              </a:ext>
            </a:extLst>
          </p:cNvPr>
          <p:cNvGrpSpPr/>
          <p:nvPr/>
        </p:nvGrpSpPr>
        <p:grpSpPr>
          <a:xfrm>
            <a:off x="1685796" y="3123745"/>
            <a:ext cx="8820408" cy="371931"/>
            <a:chOff x="125883" y="4543425"/>
            <a:chExt cx="8820408" cy="3719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606229-C604-444F-AB6B-DA3B4CE7AC1E}"/>
                </a:ext>
              </a:extLst>
            </p:cNvPr>
            <p:cNvCxnSpPr>
              <a:cxnSpLocks/>
            </p:cNvCxnSpPr>
            <p:nvPr/>
          </p:nvCxnSpPr>
          <p:spPr>
            <a:xfrm>
              <a:off x="230658" y="4543425"/>
              <a:ext cx="871563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D1245D-BD4B-483E-AD2D-35444FC8BE51}"/>
                </a:ext>
              </a:extLst>
            </p:cNvPr>
            <p:cNvSpPr txBox="1"/>
            <p:nvPr/>
          </p:nvSpPr>
          <p:spPr>
            <a:xfrm>
              <a:off x="125883" y="4546024"/>
              <a:ext cx="11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ll Gothic Std Black" panose="020B0706020202040204" pitchFamily="34" charset="0"/>
                </a:rPr>
                <a:t>[Example]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C6CD5-4F3D-4DF1-BC10-596ADAD7E82F}"/>
              </a:ext>
            </a:extLst>
          </p:cNvPr>
          <p:cNvGrpSpPr/>
          <p:nvPr/>
        </p:nvGrpSpPr>
        <p:grpSpPr>
          <a:xfrm>
            <a:off x="1685796" y="3734256"/>
            <a:ext cx="3149074" cy="1270596"/>
            <a:chOff x="144236" y="3536554"/>
            <a:chExt cx="3149074" cy="1270596"/>
          </a:xfrm>
        </p:grpSpPr>
        <p:pic>
          <p:nvPicPr>
            <p:cNvPr id="9" name="Picture 2" descr="Image result for core i7">
              <a:extLst>
                <a:ext uri="{FF2B5EF4-FFF2-40B4-BE49-F238E27FC236}">
                  <a16:creationId xmlns:a16="http://schemas.microsoft.com/office/drawing/2014/main" id="{F0D0F1D8-B300-4DE3-B519-6CA696BC2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98097" y="3874474"/>
              <a:ext cx="823666" cy="692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7CFBDB-9EEC-46D9-A179-2C2C5D8726B4}"/>
                </a:ext>
              </a:extLst>
            </p:cNvPr>
            <p:cNvCxnSpPr>
              <a:cxnSpLocks/>
            </p:cNvCxnSpPr>
            <p:nvPr/>
          </p:nvCxnSpPr>
          <p:spPr>
            <a:xfrm>
              <a:off x="1133218" y="4278160"/>
              <a:ext cx="12442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6FB3BF-71F5-4251-8791-EF75CE75D07D}"/>
                </a:ext>
              </a:extLst>
            </p:cNvPr>
            <p:cNvSpPr txBox="1"/>
            <p:nvPr/>
          </p:nvSpPr>
          <p:spPr>
            <a:xfrm>
              <a:off x="161796" y="4499373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Bell Gothic Std Light" panose="020B0606020203020204" pitchFamily="34" charset="0"/>
                </a:rPr>
                <a:t>CPU</a:t>
              </a:r>
              <a:r>
                <a:rPr lang="en-US" altLang="ko-KR" sz="1400" baseline="-25000" dirty="0" err="1">
                  <a:latin typeface="Bell Gothic Std Light" panose="020B0606020203020204" pitchFamily="34" charset="0"/>
                </a:rPr>
                <a:t>ideal</a:t>
              </a:r>
              <a:r>
                <a:rPr lang="en-US" altLang="ko-KR" sz="1400" dirty="0">
                  <a:latin typeface="Bell Gothic Std Light" panose="020B0606020203020204" pitchFamily="34" charset="0"/>
                </a:rPr>
                <a:t> = 2</a:t>
              </a:r>
              <a:endParaRPr lang="ko-KR" altLang="en-US" sz="1400" dirty="0">
                <a:latin typeface="Bell Gothic Std Light" panose="020B0606020203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739F6A-CC4F-49D6-B6AC-A1308AF1F961}"/>
                </a:ext>
              </a:extLst>
            </p:cNvPr>
            <p:cNvSpPr txBox="1"/>
            <p:nvPr/>
          </p:nvSpPr>
          <p:spPr>
            <a:xfrm>
              <a:off x="1210439" y="3734256"/>
              <a:ext cx="1089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Bell Gothic Std Light" panose="020B0606020203020204" pitchFamily="34" charset="0"/>
                </a:rPr>
                <a:t>Penalty</a:t>
              </a:r>
              <a:r>
                <a:rPr lang="en-US" altLang="ko-KR" sz="1400" baseline="-25000" dirty="0" err="1">
                  <a:latin typeface="Bell Gothic Std Light" panose="020B0606020203020204" pitchFamily="34" charset="0"/>
                </a:rPr>
                <a:t>miss</a:t>
              </a:r>
              <a:r>
                <a:rPr lang="en-US" altLang="ko-KR" sz="1400" dirty="0">
                  <a:latin typeface="Bell Gothic Std Light" panose="020B0606020203020204" pitchFamily="34" charset="0"/>
                </a:rPr>
                <a:t> = 100 cycle</a:t>
              </a:r>
              <a:endParaRPr lang="ko-KR" altLang="en-US" sz="1400" dirty="0">
                <a:latin typeface="Bell Gothic Std Light" panose="020B0606020203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8531813-C0D5-4780-AE63-FB6CDBB21582}"/>
                </a:ext>
              </a:extLst>
            </p:cNvPr>
            <p:cNvGrpSpPr/>
            <p:nvPr/>
          </p:nvGrpSpPr>
          <p:grpSpPr>
            <a:xfrm>
              <a:off x="2377469" y="3975416"/>
              <a:ext cx="915841" cy="695981"/>
              <a:chOff x="2377469" y="3975416"/>
              <a:chExt cx="915841" cy="695981"/>
            </a:xfrm>
          </p:grpSpPr>
          <p:pic>
            <p:nvPicPr>
              <p:cNvPr id="10" name="Picture 8" descr="Image result for cache memory">
                <a:extLst>
                  <a:ext uri="{FF2B5EF4-FFF2-40B4-BE49-F238E27FC236}">
                    <a16:creationId xmlns:a16="http://schemas.microsoft.com/office/drawing/2014/main" id="{A7FE248D-D5A5-40DC-9CB7-D7843CB70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7469" y="3975416"/>
                <a:ext cx="915841" cy="6859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3B29E8-BDFB-40F8-AA06-7297B067D177}"/>
                  </a:ext>
                </a:extLst>
              </p:cNvPr>
              <p:cNvSpPr txBox="1"/>
              <p:nvPr/>
            </p:nvSpPr>
            <p:spPr>
              <a:xfrm>
                <a:off x="2377469" y="3978900"/>
                <a:ext cx="915841" cy="692497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Bell Gothic Std Light" panose="020B0606020203020204" pitchFamily="34" charset="0"/>
                  </a:rPr>
                  <a:t>Miss rate</a:t>
                </a:r>
              </a:p>
              <a:p>
                <a:r>
                  <a:rPr lang="en-US" altLang="ko-KR" sz="1300" b="1" dirty="0">
                    <a:solidFill>
                      <a:srgbClr val="FF0000"/>
                    </a:solidFill>
                    <a:latin typeface="Bell Gothic Std Light" panose="020B0606020203020204" pitchFamily="34" charset="0"/>
                  </a:rPr>
                  <a:t>I$ = 2%</a:t>
                </a:r>
              </a:p>
              <a:p>
                <a:r>
                  <a:rPr lang="en-US" altLang="ko-KR" sz="1300" b="1" dirty="0">
                    <a:solidFill>
                      <a:srgbClr val="FF0000"/>
                    </a:solidFill>
                    <a:latin typeface="Bell Gothic Std Light" panose="020B0606020203020204" pitchFamily="34" charset="0"/>
                  </a:rPr>
                  <a:t>D$= 4%</a:t>
                </a:r>
                <a:endParaRPr lang="ko-KR" altLang="en-US" sz="1300" b="1" dirty="0">
                  <a:solidFill>
                    <a:srgbClr val="FF0000"/>
                  </a:solidFill>
                  <a:latin typeface="Bell Gothic Std Light" panose="020B0606020203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C43ED7-1A19-46F0-98A3-882EE0853DF2}"/>
                </a:ext>
              </a:extLst>
            </p:cNvPr>
            <p:cNvGrpSpPr/>
            <p:nvPr/>
          </p:nvGrpSpPr>
          <p:grpSpPr>
            <a:xfrm>
              <a:off x="144236" y="3536554"/>
              <a:ext cx="631954" cy="577081"/>
              <a:chOff x="144236" y="3536554"/>
              <a:chExt cx="631954" cy="577081"/>
            </a:xfrm>
          </p:grpSpPr>
          <p:sp>
            <p:nvSpPr>
              <p:cNvPr id="22" name="Rectangle: Folded Corner 21">
                <a:extLst>
                  <a:ext uri="{FF2B5EF4-FFF2-40B4-BE49-F238E27FC236}">
                    <a16:creationId xmlns:a16="http://schemas.microsoft.com/office/drawing/2014/main" id="{63F74AD4-33D0-4F2C-A769-916F84AA9952}"/>
                  </a:ext>
                </a:extLst>
              </p:cNvPr>
              <p:cNvSpPr/>
              <p:nvPr/>
            </p:nvSpPr>
            <p:spPr>
              <a:xfrm>
                <a:off x="209421" y="3565896"/>
                <a:ext cx="566769" cy="498473"/>
              </a:xfrm>
              <a:prstGeom prst="foldedCorner">
                <a:avLst>
                  <a:gd name="adj" fmla="val 26667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ell Gothic Std Light" panose="020B0606020203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D7DF88-3CEF-455A-B66A-EE7F770B9513}"/>
                  </a:ext>
                </a:extLst>
              </p:cNvPr>
              <p:cNvSpPr txBox="1"/>
              <p:nvPr/>
            </p:nvSpPr>
            <p:spPr>
              <a:xfrm>
                <a:off x="144236" y="3536554"/>
                <a:ext cx="631954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rgbClr val="FF0000"/>
                    </a:solidFill>
                    <a:latin typeface="Bell Gothic Std Light" panose="020B0606020203020204" pitchFamily="34" charset="0"/>
                  </a:rPr>
                  <a:t>36%</a:t>
                </a:r>
                <a:r>
                  <a:rPr lang="en-US" altLang="ko-KR" sz="1050" dirty="0">
                    <a:latin typeface="Bell Gothic Std Light" panose="020B0606020203020204" pitchFamily="34" charset="0"/>
                  </a:rPr>
                  <a:t> LD/ST</a:t>
                </a:r>
              </a:p>
              <a:p>
                <a:r>
                  <a:rPr lang="en-US" altLang="ko-KR" sz="1050" dirty="0" err="1">
                    <a:latin typeface="Bell Gothic Std Light" panose="020B0606020203020204" pitchFamily="34" charset="0"/>
                  </a:rPr>
                  <a:t>Instr’s</a:t>
                </a:r>
                <a:endParaRPr lang="ko-KR" altLang="en-US" sz="1050" dirty="0">
                  <a:latin typeface="Bell Gothic Std Light" panose="020B0606020203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7C450CB-9D4F-40CD-9E51-CD8F7EBD5174}"/>
                  </a:ext>
                </a:extLst>
              </p:cNvPr>
              <p:cNvSpPr/>
              <p:nvPr/>
            </p:nvSpPr>
            <p:spPr>
              <a:xfrm>
                <a:off x="1703357" y="5357003"/>
                <a:ext cx="3258396" cy="8642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Cycles</a:t>
                </a:r>
                <a:r>
                  <a:rPr lang="en-US" altLang="ko-KR" sz="1600" baseline="-25000" dirty="0" err="1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memory</a:t>
                </a:r>
                <a:r>
                  <a:rPr lang="en-US" altLang="ko-KR" sz="1600" baseline="-25000" dirty="0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-stall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 =</a:t>
                </a:r>
              </a:p>
              <a:p>
                <a:endParaRPr lang="ko-KR" altLang="en-US" sz="1600" dirty="0">
                  <a:solidFill>
                    <a:schemeClr val="tx1"/>
                  </a:solidFill>
                  <a:latin typeface="Bell Gothic Std Light" panose="020B0606020203020204" pitchFamily="34" charset="0"/>
                </a:endParaRPr>
              </a:p>
              <a:p>
                <a:pPr defTabSz="1438275"/>
                <a:r>
                  <a:rPr lang="en-US" altLang="ko-KR" sz="1600" dirty="0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CPI</a:t>
                </a:r>
                <a:r>
                  <a:rPr lang="en-US" altLang="ko-KR" sz="1600" baseline="-25000" dirty="0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stall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Bell Gothic Std Light" panose="020B0606020203020204" pitchFamily="34" charset="0"/>
                  </a:rPr>
                  <a:t>	=  </a:t>
                </a:r>
                <a:endParaRPr lang="ko-KR" altLang="en-US" sz="1600" dirty="0">
                  <a:solidFill>
                    <a:schemeClr val="tx1"/>
                  </a:solidFill>
                  <a:latin typeface="Bell Gothic Std Light" panose="020B0606020203020204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7C450CB-9D4F-40CD-9E51-CD8F7EBD5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57" y="5357003"/>
                <a:ext cx="3258396" cy="864210"/>
              </a:xfrm>
              <a:prstGeom prst="rect">
                <a:avLst/>
              </a:prstGeom>
              <a:blipFill>
                <a:blip r:embed="rId4"/>
                <a:stretch>
                  <a:fillRect l="-775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59B0F599-BBE6-41C9-8817-5866C9C7C837}"/>
              </a:ext>
            </a:extLst>
          </p:cNvPr>
          <p:cNvSpPr/>
          <p:nvPr/>
        </p:nvSpPr>
        <p:spPr>
          <a:xfrm>
            <a:off x="3345045" y="5357004"/>
            <a:ext cx="1635758" cy="518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Bell Gothic Std Light" panose="020B0606020203020204" pitchFamily="34" charset="0"/>
              </a:rPr>
              <a:t>2% x 100 + 36% x 4% x 100 = 3.44</a:t>
            </a:r>
            <a:endParaRPr lang="ko-KR" altLang="en-US" sz="1400" dirty="0">
              <a:solidFill>
                <a:schemeClr val="tx1"/>
              </a:solidFill>
              <a:latin typeface="Bell Gothic Std Light" panose="020B06060202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929E1B-C426-4D52-A779-E773BB9B438E}"/>
              </a:ext>
            </a:extLst>
          </p:cNvPr>
          <p:cNvSpPr/>
          <p:nvPr/>
        </p:nvSpPr>
        <p:spPr>
          <a:xfrm>
            <a:off x="3367409" y="5787789"/>
            <a:ext cx="1613394" cy="518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Bell Gothic Std Light" panose="020B0606020203020204" pitchFamily="34" charset="0"/>
              </a:rPr>
              <a:t>2 + 3.44 = 5.44</a:t>
            </a:r>
            <a:endParaRPr lang="ko-KR" altLang="en-US" sz="1400" dirty="0">
              <a:solidFill>
                <a:schemeClr val="tx1"/>
              </a:solidFill>
              <a:latin typeface="Bell Gothic Std Light" panose="020B0606020203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54340F-8CDB-4ADD-9D06-CC72F69C95B3}"/>
              </a:ext>
            </a:extLst>
          </p:cNvPr>
          <p:cNvCxnSpPr>
            <a:cxnSpLocks/>
          </p:cNvCxnSpPr>
          <p:nvPr/>
        </p:nvCxnSpPr>
        <p:spPr>
          <a:xfrm>
            <a:off x="5162421" y="3311009"/>
            <a:ext cx="0" cy="291623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FC9F894-6220-4276-B570-FF42DFD1BB83}"/>
              </a:ext>
            </a:extLst>
          </p:cNvPr>
          <p:cNvSpPr txBox="1"/>
          <p:nvPr/>
        </p:nvSpPr>
        <p:spPr>
          <a:xfrm>
            <a:off x="5354838" y="3418731"/>
            <a:ext cx="208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Case1: what if the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CPI</a:t>
            </a:r>
            <a:r>
              <a:rPr lang="en-US" altLang="ko-KR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is reduced to 1?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24CA89-E3BC-4278-B5EE-AE0454304FB5}"/>
              </a:ext>
            </a:extLst>
          </p:cNvPr>
          <p:cNvSpPr txBox="1"/>
          <p:nvPr/>
        </p:nvSpPr>
        <p:spPr>
          <a:xfrm>
            <a:off x="7679542" y="3311009"/>
            <a:ext cx="2826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Case2: what if the processor clock rate is doubled (doubling the miss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penality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50ABB6-3033-4EEC-896F-B01E8DAD4D2A}"/>
              </a:ext>
            </a:extLst>
          </p:cNvPr>
          <p:cNvSpPr/>
          <p:nvPr/>
        </p:nvSpPr>
        <p:spPr>
          <a:xfrm>
            <a:off x="5410886" y="4306108"/>
            <a:ext cx="207383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Bell Gothic Std Light" panose="020B0606020203020204" pitchFamily="34" charset="0"/>
              </a:rPr>
              <a:t>CPI</a:t>
            </a:r>
            <a:r>
              <a:rPr lang="en-US" altLang="ko-KR" sz="1600" baseline="-25000" dirty="0" err="1">
                <a:solidFill>
                  <a:schemeClr val="tx1"/>
                </a:solidFill>
                <a:latin typeface="Bell Gothic Std Light" panose="020B0606020203020204" pitchFamily="34" charset="0"/>
              </a:rPr>
              <a:t>stall</a:t>
            </a:r>
            <a:r>
              <a:rPr lang="en-US" altLang="ko-KR" sz="1600" dirty="0">
                <a:solidFill>
                  <a:schemeClr val="tx1"/>
                </a:solidFill>
                <a:latin typeface="Bell Gothic Std Light" panose="020B0606020203020204" pitchFamily="34" charset="0"/>
              </a:rPr>
              <a:t>	= 1+ 3.44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Bell Gothic Std Light" panose="020B0606020203020204" pitchFamily="34" charset="0"/>
              </a:rPr>
              <a:t>	= 4.44</a:t>
            </a:r>
            <a:endParaRPr lang="ko-KR" altLang="en-US" sz="1600" dirty="0">
              <a:solidFill>
                <a:schemeClr val="tx1"/>
              </a:solidFill>
              <a:latin typeface="Bell Gothic Std Light" panose="020B0606020203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44970D-9FCE-465F-895A-187DBC1352A4}"/>
              </a:ext>
            </a:extLst>
          </p:cNvPr>
          <p:cNvGrpSpPr/>
          <p:nvPr/>
        </p:nvGrpSpPr>
        <p:grpSpPr>
          <a:xfrm>
            <a:off x="7679541" y="4082967"/>
            <a:ext cx="3064076" cy="948814"/>
            <a:chOff x="331757" y="5484286"/>
            <a:chExt cx="3064076" cy="948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7E7C36C-59B5-4CFA-9E9D-7524EC12BF44}"/>
                    </a:ext>
                  </a:extLst>
                </p:cNvPr>
                <p:cNvSpPr/>
                <p:nvPr/>
              </p:nvSpPr>
              <p:spPr>
                <a:xfrm>
                  <a:off x="331757" y="5509403"/>
                  <a:ext cx="2826656" cy="8642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 err="1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Cycles</a:t>
                  </a:r>
                  <a:r>
                    <a:rPr lang="en-US" altLang="ko-KR" sz="1400" baseline="-25000" dirty="0" err="1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memory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-stall</a:t>
                  </a:r>
                  <a:r>
                    <a:rPr lang="en-US" altLang="ko-KR" sz="1400" dirty="0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 =</a:t>
                  </a:r>
                </a:p>
                <a:p>
                  <a:endParaRPr lang="ko-KR" altLang="en-US" sz="1400" dirty="0">
                    <a:solidFill>
                      <a:schemeClr val="tx1"/>
                    </a:solidFill>
                    <a:latin typeface="Bell Gothic Std Light" panose="020B0606020203020204" pitchFamily="34" charset="0"/>
                  </a:endParaRPr>
                </a:p>
                <a:p>
                  <a:pPr defTabSz="1438275">
                    <a:tabLst>
                      <a:tab pos="1257300" algn="l"/>
                    </a:tabLst>
                  </a:pPr>
                  <a:r>
                    <a:rPr lang="en-US" altLang="ko-KR" sz="1400" dirty="0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CPI</a:t>
                  </a:r>
                  <a:r>
                    <a:rPr lang="en-US" altLang="ko-KR" sz="1400" baseline="-25000" dirty="0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stall</a:t>
                  </a:r>
                  <a:r>
                    <a:rPr lang="en-US" altLang="ko-KR" sz="1400" dirty="0">
                      <a:solidFill>
                        <a:schemeClr val="tx1"/>
                      </a:solidFill>
                      <a:latin typeface="Bell Gothic Std Light" panose="020B0606020203020204" pitchFamily="34" charset="0"/>
                    </a:rPr>
                    <a:t>	=  </a:t>
                  </a:r>
                  <a:endParaRPr lang="ko-KR" altLang="en-US" sz="1400" dirty="0">
                    <a:solidFill>
                      <a:schemeClr val="tx1"/>
                    </a:solidFill>
                    <a:latin typeface="Bell Gothic Std Light" panose="020B0606020203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7E7C36C-59B5-4CFA-9E9D-7524EC12B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57" y="5509403"/>
                  <a:ext cx="2826656" cy="864210"/>
                </a:xfrm>
                <a:prstGeom prst="rect">
                  <a:avLst/>
                </a:prstGeom>
                <a:blipFill>
                  <a:blip r:embed="rId5"/>
                  <a:stretch>
                    <a:fillRect l="-6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70D87E-1739-440E-9522-0CCACBDD1B09}"/>
                </a:ext>
              </a:extLst>
            </p:cNvPr>
            <p:cNvSpPr/>
            <p:nvPr/>
          </p:nvSpPr>
          <p:spPr>
            <a:xfrm>
              <a:off x="1782439" y="5484286"/>
              <a:ext cx="1613394" cy="518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Bell Gothic Std Light" panose="020B0606020203020204" pitchFamily="34" charset="0"/>
                </a:rPr>
                <a:t>2% x 200 + 36% x 4% x 200 = 6.88</a:t>
              </a:r>
              <a:endParaRPr lang="ko-KR" altLang="en-US" sz="1200" dirty="0">
                <a:solidFill>
                  <a:schemeClr val="tx1"/>
                </a:solidFill>
                <a:latin typeface="Bell Gothic Std Light" panose="020B0606020203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2732F93-6E5F-421D-A8F8-71640332D3E5}"/>
                </a:ext>
              </a:extLst>
            </p:cNvPr>
            <p:cNvSpPr/>
            <p:nvPr/>
          </p:nvSpPr>
          <p:spPr>
            <a:xfrm>
              <a:off x="1782439" y="5915071"/>
              <a:ext cx="1613394" cy="518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Bell Gothic Std Light" panose="020B0606020203020204" pitchFamily="34" charset="0"/>
                </a:rPr>
                <a:t>2 + 6.88 = 8.88</a:t>
              </a:r>
              <a:endParaRPr lang="ko-KR" altLang="en-US" sz="1200" dirty="0">
                <a:solidFill>
                  <a:schemeClr val="tx1"/>
                </a:solidFill>
                <a:latin typeface="Bell Gothic Std Light" panose="020B0606020203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49760D-4995-412D-9CC5-5E3EE47EB5E5}"/>
              </a:ext>
            </a:extLst>
          </p:cNvPr>
          <p:cNvSpPr/>
          <p:nvPr/>
        </p:nvSpPr>
        <p:spPr>
          <a:xfrm>
            <a:off x="5748148" y="5815669"/>
            <a:ext cx="1632444" cy="518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3.44 / 5.44 = 63 %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3.44 / 4.44 = </a:t>
            </a:r>
            <a:r>
              <a:rPr lang="en-US" altLang="ko-KR" sz="1400" dirty="0">
                <a:solidFill>
                  <a:srgbClr val="FF0000"/>
                </a:solidFill>
                <a:latin typeface="Bell Gothic Std Black" panose="020B0706020202040204" pitchFamily="34" charset="0"/>
              </a:rPr>
              <a:t>77 %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BD5A6E-AD9E-40B9-A3D6-B401A6D75A6C}"/>
              </a:ext>
            </a:extLst>
          </p:cNvPr>
          <p:cNvSpPr/>
          <p:nvPr/>
        </p:nvSpPr>
        <p:spPr>
          <a:xfrm>
            <a:off x="8350818" y="5815669"/>
            <a:ext cx="1632444" cy="518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3.44 / 5.44 = 63 %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6.88 / 8.88 = </a:t>
            </a:r>
            <a:r>
              <a:rPr lang="en-US" altLang="ko-KR" sz="1400" dirty="0">
                <a:solidFill>
                  <a:srgbClr val="FF0000"/>
                </a:solidFill>
                <a:latin typeface="Bell Gothic Std Black" panose="020B0706020202040204" pitchFamily="34" charset="0"/>
              </a:rPr>
              <a:t>77 %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155364-D038-42AB-A7E9-A6C421A4D073}"/>
              </a:ext>
            </a:extLst>
          </p:cNvPr>
          <p:cNvGrpSpPr/>
          <p:nvPr/>
        </p:nvGrpSpPr>
        <p:grpSpPr>
          <a:xfrm>
            <a:off x="4943341" y="4869100"/>
            <a:ext cx="3258393" cy="867024"/>
            <a:chOff x="3419340" y="4869100"/>
            <a:chExt cx="3008931" cy="86702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0DF524-A589-493E-9736-5E3504C1E3C9}"/>
                </a:ext>
              </a:extLst>
            </p:cNvPr>
            <p:cNvSpPr txBox="1"/>
            <p:nvPr/>
          </p:nvSpPr>
          <p:spPr>
            <a:xfrm>
              <a:off x="4162532" y="4903067"/>
              <a:ext cx="20560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amount of execution time spending on memory stalls would </a:t>
              </a: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</a:t>
              </a:r>
              <a:endPara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150B1F9-5077-444E-A247-D4B93F883F59}"/>
                </a:ext>
              </a:extLst>
            </p:cNvPr>
            <p:cNvSpPr/>
            <p:nvPr/>
          </p:nvSpPr>
          <p:spPr>
            <a:xfrm>
              <a:off x="3419340" y="4869100"/>
              <a:ext cx="3008931" cy="867024"/>
            </a:xfrm>
            <a:custGeom>
              <a:avLst/>
              <a:gdLst>
                <a:gd name="connsiteX0" fmla="*/ 688756 w 3008931"/>
                <a:gd name="connsiteY0" fmla="*/ 0 h 867024"/>
                <a:gd name="connsiteX1" fmla="*/ 829447 w 3008931"/>
                <a:gd name="connsiteY1" fmla="*/ 245458 h 867024"/>
                <a:gd name="connsiteX2" fmla="*/ 736379 w 3008931"/>
                <a:gd name="connsiteY2" fmla="*/ 245458 h 867024"/>
                <a:gd name="connsiteX3" fmla="*/ 736379 w 3008931"/>
                <a:gd name="connsiteY3" fmla="*/ 767464 h 867024"/>
                <a:gd name="connsiteX4" fmla="*/ 2812086 w 3008931"/>
                <a:gd name="connsiteY4" fmla="*/ 767464 h 867024"/>
                <a:gd name="connsiteX5" fmla="*/ 2812086 w 3008931"/>
                <a:gd name="connsiteY5" fmla="*/ 256578 h 867024"/>
                <a:gd name="connsiteX6" fmla="*/ 2714802 w 3008931"/>
                <a:gd name="connsiteY6" fmla="*/ 256578 h 867024"/>
                <a:gd name="connsiteX7" fmla="*/ 2861866 w 3008931"/>
                <a:gd name="connsiteY7" fmla="*/ 0 h 867024"/>
                <a:gd name="connsiteX8" fmla="*/ 3008931 w 3008931"/>
                <a:gd name="connsiteY8" fmla="*/ 256578 h 867024"/>
                <a:gd name="connsiteX9" fmla="*/ 2911647 w 3008931"/>
                <a:gd name="connsiteY9" fmla="*/ 256578 h 867024"/>
                <a:gd name="connsiteX10" fmla="*/ 2911647 w 3008931"/>
                <a:gd name="connsiteY10" fmla="*/ 867024 h 867024"/>
                <a:gd name="connsiteX11" fmla="*/ 736379 w 3008931"/>
                <a:gd name="connsiteY11" fmla="*/ 867024 h 867024"/>
                <a:gd name="connsiteX12" fmla="*/ 1 w 3008931"/>
                <a:gd name="connsiteY12" fmla="*/ 867024 h 867024"/>
                <a:gd name="connsiteX13" fmla="*/ 0 w 3008931"/>
                <a:gd name="connsiteY13" fmla="*/ 867024 h 867024"/>
                <a:gd name="connsiteX14" fmla="*/ 0 w 3008931"/>
                <a:gd name="connsiteY14" fmla="*/ 767464 h 867024"/>
                <a:gd name="connsiteX15" fmla="*/ 641134 w 3008931"/>
                <a:gd name="connsiteY15" fmla="*/ 767464 h 867024"/>
                <a:gd name="connsiteX16" fmla="*/ 641134 w 3008931"/>
                <a:gd name="connsiteY16" fmla="*/ 245458 h 867024"/>
                <a:gd name="connsiteX17" fmla="*/ 548066 w 3008931"/>
                <a:gd name="connsiteY17" fmla="*/ 245458 h 86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931" h="867024">
                  <a:moveTo>
                    <a:pt x="688756" y="0"/>
                  </a:moveTo>
                  <a:lnTo>
                    <a:pt x="829447" y="245458"/>
                  </a:lnTo>
                  <a:lnTo>
                    <a:pt x="736379" y="245458"/>
                  </a:lnTo>
                  <a:lnTo>
                    <a:pt x="736379" y="767464"/>
                  </a:lnTo>
                  <a:lnTo>
                    <a:pt x="2812086" y="767464"/>
                  </a:lnTo>
                  <a:lnTo>
                    <a:pt x="2812086" y="256578"/>
                  </a:lnTo>
                  <a:lnTo>
                    <a:pt x="2714802" y="256578"/>
                  </a:lnTo>
                  <a:lnTo>
                    <a:pt x="2861866" y="0"/>
                  </a:lnTo>
                  <a:lnTo>
                    <a:pt x="3008931" y="256578"/>
                  </a:lnTo>
                  <a:lnTo>
                    <a:pt x="2911647" y="256578"/>
                  </a:lnTo>
                  <a:lnTo>
                    <a:pt x="2911647" y="867024"/>
                  </a:lnTo>
                  <a:lnTo>
                    <a:pt x="736379" y="867024"/>
                  </a:lnTo>
                  <a:lnTo>
                    <a:pt x="1" y="867024"/>
                  </a:lnTo>
                  <a:lnTo>
                    <a:pt x="0" y="867024"/>
                  </a:lnTo>
                  <a:lnTo>
                    <a:pt x="0" y="767464"/>
                  </a:lnTo>
                  <a:lnTo>
                    <a:pt x="641134" y="767464"/>
                  </a:lnTo>
                  <a:lnTo>
                    <a:pt x="641134" y="245458"/>
                  </a:lnTo>
                  <a:lnTo>
                    <a:pt x="548066" y="245458"/>
                  </a:lnTo>
                  <a:close/>
                </a:path>
              </a:pathLst>
            </a:custGeom>
            <a:solidFill>
              <a:srgbClr val="FF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8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/>
      <p:bldP spid="47" grpId="0"/>
      <p:bldP spid="48" grpId="0"/>
      <p:bldP spid="49" grpId="0" animBg="1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34AB-0EF3-4217-AA12-9553B8C1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Cache</a:t>
            </a:r>
            <a:br>
              <a:rPr lang="en-US" altLang="ko-KR" dirty="0"/>
            </a:b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F017-F442-4DAF-B59E-FCEE306C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several</a:t>
            </a:r>
            <a:r>
              <a:rPr lang="ko-KR" altLang="en-US" dirty="0"/>
              <a:t> </a:t>
            </a:r>
            <a:r>
              <a:rPr lang="en-US" altLang="ko-KR" dirty="0"/>
              <a:t>questions about cache memory design</a:t>
            </a:r>
            <a:endParaRPr lang="ko-KR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7F34F707-7AE6-1859-7FB6-5C6F26C62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267514-EDF7-46A9-8874-407F2CF5ECDE}"/>
              </a:ext>
            </a:extLst>
          </p:cNvPr>
          <p:cNvSpPr/>
          <p:nvPr/>
        </p:nvSpPr>
        <p:spPr>
          <a:xfrm>
            <a:off x="7083880" y="1712394"/>
            <a:ext cx="2343151" cy="14430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2872E9-1E0E-49D0-8948-58E98011064C}"/>
              </a:ext>
            </a:extLst>
          </p:cNvPr>
          <p:cNvGrpSpPr/>
          <p:nvPr/>
        </p:nvGrpSpPr>
        <p:grpSpPr>
          <a:xfrm>
            <a:off x="7400263" y="971540"/>
            <a:ext cx="1876422" cy="1405506"/>
            <a:chOff x="813571" y="2023494"/>
            <a:chExt cx="1876422" cy="1405506"/>
          </a:xfrm>
        </p:grpSpPr>
        <p:pic>
          <p:nvPicPr>
            <p:cNvPr id="6" name="Picture 8" descr="Image result for cache memory">
              <a:extLst>
                <a:ext uri="{FF2B5EF4-FFF2-40B4-BE49-F238E27FC236}">
                  <a16:creationId xmlns:a16="http://schemas.microsoft.com/office/drawing/2014/main" id="{20D8AAEA-1131-4995-BB1D-61161AAD0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71" y="2023494"/>
              <a:ext cx="1876422" cy="140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FC7247-1113-4A02-B0A0-BC655188B634}"/>
                </a:ext>
              </a:extLst>
            </p:cNvPr>
            <p:cNvSpPr txBox="1"/>
            <p:nvPr/>
          </p:nvSpPr>
          <p:spPr>
            <a:xfrm>
              <a:off x="1021220" y="2967335"/>
              <a:ext cx="146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rPr>
                <a:t>Cache</a:t>
              </a:r>
              <a:endParaRPr lang="ko-KR" altLang="en-US" sz="24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0BE203-620E-4871-8A0F-3B19CDC621E1}"/>
              </a:ext>
            </a:extLst>
          </p:cNvPr>
          <p:cNvGrpSpPr/>
          <p:nvPr/>
        </p:nvGrpSpPr>
        <p:grpSpPr>
          <a:xfrm>
            <a:off x="6193996" y="4023094"/>
            <a:ext cx="4155607" cy="2181153"/>
            <a:chOff x="349718" y="4141597"/>
            <a:chExt cx="4155607" cy="218115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05C48D-3BAC-4316-8791-52E8A4A27955}"/>
                </a:ext>
              </a:extLst>
            </p:cNvPr>
            <p:cNvSpPr/>
            <p:nvPr/>
          </p:nvSpPr>
          <p:spPr>
            <a:xfrm>
              <a:off x="349718" y="4141597"/>
              <a:ext cx="4155607" cy="1626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19DCBD-B37E-42FC-BB08-27DDB64A4AFD}"/>
                </a:ext>
              </a:extLst>
            </p:cNvPr>
            <p:cNvGrpSpPr/>
            <p:nvPr/>
          </p:nvGrpSpPr>
          <p:grpSpPr>
            <a:xfrm>
              <a:off x="1609882" y="5078601"/>
              <a:ext cx="1876422" cy="1244149"/>
              <a:chOff x="813571" y="3718260"/>
              <a:chExt cx="1876422" cy="1244149"/>
            </a:xfrm>
          </p:grpSpPr>
          <p:pic>
            <p:nvPicPr>
              <p:cNvPr id="11" name="Picture 4" descr="Image result for DRAM">
                <a:extLst>
                  <a:ext uri="{FF2B5EF4-FFF2-40B4-BE49-F238E27FC236}">
                    <a16:creationId xmlns:a16="http://schemas.microsoft.com/office/drawing/2014/main" id="{99903530-8826-4458-AA76-BE1F0087F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3718260"/>
                <a:ext cx="1876422" cy="1244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414682-1DFF-4C97-A1AF-B4D9F030E090}"/>
                  </a:ext>
                </a:extLst>
              </p:cNvPr>
              <p:cNvSpPr txBox="1"/>
              <p:nvPr/>
            </p:nvSpPr>
            <p:spPr>
              <a:xfrm>
                <a:off x="1021220" y="4496666"/>
                <a:ext cx="1461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effectLst>
                      <a:glow rad="63500">
                        <a:schemeClr val="tx1">
                          <a:alpha val="40000"/>
                        </a:schemeClr>
                      </a:glow>
                    </a:effectLst>
                    <a:latin typeface="Bell Gothic Std Black" panose="020B0706020202040204" pitchFamily="34" charset="0"/>
                  </a:rPr>
                  <a:t>Memory</a:t>
                </a:r>
                <a:endParaRPr lang="ko-KR" altLang="en-US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84B292-44B5-4114-8ABE-0EBAA75131B9}"/>
              </a:ext>
            </a:extLst>
          </p:cNvPr>
          <p:cNvGrpSpPr/>
          <p:nvPr/>
        </p:nvGrpSpPr>
        <p:grpSpPr>
          <a:xfrm>
            <a:off x="7321906" y="2577846"/>
            <a:ext cx="1867096" cy="390205"/>
            <a:chOff x="571500" y="2628900"/>
            <a:chExt cx="2476500" cy="459844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74D80D-9927-413E-9298-E4E5518C7854}"/>
                </a:ext>
              </a:extLst>
            </p:cNvPr>
            <p:cNvSpPr/>
            <p:nvPr/>
          </p:nvSpPr>
          <p:spPr>
            <a:xfrm>
              <a:off x="57150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3AF0DF-178F-456F-83BC-6202DB149526}"/>
                </a:ext>
              </a:extLst>
            </p:cNvPr>
            <p:cNvSpPr/>
            <p:nvPr/>
          </p:nvSpPr>
          <p:spPr>
            <a:xfrm>
              <a:off x="119062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5607AB-BA0A-4F0E-8785-1D81D54A42B0}"/>
                </a:ext>
              </a:extLst>
            </p:cNvPr>
            <p:cNvSpPr/>
            <p:nvPr/>
          </p:nvSpPr>
          <p:spPr>
            <a:xfrm>
              <a:off x="180975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B9DEE5-09A1-4482-B3F3-F6F1F81548A0}"/>
                </a:ext>
              </a:extLst>
            </p:cNvPr>
            <p:cNvSpPr/>
            <p:nvPr/>
          </p:nvSpPr>
          <p:spPr>
            <a:xfrm>
              <a:off x="242887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9FD6B-E455-4D73-82E3-ABED74DC070C}"/>
              </a:ext>
            </a:extLst>
          </p:cNvPr>
          <p:cNvGrpSpPr/>
          <p:nvPr/>
        </p:nvGrpSpPr>
        <p:grpSpPr>
          <a:xfrm>
            <a:off x="6404702" y="4173384"/>
            <a:ext cx="3734192" cy="772229"/>
            <a:chOff x="473347" y="4291887"/>
            <a:chExt cx="3734192" cy="77222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A16CEE1-B9EF-4720-BF35-EC6245873A37}"/>
                </a:ext>
              </a:extLst>
            </p:cNvPr>
            <p:cNvGrpSpPr/>
            <p:nvPr/>
          </p:nvGrpSpPr>
          <p:grpSpPr>
            <a:xfrm>
              <a:off x="473347" y="4291887"/>
              <a:ext cx="3734191" cy="390205"/>
              <a:chOff x="456809" y="4304843"/>
              <a:chExt cx="4008412" cy="39020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18E5BF5-EE70-405F-B8D5-D38AA2ADEE40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CD580A3-FC4A-4886-A0D7-3A1C6832A02E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2CBFCD9-AECA-477A-8B27-F00B474F87BE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A2D14FD-6AE0-40ED-B96A-9F8FE7B6C032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1006D76-A24D-4F8A-8D83-8B27D5E92F29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531F3E9-CBEE-4698-9F30-2B04FEF3682A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996FBEB-E040-40B1-82FC-D6BD7D46CF2D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E91F6F3-FC21-4133-B3F2-C0D04CE800FC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5CCBF0C-CB80-46B9-98AC-EBBB03CE7BFB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9D8D818-6102-45DD-85A0-9DA2F75023D8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A819B0-993E-41ED-A228-91FEFA608F1E}"/>
                </a:ext>
              </a:extLst>
            </p:cNvPr>
            <p:cNvGrpSpPr/>
            <p:nvPr/>
          </p:nvGrpSpPr>
          <p:grpSpPr>
            <a:xfrm>
              <a:off x="473348" y="4673911"/>
              <a:ext cx="3734191" cy="390205"/>
              <a:chOff x="456809" y="4304843"/>
              <a:chExt cx="4008412" cy="39020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8E1243-B60D-4888-BEC0-4C6452CB1DDD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ED6EAC3-2CC2-489E-BF69-F261E8C5FFA2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5653371-2D03-407F-9AEB-821DB85CC004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1C3F8D8-5CE4-422B-B721-800FCBFF054F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BC1260F-C35F-4925-AEF1-52670CA284B4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F27C9F3-51A9-4276-B198-8FF735716FBE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DC669D4-D59D-4A3D-A618-CF9D2E84F1AF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252002B-EDF1-43B6-9CA0-8F93ABB6441E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2F1148D-2934-407F-BFFB-7C91C3673B96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660DFE-FC1A-40E0-B644-9D781FED2105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2D3DBF-5878-4F91-8914-C928E3904CAC}"/>
              </a:ext>
            </a:extLst>
          </p:cNvPr>
          <p:cNvGrpSpPr/>
          <p:nvPr/>
        </p:nvGrpSpPr>
        <p:grpSpPr>
          <a:xfrm>
            <a:off x="7555293" y="3154268"/>
            <a:ext cx="2772358" cy="923330"/>
            <a:chOff x="2262113" y="3154268"/>
            <a:chExt cx="2772358" cy="92333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4274C9-C949-41EF-A4BF-1293B50D1DD2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2962275" y="3155452"/>
              <a:ext cx="16344" cy="86764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7BFE3F-BF03-460C-8A8A-7C3AEC0F2A7E}"/>
                </a:ext>
              </a:extLst>
            </p:cNvPr>
            <p:cNvSpPr/>
            <p:nvPr/>
          </p:nvSpPr>
          <p:spPr>
            <a:xfrm>
              <a:off x="2262113" y="3491083"/>
              <a:ext cx="466774" cy="390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7F63F6-EEB2-438E-84F4-8E26F9751E3E}"/>
                </a:ext>
              </a:extLst>
            </p:cNvPr>
            <p:cNvSpPr txBox="1"/>
            <p:nvPr/>
          </p:nvSpPr>
          <p:spPr>
            <a:xfrm>
              <a:off x="3093582" y="3154268"/>
              <a:ext cx="19408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</a:rPr>
                <a:t>Data is copied in </a:t>
              </a:r>
              <a:r>
                <a:rPr lang="en-US" altLang="ko-KR" i="1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block-sized</a:t>
              </a:r>
              <a:r>
                <a:rPr lang="en-US" altLang="ko-KR" dirty="0">
                  <a:latin typeface="Bell Gothic Std Light" panose="020B0606020203020204" pitchFamily="34" charset="0"/>
                </a:rPr>
                <a:t> transfer units</a:t>
              </a:r>
              <a:endParaRPr lang="ko-KR" altLang="en-US" dirty="0">
                <a:latin typeface="Bell Gothic Std Light" panose="020B0606020203020204" pitchFamily="34" charset="0"/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9F46E3B-4D4B-4C2A-8F84-AB732C346698}"/>
              </a:ext>
            </a:extLst>
          </p:cNvPr>
          <p:cNvSpPr/>
          <p:nvPr/>
        </p:nvSpPr>
        <p:spPr>
          <a:xfrm>
            <a:off x="5523839" y="2878524"/>
            <a:ext cx="1322979" cy="1028702"/>
          </a:xfrm>
          <a:custGeom>
            <a:avLst/>
            <a:gdLst>
              <a:gd name="connsiteX0" fmla="*/ 1260045 w 1322979"/>
              <a:gd name="connsiteY0" fmla="*/ 0 h 1028702"/>
              <a:gd name="connsiteX1" fmla="*/ 1102483 w 1322979"/>
              <a:gd name="connsiteY1" fmla="*/ 210264 h 1028702"/>
              <a:gd name="connsiteX2" fmla="*/ 1322979 w 1322979"/>
              <a:gd name="connsiteY2" fmla="*/ 210264 h 1028702"/>
              <a:gd name="connsiteX3" fmla="*/ 1322979 w 1322979"/>
              <a:gd name="connsiteY3" fmla="*/ 318465 h 1028702"/>
              <a:gd name="connsiteX4" fmla="*/ 1322979 w 1322979"/>
              <a:gd name="connsiteY4" fmla="*/ 480766 h 1028702"/>
              <a:gd name="connsiteX5" fmla="*/ 1322979 w 1322979"/>
              <a:gd name="connsiteY5" fmla="*/ 588966 h 1028702"/>
              <a:gd name="connsiteX6" fmla="*/ 1322979 w 1322979"/>
              <a:gd name="connsiteY6" fmla="*/ 751267 h 1028702"/>
              <a:gd name="connsiteX7" fmla="*/ 1322979 w 1322979"/>
              <a:gd name="connsiteY7" fmla="*/ 859468 h 1028702"/>
              <a:gd name="connsiteX8" fmla="*/ 1102483 w 1322979"/>
              <a:gd name="connsiteY8" fmla="*/ 859468 h 1028702"/>
              <a:gd name="connsiteX9" fmla="*/ 1260045 w 1322979"/>
              <a:gd name="connsiteY9" fmla="*/ 1028702 h 1028702"/>
              <a:gd name="connsiteX10" fmla="*/ 771738 w 1322979"/>
              <a:gd name="connsiteY10" fmla="*/ 859468 h 1028702"/>
              <a:gd name="connsiteX11" fmla="*/ 0 w 1322979"/>
              <a:gd name="connsiteY11" fmla="*/ 859468 h 1028702"/>
              <a:gd name="connsiteX12" fmla="*/ 0 w 1322979"/>
              <a:gd name="connsiteY12" fmla="*/ 751267 h 1028702"/>
              <a:gd name="connsiteX13" fmla="*/ 0 w 1322979"/>
              <a:gd name="connsiteY13" fmla="*/ 588966 h 1028702"/>
              <a:gd name="connsiteX14" fmla="*/ 0 w 1322979"/>
              <a:gd name="connsiteY14" fmla="*/ 480766 h 1028702"/>
              <a:gd name="connsiteX15" fmla="*/ 0 w 1322979"/>
              <a:gd name="connsiteY15" fmla="*/ 318465 h 1028702"/>
              <a:gd name="connsiteX16" fmla="*/ 0 w 1322979"/>
              <a:gd name="connsiteY16" fmla="*/ 210264 h 1028702"/>
              <a:gd name="connsiteX17" fmla="*/ 771738 w 1322979"/>
              <a:gd name="connsiteY17" fmla="*/ 210264 h 102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2979" h="1028702">
                <a:moveTo>
                  <a:pt x="1260045" y="0"/>
                </a:moveTo>
                <a:lnTo>
                  <a:pt x="1102483" y="210264"/>
                </a:lnTo>
                <a:lnTo>
                  <a:pt x="1322979" y="210264"/>
                </a:lnTo>
                <a:lnTo>
                  <a:pt x="1322979" y="318465"/>
                </a:lnTo>
                <a:lnTo>
                  <a:pt x="1322979" y="480766"/>
                </a:lnTo>
                <a:lnTo>
                  <a:pt x="1322979" y="588966"/>
                </a:lnTo>
                <a:lnTo>
                  <a:pt x="1322979" y="751267"/>
                </a:lnTo>
                <a:lnTo>
                  <a:pt x="1322979" y="859468"/>
                </a:lnTo>
                <a:lnTo>
                  <a:pt x="1102483" y="859468"/>
                </a:lnTo>
                <a:lnTo>
                  <a:pt x="1260045" y="1028702"/>
                </a:lnTo>
                <a:lnTo>
                  <a:pt x="771738" y="859468"/>
                </a:lnTo>
                <a:lnTo>
                  <a:pt x="0" y="859468"/>
                </a:lnTo>
                <a:lnTo>
                  <a:pt x="0" y="751267"/>
                </a:lnTo>
                <a:lnTo>
                  <a:pt x="0" y="588966"/>
                </a:lnTo>
                <a:lnTo>
                  <a:pt x="0" y="480766"/>
                </a:lnTo>
                <a:lnTo>
                  <a:pt x="0" y="318465"/>
                </a:lnTo>
                <a:lnTo>
                  <a:pt x="0" y="210264"/>
                </a:lnTo>
                <a:lnTo>
                  <a:pt x="771738" y="2102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Partitioned into “blocks”</a:t>
            </a:r>
            <a:endParaRPr lang="ko-KR" altLang="en-US" sz="16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8096-D62B-4782-8D0A-35CFD87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Design#1: Block Placement &amp; Identification</a:t>
            </a:r>
            <a:endParaRPr lang="ko-KR" altLang="en-US" sz="3200" dirty="0"/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40E0629A-DA6C-97DA-D935-F4AEFE0A9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EBF4C-420A-4F34-8E37-A5DB0BD06AD5}"/>
              </a:ext>
            </a:extLst>
          </p:cNvPr>
          <p:cNvSpPr/>
          <p:nvPr/>
        </p:nvSpPr>
        <p:spPr>
          <a:xfrm>
            <a:off x="4848226" y="1773748"/>
            <a:ext cx="2343151" cy="14430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EF2F0A-DEE4-44C3-AA21-C907EE0CF18B}"/>
              </a:ext>
            </a:extLst>
          </p:cNvPr>
          <p:cNvGrpSpPr/>
          <p:nvPr/>
        </p:nvGrpSpPr>
        <p:grpSpPr>
          <a:xfrm>
            <a:off x="5164609" y="1032894"/>
            <a:ext cx="1876422" cy="1405506"/>
            <a:chOff x="813571" y="2023494"/>
            <a:chExt cx="1876422" cy="1405506"/>
          </a:xfrm>
        </p:grpSpPr>
        <p:pic>
          <p:nvPicPr>
            <p:cNvPr id="7" name="Picture 8" descr="Image result for cache memory">
              <a:extLst>
                <a:ext uri="{FF2B5EF4-FFF2-40B4-BE49-F238E27FC236}">
                  <a16:creationId xmlns:a16="http://schemas.microsoft.com/office/drawing/2014/main" id="{4886FE9B-9CC6-484F-AA35-0E5702B56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71" y="2023494"/>
              <a:ext cx="1876422" cy="140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A8B667-C8AB-4BC3-8D8E-BD272E4375C1}"/>
                </a:ext>
              </a:extLst>
            </p:cNvPr>
            <p:cNvSpPr txBox="1"/>
            <p:nvPr/>
          </p:nvSpPr>
          <p:spPr>
            <a:xfrm>
              <a:off x="1021220" y="2967335"/>
              <a:ext cx="146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rPr>
                <a:t>Cache</a:t>
              </a:r>
              <a:endParaRPr lang="ko-KR" altLang="en-US" sz="24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3D016E-A98A-4B5B-8BAE-59852D8C05B1}"/>
              </a:ext>
            </a:extLst>
          </p:cNvPr>
          <p:cNvGrpSpPr/>
          <p:nvPr/>
        </p:nvGrpSpPr>
        <p:grpSpPr>
          <a:xfrm>
            <a:off x="3958342" y="4084448"/>
            <a:ext cx="4155607" cy="2181153"/>
            <a:chOff x="349718" y="4141597"/>
            <a:chExt cx="4155607" cy="218115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7AF9BA-95C5-49F5-B14E-68C225FC1A80}"/>
                </a:ext>
              </a:extLst>
            </p:cNvPr>
            <p:cNvSpPr/>
            <p:nvPr/>
          </p:nvSpPr>
          <p:spPr>
            <a:xfrm>
              <a:off x="349718" y="4141597"/>
              <a:ext cx="4155607" cy="1626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F922F9-BFAA-40C7-93EC-150A0A25C166}"/>
                </a:ext>
              </a:extLst>
            </p:cNvPr>
            <p:cNvGrpSpPr/>
            <p:nvPr/>
          </p:nvGrpSpPr>
          <p:grpSpPr>
            <a:xfrm>
              <a:off x="1609882" y="5078601"/>
              <a:ext cx="1876422" cy="1244149"/>
              <a:chOff x="813571" y="3718260"/>
              <a:chExt cx="1876422" cy="1244149"/>
            </a:xfrm>
          </p:grpSpPr>
          <p:pic>
            <p:nvPicPr>
              <p:cNvPr id="12" name="Picture 4" descr="Image result for DRAM">
                <a:extLst>
                  <a:ext uri="{FF2B5EF4-FFF2-40B4-BE49-F238E27FC236}">
                    <a16:creationId xmlns:a16="http://schemas.microsoft.com/office/drawing/2014/main" id="{286DE2EB-6D4E-4A8D-89FC-EE0E747B1A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3718260"/>
                <a:ext cx="1876422" cy="1244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34A5BD-B3F0-416A-8ADB-3F215B95C040}"/>
                  </a:ext>
                </a:extLst>
              </p:cNvPr>
              <p:cNvSpPr txBox="1"/>
              <p:nvPr/>
            </p:nvSpPr>
            <p:spPr>
              <a:xfrm>
                <a:off x="1021220" y="4496666"/>
                <a:ext cx="1461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effectLst>
                      <a:glow rad="63500">
                        <a:schemeClr val="tx1">
                          <a:alpha val="40000"/>
                        </a:schemeClr>
                      </a:glow>
                    </a:effectLst>
                    <a:latin typeface="Bell Gothic Std Black" panose="020B0706020202040204" pitchFamily="34" charset="0"/>
                  </a:rPr>
                  <a:t>Memory</a:t>
                </a:r>
                <a:endParaRPr lang="ko-KR" altLang="en-US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C6925-982E-44F4-AABA-F4ADFBB5C03E}"/>
              </a:ext>
            </a:extLst>
          </p:cNvPr>
          <p:cNvGrpSpPr/>
          <p:nvPr/>
        </p:nvGrpSpPr>
        <p:grpSpPr>
          <a:xfrm>
            <a:off x="5086252" y="2639200"/>
            <a:ext cx="1867096" cy="390205"/>
            <a:chOff x="571500" y="2628900"/>
            <a:chExt cx="2476500" cy="459844"/>
          </a:xfrm>
          <a:solidFill>
            <a:schemeClr val="bg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43E0B1-6400-460C-BA2F-D9D30B1A5D7D}"/>
                </a:ext>
              </a:extLst>
            </p:cNvPr>
            <p:cNvSpPr/>
            <p:nvPr/>
          </p:nvSpPr>
          <p:spPr>
            <a:xfrm>
              <a:off x="57150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5D6546-8FE9-4D1C-82B5-DA4A81B52577}"/>
                </a:ext>
              </a:extLst>
            </p:cNvPr>
            <p:cNvSpPr/>
            <p:nvPr/>
          </p:nvSpPr>
          <p:spPr>
            <a:xfrm>
              <a:off x="119062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1D1533-D69F-4527-A0B3-C1ED32942059}"/>
                </a:ext>
              </a:extLst>
            </p:cNvPr>
            <p:cNvSpPr/>
            <p:nvPr/>
          </p:nvSpPr>
          <p:spPr>
            <a:xfrm>
              <a:off x="180975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ADDD9B-5D25-4C29-BCB9-7475A17AFA41}"/>
                </a:ext>
              </a:extLst>
            </p:cNvPr>
            <p:cNvSpPr/>
            <p:nvPr/>
          </p:nvSpPr>
          <p:spPr>
            <a:xfrm>
              <a:off x="242887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159767-2C9F-4D44-A52C-6A2668BA7A94}"/>
              </a:ext>
            </a:extLst>
          </p:cNvPr>
          <p:cNvGrpSpPr/>
          <p:nvPr/>
        </p:nvGrpSpPr>
        <p:grpSpPr>
          <a:xfrm>
            <a:off x="4169048" y="4234738"/>
            <a:ext cx="3734192" cy="772229"/>
            <a:chOff x="473347" y="4291887"/>
            <a:chExt cx="3734192" cy="7722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696FAA-144A-4FC1-A9F7-2A39B47D022E}"/>
                </a:ext>
              </a:extLst>
            </p:cNvPr>
            <p:cNvGrpSpPr/>
            <p:nvPr/>
          </p:nvGrpSpPr>
          <p:grpSpPr>
            <a:xfrm>
              <a:off x="473347" y="4291887"/>
              <a:ext cx="3734191" cy="390205"/>
              <a:chOff x="456809" y="4304843"/>
              <a:chExt cx="4008412" cy="39020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DB74D52-0810-4A92-99D4-DC766BA16077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C03A92F-74FD-40FC-9F8A-2460041347A9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E98B244-F8C9-472D-B417-A98C2E05828C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42AE214-FBC6-447F-B1F8-D0281C453146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325B33-E5E1-4D53-9959-6F483A25BD25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CD04AF3-5A92-4928-8197-5D71BED06A2E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5C5D47-6227-4383-9810-1C134C167F16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AC49E51-420B-4CC7-A340-6FBDC25F192E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06FB4B6-7399-4597-A317-EEB0518EBFA3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B2EBC23-057B-4C4D-969A-FC54167EDAD8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8375CB-564A-49BF-A731-8EB96CC43D76}"/>
                </a:ext>
              </a:extLst>
            </p:cNvPr>
            <p:cNvGrpSpPr/>
            <p:nvPr/>
          </p:nvGrpSpPr>
          <p:grpSpPr>
            <a:xfrm>
              <a:off x="473348" y="4673911"/>
              <a:ext cx="3734191" cy="390205"/>
              <a:chOff x="456809" y="4304843"/>
              <a:chExt cx="4008412" cy="39020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FAFA83F-387C-4833-B678-E68770EE106E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DFB7BB0-4539-4C8A-9CB6-AE6158512C0F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4C144E3-E3CE-4AD3-BA75-E6C40B994883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A881976-F2D6-4D1C-BE91-1407B84503DE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9393D5-E940-4BB5-808C-72A01A9A5B52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4904E16-7C89-420A-AD20-24C636219A2C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591C303-4E5A-4A20-AFFE-17A17592F5B2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FEA644B-6FFD-41E3-80B9-DF701A49ABBB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5606D27-0B89-4625-A1A3-E4340752E1E7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8B7631-E90E-4CB9-9C0D-226136F6D41E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3DDA9CC-8DCD-422E-B76E-A36C64FA063D}"/>
              </a:ext>
            </a:extLst>
          </p:cNvPr>
          <p:cNvSpPr/>
          <p:nvPr/>
        </p:nvSpPr>
        <p:spPr>
          <a:xfrm>
            <a:off x="4167676" y="4235551"/>
            <a:ext cx="466774" cy="39020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2080A7-5D6A-407C-9DD4-41F141535D73}"/>
              </a:ext>
            </a:extLst>
          </p:cNvPr>
          <p:cNvSpPr/>
          <p:nvPr/>
        </p:nvSpPr>
        <p:spPr>
          <a:xfrm>
            <a:off x="6021631" y="2640492"/>
            <a:ext cx="466774" cy="39020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1FB9CA77-F1E4-4FD3-A4D5-72AD2891C3CB}"/>
              </a:ext>
            </a:extLst>
          </p:cNvPr>
          <p:cNvSpPr/>
          <p:nvPr/>
        </p:nvSpPr>
        <p:spPr>
          <a:xfrm rot="2634065">
            <a:off x="5100615" y="2978390"/>
            <a:ext cx="357988" cy="1264378"/>
          </a:xfrm>
          <a:prstGeom prst="upArrow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Image result for question person">
            <a:extLst>
              <a:ext uri="{FF2B5EF4-FFF2-40B4-BE49-F238E27FC236}">
                <a16:creationId xmlns:a16="http://schemas.microsoft.com/office/drawing/2014/main" id="{A807F87F-E427-4471-86D9-32686C70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37" y="2479017"/>
            <a:ext cx="1028075" cy="15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484DFF7D-9B89-4F39-90DC-D1729F0F84BF}"/>
              </a:ext>
            </a:extLst>
          </p:cNvPr>
          <p:cNvSpPr/>
          <p:nvPr/>
        </p:nvSpPr>
        <p:spPr>
          <a:xfrm>
            <a:off x="1794981" y="2685611"/>
            <a:ext cx="1529193" cy="1151521"/>
          </a:xfrm>
          <a:prstGeom prst="wedgeRectCallout">
            <a:avLst>
              <a:gd name="adj1" fmla="val 83401"/>
              <a:gd name="adj2" fmla="val -1783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Where can a block be placed in the upper level?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86B1C485-4D71-4D16-BE1A-D6E9155347E2}"/>
              </a:ext>
            </a:extLst>
          </p:cNvPr>
          <p:cNvSpPr/>
          <p:nvPr/>
        </p:nvSpPr>
        <p:spPr>
          <a:xfrm>
            <a:off x="5216322" y="3094389"/>
            <a:ext cx="171378" cy="276384"/>
          </a:xfrm>
          <a:prstGeom prst="upArrow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mage result for question person">
            <a:extLst>
              <a:ext uri="{FF2B5EF4-FFF2-40B4-BE49-F238E27FC236}">
                <a16:creationId xmlns:a16="http://schemas.microsoft.com/office/drawing/2014/main" id="{71702A23-0394-4315-8644-0980FF47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2" y="2495276"/>
            <a:ext cx="1028075" cy="15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3E091EA7-5F94-4D79-812D-CF83F43D276D}"/>
              </a:ext>
            </a:extLst>
          </p:cNvPr>
          <p:cNvSpPr/>
          <p:nvPr/>
        </p:nvSpPr>
        <p:spPr>
          <a:xfrm>
            <a:off x="8970730" y="2641046"/>
            <a:ext cx="1529193" cy="1151521"/>
          </a:xfrm>
          <a:prstGeom prst="wedgeRectCallout">
            <a:avLst>
              <a:gd name="adj1" fmla="val -79170"/>
              <a:gd name="adj2" fmla="val -211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How is a block found if it is in the upper level?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3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20191 -0.23125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10591 3.7037E-6 " pathEditMode="relative" rAng="0" ptsTypes="AA">
                                      <p:cBhvr>
                                        <p:cTn id="4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8" grpId="0" animBg="1"/>
      <p:bldP spid="57" grpId="0" animBg="1"/>
      <p:bldP spid="57" grpId="1" animBg="1"/>
      <p:bldP spid="62" grpId="0" animBg="1"/>
      <p:bldP spid="49" grpId="0" animBg="1"/>
      <p:bldP spid="49" grpId="1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7E1-BDB3-419A-B970-D467965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Method: Direct Mapped Cache</a:t>
            </a:r>
            <a:endParaRPr lang="ko-KR" altLang="en-US" dirty="0"/>
          </a:p>
        </p:txBody>
      </p:sp>
      <p:sp>
        <p:nvSpPr>
          <p:cNvPr id="18" name="Content Placeholder 40">
            <a:extLst>
              <a:ext uri="{FF2B5EF4-FFF2-40B4-BE49-F238E27FC236}">
                <a16:creationId xmlns:a16="http://schemas.microsoft.com/office/drawing/2014/main" id="{CBB9D96A-6C46-45A3-BACD-DC44240B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501394"/>
            <a:ext cx="11599333" cy="1708905"/>
          </a:xfrm>
        </p:spPr>
        <p:txBody>
          <a:bodyPr/>
          <a:lstStyle/>
          <a:p>
            <a:pPr defTabSz="806450"/>
            <a:r>
              <a:rPr lang="en-US" altLang="ko-KR" b="1" dirty="0"/>
              <a:t>Byte offset</a:t>
            </a:r>
            <a:r>
              <a:rPr lang="en-US" altLang="ko-KR" dirty="0"/>
              <a:t>:	</a:t>
            </a:r>
            <a:r>
              <a:rPr lang="en-US" altLang="ko-KR" b="1" dirty="0"/>
              <a:t>2</a:t>
            </a:r>
            <a:r>
              <a:rPr lang="en-US" altLang="ko-KR" dirty="0"/>
              <a:t> bits</a:t>
            </a:r>
          </a:p>
          <a:p>
            <a:pPr defTabSz="806450"/>
            <a:r>
              <a:rPr lang="en-US" altLang="ko-KR" b="1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:		</a:t>
            </a:r>
            <a:r>
              <a:rPr lang="en-US" altLang="ko-KR" b="1" dirty="0"/>
              <a:t>2</a:t>
            </a:r>
            <a:r>
              <a:rPr lang="en-US" altLang="ko-KR" dirty="0"/>
              <a:t> bits</a:t>
            </a:r>
          </a:p>
          <a:p>
            <a:pPr defTabSz="806450"/>
            <a:r>
              <a:rPr lang="en-US" altLang="ko-KR" b="1" dirty="0">
                <a:solidFill>
                  <a:srgbClr val="0070C0"/>
                </a:solidFill>
              </a:rPr>
              <a:t>Tag</a:t>
            </a:r>
            <a:r>
              <a:rPr lang="en-US" altLang="ko-KR" dirty="0"/>
              <a:t>:	 	</a:t>
            </a:r>
            <a:r>
              <a:rPr lang="en-US" altLang="ko-KR" b="1" dirty="0"/>
              <a:t>2</a:t>
            </a:r>
            <a:r>
              <a:rPr lang="en-US" altLang="ko-KR" dirty="0"/>
              <a:t> bits = {address size} – </a:t>
            </a:r>
            <a:r>
              <a:rPr lang="en-US" altLang="ko-KR" b="1" dirty="0"/>
              <a:t>2</a:t>
            </a:r>
            <a:r>
              <a:rPr lang="en-US" altLang="ko-KR" dirty="0"/>
              <a:t> – </a:t>
            </a:r>
            <a:r>
              <a:rPr lang="en-US" altLang="ko-KR" b="1" dirty="0"/>
              <a:t>2</a:t>
            </a:r>
          </a:p>
          <a:p>
            <a:pPr marL="457200" lvl="1" indent="0" defTabSz="806450">
              <a:buNone/>
            </a:pPr>
            <a:r>
              <a:rPr lang="en-US" altLang="ko-KR" b="1" dirty="0"/>
              <a:t>		</a:t>
            </a:r>
            <a:r>
              <a:rPr lang="en-US" altLang="ko-KR" dirty="0"/>
              <a:t>	(address size = 6 bits)  </a:t>
            </a:r>
            <a:endParaRPr lang="ko-KR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A08BB6-986A-A3CF-EA44-310234111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6C1DC-E4D3-407A-987F-3066F8893D33}"/>
              </a:ext>
            </a:extLst>
          </p:cNvPr>
          <p:cNvSpPr/>
          <p:nvPr/>
        </p:nvSpPr>
        <p:spPr>
          <a:xfrm>
            <a:off x="564204" y="801520"/>
            <a:ext cx="843194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item of data at the lower level, there is exactly one location in the cache where it might be – so lots of items at the lower level must </a:t>
            </a:r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locations in the upper level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 simple example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size = one word (</a:t>
            </a: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32b, 4B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# of blocks = 4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Memory address (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assuming 64B size thereby 6b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E859ECF-6799-4C85-8312-828DCC8BD1C6}"/>
              </a:ext>
            </a:extLst>
          </p:cNvPr>
          <p:cNvGrpSpPr/>
          <p:nvPr/>
        </p:nvGrpSpPr>
        <p:grpSpPr>
          <a:xfrm>
            <a:off x="4657396" y="3566581"/>
            <a:ext cx="2627915" cy="453378"/>
            <a:chOff x="3085770" y="3429000"/>
            <a:chExt cx="2627915" cy="45337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A32DDC-8C3C-467A-A8F6-5D2C958A9D1D}"/>
                </a:ext>
              </a:extLst>
            </p:cNvPr>
            <p:cNvSpPr/>
            <p:nvPr/>
          </p:nvSpPr>
          <p:spPr>
            <a:xfrm>
              <a:off x="3085770" y="3429001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E109C18-E1A1-4B15-9C9E-2CD572E7ABDC}"/>
                </a:ext>
              </a:extLst>
            </p:cNvPr>
            <p:cNvSpPr/>
            <p:nvPr/>
          </p:nvSpPr>
          <p:spPr>
            <a:xfrm>
              <a:off x="3523756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CA7024F-005C-44C3-8485-70BD62FFDA25}"/>
                </a:ext>
              </a:extLst>
            </p:cNvPr>
            <p:cNvSpPr/>
            <p:nvPr/>
          </p:nvSpPr>
          <p:spPr>
            <a:xfrm>
              <a:off x="3961742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A008B3-8709-41EA-8D09-2AAA62CD25BC}"/>
                </a:ext>
              </a:extLst>
            </p:cNvPr>
            <p:cNvSpPr/>
            <p:nvPr/>
          </p:nvSpPr>
          <p:spPr>
            <a:xfrm>
              <a:off x="4399727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CD33C1-7C06-49A4-B7AF-EA5056E59879}"/>
                </a:ext>
              </a:extLst>
            </p:cNvPr>
            <p:cNvSpPr/>
            <p:nvPr/>
          </p:nvSpPr>
          <p:spPr>
            <a:xfrm>
              <a:off x="4837713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A29D83-F328-4C19-82B7-D311FDBC0567}"/>
                </a:ext>
              </a:extLst>
            </p:cNvPr>
            <p:cNvSpPr/>
            <p:nvPr/>
          </p:nvSpPr>
          <p:spPr>
            <a:xfrm>
              <a:off x="5275699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A759914-9C28-4CEE-9F4D-9887308B638C}"/>
              </a:ext>
            </a:extLst>
          </p:cNvPr>
          <p:cNvGrpSpPr/>
          <p:nvPr/>
        </p:nvGrpSpPr>
        <p:grpSpPr>
          <a:xfrm>
            <a:off x="6409339" y="3002518"/>
            <a:ext cx="1289173" cy="1017440"/>
            <a:chOff x="4885338" y="3059668"/>
            <a:chExt cx="1289173" cy="101744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0439104-6F92-4B35-9D34-DD6C7D0F9D33}"/>
                </a:ext>
              </a:extLst>
            </p:cNvPr>
            <p:cNvGrpSpPr/>
            <p:nvPr/>
          </p:nvGrpSpPr>
          <p:grpSpPr>
            <a:xfrm>
              <a:off x="4885338" y="3623731"/>
              <a:ext cx="875972" cy="453377"/>
              <a:chOff x="4942488" y="3604681"/>
              <a:chExt cx="875972" cy="453377"/>
            </a:xfrm>
            <a:solidFill>
              <a:srgbClr val="FFC000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57C32FE-F6A6-4FE0-BBAF-05D30412EEB6}"/>
                  </a:ext>
                </a:extLst>
              </p:cNvPr>
              <p:cNvSpPr/>
              <p:nvPr/>
            </p:nvSpPr>
            <p:spPr>
              <a:xfrm>
                <a:off x="4942488" y="3604681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AD11FB2-D938-4E37-8343-1ECC312B7DA3}"/>
                  </a:ext>
                </a:extLst>
              </p:cNvPr>
              <p:cNvSpPr/>
              <p:nvPr/>
            </p:nvSpPr>
            <p:spPr>
              <a:xfrm>
                <a:off x="5380474" y="3604681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E41A031-B361-4BBF-B40F-CA7FAE621AD8}"/>
                </a:ext>
              </a:extLst>
            </p:cNvPr>
            <p:cNvGrpSpPr/>
            <p:nvPr/>
          </p:nvGrpSpPr>
          <p:grpSpPr>
            <a:xfrm>
              <a:off x="4885338" y="3059668"/>
              <a:ext cx="1289173" cy="517500"/>
              <a:chOff x="4307731" y="1935988"/>
              <a:chExt cx="1289173" cy="517500"/>
            </a:xfrm>
          </p:grpSpPr>
          <p:sp>
            <p:nvSpPr>
              <p:cNvPr id="95" name="Right Brace 94">
                <a:extLst>
                  <a:ext uri="{FF2B5EF4-FFF2-40B4-BE49-F238E27FC236}">
                    <a16:creationId xmlns:a16="http://schemas.microsoft.com/office/drawing/2014/main" id="{E0E7B884-313B-4951-8820-1F7B1A5883FC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848633D-4E85-4941-AC71-57F6C76AF298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23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Byte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</p:grp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3015F8AC-B679-4B2D-8559-6AD9CF8FF5C8}"/>
              </a:ext>
            </a:extLst>
          </p:cNvPr>
          <p:cNvSpPr/>
          <p:nvPr/>
        </p:nvSpPr>
        <p:spPr>
          <a:xfrm>
            <a:off x="5393971" y="4550071"/>
            <a:ext cx="685554" cy="3185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162D7-EBF3-431F-B3E4-84445CD5BECD}"/>
              </a:ext>
            </a:extLst>
          </p:cNvPr>
          <p:cNvSpPr txBox="1"/>
          <p:nvPr/>
        </p:nvSpPr>
        <p:spPr>
          <a:xfrm>
            <a:off x="6151595" y="4429780"/>
            <a:ext cx="421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Size of block </a:t>
            </a:r>
            <a:r>
              <a:rPr lang="en-US" altLang="ko-KR" sz="1600" dirty="0"/>
              <a:t>(Byte in the word)</a:t>
            </a:r>
            <a:r>
              <a:rPr lang="en-US" altLang="ko-KR" sz="2800" dirty="0"/>
              <a:t> = </a:t>
            </a:r>
            <a:r>
              <a:rPr lang="en-US" altLang="ko-KR" sz="2800" b="1" dirty="0">
                <a:solidFill>
                  <a:srgbClr val="0000FF"/>
                </a:solidFill>
              </a:rPr>
              <a:t>2</a:t>
            </a:r>
            <a:r>
              <a:rPr lang="en-US" altLang="ko-KR" sz="2800" b="1" baseline="30000" dirty="0">
                <a:solidFill>
                  <a:srgbClr val="0000FF"/>
                </a:solidFill>
              </a:rPr>
              <a:t>2</a:t>
            </a:r>
            <a:endParaRPr lang="ko-KR" altLang="en-US" sz="2800" b="1" baseline="30000" dirty="0">
              <a:solidFill>
                <a:srgbClr val="0000FF"/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DE960B27-FD2F-4930-B178-F6C194BF81E1}"/>
              </a:ext>
            </a:extLst>
          </p:cNvPr>
          <p:cNvSpPr/>
          <p:nvPr/>
        </p:nvSpPr>
        <p:spPr>
          <a:xfrm>
            <a:off x="5393971" y="5041236"/>
            <a:ext cx="685554" cy="3185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367C-FA1C-42E9-B6E0-86B7CB2B19C6}"/>
              </a:ext>
            </a:extLst>
          </p:cNvPr>
          <p:cNvSpPr txBox="1"/>
          <p:nvPr/>
        </p:nvSpPr>
        <p:spPr>
          <a:xfrm>
            <a:off x="6180696" y="4914235"/>
            <a:ext cx="340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Number of blocks = </a:t>
            </a:r>
            <a:r>
              <a:rPr lang="en-US" altLang="ko-KR" sz="2800" b="1" dirty="0">
                <a:solidFill>
                  <a:srgbClr val="0000FF"/>
                </a:solidFill>
              </a:rPr>
              <a:t>2</a:t>
            </a:r>
            <a:r>
              <a:rPr lang="en-US" altLang="ko-KR" sz="2800" b="1" baseline="30000" dirty="0">
                <a:solidFill>
                  <a:srgbClr val="0000FF"/>
                </a:solidFill>
              </a:rPr>
              <a:t>2</a:t>
            </a:r>
            <a:endParaRPr lang="ko-KR" altLang="en-US" sz="2800" b="1" baseline="30000" dirty="0">
              <a:solidFill>
                <a:srgbClr val="0000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A773C3-CF0C-4D7E-AD45-87EA26773AE8}"/>
              </a:ext>
            </a:extLst>
          </p:cNvPr>
          <p:cNvGrpSpPr/>
          <p:nvPr/>
        </p:nvGrpSpPr>
        <p:grpSpPr>
          <a:xfrm>
            <a:off x="5532370" y="2997690"/>
            <a:ext cx="875972" cy="1023556"/>
            <a:chOff x="4885338" y="3053552"/>
            <a:chExt cx="875972" cy="102355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A33E6A-2809-4035-B7E7-A570D092A058}"/>
                </a:ext>
              </a:extLst>
            </p:cNvPr>
            <p:cNvGrpSpPr/>
            <p:nvPr/>
          </p:nvGrpSpPr>
          <p:grpSpPr>
            <a:xfrm>
              <a:off x="4885338" y="3623731"/>
              <a:ext cx="875972" cy="453377"/>
              <a:chOff x="4942488" y="3604681"/>
              <a:chExt cx="875972" cy="453377"/>
            </a:xfrm>
            <a:solidFill>
              <a:srgbClr val="FFC000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3FBD88-D405-4A49-B371-BB3D439C845E}"/>
                  </a:ext>
                </a:extLst>
              </p:cNvPr>
              <p:cNvSpPr/>
              <p:nvPr/>
            </p:nvSpPr>
            <p:spPr>
              <a:xfrm>
                <a:off x="4942488" y="3604681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F443D1-707F-4F32-8040-40573680F2B8}"/>
                  </a:ext>
                </a:extLst>
              </p:cNvPr>
              <p:cNvSpPr/>
              <p:nvPr/>
            </p:nvSpPr>
            <p:spPr>
              <a:xfrm>
                <a:off x="5380474" y="3604681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B0B637-4E0B-4F19-9441-8975B176C9D6}"/>
                </a:ext>
              </a:extLst>
            </p:cNvPr>
            <p:cNvGrpSpPr/>
            <p:nvPr/>
          </p:nvGrpSpPr>
          <p:grpSpPr>
            <a:xfrm>
              <a:off x="4885338" y="3053552"/>
              <a:ext cx="875972" cy="523616"/>
              <a:chOff x="4307731" y="1929872"/>
              <a:chExt cx="875972" cy="523616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9403E284-C0E6-4291-BEB3-C2829CE395E8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393AB5F-EB7B-4F96-80B2-8A6DAA5B7553}"/>
                  </a:ext>
                </a:extLst>
              </p:cNvPr>
              <p:cNvSpPr/>
              <p:nvPr/>
            </p:nvSpPr>
            <p:spPr>
              <a:xfrm>
                <a:off x="4384078" y="1929872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A08A9-620D-4FD3-BCDE-C2428B73141C}"/>
              </a:ext>
            </a:extLst>
          </p:cNvPr>
          <p:cNvGrpSpPr/>
          <p:nvPr/>
        </p:nvGrpSpPr>
        <p:grpSpPr>
          <a:xfrm>
            <a:off x="4656115" y="2998623"/>
            <a:ext cx="875972" cy="1022158"/>
            <a:chOff x="4885338" y="3054950"/>
            <a:chExt cx="875972" cy="10221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2341A5-640B-4D9D-9C92-1A128EFD2A96}"/>
                </a:ext>
              </a:extLst>
            </p:cNvPr>
            <p:cNvGrpSpPr/>
            <p:nvPr/>
          </p:nvGrpSpPr>
          <p:grpSpPr>
            <a:xfrm>
              <a:off x="4885338" y="3623731"/>
              <a:ext cx="875972" cy="453377"/>
              <a:chOff x="4942488" y="3604681"/>
              <a:chExt cx="875972" cy="453377"/>
            </a:xfrm>
            <a:solidFill>
              <a:srgbClr val="FFC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2367AC2-6E02-4765-8017-14F095E38CF9}"/>
                  </a:ext>
                </a:extLst>
              </p:cNvPr>
              <p:cNvSpPr/>
              <p:nvPr/>
            </p:nvSpPr>
            <p:spPr>
              <a:xfrm>
                <a:off x="4942488" y="360468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49AE03C-C487-48BE-B009-F7A903FA3A64}"/>
                  </a:ext>
                </a:extLst>
              </p:cNvPr>
              <p:cNvSpPr/>
              <p:nvPr/>
            </p:nvSpPr>
            <p:spPr>
              <a:xfrm>
                <a:off x="5380474" y="360468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06E055E-6E49-44BE-ADDC-880A087A6EBE}"/>
                </a:ext>
              </a:extLst>
            </p:cNvPr>
            <p:cNvGrpSpPr/>
            <p:nvPr/>
          </p:nvGrpSpPr>
          <p:grpSpPr>
            <a:xfrm>
              <a:off x="4885338" y="3054950"/>
              <a:ext cx="875972" cy="522218"/>
              <a:chOff x="4307731" y="1931270"/>
              <a:chExt cx="875972" cy="522218"/>
            </a:xfrm>
          </p:grpSpPr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26489325-6F50-49D1-887B-C598BBEE9C9F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AA828AC-C8DD-44A5-824A-BC19DD44E5B0}"/>
                  </a:ext>
                </a:extLst>
              </p:cNvPr>
              <p:cNvSpPr/>
              <p:nvPr/>
            </p:nvSpPr>
            <p:spPr>
              <a:xfrm>
                <a:off x="4467434" y="1931270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Bell Gothic Light" panose="02000403040000020004" pitchFamily="2" charset="0"/>
                  </a:rPr>
                  <a:t>Tag</a:t>
                </a:r>
                <a:endParaRPr lang="ko-KR" altLang="en-US" dirty="0">
                  <a:solidFill>
                    <a:srgbClr val="0070C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1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34AB-0EF3-4217-AA12-9553B8C1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of Cache</a:t>
            </a:r>
            <a:endParaRPr lang="ko-KR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C7F35B3-93C7-D8B9-F264-331EB7997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3908C1-A0DC-432B-9E24-842D0312E107}"/>
              </a:ext>
            </a:extLst>
          </p:cNvPr>
          <p:cNvGrpSpPr/>
          <p:nvPr/>
        </p:nvGrpSpPr>
        <p:grpSpPr>
          <a:xfrm>
            <a:off x="306918" y="3707152"/>
            <a:ext cx="4152900" cy="2686504"/>
            <a:chOff x="161925" y="3690680"/>
            <a:chExt cx="4152900" cy="2686504"/>
          </a:xfrm>
        </p:grpSpPr>
        <p:pic>
          <p:nvPicPr>
            <p:cNvPr id="1028" name="Picture 4" descr="sandy bridge core die.png">
              <a:extLst>
                <a:ext uri="{FF2B5EF4-FFF2-40B4-BE49-F238E27FC236}">
                  <a16:creationId xmlns:a16="http://schemas.microsoft.com/office/drawing/2014/main" id="{39D79429-D209-4B66-8E0C-22CC409D8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6" y="3690680"/>
              <a:ext cx="4079369" cy="2417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37862-9292-43A9-8AC8-8920BF9562A1}"/>
                </a:ext>
              </a:extLst>
            </p:cNvPr>
            <p:cNvSpPr txBox="1"/>
            <p:nvPr/>
          </p:nvSpPr>
          <p:spPr>
            <a:xfrm>
              <a:off x="161925" y="6069407"/>
              <a:ext cx="2574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Bell Gothic Std Black" panose="020B0706020202040204" pitchFamily="34" charset="0"/>
                </a:rPr>
                <a:t>Sandy Bridge die shot (18.5mm</a:t>
              </a:r>
              <a:r>
                <a:rPr lang="en-US" altLang="ko-KR" sz="1400" baseline="30000" dirty="0">
                  <a:latin typeface="Bell Gothic Std Black" panose="020B0706020202040204" pitchFamily="34" charset="0"/>
                </a:rPr>
                <a:t>2</a:t>
              </a:r>
              <a:r>
                <a:rPr lang="en-US" altLang="ko-KR" sz="1400" dirty="0">
                  <a:latin typeface="Bell Gothic Std Black" panose="020B0706020202040204" pitchFamily="34" charset="0"/>
                </a:rPr>
                <a:t>)</a:t>
              </a:r>
              <a:endParaRPr lang="ko-KR" altLang="en-US" sz="14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D8A353-A3D1-4F53-8ABC-5561933CE878}"/>
              </a:ext>
            </a:extLst>
          </p:cNvPr>
          <p:cNvSpPr txBox="1"/>
          <p:nvPr/>
        </p:nvSpPr>
        <p:spPr>
          <a:xfrm>
            <a:off x="3162300" y="6493074"/>
            <a:ext cx="165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Source: wikichip.org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4058F-B430-4EE0-93EA-792C3CB49B33}"/>
              </a:ext>
            </a:extLst>
          </p:cNvPr>
          <p:cNvSpPr txBox="1"/>
          <p:nvPr/>
        </p:nvSpPr>
        <p:spPr>
          <a:xfrm>
            <a:off x="388844" y="5170998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rPr>
              <a:t>Execution Units</a:t>
            </a:r>
            <a:endParaRPr lang="ko-KR" altLang="en-US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Bell Gothic Std Black" panose="020B0706020202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16B0E-BD8D-4845-8687-51465D7304EF}"/>
              </a:ext>
            </a:extLst>
          </p:cNvPr>
          <p:cNvSpPr txBox="1"/>
          <p:nvPr/>
        </p:nvSpPr>
        <p:spPr>
          <a:xfrm>
            <a:off x="2022945" y="5705383"/>
            <a:ext cx="79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rgbClr val="0000FF">
                      <a:alpha val="40000"/>
                    </a:srgbClr>
                  </a:glow>
                </a:effectLst>
                <a:latin typeface="Bell Gothic Std Black" panose="020B0706020202040204" pitchFamily="34" charset="0"/>
              </a:rPr>
              <a:t>L1D$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rgbClr val="0000FF">
                    <a:alpha val="40000"/>
                  </a:srgbClr>
                </a:glow>
              </a:effectLst>
              <a:latin typeface="Bell Gothic Std Black" panose="020B0706020202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CF016-3CFF-488D-A271-CF905390C719}"/>
              </a:ext>
            </a:extLst>
          </p:cNvPr>
          <p:cNvSpPr txBox="1"/>
          <p:nvPr/>
        </p:nvSpPr>
        <p:spPr>
          <a:xfrm>
            <a:off x="3376758" y="5309810"/>
            <a:ext cx="103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rgbClr val="0000FF">
                      <a:alpha val="40000"/>
                    </a:srgbClr>
                  </a:glow>
                </a:effectLst>
                <a:latin typeface="Bell Gothic Std Black" panose="020B0706020202040204" pitchFamily="34" charset="0"/>
              </a:rPr>
              <a:t>L2$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rgbClr val="0000FF">
                    <a:alpha val="40000"/>
                  </a:srgbClr>
                </a:glow>
              </a:effectLst>
              <a:latin typeface="Bell Gothic Std Black" panose="020B0706020202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648C2-ABFB-4847-B569-3A490C3E1C31}"/>
              </a:ext>
            </a:extLst>
          </p:cNvPr>
          <p:cNvSpPr txBox="1"/>
          <p:nvPr/>
        </p:nvSpPr>
        <p:spPr>
          <a:xfrm>
            <a:off x="3497495" y="4335272"/>
            <a:ext cx="79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glow rad="228600">
                    <a:srgbClr val="0000FF">
                      <a:alpha val="40000"/>
                    </a:srgbClr>
                  </a:glow>
                </a:effectLst>
                <a:latin typeface="Bell Gothic Std Black" panose="020B0706020202040204" pitchFamily="34" charset="0"/>
              </a:rPr>
              <a:t>L1I$</a:t>
            </a:r>
            <a:endParaRPr lang="ko-KR" altLang="en-US" sz="2000" dirty="0">
              <a:solidFill>
                <a:schemeClr val="bg1"/>
              </a:solidFill>
              <a:effectLst>
                <a:glow rad="228600">
                  <a:srgbClr val="0000FF">
                    <a:alpha val="40000"/>
                  </a:srgbClr>
                </a:glow>
              </a:effectLst>
              <a:latin typeface="Bell Gothic Std Black" panose="020B0706020202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9B718-5EFE-4682-8F8E-5D778B668183}"/>
              </a:ext>
            </a:extLst>
          </p:cNvPr>
          <p:cNvSpPr txBox="1"/>
          <p:nvPr/>
        </p:nvSpPr>
        <p:spPr>
          <a:xfrm>
            <a:off x="477848" y="3780420"/>
            <a:ext cx="146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rPr>
              <a:t>O3 Scheduling Retirement</a:t>
            </a:r>
            <a:endParaRPr lang="ko-KR" altLang="en-US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Bell Gothic Std Black" panose="020B0706020202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32B58-255D-4FC5-A07E-182D8722833B}"/>
              </a:ext>
            </a:extLst>
          </p:cNvPr>
          <p:cNvSpPr txBox="1"/>
          <p:nvPr/>
        </p:nvSpPr>
        <p:spPr>
          <a:xfrm>
            <a:off x="1892591" y="3780420"/>
            <a:ext cx="159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rPr>
              <a:t>Mem Management &amp; Execution</a:t>
            </a:r>
            <a:endParaRPr lang="ko-KR" altLang="en-US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AA4-DF49-47EF-B2F7-B931694A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Mapped Cache</a:t>
            </a:r>
            <a:endParaRPr lang="ko-KR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F550203-74AD-13B3-1D38-9EA00117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CD739D5-8972-1E4A-7201-EBBC79DAF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dirty="0"/>
              <a:t>A Simple Example</a:t>
            </a:r>
            <a:endParaRPr lang="ko-KR" altLang="en-US" sz="20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15CBF64-08DA-415E-97C9-4AA2B0C2E064}"/>
              </a:ext>
            </a:extLst>
          </p:cNvPr>
          <p:cNvGrpSpPr/>
          <p:nvPr/>
        </p:nvGrpSpPr>
        <p:grpSpPr>
          <a:xfrm>
            <a:off x="1593966" y="2289770"/>
            <a:ext cx="3009900" cy="2195514"/>
            <a:chOff x="381000" y="1233486"/>
            <a:chExt cx="3009900" cy="219551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E7239E-2010-46EB-932F-5ED362B6B886}"/>
                </a:ext>
              </a:extLst>
            </p:cNvPr>
            <p:cNvSpPr/>
            <p:nvPr/>
          </p:nvSpPr>
          <p:spPr>
            <a:xfrm>
              <a:off x="381000" y="1416842"/>
              <a:ext cx="3009900" cy="2012158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0DF16C22-DF73-4389-9BCD-416D5B3C0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057400"/>
              <a:ext cx="990600" cy="1219200"/>
              <a:chOff x="1344" y="1056"/>
              <a:chExt cx="624" cy="768"/>
            </a:xfrm>
          </p:grpSpPr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0AFB9F17-0C72-4253-8C83-D3B76FDC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44" name="Line 5">
                <a:extLst>
                  <a:ext uri="{FF2B5EF4-FFF2-40B4-BE49-F238E27FC236}">
                    <a16:creationId xmlns:a16="http://schemas.microsoft.com/office/drawing/2014/main" id="{E7709717-9B09-43CD-90D9-256567A6B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Line 6">
                <a:extLst>
                  <a:ext uri="{FF2B5EF4-FFF2-40B4-BE49-F238E27FC236}">
                    <a16:creationId xmlns:a16="http://schemas.microsoft.com/office/drawing/2014/main" id="{8DC226A0-0587-4CD6-96C1-CC7A728D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DCF36BF6-7710-40C9-82EB-ABF0160C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91D2D3D7-C9DE-4C5C-B79C-4B37CA82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175" y="20177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00</a:t>
              </a:r>
            </a:p>
          </p:txBody>
        </p: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E24EA1C8-EB25-4A0D-89CA-9A094EBCD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362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01</a:t>
              </a:r>
            </a:p>
          </p:txBody>
        </p:sp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5325E781-9C5C-47D2-A9D6-55BF3B3D2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6670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ACA01385-1CF6-4BA1-BD9A-6235323A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971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11</a:t>
              </a:r>
            </a:p>
          </p:txBody>
        </p:sp>
        <p:sp>
          <p:nvSpPr>
            <p:cNvPr id="51" name="Text Box 24">
              <a:extLst>
                <a:ext uri="{FF2B5EF4-FFF2-40B4-BE49-F238E27FC236}">
                  <a16:creationId xmlns:a16="http://schemas.microsoft.com/office/drawing/2014/main" id="{98A15081-B520-48FF-8995-F7DBC1F7E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233486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Cache</a:t>
              </a:r>
            </a:p>
          </p:txBody>
        </p:sp>
        <p:grpSp>
          <p:nvGrpSpPr>
            <p:cNvPr id="52" name="Group 37">
              <a:extLst>
                <a:ext uri="{FF2B5EF4-FFF2-40B4-BE49-F238E27FC236}">
                  <a16:creationId xmlns:a16="http://schemas.microsoft.com/office/drawing/2014/main" id="{3A373B78-FB3C-464F-9A75-96B3E033A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057400"/>
              <a:ext cx="6096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53" name="Rectangle 38">
                <a:extLst>
                  <a:ext uri="{FF2B5EF4-FFF2-40B4-BE49-F238E27FC236}">
                    <a16:creationId xmlns:a16="http://schemas.microsoft.com/office/drawing/2014/main" id="{AE08468B-9FD2-4033-A112-30CC51864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54" name="Line 39">
                <a:extLst>
                  <a:ext uri="{FF2B5EF4-FFF2-40B4-BE49-F238E27FC236}">
                    <a16:creationId xmlns:a16="http://schemas.microsoft.com/office/drawing/2014/main" id="{48D3D35C-44F3-40CA-B992-D701B8864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" name="Line 40">
                <a:extLst>
                  <a:ext uri="{FF2B5EF4-FFF2-40B4-BE49-F238E27FC236}">
                    <a16:creationId xmlns:a16="http://schemas.microsoft.com/office/drawing/2014/main" id="{4152B1F8-382E-4AB7-89DB-4AEC3E0C2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41">
                <a:extLst>
                  <a:ext uri="{FF2B5EF4-FFF2-40B4-BE49-F238E27FC236}">
                    <a16:creationId xmlns:a16="http://schemas.microsoft.com/office/drawing/2014/main" id="{D216CA19-E5E2-4FEC-B09A-457FE44A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4DFD2CCA-E513-4B8F-B3D6-D00671A0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0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58" name="Text Box 43">
              <a:extLst>
                <a:ext uri="{FF2B5EF4-FFF2-40B4-BE49-F238E27FC236}">
                  <a16:creationId xmlns:a16="http://schemas.microsoft.com/office/drawing/2014/main" id="{460D4D60-663F-4BEF-9A9F-CD6B64A5D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59" name="Rectangle 45" descr="5%">
              <a:extLst>
                <a:ext uri="{FF2B5EF4-FFF2-40B4-BE49-F238E27FC236}">
                  <a16:creationId xmlns:a16="http://schemas.microsoft.com/office/drawing/2014/main" id="{8888ECC9-82B9-4A58-AC21-4FF2EA67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0" name="Rectangle 53" descr="5%">
              <a:extLst>
                <a:ext uri="{FF2B5EF4-FFF2-40B4-BE49-F238E27FC236}">
                  <a16:creationId xmlns:a16="http://schemas.microsoft.com/office/drawing/2014/main" id="{7719665B-DC0F-4CAB-B143-564B0D0A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9718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1" name="Rectangle 55" descr="5%">
              <a:extLst>
                <a:ext uri="{FF2B5EF4-FFF2-40B4-BE49-F238E27FC236}">
                  <a16:creationId xmlns:a16="http://schemas.microsoft.com/office/drawing/2014/main" id="{A52CC9FE-F26E-47D9-ABD9-3C997271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990600" cy="304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2" name="Rectangle 63" descr="5%">
              <a:extLst>
                <a:ext uri="{FF2B5EF4-FFF2-40B4-BE49-F238E27FC236}">
                  <a16:creationId xmlns:a16="http://schemas.microsoft.com/office/drawing/2014/main" id="{1C0DF8F0-FB41-4569-A68B-4D0D931C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667000"/>
              <a:ext cx="990600" cy="3048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grpSp>
          <p:nvGrpSpPr>
            <p:cNvPr id="63" name="Group 65">
              <a:extLst>
                <a:ext uri="{FF2B5EF4-FFF2-40B4-BE49-F238E27FC236}">
                  <a16:creationId xmlns:a16="http://schemas.microsoft.com/office/drawing/2014/main" id="{CC83A2AD-A810-47B3-BE73-2BE878ED1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057400"/>
              <a:ext cx="3810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64" name="Rectangle 66">
                <a:extLst>
                  <a:ext uri="{FF2B5EF4-FFF2-40B4-BE49-F238E27FC236}">
                    <a16:creationId xmlns:a16="http://schemas.microsoft.com/office/drawing/2014/main" id="{2B1DA4CF-43D9-4C83-867C-84DBA1B8F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65" name="Line 67">
                <a:extLst>
                  <a:ext uri="{FF2B5EF4-FFF2-40B4-BE49-F238E27FC236}">
                    <a16:creationId xmlns:a16="http://schemas.microsoft.com/office/drawing/2014/main" id="{F430BD04-FF5D-4890-B7C1-48FEF7296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" name="Line 68">
                <a:extLst>
                  <a:ext uri="{FF2B5EF4-FFF2-40B4-BE49-F238E27FC236}">
                    <a16:creationId xmlns:a16="http://schemas.microsoft.com/office/drawing/2014/main" id="{B3CA3232-53F3-422A-810F-67E8EB6F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" name="Line 69">
                <a:extLst>
                  <a:ext uri="{FF2B5EF4-FFF2-40B4-BE49-F238E27FC236}">
                    <a16:creationId xmlns:a16="http://schemas.microsoft.com/office/drawing/2014/main" id="{A3759DC1-7571-4C04-AB75-CA98BA1B4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8" name="Text Box 70">
              <a:extLst>
                <a:ext uri="{FF2B5EF4-FFF2-40B4-BE49-F238E27FC236}">
                  <a16:creationId xmlns:a16="http://schemas.microsoft.com/office/drawing/2014/main" id="{84A7FDE7-0936-4D40-B9A9-A6BDDE33D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69" name="Text Box 94">
              <a:extLst>
                <a:ext uri="{FF2B5EF4-FFF2-40B4-BE49-F238E27FC236}">
                  <a16:creationId xmlns:a16="http://schemas.microsoft.com/office/drawing/2014/main" id="{00CA0CCB-78ED-43CE-B5F7-905B4D3B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742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D2970B-2FFE-430B-AF9E-34F69F117C34}"/>
              </a:ext>
            </a:extLst>
          </p:cNvPr>
          <p:cNvGrpSpPr/>
          <p:nvPr/>
        </p:nvGrpSpPr>
        <p:grpSpPr>
          <a:xfrm>
            <a:off x="8260054" y="985779"/>
            <a:ext cx="2222500" cy="5347353"/>
            <a:chOff x="3867150" y="910572"/>
            <a:chExt cx="2222500" cy="5347353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A8AA686-1275-4FBA-A320-8D2B9BAE2DCD}"/>
                </a:ext>
              </a:extLst>
            </p:cNvPr>
            <p:cNvSpPr/>
            <p:nvPr/>
          </p:nvSpPr>
          <p:spPr>
            <a:xfrm>
              <a:off x="3867150" y="1090019"/>
              <a:ext cx="2222500" cy="5167906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04B1DB-65D2-4946-9594-A3914402DD5F}"/>
                </a:ext>
              </a:extLst>
            </p:cNvPr>
            <p:cNvGrpSpPr/>
            <p:nvPr/>
          </p:nvGrpSpPr>
          <p:grpSpPr>
            <a:xfrm>
              <a:off x="4184650" y="1254921"/>
              <a:ext cx="1905000" cy="4918075"/>
              <a:chOff x="4267200" y="838200"/>
              <a:chExt cx="1905000" cy="4918075"/>
            </a:xfrm>
          </p:grpSpPr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52A70BAA-3B6E-4C7A-93E6-42213F580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447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55836435-8C8D-4530-81AE-05287713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143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10">
                <a:extLst>
                  <a:ext uri="{FF2B5EF4-FFF2-40B4-BE49-F238E27FC236}">
                    <a16:creationId xmlns:a16="http://schemas.microsoft.com/office/drawing/2014/main" id="{9BF4B099-1159-4AB1-B8BB-6DD9B9F0A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752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4BB1C2BA-2634-4C1B-9CD5-7BA73ECCF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5B765ECD-3559-4512-AAF2-2A25DC335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27C1FA6D-8875-4598-99F0-DEA92F38B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492354B8-3BFC-4977-8C38-BB82296A7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105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8E3CDC08-642A-472A-B783-EB7111025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410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B1B302C9-310C-4103-9312-61B18DCB2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4800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783C0EB7-2E03-4C33-96A1-2AF769C93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715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27B23384-AFCC-44C9-8C7A-2B16A573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7800" y="44958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Text Box 25">
                <a:extLst>
                  <a:ext uri="{FF2B5EF4-FFF2-40B4-BE49-F238E27FC236}">
                    <a16:creationId xmlns:a16="http://schemas.microsoft.com/office/drawing/2014/main" id="{EC148AD3-304A-47B7-A7F8-50A874D0D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838200"/>
                <a:ext cx="990600" cy="491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</p:txBody>
          </p:sp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6C92FD77-9D42-4ED7-A7D8-9C56AB12D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057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E1754ABE-E4C7-42D6-B542-0368893C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362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30">
                <a:extLst>
                  <a:ext uri="{FF2B5EF4-FFF2-40B4-BE49-F238E27FC236}">
                    <a16:creationId xmlns:a16="http://schemas.microsoft.com/office/drawing/2014/main" id="{F5A79318-EF3E-4A92-B627-59685C67B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667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31">
                <a:extLst>
                  <a:ext uri="{FF2B5EF4-FFF2-40B4-BE49-F238E27FC236}">
                    <a16:creationId xmlns:a16="http://schemas.microsoft.com/office/drawing/2014/main" id="{B4EC01BE-D359-48F5-9956-04ACAB6E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971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" name="Line 32">
                <a:extLst>
                  <a:ext uri="{FF2B5EF4-FFF2-40B4-BE49-F238E27FC236}">
                    <a16:creationId xmlns:a16="http://schemas.microsoft.com/office/drawing/2014/main" id="{D8FBA762-ADFB-4A2A-AE3C-57872148C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276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" name="Line 33">
                <a:extLst>
                  <a:ext uri="{FF2B5EF4-FFF2-40B4-BE49-F238E27FC236}">
                    <a16:creationId xmlns:a16="http://schemas.microsoft.com/office/drawing/2014/main" id="{AF845A47-19F8-4DAC-9221-4205E524D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581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1" name="Line 34">
                <a:extLst>
                  <a:ext uri="{FF2B5EF4-FFF2-40B4-BE49-F238E27FC236}">
                    <a16:creationId xmlns:a16="http://schemas.microsoft.com/office/drawing/2014/main" id="{21EDB0AC-D709-499A-8716-FC03EA1FD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495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Line 35">
                <a:extLst>
                  <a:ext uri="{FF2B5EF4-FFF2-40B4-BE49-F238E27FC236}">
                    <a16:creationId xmlns:a16="http://schemas.microsoft.com/office/drawing/2014/main" id="{EBE331AC-7427-4D3E-AFE4-EAEED990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886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3" name="Line 36">
                <a:extLst>
                  <a:ext uri="{FF2B5EF4-FFF2-40B4-BE49-F238E27FC236}">
                    <a16:creationId xmlns:a16="http://schemas.microsoft.com/office/drawing/2014/main" id="{A386F31E-2E79-4409-A819-0E52A82A2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" name="Rectangle 44" descr="5%">
                <a:extLst>
                  <a:ext uri="{FF2B5EF4-FFF2-40B4-BE49-F238E27FC236}">
                    <a16:creationId xmlns:a16="http://schemas.microsoft.com/office/drawing/2014/main" id="{94CC7789-4F04-4400-B8FD-35F02775C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8382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5" name="Rectangle 46" descr="5%">
                <a:extLst>
                  <a:ext uri="{FF2B5EF4-FFF2-40B4-BE49-F238E27FC236}">
                    <a16:creationId xmlns:a16="http://schemas.microsoft.com/office/drawing/2014/main" id="{ED045C23-AF7A-4A39-A7AF-2B6FB8656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0574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6" name="Rectangle 47" descr="5%">
                <a:extLst>
                  <a:ext uri="{FF2B5EF4-FFF2-40B4-BE49-F238E27FC236}">
                    <a16:creationId xmlns:a16="http://schemas.microsoft.com/office/drawing/2014/main" id="{6EA99A56-6BBD-431F-A3BB-5B54A1E2C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2766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7" name="Rectangle 48" descr="5%">
                <a:extLst>
                  <a:ext uri="{FF2B5EF4-FFF2-40B4-BE49-F238E27FC236}">
                    <a16:creationId xmlns:a16="http://schemas.microsoft.com/office/drawing/2014/main" id="{780B659E-D143-4541-AEDB-8E38C5BB7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8" name="Rectangle 49" descr="5%">
                <a:extLst>
                  <a:ext uri="{FF2B5EF4-FFF2-40B4-BE49-F238E27FC236}">
                    <a16:creationId xmlns:a16="http://schemas.microsoft.com/office/drawing/2014/main" id="{8B264EE9-84B0-44F7-9406-134CA674E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4102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9" name="Rectangle 50" descr="5%">
                <a:extLst>
                  <a:ext uri="{FF2B5EF4-FFF2-40B4-BE49-F238E27FC236}">
                    <a16:creationId xmlns:a16="http://schemas.microsoft.com/office/drawing/2014/main" id="{9AB9EB3D-2C58-43B5-BCC7-98228AF9C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1910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0" name="Rectangle 51" descr="5%">
                <a:extLst>
                  <a:ext uri="{FF2B5EF4-FFF2-40B4-BE49-F238E27FC236}">
                    <a16:creationId xmlns:a16="http://schemas.microsoft.com/office/drawing/2014/main" id="{C9184CBE-3D19-4CDF-A2E3-4982F848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1" name="Rectangle 52" descr="5%">
                <a:extLst>
                  <a:ext uri="{FF2B5EF4-FFF2-40B4-BE49-F238E27FC236}">
                    <a16:creationId xmlns:a16="http://schemas.microsoft.com/office/drawing/2014/main" id="{44D28B88-1190-459B-9B1D-609480EB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2" name="Rectangle 54" descr="5%">
                <a:extLst>
                  <a:ext uri="{FF2B5EF4-FFF2-40B4-BE49-F238E27FC236}">
                    <a16:creationId xmlns:a16="http://schemas.microsoft.com/office/drawing/2014/main" id="{106AC1ED-F10F-4149-B17A-CCEF7A54D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1430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3" name="Rectangle 56" descr="5%">
                <a:extLst>
                  <a:ext uri="{FF2B5EF4-FFF2-40B4-BE49-F238E27FC236}">
                    <a16:creationId xmlns:a16="http://schemas.microsoft.com/office/drawing/2014/main" id="{ECAFEAD8-1D76-46FC-A4FD-9653DD721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3622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4" name="Rectangle 57" descr="5%">
                <a:extLst>
                  <a:ext uri="{FF2B5EF4-FFF2-40B4-BE49-F238E27FC236}">
                    <a16:creationId xmlns:a16="http://schemas.microsoft.com/office/drawing/2014/main" id="{64ADFA44-C7C6-49F2-88D4-2298B575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5814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5" name="Rectangle 58" descr="5%">
                <a:extLst>
                  <a:ext uri="{FF2B5EF4-FFF2-40B4-BE49-F238E27FC236}">
                    <a16:creationId xmlns:a16="http://schemas.microsoft.com/office/drawing/2014/main" id="{7AF244D2-3D3A-44A6-BAA6-CF9487D3C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6" name="Rectangle 59" descr="5%">
                <a:extLst>
                  <a:ext uri="{FF2B5EF4-FFF2-40B4-BE49-F238E27FC236}">
                    <a16:creationId xmlns:a16="http://schemas.microsoft.com/office/drawing/2014/main" id="{18AB026C-87AB-4BC2-94D9-F04F0AD6C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054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7" name="Rectangle 60" descr="5%">
                <a:extLst>
                  <a:ext uri="{FF2B5EF4-FFF2-40B4-BE49-F238E27FC236}">
                    <a16:creationId xmlns:a16="http://schemas.microsoft.com/office/drawing/2014/main" id="{E762B3C0-84A0-4B0E-A1B7-28F467B9B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8" name="Rectangle 61" descr="5%">
                <a:extLst>
                  <a:ext uri="{FF2B5EF4-FFF2-40B4-BE49-F238E27FC236}">
                    <a16:creationId xmlns:a16="http://schemas.microsoft.com/office/drawing/2014/main" id="{7456318E-5971-4386-B88F-9380733BE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6670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9" name="Rectangle 62" descr="5%">
                <a:extLst>
                  <a:ext uri="{FF2B5EF4-FFF2-40B4-BE49-F238E27FC236}">
                    <a16:creationId xmlns:a16="http://schemas.microsoft.com/office/drawing/2014/main" id="{5C46A608-7FB1-40F3-8FF8-8288F7C66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4478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DCAA9559-1BC0-4F56-AD2E-CE902F237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576" y="910572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Main memory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F4DCAB6-7431-44E0-8531-122070EB1B7D}"/>
              </a:ext>
            </a:extLst>
          </p:cNvPr>
          <p:cNvGrpSpPr/>
          <p:nvPr/>
        </p:nvGrpSpPr>
        <p:grpSpPr>
          <a:xfrm>
            <a:off x="7412711" y="8395"/>
            <a:ext cx="3042396" cy="864533"/>
            <a:chOff x="2407947" y="4656594"/>
            <a:chExt cx="3042396" cy="86453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2FB21D5-B572-4C8C-B8FB-BC44821D73EC}"/>
                </a:ext>
              </a:extLst>
            </p:cNvPr>
            <p:cNvGrpSpPr/>
            <p:nvPr/>
          </p:nvGrpSpPr>
          <p:grpSpPr>
            <a:xfrm>
              <a:off x="2409227" y="5236598"/>
              <a:ext cx="2627915" cy="284529"/>
              <a:chOff x="3085770" y="3429000"/>
              <a:chExt cx="2627915" cy="453378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E59CA3D-AB88-4E51-8590-E51C6335F43A}"/>
                  </a:ext>
                </a:extLst>
              </p:cNvPr>
              <p:cNvSpPr/>
              <p:nvPr/>
            </p:nvSpPr>
            <p:spPr>
              <a:xfrm>
                <a:off x="3085770" y="342900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45AD3DF-BB0E-4DE6-8035-9940EE1D55D6}"/>
                  </a:ext>
                </a:extLst>
              </p:cNvPr>
              <p:cNvSpPr/>
              <p:nvPr/>
            </p:nvSpPr>
            <p:spPr>
              <a:xfrm>
                <a:off x="3523756" y="3429000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FB53389-2BDD-480E-9585-5C4628E27CF6}"/>
                  </a:ext>
                </a:extLst>
              </p:cNvPr>
              <p:cNvSpPr/>
              <p:nvPr/>
            </p:nvSpPr>
            <p:spPr>
              <a:xfrm>
                <a:off x="3961742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76BB3ED-3584-4EEA-B39E-B098A5C902DB}"/>
                  </a:ext>
                </a:extLst>
              </p:cNvPr>
              <p:cNvSpPr/>
              <p:nvPr/>
            </p:nvSpPr>
            <p:spPr>
              <a:xfrm>
                <a:off x="4399727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B83236C-B3A9-4993-90EA-FE0D3A71BA16}"/>
                  </a:ext>
                </a:extLst>
              </p:cNvPr>
              <p:cNvSpPr/>
              <p:nvPr/>
            </p:nvSpPr>
            <p:spPr>
              <a:xfrm>
                <a:off x="4837713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BB52919-BADE-49AF-969A-7DF61051EABB}"/>
                  </a:ext>
                </a:extLst>
              </p:cNvPr>
              <p:cNvSpPr/>
              <p:nvPr/>
            </p:nvSpPr>
            <p:spPr>
              <a:xfrm>
                <a:off x="5275699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477A200-7512-441F-B499-635CE7B78A6C}"/>
                </a:ext>
              </a:extLst>
            </p:cNvPr>
            <p:cNvGrpSpPr/>
            <p:nvPr/>
          </p:nvGrpSpPr>
          <p:grpSpPr>
            <a:xfrm>
              <a:off x="4161170" y="4672535"/>
              <a:ext cx="1289173" cy="517500"/>
              <a:chOff x="4307731" y="1935988"/>
              <a:chExt cx="1289173" cy="517500"/>
            </a:xfrm>
          </p:grpSpPr>
          <p:sp>
            <p:nvSpPr>
              <p:cNvPr id="124" name="Right Brace 123">
                <a:extLst>
                  <a:ext uri="{FF2B5EF4-FFF2-40B4-BE49-F238E27FC236}">
                    <a16:creationId xmlns:a16="http://schemas.microsoft.com/office/drawing/2014/main" id="{FD306059-BB7F-4A90-963F-2AFA07D8DD1D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8F0C74F-8F14-4E15-BDC3-B2A155F24C00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23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Byte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623E1326-F0FC-4278-A4CE-E7AEB588B66D}"/>
                </a:ext>
              </a:extLst>
            </p:cNvPr>
            <p:cNvGrpSpPr/>
            <p:nvPr/>
          </p:nvGrpSpPr>
          <p:grpSpPr>
            <a:xfrm>
              <a:off x="3284202" y="4656594"/>
              <a:ext cx="875972" cy="534729"/>
              <a:chOff x="4307731" y="1918759"/>
              <a:chExt cx="875972" cy="534729"/>
            </a:xfrm>
          </p:grpSpPr>
          <p:sp>
            <p:nvSpPr>
              <p:cNvPr id="131" name="Right Brace 130">
                <a:extLst>
                  <a:ext uri="{FF2B5EF4-FFF2-40B4-BE49-F238E27FC236}">
                    <a16:creationId xmlns:a16="http://schemas.microsoft.com/office/drawing/2014/main" id="{03CDD199-EBD2-4202-A8C2-AE8EB077E482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6366931-6DC4-4FC1-B22E-9BC52D9D5EAB}"/>
                  </a:ext>
                </a:extLst>
              </p:cNvPr>
              <p:cNvSpPr/>
              <p:nvPr/>
            </p:nvSpPr>
            <p:spPr>
              <a:xfrm>
                <a:off x="4384078" y="1918759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DA12956-FB56-4955-BF5D-E3B62C5F4C3F}"/>
                </a:ext>
              </a:extLst>
            </p:cNvPr>
            <p:cNvGrpSpPr/>
            <p:nvPr/>
          </p:nvGrpSpPr>
          <p:grpSpPr>
            <a:xfrm>
              <a:off x="2407947" y="4668640"/>
              <a:ext cx="875972" cy="522218"/>
              <a:chOff x="4307731" y="1931270"/>
              <a:chExt cx="875972" cy="522218"/>
            </a:xfrm>
          </p:grpSpPr>
          <p:sp>
            <p:nvSpPr>
              <p:cNvPr id="138" name="Right Brace 137">
                <a:extLst>
                  <a:ext uri="{FF2B5EF4-FFF2-40B4-BE49-F238E27FC236}">
                    <a16:creationId xmlns:a16="http://schemas.microsoft.com/office/drawing/2014/main" id="{C39F2A69-4BA2-4EA5-9BA9-26DBD9383557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7DB7C6F-9167-492C-8A18-FA471592C0C6}"/>
                  </a:ext>
                </a:extLst>
              </p:cNvPr>
              <p:cNvSpPr/>
              <p:nvPr/>
            </p:nvSpPr>
            <p:spPr>
              <a:xfrm>
                <a:off x="4467434" y="1931270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Bell Gothic Light" panose="02000403040000020004" pitchFamily="2" charset="0"/>
                  </a:rPr>
                  <a:t>Tag</a:t>
                </a:r>
                <a:endParaRPr lang="ko-KR" altLang="en-US" dirty="0">
                  <a:solidFill>
                    <a:srgbClr val="0070C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1302E3-014D-4A3D-ADC2-CFE44CBE8485}"/>
              </a:ext>
            </a:extLst>
          </p:cNvPr>
          <p:cNvCxnSpPr>
            <a:cxnSpLocks/>
          </p:cNvCxnSpPr>
          <p:nvPr/>
        </p:nvCxnSpPr>
        <p:spPr>
          <a:xfrm flipH="1">
            <a:off x="4603867" y="3235127"/>
            <a:ext cx="3595217" cy="222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F385A0E6-A030-437E-B5A0-8D1D0C66A372}"/>
              </a:ext>
            </a:extLst>
          </p:cNvPr>
          <p:cNvSpPr/>
          <p:nvPr/>
        </p:nvSpPr>
        <p:spPr>
          <a:xfrm>
            <a:off x="4713952" y="1399568"/>
            <a:ext cx="3643433" cy="1491774"/>
          </a:xfrm>
          <a:prstGeom prst="wedgeRectCallout">
            <a:avLst>
              <a:gd name="adj1" fmla="val 3666"/>
              <a:gd name="adj2" fmla="val 6455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Black" panose="02000503050000020004" pitchFamily="2" charset="0"/>
              </a:rPr>
              <a:t>Q1: Does the data exist in the cache?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Bell Gothic Black" panose="02000503050000020004" pitchFamily="2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Compare the </a:t>
            </a:r>
            <a:r>
              <a:rPr lang="en-US" altLang="ko-KR" sz="1600" i="1" dirty="0">
                <a:solidFill>
                  <a:srgbClr val="0000FF"/>
                </a:solidFill>
                <a:latin typeface="Bell Gothic Black" panose="02000503050000020004" pitchFamily="2" charset="0"/>
              </a:rPr>
              <a:t>cache tag 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to the </a:t>
            </a:r>
            <a:r>
              <a:rPr lang="en-US" altLang="ko-KR" sz="1600" dirty="0">
                <a:solidFill>
                  <a:srgbClr val="0000FF"/>
                </a:solidFill>
                <a:latin typeface="Bell Gothic Light" panose="02000403040000020004" pitchFamily="2" charset="0"/>
              </a:rPr>
              <a:t>high order 2 memory address bits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 to tell if the memory block is in the cache</a:t>
            </a:r>
            <a:endParaRPr lang="ko-KR" altLang="en-US" sz="1600" dirty="0">
              <a:solidFill>
                <a:schemeClr val="tx1"/>
              </a:solidFill>
              <a:latin typeface="Bell Gothic Light" panose="02000403040000020004" pitchFamily="2" charset="0"/>
            </a:endParaRPr>
          </a:p>
        </p:txBody>
      </p: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B038A68-38D6-4B68-B8CD-4483E4FA7597}"/>
              </a:ext>
            </a:extLst>
          </p:cNvPr>
          <p:cNvCxnSpPr>
            <a:endCxn id="120" idx="3"/>
          </p:cNvCxnSpPr>
          <p:nvPr/>
        </p:nvCxnSpPr>
        <p:spPr>
          <a:xfrm rot="5400000" flipH="1" flipV="1">
            <a:off x="9671776" y="959998"/>
            <a:ext cx="599465" cy="140797"/>
          </a:xfrm>
          <a:prstGeom prst="curvedConnector4">
            <a:avLst>
              <a:gd name="adj1" fmla="val 31778"/>
              <a:gd name="adj2" fmla="val 3164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peech Bubble: Rectangle 151">
            <a:extLst>
              <a:ext uri="{FF2B5EF4-FFF2-40B4-BE49-F238E27FC236}">
                <a16:creationId xmlns:a16="http://schemas.microsoft.com/office/drawing/2014/main" id="{ACBF3EBD-514F-40CE-8D2E-0E17DB86BCA9}"/>
              </a:ext>
            </a:extLst>
          </p:cNvPr>
          <p:cNvSpPr/>
          <p:nvPr/>
        </p:nvSpPr>
        <p:spPr>
          <a:xfrm>
            <a:off x="4699441" y="3832017"/>
            <a:ext cx="3643433" cy="1559127"/>
          </a:xfrm>
          <a:prstGeom prst="wedgeRectCallout">
            <a:avLst>
              <a:gd name="adj1" fmla="val 4450"/>
              <a:gd name="adj2" fmla="val -7208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Black" panose="02000503050000020004" pitchFamily="2" charset="0"/>
              </a:rPr>
              <a:t>Q2: How do we find the data (block)?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Bell Gothic Black" panose="02000503050000020004" pitchFamily="2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Use next </a:t>
            </a:r>
            <a:r>
              <a:rPr lang="en-US" altLang="ko-KR" sz="1600" dirty="0">
                <a:solidFill>
                  <a:srgbClr val="FF0000"/>
                </a:solidFill>
                <a:latin typeface="Bell Gothic Light" panose="02000403040000020004" pitchFamily="2" charset="0"/>
              </a:rPr>
              <a:t>2 low order memory address bits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 – the </a:t>
            </a:r>
            <a:r>
              <a:rPr lang="en-US" altLang="ko-KR" sz="1600" i="1" dirty="0">
                <a:solidFill>
                  <a:srgbClr val="FF0000"/>
                </a:solidFill>
                <a:latin typeface="Bell Gothic Black" panose="02000503050000020004" pitchFamily="2" charset="0"/>
              </a:rPr>
              <a:t>index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 – to determine which cache block (i.e., modulo the number of blocks in the cache)</a:t>
            </a:r>
            <a:endParaRPr lang="ko-KR" altLang="en-US" sz="1600" dirty="0">
              <a:solidFill>
                <a:schemeClr val="tx1"/>
              </a:solidFill>
              <a:latin typeface="Bell Gothic Light" panose="020004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AA4-DF49-47EF-B2F7-B931694A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Mapped Cache</a:t>
            </a:r>
            <a:endParaRPr lang="ko-KR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E6F12C74-B1E8-458A-DABA-677A3C50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9D40182C-2A73-FFEF-968A-EB2984267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dirty="0"/>
              <a:t>A Simple Example</a:t>
            </a:r>
            <a:endParaRPr lang="ko-KR" altLang="en-US" sz="20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15CBF64-08DA-415E-97C9-4AA2B0C2E064}"/>
              </a:ext>
            </a:extLst>
          </p:cNvPr>
          <p:cNvGrpSpPr/>
          <p:nvPr/>
        </p:nvGrpSpPr>
        <p:grpSpPr>
          <a:xfrm>
            <a:off x="1593966" y="2289770"/>
            <a:ext cx="3009900" cy="2195514"/>
            <a:chOff x="381000" y="1233486"/>
            <a:chExt cx="3009900" cy="219551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E7239E-2010-46EB-932F-5ED362B6B886}"/>
                </a:ext>
              </a:extLst>
            </p:cNvPr>
            <p:cNvSpPr/>
            <p:nvPr/>
          </p:nvSpPr>
          <p:spPr>
            <a:xfrm>
              <a:off x="381000" y="1416842"/>
              <a:ext cx="3009900" cy="2012158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0DF16C22-DF73-4389-9BCD-416D5B3C0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057400"/>
              <a:ext cx="990600" cy="1219200"/>
              <a:chOff x="1344" y="1056"/>
              <a:chExt cx="624" cy="768"/>
            </a:xfrm>
          </p:grpSpPr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0AFB9F17-0C72-4253-8C83-D3B76FDC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44" name="Line 5">
                <a:extLst>
                  <a:ext uri="{FF2B5EF4-FFF2-40B4-BE49-F238E27FC236}">
                    <a16:creationId xmlns:a16="http://schemas.microsoft.com/office/drawing/2014/main" id="{E7709717-9B09-43CD-90D9-256567A6B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Line 6">
                <a:extLst>
                  <a:ext uri="{FF2B5EF4-FFF2-40B4-BE49-F238E27FC236}">
                    <a16:creationId xmlns:a16="http://schemas.microsoft.com/office/drawing/2014/main" id="{8DC226A0-0587-4CD6-96C1-CC7A728D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DCF36BF6-7710-40C9-82EB-ABF0160C8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91D2D3D7-C9DE-4C5C-B79C-4B37CA82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175" y="20177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00</a:t>
              </a:r>
            </a:p>
          </p:txBody>
        </p: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E24EA1C8-EB25-4A0D-89CA-9A094EBCD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362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01</a:t>
              </a:r>
            </a:p>
          </p:txBody>
        </p:sp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5325E781-9C5C-47D2-A9D6-55BF3B3D2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6670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ACA01385-1CF6-4BA1-BD9A-6235323A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971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11</a:t>
              </a:r>
            </a:p>
          </p:txBody>
        </p:sp>
        <p:sp>
          <p:nvSpPr>
            <p:cNvPr id="51" name="Text Box 24">
              <a:extLst>
                <a:ext uri="{FF2B5EF4-FFF2-40B4-BE49-F238E27FC236}">
                  <a16:creationId xmlns:a16="http://schemas.microsoft.com/office/drawing/2014/main" id="{98A15081-B520-48FF-8995-F7DBC1F7E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233486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Cache</a:t>
              </a:r>
            </a:p>
          </p:txBody>
        </p:sp>
        <p:grpSp>
          <p:nvGrpSpPr>
            <p:cNvPr id="52" name="Group 37">
              <a:extLst>
                <a:ext uri="{FF2B5EF4-FFF2-40B4-BE49-F238E27FC236}">
                  <a16:creationId xmlns:a16="http://schemas.microsoft.com/office/drawing/2014/main" id="{3A373B78-FB3C-464F-9A75-96B3E033A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057400"/>
              <a:ext cx="6096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53" name="Rectangle 38">
                <a:extLst>
                  <a:ext uri="{FF2B5EF4-FFF2-40B4-BE49-F238E27FC236}">
                    <a16:creationId xmlns:a16="http://schemas.microsoft.com/office/drawing/2014/main" id="{AE08468B-9FD2-4033-A112-30CC51864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54" name="Line 39">
                <a:extLst>
                  <a:ext uri="{FF2B5EF4-FFF2-40B4-BE49-F238E27FC236}">
                    <a16:creationId xmlns:a16="http://schemas.microsoft.com/office/drawing/2014/main" id="{48D3D35C-44F3-40CA-B992-D701B8864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" name="Line 40">
                <a:extLst>
                  <a:ext uri="{FF2B5EF4-FFF2-40B4-BE49-F238E27FC236}">
                    <a16:creationId xmlns:a16="http://schemas.microsoft.com/office/drawing/2014/main" id="{4152B1F8-382E-4AB7-89DB-4AEC3E0C2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41">
                <a:extLst>
                  <a:ext uri="{FF2B5EF4-FFF2-40B4-BE49-F238E27FC236}">
                    <a16:creationId xmlns:a16="http://schemas.microsoft.com/office/drawing/2014/main" id="{D216CA19-E5E2-4FEC-B09A-457FE44A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4DFD2CCA-E513-4B8F-B3D6-D00671A0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0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58" name="Text Box 43">
              <a:extLst>
                <a:ext uri="{FF2B5EF4-FFF2-40B4-BE49-F238E27FC236}">
                  <a16:creationId xmlns:a16="http://schemas.microsoft.com/office/drawing/2014/main" id="{460D4D60-663F-4BEF-9A9F-CD6B64A5D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59" name="Rectangle 45" descr="5%">
              <a:extLst>
                <a:ext uri="{FF2B5EF4-FFF2-40B4-BE49-F238E27FC236}">
                  <a16:creationId xmlns:a16="http://schemas.microsoft.com/office/drawing/2014/main" id="{8888ECC9-82B9-4A58-AC21-4FF2EA67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0" name="Rectangle 53" descr="5%">
              <a:extLst>
                <a:ext uri="{FF2B5EF4-FFF2-40B4-BE49-F238E27FC236}">
                  <a16:creationId xmlns:a16="http://schemas.microsoft.com/office/drawing/2014/main" id="{7719665B-DC0F-4CAB-B143-564B0D0A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9718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1" name="Rectangle 55" descr="5%">
              <a:extLst>
                <a:ext uri="{FF2B5EF4-FFF2-40B4-BE49-F238E27FC236}">
                  <a16:creationId xmlns:a16="http://schemas.microsoft.com/office/drawing/2014/main" id="{A52CC9FE-F26E-47D9-ABD9-3C997271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990600" cy="304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2" name="Rectangle 63" descr="5%">
              <a:extLst>
                <a:ext uri="{FF2B5EF4-FFF2-40B4-BE49-F238E27FC236}">
                  <a16:creationId xmlns:a16="http://schemas.microsoft.com/office/drawing/2014/main" id="{1C0DF8F0-FB41-4569-A68B-4D0D931C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667000"/>
              <a:ext cx="990600" cy="3048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grpSp>
          <p:nvGrpSpPr>
            <p:cNvPr id="63" name="Group 65">
              <a:extLst>
                <a:ext uri="{FF2B5EF4-FFF2-40B4-BE49-F238E27FC236}">
                  <a16:creationId xmlns:a16="http://schemas.microsoft.com/office/drawing/2014/main" id="{CC83A2AD-A810-47B3-BE73-2BE878ED1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057400"/>
              <a:ext cx="3810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64" name="Rectangle 66">
                <a:extLst>
                  <a:ext uri="{FF2B5EF4-FFF2-40B4-BE49-F238E27FC236}">
                    <a16:creationId xmlns:a16="http://schemas.microsoft.com/office/drawing/2014/main" id="{2B1DA4CF-43D9-4C83-867C-84DBA1B8F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65" name="Line 67">
                <a:extLst>
                  <a:ext uri="{FF2B5EF4-FFF2-40B4-BE49-F238E27FC236}">
                    <a16:creationId xmlns:a16="http://schemas.microsoft.com/office/drawing/2014/main" id="{F430BD04-FF5D-4890-B7C1-48FEF7296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" name="Line 68">
                <a:extLst>
                  <a:ext uri="{FF2B5EF4-FFF2-40B4-BE49-F238E27FC236}">
                    <a16:creationId xmlns:a16="http://schemas.microsoft.com/office/drawing/2014/main" id="{B3CA3232-53F3-422A-810F-67E8EB6F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7" name="Line 69">
                <a:extLst>
                  <a:ext uri="{FF2B5EF4-FFF2-40B4-BE49-F238E27FC236}">
                    <a16:creationId xmlns:a16="http://schemas.microsoft.com/office/drawing/2014/main" id="{A3759DC1-7571-4C04-AB75-CA98BA1B4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8" name="Text Box 70">
              <a:extLst>
                <a:ext uri="{FF2B5EF4-FFF2-40B4-BE49-F238E27FC236}">
                  <a16:creationId xmlns:a16="http://schemas.microsoft.com/office/drawing/2014/main" id="{84A7FDE7-0936-4D40-B9A9-A6BDDE33D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69" name="Text Box 94">
              <a:extLst>
                <a:ext uri="{FF2B5EF4-FFF2-40B4-BE49-F238E27FC236}">
                  <a16:creationId xmlns:a16="http://schemas.microsoft.com/office/drawing/2014/main" id="{00CA0CCB-78ED-43CE-B5F7-905B4D3B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742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D2970B-2FFE-430B-AF9E-34F69F117C34}"/>
              </a:ext>
            </a:extLst>
          </p:cNvPr>
          <p:cNvGrpSpPr/>
          <p:nvPr/>
        </p:nvGrpSpPr>
        <p:grpSpPr>
          <a:xfrm>
            <a:off x="8260054" y="985779"/>
            <a:ext cx="2222500" cy="5347353"/>
            <a:chOff x="3867150" y="910572"/>
            <a:chExt cx="2222500" cy="5347353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A8AA686-1275-4FBA-A320-8D2B9BAE2DCD}"/>
                </a:ext>
              </a:extLst>
            </p:cNvPr>
            <p:cNvSpPr/>
            <p:nvPr/>
          </p:nvSpPr>
          <p:spPr>
            <a:xfrm>
              <a:off x="3867150" y="1090019"/>
              <a:ext cx="2222500" cy="5167906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04B1DB-65D2-4946-9594-A3914402DD5F}"/>
                </a:ext>
              </a:extLst>
            </p:cNvPr>
            <p:cNvGrpSpPr/>
            <p:nvPr/>
          </p:nvGrpSpPr>
          <p:grpSpPr>
            <a:xfrm>
              <a:off x="4184650" y="1254921"/>
              <a:ext cx="1905000" cy="4918075"/>
              <a:chOff x="4267200" y="838200"/>
              <a:chExt cx="1905000" cy="4918075"/>
            </a:xfrm>
          </p:grpSpPr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52A70BAA-3B6E-4C7A-93E6-42213F580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447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55836435-8C8D-4530-81AE-05287713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143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10">
                <a:extLst>
                  <a:ext uri="{FF2B5EF4-FFF2-40B4-BE49-F238E27FC236}">
                    <a16:creationId xmlns:a16="http://schemas.microsoft.com/office/drawing/2014/main" id="{9BF4B099-1159-4AB1-B8BB-6DD9B9F0A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752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4BB1C2BA-2634-4C1B-9CD5-7BA73ECCF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5B765ECD-3559-4512-AAF2-2A25DC335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27C1FA6D-8875-4598-99F0-DEA92F38B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492354B8-3BFC-4977-8C38-BB82296A7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105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8E3CDC08-642A-472A-B783-EB7111025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410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B1B302C9-310C-4103-9312-61B18DCB2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4800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783C0EB7-2E03-4C33-96A1-2AF769C93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715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27B23384-AFCC-44C9-8C7A-2B16A5734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7800" y="44958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Text Box 25">
                <a:extLst>
                  <a:ext uri="{FF2B5EF4-FFF2-40B4-BE49-F238E27FC236}">
                    <a16:creationId xmlns:a16="http://schemas.microsoft.com/office/drawing/2014/main" id="{EC148AD3-304A-47B7-A7F8-50A874D0D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838200"/>
                <a:ext cx="990600" cy="491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</p:txBody>
          </p:sp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6C92FD77-9D42-4ED7-A7D8-9C56AB12D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057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E1754ABE-E4C7-42D6-B542-0368893C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362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30">
                <a:extLst>
                  <a:ext uri="{FF2B5EF4-FFF2-40B4-BE49-F238E27FC236}">
                    <a16:creationId xmlns:a16="http://schemas.microsoft.com/office/drawing/2014/main" id="{F5A79318-EF3E-4A92-B627-59685C67B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667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31">
                <a:extLst>
                  <a:ext uri="{FF2B5EF4-FFF2-40B4-BE49-F238E27FC236}">
                    <a16:creationId xmlns:a16="http://schemas.microsoft.com/office/drawing/2014/main" id="{B4EC01BE-D359-48F5-9956-04ACAB6E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971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" name="Line 32">
                <a:extLst>
                  <a:ext uri="{FF2B5EF4-FFF2-40B4-BE49-F238E27FC236}">
                    <a16:creationId xmlns:a16="http://schemas.microsoft.com/office/drawing/2014/main" id="{D8FBA762-ADFB-4A2A-AE3C-57872148C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276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" name="Line 33">
                <a:extLst>
                  <a:ext uri="{FF2B5EF4-FFF2-40B4-BE49-F238E27FC236}">
                    <a16:creationId xmlns:a16="http://schemas.microsoft.com/office/drawing/2014/main" id="{AF845A47-19F8-4DAC-9221-4205E524D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581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1" name="Line 34">
                <a:extLst>
                  <a:ext uri="{FF2B5EF4-FFF2-40B4-BE49-F238E27FC236}">
                    <a16:creationId xmlns:a16="http://schemas.microsoft.com/office/drawing/2014/main" id="{21EDB0AC-D709-499A-8716-FC03EA1FD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495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Line 35">
                <a:extLst>
                  <a:ext uri="{FF2B5EF4-FFF2-40B4-BE49-F238E27FC236}">
                    <a16:creationId xmlns:a16="http://schemas.microsoft.com/office/drawing/2014/main" id="{EBE331AC-7427-4D3E-AFE4-EAEED990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886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3" name="Line 36">
                <a:extLst>
                  <a:ext uri="{FF2B5EF4-FFF2-40B4-BE49-F238E27FC236}">
                    <a16:creationId xmlns:a16="http://schemas.microsoft.com/office/drawing/2014/main" id="{A386F31E-2E79-4409-A819-0E52A82A2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4" name="Rectangle 44" descr="5%">
                <a:extLst>
                  <a:ext uri="{FF2B5EF4-FFF2-40B4-BE49-F238E27FC236}">
                    <a16:creationId xmlns:a16="http://schemas.microsoft.com/office/drawing/2014/main" id="{94CC7789-4F04-4400-B8FD-35F02775C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8382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5" name="Rectangle 46" descr="5%">
                <a:extLst>
                  <a:ext uri="{FF2B5EF4-FFF2-40B4-BE49-F238E27FC236}">
                    <a16:creationId xmlns:a16="http://schemas.microsoft.com/office/drawing/2014/main" id="{ED045C23-AF7A-4A39-A7AF-2B6FB8656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0574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6" name="Rectangle 47" descr="5%">
                <a:extLst>
                  <a:ext uri="{FF2B5EF4-FFF2-40B4-BE49-F238E27FC236}">
                    <a16:creationId xmlns:a16="http://schemas.microsoft.com/office/drawing/2014/main" id="{6EA99A56-6BBD-431F-A3BB-5B54A1E2C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2766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7" name="Rectangle 48" descr="5%">
                <a:extLst>
                  <a:ext uri="{FF2B5EF4-FFF2-40B4-BE49-F238E27FC236}">
                    <a16:creationId xmlns:a16="http://schemas.microsoft.com/office/drawing/2014/main" id="{780B659E-D143-4541-AEDB-8E38C5BB7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8" name="Rectangle 49" descr="5%">
                <a:extLst>
                  <a:ext uri="{FF2B5EF4-FFF2-40B4-BE49-F238E27FC236}">
                    <a16:creationId xmlns:a16="http://schemas.microsoft.com/office/drawing/2014/main" id="{8B264EE9-84B0-44F7-9406-134CA674E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4102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9" name="Rectangle 50" descr="5%">
                <a:extLst>
                  <a:ext uri="{FF2B5EF4-FFF2-40B4-BE49-F238E27FC236}">
                    <a16:creationId xmlns:a16="http://schemas.microsoft.com/office/drawing/2014/main" id="{9AB9EB3D-2C58-43B5-BCC7-98228AF9C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1910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0" name="Rectangle 51" descr="5%">
                <a:extLst>
                  <a:ext uri="{FF2B5EF4-FFF2-40B4-BE49-F238E27FC236}">
                    <a16:creationId xmlns:a16="http://schemas.microsoft.com/office/drawing/2014/main" id="{C9184CBE-3D19-4CDF-A2E3-4982F848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1" name="Rectangle 52" descr="5%">
                <a:extLst>
                  <a:ext uri="{FF2B5EF4-FFF2-40B4-BE49-F238E27FC236}">
                    <a16:creationId xmlns:a16="http://schemas.microsoft.com/office/drawing/2014/main" id="{44D28B88-1190-459B-9B1D-609480EB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2" name="Rectangle 54" descr="5%">
                <a:extLst>
                  <a:ext uri="{FF2B5EF4-FFF2-40B4-BE49-F238E27FC236}">
                    <a16:creationId xmlns:a16="http://schemas.microsoft.com/office/drawing/2014/main" id="{106AC1ED-F10F-4149-B17A-CCEF7A54D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1430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3" name="Rectangle 56" descr="5%">
                <a:extLst>
                  <a:ext uri="{FF2B5EF4-FFF2-40B4-BE49-F238E27FC236}">
                    <a16:creationId xmlns:a16="http://schemas.microsoft.com/office/drawing/2014/main" id="{ECAFEAD8-1D76-46FC-A4FD-9653DD721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3622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4" name="Rectangle 57" descr="5%">
                <a:extLst>
                  <a:ext uri="{FF2B5EF4-FFF2-40B4-BE49-F238E27FC236}">
                    <a16:creationId xmlns:a16="http://schemas.microsoft.com/office/drawing/2014/main" id="{64ADFA44-C7C6-49F2-88D4-2298B575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5814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5" name="Rectangle 58" descr="5%">
                <a:extLst>
                  <a:ext uri="{FF2B5EF4-FFF2-40B4-BE49-F238E27FC236}">
                    <a16:creationId xmlns:a16="http://schemas.microsoft.com/office/drawing/2014/main" id="{7AF244D2-3D3A-44A6-BAA6-CF9487D3C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6" name="Rectangle 59" descr="5%">
                <a:extLst>
                  <a:ext uri="{FF2B5EF4-FFF2-40B4-BE49-F238E27FC236}">
                    <a16:creationId xmlns:a16="http://schemas.microsoft.com/office/drawing/2014/main" id="{18AB026C-87AB-4BC2-94D9-F04F0AD6C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054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7" name="Rectangle 60" descr="5%">
                <a:extLst>
                  <a:ext uri="{FF2B5EF4-FFF2-40B4-BE49-F238E27FC236}">
                    <a16:creationId xmlns:a16="http://schemas.microsoft.com/office/drawing/2014/main" id="{E762B3C0-84A0-4B0E-A1B7-28F467B9B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8" name="Rectangle 61" descr="5%">
                <a:extLst>
                  <a:ext uri="{FF2B5EF4-FFF2-40B4-BE49-F238E27FC236}">
                    <a16:creationId xmlns:a16="http://schemas.microsoft.com/office/drawing/2014/main" id="{7456318E-5971-4386-B88F-9380733BE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6670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9" name="Rectangle 62" descr="5%">
                <a:extLst>
                  <a:ext uri="{FF2B5EF4-FFF2-40B4-BE49-F238E27FC236}">
                    <a16:creationId xmlns:a16="http://schemas.microsoft.com/office/drawing/2014/main" id="{5C46A608-7FB1-40F3-8FF8-8288F7C66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4478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12" name="Text Box 24">
              <a:extLst>
                <a:ext uri="{FF2B5EF4-FFF2-40B4-BE49-F238E27FC236}">
                  <a16:creationId xmlns:a16="http://schemas.microsoft.com/office/drawing/2014/main" id="{DCAA9559-1BC0-4F56-AD2E-CE902F237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576" y="910572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Main memory</a:t>
              </a:r>
            </a:p>
          </p:txBody>
        </p:sp>
      </p:grp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B038A68-38D6-4B68-B8CD-4483E4FA75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71776" y="959998"/>
            <a:ext cx="599465" cy="140797"/>
          </a:xfrm>
          <a:prstGeom prst="curvedConnector4">
            <a:avLst>
              <a:gd name="adj1" fmla="val 31778"/>
              <a:gd name="adj2" fmla="val 3164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9013B-7811-4CCD-A8B9-7E41DA789344}"/>
              </a:ext>
            </a:extLst>
          </p:cNvPr>
          <p:cNvGrpSpPr/>
          <p:nvPr/>
        </p:nvGrpSpPr>
        <p:grpSpPr>
          <a:xfrm>
            <a:off x="4419564" y="1513929"/>
            <a:ext cx="4157977" cy="3639694"/>
            <a:chOff x="2895563" y="1513929"/>
            <a:chExt cx="4157977" cy="3639694"/>
          </a:xfrm>
        </p:grpSpPr>
        <p:sp>
          <p:nvSpPr>
            <p:cNvPr id="122" name="Line 71">
              <a:extLst>
                <a:ext uri="{FF2B5EF4-FFF2-40B4-BE49-F238E27FC236}">
                  <a16:creationId xmlns:a16="http://schemas.microsoft.com/office/drawing/2014/main" id="{86D4DE9F-B38C-47C2-BAFF-C83B1AA56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185" y="1513929"/>
              <a:ext cx="4155355" cy="17971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76">
              <a:extLst>
                <a:ext uri="{FF2B5EF4-FFF2-40B4-BE49-F238E27FC236}">
                  <a16:creationId xmlns:a16="http://schemas.microsoft.com/office/drawing/2014/main" id="{1F254667-B580-468D-B73A-79C0FDF47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563" y="2719819"/>
              <a:ext cx="4149725" cy="5746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Line 81">
              <a:extLst>
                <a:ext uri="{FF2B5EF4-FFF2-40B4-BE49-F238E27FC236}">
                  <a16:creationId xmlns:a16="http://schemas.microsoft.com/office/drawing/2014/main" id="{C6EA207C-8206-402C-B64C-EFB49AC60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7512" y="3279216"/>
              <a:ext cx="4137025" cy="636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Line 87">
              <a:extLst>
                <a:ext uri="{FF2B5EF4-FFF2-40B4-BE49-F238E27FC236}">
                  <a16:creationId xmlns:a16="http://schemas.microsoft.com/office/drawing/2014/main" id="{B8357E03-2C3E-42D9-A0AE-0890FB3B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38" y="3266085"/>
              <a:ext cx="4140201" cy="18875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DDD17B-9D23-4EEF-8BE3-906E120F1139}"/>
              </a:ext>
            </a:extLst>
          </p:cNvPr>
          <p:cNvGrpSpPr/>
          <p:nvPr/>
        </p:nvGrpSpPr>
        <p:grpSpPr>
          <a:xfrm>
            <a:off x="4419563" y="1793407"/>
            <a:ext cx="4167188" cy="3677716"/>
            <a:chOff x="2895563" y="1793407"/>
            <a:chExt cx="4167188" cy="3677716"/>
          </a:xfrm>
        </p:grpSpPr>
        <p:sp>
          <p:nvSpPr>
            <p:cNvPr id="126" name="Line 72">
              <a:extLst>
                <a:ext uri="{FF2B5EF4-FFF2-40B4-BE49-F238E27FC236}">
                  <a16:creationId xmlns:a16="http://schemas.microsoft.com/office/drawing/2014/main" id="{5D3220A7-97BC-43B0-891B-8E098519E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185" y="1793407"/>
              <a:ext cx="4161539" cy="18296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Line 77">
              <a:extLst>
                <a:ext uri="{FF2B5EF4-FFF2-40B4-BE49-F238E27FC236}">
                  <a16:creationId xmlns:a16="http://schemas.microsoft.com/office/drawing/2014/main" id="{041D5FCC-5441-433B-9A5F-98C0BF07B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563" y="3023032"/>
              <a:ext cx="4167188" cy="5762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82">
              <a:extLst>
                <a:ext uri="{FF2B5EF4-FFF2-40B4-BE49-F238E27FC236}">
                  <a16:creationId xmlns:a16="http://schemas.microsoft.com/office/drawing/2014/main" id="{E78D3BA9-D358-40FA-8678-FC4551560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7512" y="3584016"/>
              <a:ext cx="4152900" cy="6429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Line 88">
              <a:extLst>
                <a:ext uri="{FF2B5EF4-FFF2-40B4-BE49-F238E27FC236}">
                  <a16:creationId xmlns:a16="http://schemas.microsoft.com/office/drawing/2014/main" id="{84356643-C45B-4A89-8A32-21FCEA65E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38" y="3570885"/>
              <a:ext cx="4148138" cy="19002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6B431-5BA6-4D3E-A591-01FD8DE38B1A}"/>
              </a:ext>
            </a:extLst>
          </p:cNvPr>
          <p:cNvGrpSpPr/>
          <p:nvPr/>
        </p:nvGrpSpPr>
        <p:grpSpPr>
          <a:xfrm>
            <a:off x="4419563" y="2105382"/>
            <a:ext cx="4181476" cy="3654667"/>
            <a:chOff x="2895563" y="2105381"/>
            <a:chExt cx="4181476" cy="3654667"/>
          </a:xfrm>
        </p:grpSpPr>
        <p:sp>
          <p:nvSpPr>
            <p:cNvPr id="127" name="Line 73">
              <a:extLst>
                <a:ext uri="{FF2B5EF4-FFF2-40B4-BE49-F238E27FC236}">
                  <a16:creationId xmlns:a16="http://schemas.microsoft.com/office/drawing/2014/main" id="{866E1FAE-5BE8-4CD5-B8AA-BEE20F806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185" y="2105381"/>
              <a:ext cx="4149172" cy="18296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78">
              <a:extLst>
                <a:ext uri="{FF2B5EF4-FFF2-40B4-BE49-F238E27FC236}">
                  <a16:creationId xmlns:a16="http://schemas.microsoft.com/office/drawing/2014/main" id="{E5A73A63-AE08-4D8B-93CA-88E27525C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563" y="3327832"/>
              <a:ext cx="4167188" cy="5762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83">
              <a:extLst>
                <a:ext uri="{FF2B5EF4-FFF2-40B4-BE49-F238E27FC236}">
                  <a16:creationId xmlns:a16="http://schemas.microsoft.com/office/drawing/2014/main" id="{54415810-4490-451E-BC21-DAE763EBF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7512" y="3888816"/>
              <a:ext cx="4160838" cy="64293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Line 89">
              <a:extLst>
                <a:ext uri="{FF2B5EF4-FFF2-40B4-BE49-F238E27FC236}">
                  <a16:creationId xmlns:a16="http://schemas.microsoft.com/office/drawing/2014/main" id="{9F941290-38C9-4A37-ABA1-DCEC14EE5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38" y="3875685"/>
              <a:ext cx="4165601" cy="18843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FF939-73DC-40B2-BFBC-E0F8B1D535D5}"/>
              </a:ext>
            </a:extLst>
          </p:cNvPr>
          <p:cNvGrpSpPr/>
          <p:nvPr/>
        </p:nvGrpSpPr>
        <p:grpSpPr>
          <a:xfrm>
            <a:off x="4419563" y="2405982"/>
            <a:ext cx="4167188" cy="3658866"/>
            <a:chOff x="2895563" y="2405982"/>
            <a:chExt cx="4167188" cy="3658866"/>
          </a:xfrm>
        </p:grpSpPr>
        <p:sp>
          <p:nvSpPr>
            <p:cNvPr id="128" name="Line 74">
              <a:extLst>
                <a:ext uri="{FF2B5EF4-FFF2-40B4-BE49-F238E27FC236}">
                  <a16:creationId xmlns:a16="http://schemas.microsoft.com/office/drawing/2014/main" id="{25AA67C2-CFF6-421E-86F5-32C910E11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185" y="2405982"/>
              <a:ext cx="4149172" cy="184097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79">
              <a:extLst>
                <a:ext uri="{FF2B5EF4-FFF2-40B4-BE49-F238E27FC236}">
                  <a16:creationId xmlns:a16="http://schemas.microsoft.com/office/drawing/2014/main" id="{0D20197C-094D-418A-8FE5-9A091D18B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563" y="3646919"/>
              <a:ext cx="4167188" cy="561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84">
              <a:extLst>
                <a:ext uri="{FF2B5EF4-FFF2-40B4-BE49-F238E27FC236}">
                  <a16:creationId xmlns:a16="http://schemas.microsoft.com/office/drawing/2014/main" id="{497D5423-B38C-4B48-9317-583DD6B9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07512" y="4193616"/>
              <a:ext cx="4152900" cy="6508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Line 90">
              <a:extLst>
                <a:ext uri="{FF2B5EF4-FFF2-40B4-BE49-F238E27FC236}">
                  <a16:creationId xmlns:a16="http://schemas.microsoft.com/office/drawing/2014/main" id="{3E52A633-04A4-4C97-B9B7-F05AB349E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38" y="4180485"/>
              <a:ext cx="4124326" cy="18843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4E68B41-4FF2-4B25-9A40-60C4E20D3059}"/>
              </a:ext>
            </a:extLst>
          </p:cNvPr>
          <p:cNvSpPr/>
          <p:nvPr/>
        </p:nvSpPr>
        <p:spPr>
          <a:xfrm>
            <a:off x="9809440" y="1367612"/>
            <a:ext cx="32404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CDD4823-BE9D-491B-BB98-BC05030D59FC}"/>
              </a:ext>
            </a:extLst>
          </p:cNvPr>
          <p:cNvSpPr/>
          <p:nvPr/>
        </p:nvSpPr>
        <p:spPr>
          <a:xfrm>
            <a:off x="9800068" y="2549327"/>
            <a:ext cx="32404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B05222E-0AB5-49F3-AB51-407C0A8CB7C8}"/>
              </a:ext>
            </a:extLst>
          </p:cNvPr>
          <p:cNvSpPr/>
          <p:nvPr/>
        </p:nvSpPr>
        <p:spPr>
          <a:xfrm>
            <a:off x="9789180" y="3758538"/>
            <a:ext cx="32404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4C6EC92-9245-45DC-8BA0-383C9EF9881F}"/>
              </a:ext>
            </a:extLst>
          </p:cNvPr>
          <p:cNvSpPr/>
          <p:nvPr/>
        </p:nvSpPr>
        <p:spPr>
          <a:xfrm>
            <a:off x="9774049" y="4987727"/>
            <a:ext cx="32404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65AD914-64C3-46E3-B4A9-41997A354F04}"/>
              </a:ext>
            </a:extLst>
          </p:cNvPr>
          <p:cNvSpPr/>
          <p:nvPr/>
        </p:nvSpPr>
        <p:spPr>
          <a:xfrm>
            <a:off x="2037070" y="3111105"/>
            <a:ext cx="32404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8A8CDF8-3E48-4965-BF5E-81CF99131E91}"/>
              </a:ext>
            </a:extLst>
          </p:cNvPr>
          <p:cNvSpPr/>
          <p:nvPr/>
        </p:nvSpPr>
        <p:spPr>
          <a:xfrm>
            <a:off x="9799915" y="1681937"/>
            <a:ext cx="324040" cy="304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C72B3B7-CDFD-43DF-AEF8-CB0319A06690}"/>
              </a:ext>
            </a:extLst>
          </p:cNvPr>
          <p:cNvSpPr/>
          <p:nvPr/>
        </p:nvSpPr>
        <p:spPr>
          <a:xfrm>
            <a:off x="9790543" y="2863652"/>
            <a:ext cx="324040" cy="304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06228D7-16EC-47B6-94AB-DA96FAF1643A}"/>
              </a:ext>
            </a:extLst>
          </p:cNvPr>
          <p:cNvSpPr/>
          <p:nvPr/>
        </p:nvSpPr>
        <p:spPr>
          <a:xfrm>
            <a:off x="9779655" y="4072863"/>
            <a:ext cx="324040" cy="304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BA1B497-6D6A-4EBE-87AB-FCB9BA8EE083}"/>
              </a:ext>
            </a:extLst>
          </p:cNvPr>
          <p:cNvSpPr/>
          <p:nvPr/>
        </p:nvSpPr>
        <p:spPr>
          <a:xfrm>
            <a:off x="9764524" y="5302052"/>
            <a:ext cx="324040" cy="304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8C99273-67A3-4C7B-A46D-59715A0FEFEA}"/>
              </a:ext>
            </a:extLst>
          </p:cNvPr>
          <p:cNvSpPr/>
          <p:nvPr/>
        </p:nvSpPr>
        <p:spPr>
          <a:xfrm>
            <a:off x="2046683" y="3453013"/>
            <a:ext cx="324040" cy="3048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F2430FAA-9CB5-4BC2-9837-DAD35CAFC7AF}"/>
              </a:ext>
            </a:extLst>
          </p:cNvPr>
          <p:cNvSpPr/>
          <p:nvPr/>
        </p:nvSpPr>
        <p:spPr>
          <a:xfrm>
            <a:off x="9818965" y="1986737"/>
            <a:ext cx="324040" cy="30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2ACDD7C-169A-4A6F-95C0-6CED267C3F81}"/>
              </a:ext>
            </a:extLst>
          </p:cNvPr>
          <p:cNvSpPr/>
          <p:nvPr/>
        </p:nvSpPr>
        <p:spPr>
          <a:xfrm>
            <a:off x="9809593" y="3168452"/>
            <a:ext cx="324040" cy="30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04F5090-D97A-4500-9411-93408932ABAE}"/>
              </a:ext>
            </a:extLst>
          </p:cNvPr>
          <p:cNvSpPr/>
          <p:nvPr/>
        </p:nvSpPr>
        <p:spPr>
          <a:xfrm>
            <a:off x="9798705" y="4377663"/>
            <a:ext cx="324040" cy="30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ED9D4E3-5058-4B1E-A702-E4F386B86790}"/>
              </a:ext>
            </a:extLst>
          </p:cNvPr>
          <p:cNvSpPr/>
          <p:nvPr/>
        </p:nvSpPr>
        <p:spPr>
          <a:xfrm>
            <a:off x="9783574" y="5606852"/>
            <a:ext cx="324040" cy="30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03D7757-09DF-493D-A149-3BF5D78350AE}"/>
              </a:ext>
            </a:extLst>
          </p:cNvPr>
          <p:cNvSpPr/>
          <p:nvPr/>
        </p:nvSpPr>
        <p:spPr>
          <a:xfrm>
            <a:off x="2056092" y="3748487"/>
            <a:ext cx="324040" cy="3048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99E6726-AB64-424A-A66F-8B9D912C21CC}"/>
              </a:ext>
            </a:extLst>
          </p:cNvPr>
          <p:cNvSpPr/>
          <p:nvPr/>
        </p:nvSpPr>
        <p:spPr>
          <a:xfrm>
            <a:off x="9809440" y="2282012"/>
            <a:ext cx="324040" cy="304800"/>
          </a:xfrm>
          <a:prstGeom prst="ellipse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8BEE56A-FFC2-4458-84BD-11CF3905E96C}"/>
              </a:ext>
            </a:extLst>
          </p:cNvPr>
          <p:cNvSpPr/>
          <p:nvPr/>
        </p:nvSpPr>
        <p:spPr>
          <a:xfrm>
            <a:off x="9800068" y="3463727"/>
            <a:ext cx="324040" cy="304800"/>
          </a:xfrm>
          <a:prstGeom prst="ellipse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B21D68A-842A-4C58-AF82-D6BD5E3D152F}"/>
              </a:ext>
            </a:extLst>
          </p:cNvPr>
          <p:cNvSpPr/>
          <p:nvPr/>
        </p:nvSpPr>
        <p:spPr>
          <a:xfrm>
            <a:off x="9789180" y="4672938"/>
            <a:ext cx="324040" cy="304800"/>
          </a:xfrm>
          <a:prstGeom prst="ellipse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E8617FB-D0AC-472C-9D30-3C3A723566C6}"/>
              </a:ext>
            </a:extLst>
          </p:cNvPr>
          <p:cNvSpPr/>
          <p:nvPr/>
        </p:nvSpPr>
        <p:spPr>
          <a:xfrm>
            <a:off x="9774049" y="5902127"/>
            <a:ext cx="324040" cy="304800"/>
          </a:xfrm>
          <a:prstGeom prst="ellipse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FD46820-15C9-4F68-8252-512827644004}"/>
              </a:ext>
            </a:extLst>
          </p:cNvPr>
          <p:cNvSpPr/>
          <p:nvPr/>
        </p:nvSpPr>
        <p:spPr>
          <a:xfrm>
            <a:off x="2056092" y="4062612"/>
            <a:ext cx="324040" cy="304800"/>
          </a:xfrm>
          <a:prstGeom prst="ellipse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CFE3E83-9C96-46F6-859B-BB0169815B53}"/>
              </a:ext>
            </a:extLst>
          </p:cNvPr>
          <p:cNvGrpSpPr/>
          <p:nvPr/>
        </p:nvGrpSpPr>
        <p:grpSpPr>
          <a:xfrm>
            <a:off x="7412711" y="8395"/>
            <a:ext cx="3042396" cy="864533"/>
            <a:chOff x="2407947" y="4656594"/>
            <a:chExt cx="3042396" cy="86453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26A48EC-44EE-4DF5-A5F3-E56E5556572B}"/>
                </a:ext>
              </a:extLst>
            </p:cNvPr>
            <p:cNvGrpSpPr/>
            <p:nvPr/>
          </p:nvGrpSpPr>
          <p:grpSpPr>
            <a:xfrm>
              <a:off x="2409227" y="5236598"/>
              <a:ext cx="2627915" cy="284529"/>
              <a:chOff x="3085770" y="3429000"/>
              <a:chExt cx="2627915" cy="453378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0189748-1758-4B14-B6FF-7AE48C9DBA05}"/>
                  </a:ext>
                </a:extLst>
              </p:cNvPr>
              <p:cNvSpPr/>
              <p:nvPr/>
            </p:nvSpPr>
            <p:spPr>
              <a:xfrm>
                <a:off x="3085770" y="342900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E7E8B26-4C72-48AA-AFB7-ECF61B27AA44}"/>
                  </a:ext>
                </a:extLst>
              </p:cNvPr>
              <p:cNvSpPr/>
              <p:nvPr/>
            </p:nvSpPr>
            <p:spPr>
              <a:xfrm>
                <a:off x="3523756" y="3429000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DC08187B-22AC-4824-A023-EAC7F901E5E1}"/>
                  </a:ext>
                </a:extLst>
              </p:cNvPr>
              <p:cNvSpPr/>
              <p:nvPr/>
            </p:nvSpPr>
            <p:spPr>
              <a:xfrm>
                <a:off x="3961742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74437326-FFE1-4A74-85EB-EF76419F974F}"/>
                  </a:ext>
                </a:extLst>
              </p:cNvPr>
              <p:cNvSpPr/>
              <p:nvPr/>
            </p:nvSpPr>
            <p:spPr>
              <a:xfrm>
                <a:off x="4399727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98404EA-8D72-487E-9A43-AE66E6365981}"/>
                  </a:ext>
                </a:extLst>
              </p:cNvPr>
              <p:cNvSpPr/>
              <p:nvPr/>
            </p:nvSpPr>
            <p:spPr>
              <a:xfrm>
                <a:off x="4837713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6731300-9FCD-4D2B-94F5-C8CC0AACC4EF}"/>
                  </a:ext>
                </a:extLst>
              </p:cNvPr>
              <p:cNvSpPr/>
              <p:nvPr/>
            </p:nvSpPr>
            <p:spPr>
              <a:xfrm>
                <a:off x="5275699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D2FBD6E-FCE2-4981-B8EC-448610E6DE1E}"/>
                </a:ext>
              </a:extLst>
            </p:cNvPr>
            <p:cNvGrpSpPr/>
            <p:nvPr/>
          </p:nvGrpSpPr>
          <p:grpSpPr>
            <a:xfrm>
              <a:off x="4161170" y="4672535"/>
              <a:ext cx="1289173" cy="517500"/>
              <a:chOff x="4307731" y="1935988"/>
              <a:chExt cx="1289173" cy="517500"/>
            </a:xfrm>
          </p:grpSpPr>
          <p:sp>
            <p:nvSpPr>
              <p:cNvPr id="183" name="Right Brace 182">
                <a:extLst>
                  <a:ext uri="{FF2B5EF4-FFF2-40B4-BE49-F238E27FC236}">
                    <a16:creationId xmlns:a16="http://schemas.microsoft.com/office/drawing/2014/main" id="{E227DE46-34A9-4098-A506-6317E6BFCEE0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6BDCD6B-A9BD-43A8-81E5-CA48C65D3AF2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23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Byte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EB3851B-C7D9-49C3-BE8B-2971B81B8767}"/>
                </a:ext>
              </a:extLst>
            </p:cNvPr>
            <p:cNvGrpSpPr/>
            <p:nvPr/>
          </p:nvGrpSpPr>
          <p:grpSpPr>
            <a:xfrm>
              <a:off x="3284202" y="4656594"/>
              <a:ext cx="875972" cy="534729"/>
              <a:chOff x="4307731" y="1918759"/>
              <a:chExt cx="875972" cy="534729"/>
            </a:xfrm>
          </p:grpSpPr>
          <p:sp>
            <p:nvSpPr>
              <p:cNvPr id="181" name="Right Brace 180">
                <a:extLst>
                  <a:ext uri="{FF2B5EF4-FFF2-40B4-BE49-F238E27FC236}">
                    <a16:creationId xmlns:a16="http://schemas.microsoft.com/office/drawing/2014/main" id="{A88EB444-5CFB-4C64-90D5-7D771ED58092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A304A493-FCE2-4B27-8CB5-E87F3F7F7CB4}"/>
                  </a:ext>
                </a:extLst>
              </p:cNvPr>
              <p:cNvSpPr/>
              <p:nvPr/>
            </p:nvSpPr>
            <p:spPr>
              <a:xfrm>
                <a:off x="4384078" y="1918759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ED7A15-01C5-446E-BB92-C1816AC8F3F4}"/>
                </a:ext>
              </a:extLst>
            </p:cNvPr>
            <p:cNvGrpSpPr/>
            <p:nvPr/>
          </p:nvGrpSpPr>
          <p:grpSpPr>
            <a:xfrm>
              <a:off x="2407947" y="4668640"/>
              <a:ext cx="875972" cy="522218"/>
              <a:chOff x="4307731" y="1931270"/>
              <a:chExt cx="875972" cy="522218"/>
            </a:xfrm>
          </p:grpSpPr>
          <p:sp>
            <p:nvSpPr>
              <p:cNvPr id="179" name="Right Brace 178">
                <a:extLst>
                  <a:ext uri="{FF2B5EF4-FFF2-40B4-BE49-F238E27FC236}">
                    <a16:creationId xmlns:a16="http://schemas.microsoft.com/office/drawing/2014/main" id="{A18DC65A-F8E9-4476-89F5-1BD53F6D423A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F6A7CB-96AB-4E2E-811F-80F6ACD13071}"/>
                  </a:ext>
                </a:extLst>
              </p:cNvPr>
              <p:cNvSpPr/>
              <p:nvPr/>
            </p:nvSpPr>
            <p:spPr>
              <a:xfrm>
                <a:off x="4467434" y="1931270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Bell Gothic Light" panose="02000403040000020004" pitchFamily="2" charset="0"/>
                  </a:rPr>
                  <a:t>Tag</a:t>
                </a:r>
                <a:endParaRPr lang="ko-KR" altLang="en-US" dirty="0">
                  <a:solidFill>
                    <a:srgbClr val="0070C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4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AA4-DF49-47EF-B2F7-B931694A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Mapped Cache</a:t>
            </a:r>
            <a:endParaRPr lang="ko-KR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18B9112-FFBD-322B-FE7E-709E780D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43A7000-008B-E115-8BA0-5E4D5137C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dirty="0"/>
              <a:t>MIPS</a:t>
            </a:r>
            <a:r>
              <a:rPr lang="zh-CN" altLang="en-US" sz="2000" dirty="0"/>
              <a:t> </a:t>
            </a:r>
            <a:r>
              <a:rPr lang="en-US" altLang="zh-CN" sz="2000" dirty="0"/>
              <a:t>Direct</a:t>
            </a:r>
            <a:r>
              <a:rPr lang="zh-CN" altLang="en-US" sz="2000" dirty="0"/>
              <a:t> </a:t>
            </a:r>
            <a:r>
              <a:rPr lang="en-US" altLang="zh-CN" sz="2000" dirty="0"/>
              <a:t>Mapped</a:t>
            </a:r>
            <a:r>
              <a:rPr lang="zh-CN" altLang="en-US" sz="2000" dirty="0"/>
              <a:t> </a:t>
            </a:r>
            <a:r>
              <a:rPr lang="en-US" altLang="zh-CN" sz="2000" dirty="0"/>
              <a:t>Cache</a:t>
            </a:r>
            <a:r>
              <a:rPr lang="zh-CN" altLang="en-US" sz="2000" dirty="0"/>
              <a:t> </a:t>
            </a:r>
            <a:r>
              <a:rPr lang="en-US" altLang="zh-CN" sz="2000" dirty="0"/>
              <a:t>Example</a:t>
            </a:r>
            <a:endParaRPr lang="ko-KR" altLang="en-US" sz="2000" dirty="0"/>
          </a:p>
        </p:txBody>
      </p:sp>
      <p:grpSp>
        <p:nvGrpSpPr>
          <p:cNvPr id="140" name="Group 11">
            <a:extLst>
              <a:ext uri="{FF2B5EF4-FFF2-40B4-BE49-F238E27FC236}">
                <a16:creationId xmlns:a16="http://schemas.microsoft.com/office/drawing/2014/main" id="{89404B9B-3738-42FE-8F84-B03D684B69E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190751"/>
            <a:ext cx="2895600" cy="3408363"/>
            <a:chOff x="1056" y="1183"/>
            <a:chExt cx="1824" cy="2147"/>
          </a:xfrm>
        </p:grpSpPr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4CF95ECB-72B8-4E7D-93D1-CE5A74146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165"/>
              <a:ext cx="249" cy="165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76D29CAB-1B68-4217-BA3C-FFC9DBB36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8" y="3237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48" name="Group 14">
              <a:extLst>
                <a:ext uri="{FF2B5EF4-FFF2-40B4-BE49-F238E27FC236}">
                  <a16:creationId xmlns:a16="http://schemas.microsoft.com/office/drawing/2014/main" id="{CE81E73E-015E-4AD9-A46C-37F017B3D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183"/>
              <a:ext cx="1824" cy="2070"/>
              <a:chOff x="1056" y="1183"/>
              <a:chExt cx="1824" cy="2070"/>
            </a:xfrm>
          </p:grpSpPr>
          <p:sp>
            <p:nvSpPr>
              <p:cNvPr id="152" name="Text Box 15">
                <a:extLst>
                  <a:ext uri="{FF2B5EF4-FFF2-40B4-BE49-F238E27FC236}">
                    <a16:creationId xmlns:a16="http://schemas.microsoft.com/office/drawing/2014/main" id="{B5E01F78-4B8C-4EA6-B4FA-750520A02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20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20</a:t>
                </a:r>
              </a:p>
            </p:txBody>
          </p:sp>
          <p:grpSp>
            <p:nvGrpSpPr>
              <p:cNvPr id="174" name="Group 16">
                <a:extLst>
                  <a:ext uri="{FF2B5EF4-FFF2-40B4-BE49-F238E27FC236}">
                    <a16:creationId xmlns:a16="http://schemas.microsoft.com/office/drawing/2014/main" id="{484958F0-E250-4D5F-8E28-82B00A9746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183"/>
                <a:ext cx="1681" cy="2070"/>
                <a:chOff x="1056" y="1183"/>
                <a:chExt cx="1681" cy="2070"/>
              </a:xfrm>
            </p:grpSpPr>
            <p:sp>
              <p:nvSpPr>
                <p:cNvPr id="175" name="Line 17">
                  <a:extLst>
                    <a:ext uri="{FF2B5EF4-FFF2-40B4-BE49-F238E27FC236}">
                      <a16:creationId xmlns:a16="http://schemas.microsoft.com/office/drawing/2014/main" id="{07642B1D-BB78-4704-8DA3-BB0FF2F14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9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6" name="Freeform 18">
                  <a:extLst>
                    <a:ext uri="{FF2B5EF4-FFF2-40B4-BE49-F238E27FC236}">
                      <a16:creationId xmlns:a16="http://schemas.microsoft.com/office/drawing/2014/main" id="{CA091E2C-1182-49A0-83DC-C2C25A32C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1200"/>
                  <a:ext cx="1620" cy="2053"/>
                </a:xfrm>
                <a:custGeom>
                  <a:avLst/>
                  <a:gdLst>
                    <a:gd name="T0" fmla="*/ 1779 w 1544"/>
                    <a:gd name="T1" fmla="*/ 0 h 2040"/>
                    <a:gd name="T2" fmla="*/ 1784 w 1544"/>
                    <a:gd name="T3" fmla="*/ 223 h 2040"/>
                    <a:gd name="T4" fmla="*/ 0 w 1544"/>
                    <a:gd name="T5" fmla="*/ 223 h 2040"/>
                    <a:gd name="T6" fmla="*/ 0 w 1544"/>
                    <a:gd name="T7" fmla="*/ 2079 h 2040"/>
                    <a:gd name="T8" fmla="*/ 1534 w 1544"/>
                    <a:gd name="T9" fmla="*/ 2079 h 2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44"/>
                    <a:gd name="T16" fmla="*/ 0 h 2040"/>
                    <a:gd name="T17" fmla="*/ 1544 w 1544"/>
                    <a:gd name="T18" fmla="*/ 2040 h 2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44" h="2040">
                      <a:moveTo>
                        <a:pt x="1540" y="0"/>
                      </a:moveTo>
                      <a:lnTo>
                        <a:pt x="1544" y="220"/>
                      </a:lnTo>
                      <a:lnTo>
                        <a:pt x="0" y="220"/>
                      </a:lnTo>
                      <a:lnTo>
                        <a:pt x="0" y="2040"/>
                      </a:lnTo>
                      <a:lnTo>
                        <a:pt x="1328" y="204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7" name="Text Box 19">
                  <a:extLst>
                    <a:ext uri="{FF2B5EF4-FFF2-40B4-BE49-F238E27FC236}">
                      <a16:creationId xmlns:a16="http://schemas.microsoft.com/office/drawing/2014/main" id="{60108F7C-907D-4E73-A03F-15CCA6EC89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183"/>
                  <a:ext cx="33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 sz="1600">
                      <a:solidFill>
                        <a:srgbClr val="000000"/>
                      </a:solidFill>
                      <a:ea typeface="굴림" panose="020B0600000101010101" pitchFamily="34" charset="-127"/>
                    </a:rPr>
                    <a:t>Tag</a:t>
                  </a:r>
                </a:p>
              </p:txBody>
            </p:sp>
          </p:grpSp>
        </p:grpSp>
      </p:grpSp>
      <p:grpSp>
        <p:nvGrpSpPr>
          <p:cNvPr id="178" name="Group 20">
            <a:extLst>
              <a:ext uri="{FF2B5EF4-FFF2-40B4-BE49-F238E27FC236}">
                <a16:creationId xmlns:a16="http://schemas.microsoft.com/office/drawing/2014/main" id="{B29E80CF-8F33-471C-9A77-8427E063984A}"/>
              </a:ext>
            </a:extLst>
          </p:cNvPr>
          <p:cNvGrpSpPr>
            <a:grpSpLocks/>
          </p:cNvGrpSpPr>
          <p:nvPr/>
        </p:nvGrpSpPr>
        <p:grpSpPr bwMode="auto">
          <a:xfrm>
            <a:off x="3551239" y="2227264"/>
            <a:ext cx="3640137" cy="1811337"/>
            <a:chOff x="1277" y="1206"/>
            <a:chExt cx="2293" cy="1141"/>
          </a:xfrm>
        </p:grpSpPr>
        <p:sp>
          <p:nvSpPr>
            <p:cNvPr id="179" name="Line 21">
              <a:extLst>
                <a:ext uri="{FF2B5EF4-FFF2-40B4-BE49-F238E27FC236}">
                  <a16:creationId xmlns:a16="http://schemas.microsoft.com/office/drawing/2014/main" id="{EF695D8E-2902-421F-BF2F-7B4190083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778AB1DA-6978-487A-AFDE-C1F43337F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" y="1206"/>
              <a:ext cx="2053" cy="1141"/>
            </a:xfrm>
            <a:custGeom>
              <a:avLst/>
              <a:gdLst>
                <a:gd name="T0" fmla="*/ 2220 w 1974"/>
                <a:gd name="T1" fmla="*/ 0 h 1110"/>
                <a:gd name="T2" fmla="*/ 2220 w 1974"/>
                <a:gd name="T3" fmla="*/ 389 h 1110"/>
                <a:gd name="T4" fmla="*/ 0 w 1974"/>
                <a:gd name="T5" fmla="*/ 389 h 1110"/>
                <a:gd name="T6" fmla="*/ 0 w 1974"/>
                <a:gd name="T7" fmla="*/ 1206 h 1110"/>
                <a:gd name="T8" fmla="*/ 994 w 1974"/>
                <a:gd name="T9" fmla="*/ 1206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4"/>
                <a:gd name="T16" fmla="*/ 0 h 1110"/>
                <a:gd name="T17" fmla="*/ 1974 w 1974"/>
                <a:gd name="T18" fmla="*/ 1110 h 1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4" h="1110">
                  <a:moveTo>
                    <a:pt x="1974" y="0"/>
                  </a:moveTo>
                  <a:lnTo>
                    <a:pt x="1974" y="358"/>
                  </a:lnTo>
                  <a:lnTo>
                    <a:pt x="0" y="358"/>
                  </a:lnTo>
                  <a:lnTo>
                    <a:pt x="0" y="1110"/>
                  </a:lnTo>
                  <a:lnTo>
                    <a:pt x="884" y="111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Text Box 23">
              <a:extLst>
                <a:ext uri="{FF2B5EF4-FFF2-40B4-BE49-F238E27FC236}">
                  <a16:creationId xmlns:a16="http://schemas.microsoft.com/office/drawing/2014/main" id="{6854CB9E-4B66-4D10-9BAF-55027A0E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124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182" name="Text Box 24">
              <a:extLst>
                <a:ext uri="{FF2B5EF4-FFF2-40B4-BE49-F238E27FC236}">
                  <a16:creationId xmlns:a16="http://schemas.microsoft.com/office/drawing/2014/main" id="{874EB2C1-21EB-49AD-9626-BA0DB2D22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" y="1370"/>
              <a:ext cx="4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</p:grpSp>
      <p:grpSp>
        <p:nvGrpSpPr>
          <p:cNvPr id="183" name="Group 25">
            <a:extLst>
              <a:ext uri="{FF2B5EF4-FFF2-40B4-BE49-F238E27FC236}">
                <a16:creationId xmlns:a16="http://schemas.microsoft.com/office/drawing/2014/main" id="{97EC6568-785F-4641-801D-679010DC969E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2895600"/>
            <a:ext cx="4267200" cy="2135188"/>
            <a:chOff x="1650" y="1627"/>
            <a:chExt cx="2688" cy="1345"/>
          </a:xfrm>
        </p:grpSpPr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0020C9A3-080D-40F5-8A41-5CFA90CE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824"/>
              <a:ext cx="2130" cy="1103"/>
            </a:xfrm>
            <a:custGeom>
              <a:avLst/>
              <a:gdLst>
                <a:gd name="T0" fmla="*/ 3737 w 1608"/>
                <a:gd name="T1" fmla="*/ 1101 h 1103"/>
                <a:gd name="T2" fmla="*/ 3737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3737 w 1608"/>
                <a:gd name="T9" fmla="*/ 1103 h 1103"/>
                <a:gd name="T10" fmla="*/ 3737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54045B6D-AE0D-472E-AB65-75F69BF51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>
                <a:gd name="T0" fmla="*/ 3737 w 1608"/>
                <a:gd name="T1" fmla="*/ 110 h 110"/>
                <a:gd name="T2" fmla="*/ 3737 w 1608"/>
                <a:gd name="T3" fmla="*/ 0 h 110"/>
                <a:gd name="T4" fmla="*/ 0 w 1608"/>
                <a:gd name="T5" fmla="*/ 0 h 110"/>
                <a:gd name="T6" fmla="*/ 0 w 1608"/>
                <a:gd name="T7" fmla="*/ 110 h 110"/>
                <a:gd name="T8" fmla="*/ 3737 w 1608"/>
                <a:gd name="T9" fmla="*/ 110 h 110"/>
                <a:gd name="T10" fmla="*/ 3737 w 1608"/>
                <a:gd name="T11" fmla="*/ 11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50C16E31-2989-44DE-B7C9-75BB23933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>
                <a:gd name="T0" fmla="*/ 3737 w 1608"/>
                <a:gd name="T1" fmla="*/ 110 h 110"/>
                <a:gd name="T2" fmla="*/ 3737 w 1608"/>
                <a:gd name="T3" fmla="*/ 0 h 110"/>
                <a:gd name="T4" fmla="*/ 0 w 1608"/>
                <a:gd name="T5" fmla="*/ 0 h 110"/>
                <a:gd name="T6" fmla="*/ 0 w 1608"/>
                <a:gd name="T7" fmla="*/ 110 h 110"/>
                <a:gd name="T8" fmla="*/ 3737 w 1608"/>
                <a:gd name="T9" fmla="*/ 110 h 110"/>
                <a:gd name="T10" fmla="*/ 3737 w 1608"/>
                <a:gd name="T11" fmla="*/ 11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Line 29">
              <a:extLst>
                <a:ext uri="{FF2B5EF4-FFF2-40B4-BE49-F238E27FC236}">
                  <a16:creationId xmlns:a16="http://schemas.microsoft.com/office/drawing/2014/main" id="{07A90EE0-A5AD-4BA4-B859-E6DFC899C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920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Line 30">
              <a:extLst>
                <a:ext uri="{FF2B5EF4-FFF2-40B4-BE49-F238E27FC236}">
                  <a16:creationId xmlns:a16="http://schemas.microsoft.com/office/drawing/2014/main" id="{64DFA4C9-24B8-4FA4-91E2-36A86BD05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044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Line 31">
              <a:extLst>
                <a:ext uri="{FF2B5EF4-FFF2-40B4-BE49-F238E27FC236}">
                  <a16:creationId xmlns:a16="http://schemas.microsoft.com/office/drawing/2014/main" id="{34988BD7-A9B2-421E-8CA0-2A6D4BEEF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54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32">
              <a:extLst>
                <a:ext uri="{FF2B5EF4-FFF2-40B4-BE49-F238E27FC236}">
                  <a16:creationId xmlns:a16="http://schemas.microsoft.com/office/drawing/2014/main" id="{DFA24F16-9C6B-4402-AC50-AEB255C36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37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Line 33">
              <a:extLst>
                <a:ext uri="{FF2B5EF4-FFF2-40B4-BE49-F238E27FC236}">
                  <a16:creationId xmlns:a16="http://schemas.microsoft.com/office/drawing/2014/main" id="{12EEF9F1-5281-4123-B093-2FF19EF0C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48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Line 34">
              <a:extLst>
                <a:ext uri="{FF2B5EF4-FFF2-40B4-BE49-F238E27FC236}">
                  <a16:creationId xmlns:a16="http://schemas.microsoft.com/office/drawing/2014/main" id="{0C0C1D4F-B622-4125-A29F-EA5045F0C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59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Line 35">
              <a:extLst>
                <a:ext uri="{FF2B5EF4-FFF2-40B4-BE49-F238E27FC236}">
                  <a16:creationId xmlns:a16="http://schemas.microsoft.com/office/drawing/2014/main" id="{76BB4892-BD4F-4231-8BE3-A79151963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70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Line 36">
              <a:extLst>
                <a:ext uri="{FF2B5EF4-FFF2-40B4-BE49-F238E27FC236}">
                  <a16:creationId xmlns:a16="http://schemas.microsoft.com/office/drawing/2014/main" id="{2D50E47B-03DB-4F9B-8753-F1C83AAC1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81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Line 37">
              <a:extLst>
                <a:ext uri="{FF2B5EF4-FFF2-40B4-BE49-F238E27FC236}">
                  <a16:creationId xmlns:a16="http://schemas.microsoft.com/office/drawing/2014/main" id="{F6A205C8-C31D-4419-BC77-B98FC818E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1830"/>
              <a:ext cx="5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Line 38">
              <a:extLst>
                <a:ext uri="{FF2B5EF4-FFF2-40B4-BE49-F238E27FC236}">
                  <a16:creationId xmlns:a16="http://schemas.microsoft.com/office/drawing/2014/main" id="{06CA31DA-DA8D-4B94-9F36-4BD6DD10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1819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Text Box 39">
              <a:extLst>
                <a:ext uri="{FF2B5EF4-FFF2-40B4-BE49-F238E27FC236}">
                  <a16:creationId xmlns:a16="http://schemas.microsoft.com/office/drawing/2014/main" id="{1C465CF5-77F9-4450-8903-E5707C1FA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" y="1627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198" name="Text Box 40">
              <a:extLst>
                <a:ext uri="{FF2B5EF4-FFF2-40B4-BE49-F238E27FC236}">
                  <a16:creationId xmlns:a16="http://schemas.microsoft.com/office/drawing/2014/main" id="{9EB9E83C-3293-47A9-8274-7E26B3021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1627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  Index</a:t>
              </a:r>
            </a:p>
          </p:txBody>
        </p:sp>
        <p:sp>
          <p:nvSpPr>
            <p:cNvPr id="199" name="Text Box 41">
              <a:extLst>
                <a:ext uri="{FF2B5EF4-FFF2-40B4-BE49-F238E27FC236}">
                  <a16:creationId xmlns:a16="http://schemas.microsoft.com/office/drawing/2014/main" id="{85FBF18A-6B0E-4ED2-A974-2360FF38A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627"/>
              <a:ext cx="3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200" name="Text Box 42">
              <a:extLst>
                <a:ext uri="{FF2B5EF4-FFF2-40B4-BE49-F238E27FC236}">
                  <a16:creationId xmlns:a16="http://schemas.microsoft.com/office/drawing/2014/main" id="{EEC4098E-B427-4D2F-9AD9-C6580F984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627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01" name="Text Box 43">
              <a:extLst>
                <a:ext uri="{FF2B5EF4-FFF2-40B4-BE49-F238E27FC236}">
                  <a16:creationId xmlns:a16="http://schemas.microsoft.com/office/drawing/2014/main" id="{1360222B-B5D6-4984-B0DF-309C638E3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71"/>
              <a:ext cx="328" cy="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1021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1022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1023</a:t>
              </a:r>
            </a:p>
          </p:txBody>
        </p:sp>
      </p:grp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3205B03D-8014-4563-8EBF-332483C0C6CC}"/>
              </a:ext>
            </a:extLst>
          </p:cNvPr>
          <p:cNvGrpSpPr>
            <a:grpSpLocks/>
          </p:cNvGrpSpPr>
          <p:nvPr/>
        </p:nvGrpSpPr>
        <p:grpSpPr bwMode="auto">
          <a:xfrm>
            <a:off x="4813301" y="1524001"/>
            <a:ext cx="3597275" cy="709613"/>
            <a:chOff x="2072" y="763"/>
            <a:chExt cx="2266" cy="447"/>
          </a:xfrm>
        </p:grpSpPr>
        <p:sp>
          <p:nvSpPr>
            <p:cNvPr id="203" name="Line 45">
              <a:extLst>
                <a:ext uri="{FF2B5EF4-FFF2-40B4-BE49-F238E27FC236}">
                  <a16:creationId xmlns:a16="http://schemas.microsoft.com/office/drawing/2014/main" id="{8833C2D8-4939-4B50-B2B4-D426FBED4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Line 46">
              <a:extLst>
                <a:ext uri="{FF2B5EF4-FFF2-40B4-BE49-F238E27FC236}">
                  <a16:creationId xmlns:a16="http://schemas.microsoft.com/office/drawing/2014/main" id="{EF43EA08-C99A-4D1A-AA3B-7B20A4DB2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105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F74BB364-845A-46FA-A1EA-DF4BF0261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151"/>
                <a:gd name="T20" fmla="*/ 1570 w 157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Text Box 48">
              <a:extLst>
                <a:ext uri="{FF2B5EF4-FFF2-40B4-BE49-F238E27FC236}">
                  <a16:creationId xmlns:a16="http://schemas.microsoft.com/office/drawing/2014/main" id="{1A1431E7-9610-4AB8-9EEB-3B63A0D97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896"/>
              <a:ext cx="17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00">
                  <a:solidFill>
                    <a:srgbClr val="000000"/>
                  </a:solidFill>
                  <a:ea typeface="굴림" panose="020B0600000101010101" pitchFamily="34" charset="-127"/>
                </a:rPr>
                <a:t>31 30       . . .        13 12  11     . . .        2  1  0</a:t>
              </a:r>
            </a:p>
          </p:txBody>
        </p:sp>
        <p:sp>
          <p:nvSpPr>
            <p:cNvPr id="207" name="Text Box 49">
              <a:extLst>
                <a:ext uri="{FF2B5EF4-FFF2-40B4-BE49-F238E27FC236}">
                  <a16:creationId xmlns:a16="http://schemas.microsoft.com/office/drawing/2014/main" id="{2DBB16EE-130B-44B4-824E-18076008B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763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Byte offset</a:t>
              </a:r>
            </a:p>
          </p:txBody>
        </p:sp>
        <p:sp>
          <p:nvSpPr>
            <p:cNvPr id="208" name="Line 50">
              <a:extLst>
                <a:ext uri="{FF2B5EF4-FFF2-40B4-BE49-F238E27FC236}">
                  <a16:creationId xmlns:a16="http://schemas.microsoft.com/office/drawing/2014/main" id="{BAFC8A86-3F73-4ADE-AB6C-6CAC6B36F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6" y="95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9" name="Group 52">
            <a:extLst>
              <a:ext uri="{FF2B5EF4-FFF2-40B4-BE49-F238E27FC236}">
                <a16:creationId xmlns:a16="http://schemas.microsoft.com/office/drawing/2014/main" id="{978B387C-BE0C-4F9B-9297-FB166C01DC5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970338"/>
            <a:ext cx="592138" cy="1371600"/>
            <a:chOff x="2477" y="2299"/>
            <a:chExt cx="373" cy="864"/>
          </a:xfrm>
        </p:grpSpPr>
        <p:sp>
          <p:nvSpPr>
            <p:cNvPr id="210" name="Line 53">
              <a:extLst>
                <a:ext uri="{FF2B5EF4-FFF2-40B4-BE49-F238E27FC236}">
                  <a16:creationId xmlns:a16="http://schemas.microsoft.com/office/drawing/2014/main" id="{A8FF00B7-27AB-47B5-9D05-C323D974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" name="Line 54">
              <a:extLst>
                <a:ext uri="{FF2B5EF4-FFF2-40B4-BE49-F238E27FC236}">
                  <a16:creationId xmlns:a16="http://schemas.microsoft.com/office/drawing/2014/main" id="{2B4514FE-E6C0-4FF9-A5EB-1DFE6DFB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" name="Text Box 55">
              <a:extLst>
                <a:ext uri="{FF2B5EF4-FFF2-40B4-BE49-F238E27FC236}">
                  <a16:creationId xmlns:a16="http://schemas.microsoft.com/office/drawing/2014/main" id="{4E6A5B0B-384B-4DC0-A40B-92BA0352F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292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20</a:t>
              </a:r>
            </a:p>
          </p:txBody>
        </p:sp>
      </p:grpSp>
      <p:grpSp>
        <p:nvGrpSpPr>
          <p:cNvPr id="213" name="Group 56">
            <a:extLst>
              <a:ext uri="{FF2B5EF4-FFF2-40B4-BE49-F238E27FC236}">
                <a16:creationId xmlns:a16="http://schemas.microsoft.com/office/drawing/2014/main" id="{C8D05A84-514B-4EFF-8A7D-FD8748E2B9C4}"/>
              </a:ext>
            </a:extLst>
          </p:cNvPr>
          <p:cNvGrpSpPr>
            <a:grpSpLocks/>
          </p:cNvGrpSpPr>
          <p:nvPr/>
        </p:nvGrpSpPr>
        <p:grpSpPr bwMode="auto">
          <a:xfrm>
            <a:off x="7267576" y="2259014"/>
            <a:ext cx="2060575" cy="3043237"/>
            <a:chOff x="3618" y="1226"/>
            <a:chExt cx="1298" cy="1917"/>
          </a:xfrm>
        </p:grpSpPr>
        <p:sp>
          <p:nvSpPr>
            <p:cNvPr id="214" name="Freeform 57">
              <a:extLst>
                <a:ext uri="{FF2B5EF4-FFF2-40B4-BE49-F238E27FC236}">
                  <a16:creationId xmlns:a16="http://schemas.microsoft.com/office/drawing/2014/main" id="{62EB1E8B-0B1C-41B6-9F51-B0BCDD2A4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404"/>
              <a:ext cx="996" cy="1739"/>
            </a:xfrm>
            <a:custGeom>
              <a:avLst/>
              <a:gdLst>
                <a:gd name="T0" fmla="*/ 0 w 1432"/>
                <a:gd name="T1" fmla="*/ 919 h 1739"/>
                <a:gd name="T2" fmla="*/ 1 w 1432"/>
                <a:gd name="T3" fmla="*/ 1739 h 1739"/>
                <a:gd name="T4" fmla="*/ 482 w 1432"/>
                <a:gd name="T5" fmla="*/ 1739 h 1739"/>
                <a:gd name="T6" fmla="*/ 482 w 1432"/>
                <a:gd name="T7" fmla="*/ 0 h 17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2"/>
                <a:gd name="T13" fmla="*/ 0 h 1739"/>
                <a:gd name="T14" fmla="*/ 1432 w 1432"/>
                <a:gd name="T15" fmla="*/ 1739 h 17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2" h="1739">
                  <a:moveTo>
                    <a:pt x="0" y="919"/>
                  </a:moveTo>
                  <a:lnTo>
                    <a:pt x="3" y="1739"/>
                  </a:lnTo>
                  <a:lnTo>
                    <a:pt x="1432" y="1739"/>
                  </a:lnTo>
                  <a:lnTo>
                    <a:pt x="1432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Line 58">
              <a:extLst>
                <a:ext uri="{FF2B5EF4-FFF2-40B4-BE49-F238E27FC236}">
                  <a16:creationId xmlns:a16="http://schemas.microsoft.com/office/drawing/2014/main" id="{9BCDB9D2-79E0-4DA2-8376-265D64BEA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019"/>
              <a:ext cx="192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" name="Text Box 59">
              <a:extLst>
                <a:ext uri="{FF2B5EF4-FFF2-40B4-BE49-F238E27FC236}">
                  <a16:creationId xmlns:a16="http://schemas.microsoft.com/office/drawing/2014/main" id="{38D78593-D632-42DF-90AF-4F380B32F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" y="1226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217" name="Text Box 60">
              <a:extLst>
                <a:ext uri="{FF2B5EF4-FFF2-40B4-BE49-F238E27FC236}">
                  <a16:creationId xmlns:a16="http://schemas.microsoft.com/office/drawing/2014/main" id="{31874C59-9013-461E-85E9-530DF9F3B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292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32</a:t>
              </a:r>
            </a:p>
          </p:txBody>
        </p:sp>
      </p:grpSp>
      <p:grpSp>
        <p:nvGrpSpPr>
          <p:cNvPr id="218" name="Group 5">
            <a:extLst>
              <a:ext uri="{FF2B5EF4-FFF2-40B4-BE49-F238E27FC236}">
                <a16:creationId xmlns:a16="http://schemas.microsoft.com/office/drawing/2014/main" id="{25AABA08-77DE-4C4F-B04E-9070CA8D1FF5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2293938"/>
            <a:ext cx="2913063" cy="3905250"/>
            <a:chOff x="720" y="1248"/>
            <a:chExt cx="1835" cy="2460"/>
          </a:xfrm>
        </p:grpSpPr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811A82AE-84D2-40B8-A276-B3169C37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468"/>
              <a:ext cx="222" cy="172"/>
            </a:xfrm>
            <a:custGeom>
              <a:avLst/>
              <a:gdLst>
                <a:gd name="T0" fmla="*/ 0 w 222"/>
                <a:gd name="T1" fmla="*/ 101 h 172"/>
                <a:gd name="T2" fmla="*/ 3 w 222"/>
                <a:gd name="T3" fmla="*/ 114 h 172"/>
                <a:gd name="T4" fmla="*/ 7 w 222"/>
                <a:gd name="T5" fmla="*/ 125 h 172"/>
                <a:gd name="T6" fmla="*/ 13 w 222"/>
                <a:gd name="T7" fmla="*/ 134 h 172"/>
                <a:gd name="T8" fmla="*/ 23 w 222"/>
                <a:gd name="T9" fmla="*/ 143 h 172"/>
                <a:gd name="T10" fmla="*/ 33 w 222"/>
                <a:gd name="T11" fmla="*/ 152 h 172"/>
                <a:gd name="T12" fmla="*/ 47 w 222"/>
                <a:gd name="T13" fmla="*/ 158 h 172"/>
                <a:gd name="T14" fmla="*/ 60 w 222"/>
                <a:gd name="T15" fmla="*/ 165 h 172"/>
                <a:gd name="T16" fmla="*/ 77 w 222"/>
                <a:gd name="T17" fmla="*/ 169 h 172"/>
                <a:gd name="T18" fmla="*/ 94 w 222"/>
                <a:gd name="T19" fmla="*/ 172 h 172"/>
                <a:gd name="T20" fmla="*/ 111 w 222"/>
                <a:gd name="T21" fmla="*/ 172 h 172"/>
                <a:gd name="T22" fmla="*/ 131 w 222"/>
                <a:gd name="T23" fmla="*/ 172 h 172"/>
                <a:gd name="T24" fmla="*/ 148 w 222"/>
                <a:gd name="T25" fmla="*/ 169 h 172"/>
                <a:gd name="T26" fmla="*/ 161 w 222"/>
                <a:gd name="T27" fmla="*/ 165 h 172"/>
                <a:gd name="T28" fmla="*/ 178 w 222"/>
                <a:gd name="T29" fmla="*/ 158 h 172"/>
                <a:gd name="T30" fmla="*/ 188 w 222"/>
                <a:gd name="T31" fmla="*/ 152 h 172"/>
                <a:gd name="T32" fmla="*/ 202 w 222"/>
                <a:gd name="T33" fmla="*/ 143 h 172"/>
                <a:gd name="T34" fmla="*/ 208 w 222"/>
                <a:gd name="T35" fmla="*/ 134 h 172"/>
                <a:gd name="T36" fmla="*/ 215 w 222"/>
                <a:gd name="T37" fmla="*/ 125 h 172"/>
                <a:gd name="T38" fmla="*/ 222 w 222"/>
                <a:gd name="T39" fmla="*/ 114 h 172"/>
                <a:gd name="T40" fmla="*/ 222 w 222"/>
                <a:gd name="T41" fmla="*/ 104 h 172"/>
                <a:gd name="T42" fmla="*/ 222 w 222"/>
                <a:gd name="T43" fmla="*/ 0 h 172"/>
                <a:gd name="T44" fmla="*/ 3 w 222"/>
                <a:gd name="T45" fmla="*/ 0 h 172"/>
                <a:gd name="T46" fmla="*/ 3 w 222"/>
                <a:gd name="T47" fmla="*/ 104 h 172"/>
                <a:gd name="T48" fmla="*/ 3 w 222"/>
                <a:gd name="T49" fmla="*/ 104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0" name="Line 7">
              <a:extLst>
                <a:ext uri="{FF2B5EF4-FFF2-40B4-BE49-F238E27FC236}">
                  <a16:creationId xmlns:a16="http://schemas.microsoft.com/office/drawing/2014/main" id="{DF96BF3D-9E46-4DBC-A247-69888EB32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316"/>
              <a:ext cx="7" cy="115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73C86DDB-1E50-4C62-AEC6-C9359252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3330"/>
              <a:ext cx="252" cy="136"/>
            </a:xfrm>
            <a:custGeom>
              <a:avLst/>
              <a:gdLst>
                <a:gd name="T0" fmla="*/ 248 w 252"/>
                <a:gd name="T1" fmla="*/ 0 h 136"/>
                <a:gd name="T2" fmla="*/ 252 w 252"/>
                <a:gd name="T3" fmla="*/ 68 h 136"/>
                <a:gd name="T4" fmla="*/ 0 w 252"/>
                <a:gd name="T5" fmla="*/ 68 h 136"/>
                <a:gd name="T6" fmla="*/ 0 w 252"/>
                <a:gd name="T7" fmla="*/ 136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B8389914-7B01-42D5-ACA5-3D25CABB6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" y="1410"/>
              <a:ext cx="1476" cy="2298"/>
            </a:xfrm>
            <a:custGeom>
              <a:avLst/>
              <a:gdLst>
                <a:gd name="T0" fmla="*/ 1476 w 1476"/>
                <a:gd name="T1" fmla="*/ 2230 h 2298"/>
                <a:gd name="T2" fmla="*/ 1476 w 1476"/>
                <a:gd name="T3" fmla="*/ 2298 h 2298"/>
                <a:gd name="T4" fmla="*/ 0 w 1476"/>
                <a:gd name="T5" fmla="*/ 2298 h 2298"/>
                <a:gd name="T6" fmla="*/ 0 w 1476"/>
                <a:gd name="T7" fmla="*/ 0 h 2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"/>
                <a:gd name="T13" fmla="*/ 0 h 2298"/>
                <a:gd name="T14" fmla="*/ 1476 w 1476"/>
                <a:gd name="T15" fmla="*/ 2298 h 2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" h="2298">
                  <a:moveTo>
                    <a:pt x="1476" y="2230"/>
                  </a:moveTo>
                  <a:lnTo>
                    <a:pt x="1476" y="2298"/>
                  </a:lnTo>
                  <a:lnTo>
                    <a:pt x="0" y="229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" name="Text Box 10">
              <a:extLst>
                <a:ext uri="{FF2B5EF4-FFF2-40B4-BE49-F238E27FC236}">
                  <a16:creationId xmlns:a16="http://schemas.microsoft.com/office/drawing/2014/main" id="{BF20F91C-D4E2-41AE-B6B3-3DF1456FD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48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Hit</a:t>
              </a: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396587B-F493-4064-AFE7-D1EA8FE0DF53}"/>
              </a:ext>
            </a:extLst>
          </p:cNvPr>
          <p:cNvSpPr/>
          <p:nvPr/>
        </p:nvSpPr>
        <p:spPr>
          <a:xfrm>
            <a:off x="564203" y="1255019"/>
            <a:ext cx="836453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One word/block, cache size = 1 K words</a:t>
            </a:r>
          </a:p>
        </p:txBody>
      </p:sp>
    </p:spTree>
    <p:extLst>
      <p:ext uri="{BB962C8B-B14F-4D97-AF65-F5344CB8AC3E}">
        <p14:creationId xmlns:p14="http://schemas.microsoft.com/office/powerpoint/2010/main" val="38673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AA4-DF49-47EF-B2F7-B931694A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Mapped Cache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3D32-7878-4234-A126-1446D5AF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391" y="631087"/>
            <a:ext cx="8015896" cy="40719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Challenge1</a:t>
            </a:r>
            <a:r>
              <a:rPr lang="en-US" altLang="ko-KR" dirty="0"/>
              <a:t>: High miss rate</a:t>
            </a:r>
            <a:endParaRPr lang="ko-KR" alt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396587B-F493-4064-AFE7-D1EA8FE0DF53}"/>
              </a:ext>
            </a:extLst>
          </p:cNvPr>
          <p:cNvSpPr/>
          <p:nvPr/>
        </p:nvSpPr>
        <p:spPr>
          <a:xfrm>
            <a:off x="2111028" y="958865"/>
            <a:ext cx="6182276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Request sequence</a:t>
            </a:r>
          </a:p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1(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2(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3(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3(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15(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B572B9-E72F-4607-8097-A6DFFA9BE936}"/>
              </a:ext>
            </a:extLst>
          </p:cNvPr>
          <p:cNvGrpSpPr/>
          <p:nvPr/>
        </p:nvGrpSpPr>
        <p:grpSpPr>
          <a:xfrm>
            <a:off x="1593966" y="2289770"/>
            <a:ext cx="3009900" cy="2195514"/>
            <a:chOff x="381000" y="1233486"/>
            <a:chExt cx="3009900" cy="219551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C199377-2E2C-4BF7-BEAA-F9CEE00307B4}"/>
                </a:ext>
              </a:extLst>
            </p:cNvPr>
            <p:cNvSpPr/>
            <p:nvPr/>
          </p:nvSpPr>
          <p:spPr>
            <a:xfrm>
              <a:off x="381000" y="1416842"/>
              <a:ext cx="3009900" cy="2012158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Group 3">
              <a:extLst>
                <a:ext uri="{FF2B5EF4-FFF2-40B4-BE49-F238E27FC236}">
                  <a16:creationId xmlns:a16="http://schemas.microsoft.com/office/drawing/2014/main" id="{D5E722E3-9088-4A8B-AFFD-8A09A1291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057400"/>
              <a:ext cx="990600" cy="1219200"/>
              <a:chOff x="1344" y="1056"/>
              <a:chExt cx="624" cy="768"/>
            </a:xfrm>
          </p:grpSpPr>
          <p:sp>
            <p:nvSpPr>
              <p:cNvPr id="86" name="Rectangle 4">
                <a:extLst>
                  <a:ext uri="{FF2B5EF4-FFF2-40B4-BE49-F238E27FC236}">
                    <a16:creationId xmlns:a16="http://schemas.microsoft.com/office/drawing/2014/main" id="{52E5E4E6-8540-412F-A0FD-F41722EFB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87" name="Line 5">
                <a:extLst>
                  <a:ext uri="{FF2B5EF4-FFF2-40B4-BE49-F238E27FC236}">
                    <a16:creationId xmlns:a16="http://schemas.microsoft.com/office/drawing/2014/main" id="{11EF0140-AC76-4079-92F3-4B4607E0C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6">
                <a:extLst>
                  <a:ext uri="{FF2B5EF4-FFF2-40B4-BE49-F238E27FC236}">
                    <a16:creationId xmlns:a16="http://schemas.microsoft.com/office/drawing/2014/main" id="{338B37C6-63BE-423E-8974-C051AF63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" name="Line 7">
                <a:extLst>
                  <a:ext uri="{FF2B5EF4-FFF2-40B4-BE49-F238E27FC236}">
                    <a16:creationId xmlns:a16="http://schemas.microsoft.com/office/drawing/2014/main" id="{35BCC9BE-3389-4F3A-A7AF-7C298EC6F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id="{71170921-3DE8-4372-BD5F-0622B5DC8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175" y="20177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00</a:t>
              </a: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79E68EDE-0EB3-4A92-9003-F191F41F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362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01</a:t>
              </a:r>
            </a:p>
          </p:txBody>
        </p: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id="{D910912C-9E90-4D6A-90A4-8BE854F54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6670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04B82E99-0FB1-4A3A-91A1-7A6EE68DD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971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11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47444136-3FAF-4FF1-AC0C-5B39DC6F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233486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Cache</a:t>
              </a:r>
            </a:p>
          </p:txBody>
        </p:sp>
        <p:grpSp>
          <p:nvGrpSpPr>
            <p:cNvPr id="68" name="Group 37">
              <a:extLst>
                <a:ext uri="{FF2B5EF4-FFF2-40B4-BE49-F238E27FC236}">
                  <a16:creationId xmlns:a16="http://schemas.microsoft.com/office/drawing/2014/main" id="{D03D1EBF-3500-41A3-8F41-3E961147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057400"/>
              <a:ext cx="6096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82" name="Rectangle 38">
                <a:extLst>
                  <a:ext uri="{FF2B5EF4-FFF2-40B4-BE49-F238E27FC236}">
                    <a16:creationId xmlns:a16="http://schemas.microsoft.com/office/drawing/2014/main" id="{9375CBE2-38AA-46DA-88BA-E1DA3E0FA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id="{CFF993A6-99B6-4FE7-A31C-417259DB7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Line 40">
                <a:extLst>
                  <a:ext uri="{FF2B5EF4-FFF2-40B4-BE49-F238E27FC236}">
                    <a16:creationId xmlns:a16="http://schemas.microsoft.com/office/drawing/2014/main" id="{DCC9348D-8551-4A94-A762-A3FCAFA9F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Line 41">
                <a:extLst>
                  <a:ext uri="{FF2B5EF4-FFF2-40B4-BE49-F238E27FC236}">
                    <a16:creationId xmlns:a16="http://schemas.microsoft.com/office/drawing/2014/main" id="{32368298-FB57-4049-88CE-D552BA92A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9" name="Text Box 42">
              <a:extLst>
                <a:ext uri="{FF2B5EF4-FFF2-40B4-BE49-F238E27FC236}">
                  <a16:creationId xmlns:a16="http://schemas.microsoft.com/office/drawing/2014/main" id="{3A940A50-36D5-4E7D-9F4A-7362C1DBB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0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70" name="Text Box 43">
              <a:extLst>
                <a:ext uri="{FF2B5EF4-FFF2-40B4-BE49-F238E27FC236}">
                  <a16:creationId xmlns:a16="http://schemas.microsoft.com/office/drawing/2014/main" id="{D462827B-C253-427C-983E-AAEFF52F5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71" name="Rectangle 45" descr="5%">
              <a:extLst>
                <a:ext uri="{FF2B5EF4-FFF2-40B4-BE49-F238E27FC236}">
                  <a16:creationId xmlns:a16="http://schemas.microsoft.com/office/drawing/2014/main" id="{B0206E9C-0A45-4ED1-AC94-81419173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2" name="Rectangle 53" descr="5%">
              <a:extLst>
                <a:ext uri="{FF2B5EF4-FFF2-40B4-BE49-F238E27FC236}">
                  <a16:creationId xmlns:a16="http://schemas.microsoft.com/office/drawing/2014/main" id="{B3004F3C-DDEA-4C39-A42D-DEA9F50B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9718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3" name="Rectangle 55" descr="5%">
              <a:extLst>
                <a:ext uri="{FF2B5EF4-FFF2-40B4-BE49-F238E27FC236}">
                  <a16:creationId xmlns:a16="http://schemas.microsoft.com/office/drawing/2014/main" id="{0EB02E5B-EAD3-49F5-98EC-1F0407384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990600" cy="304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4" name="Rectangle 63" descr="5%">
              <a:extLst>
                <a:ext uri="{FF2B5EF4-FFF2-40B4-BE49-F238E27FC236}">
                  <a16:creationId xmlns:a16="http://schemas.microsoft.com/office/drawing/2014/main" id="{65514E66-7A6A-4852-B619-B680C8293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667000"/>
              <a:ext cx="990600" cy="3048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grpSp>
          <p:nvGrpSpPr>
            <p:cNvPr id="75" name="Group 65">
              <a:extLst>
                <a:ext uri="{FF2B5EF4-FFF2-40B4-BE49-F238E27FC236}">
                  <a16:creationId xmlns:a16="http://schemas.microsoft.com/office/drawing/2014/main" id="{B87B984D-05F7-4E20-B724-467125446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057400"/>
              <a:ext cx="3810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78" name="Rectangle 66">
                <a:extLst>
                  <a:ext uri="{FF2B5EF4-FFF2-40B4-BE49-F238E27FC236}">
                    <a16:creationId xmlns:a16="http://schemas.microsoft.com/office/drawing/2014/main" id="{B537C58E-C20B-4508-9D93-9D483E287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79" name="Line 67">
                <a:extLst>
                  <a:ext uri="{FF2B5EF4-FFF2-40B4-BE49-F238E27FC236}">
                    <a16:creationId xmlns:a16="http://schemas.microsoft.com/office/drawing/2014/main" id="{CC333A4F-4AF5-4A48-8DA4-2A5B49C0D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Line 68">
                <a:extLst>
                  <a:ext uri="{FF2B5EF4-FFF2-40B4-BE49-F238E27FC236}">
                    <a16:creationId xmlns:a16="http://schemas.microsoft.com/office/drawing/2014/main" id="{6233C392-2A9D-4C15-B3C4-77DA37CDA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69">
                <a:extLst>
                  <a:ext uri="{FF2B5EF4-FFF2-40B4-BE49-F238E27FC236}">
                    <a16:creationId xmlns:a16="http://schemas.microsoft.com/office/drawing/2014/main" id="{99DF5D65-278A-4F56-BD3D-8CAE84194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4CBC7009-5200-4920-BC12-4964254F7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CFD533DB-91FF-4000-B7A1-77E87E0DA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742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84DE0F-1FBF-4B7F-AB39-2869A76896D5}"/>
              </a:ext>
            </a:extLst>
          </p:cNvPr>
          <p:cNvGrpSpPr/>
          <p:nvPr/>
        </p:nvGrpSpPr>
        <p:grpSpPr>
          <a:xfrm>
            <a:off x="8260054" y="985779"/>
            <a:ext cx="2222500" cy="5347353"/>
            <a:chOff x="3867150" y="910572"/>
            <a:chExt cx="2222500" cy="534735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C344497-2500-4FE4-B076-7EDE91BAB94C}"/>
                </a:ext>
              </a:extLst>
            </p:cNvPr>
            <p:cNvSpPr/>
            <p:nvPr/>
          </p:nvSpPr>
          <p:spPr>
            <a:xfrm>
              <a:off x="3867150" y="1090019"/>
              <a:ext cx="2222500" cy="5167906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6257AD-DAD1-45BD-B362-B94975148C2C}"/>
                </a:ext>
              </a:extLst>
            </p:cNvPr>
            <p:cNvGrpSpPr/>
            <p:nvPr/>
          </p:nvGrpSpPr>
          <p:grpSpPr>
            <a:xfrm>
              <a:off x="4184650" y="1254921"/>
              <a:ext cx="1905000" cy="4918075"/>
              <a:chOff x="4267200" y="838200"/>
              <a:chExt cx="1905000" cy="4918075"/>
            </a:xfrm>
          </p:grpSpPr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8E87F54E-BFE2-4934-A1E0-B72E31F76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447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A364577-2505-4B0D-A0F4-909EBCE17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143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3C133797-C450-418B-A554-1711E2E10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752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A9F76383-B2DD-4290-9270-7F338F59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12">
                <a:extLst>
                  <a:ext uri="{FF2B5EF4-FFF2-40B4-BE49-F238E27FC236}">
                    <a16:creationId xmlns:a16="http://schemas.microsoft.com/office/drawing/2014/main" id="{65F2AD21-CDD8-4F9B-92B1-040C524D2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AC7ACFE4-A2EB-4609-AE50-A8AFDE2E8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E9529881-FFD9-4C91-B5E2-63C10B105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105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B1DC254F-B9A6-4463-8B97-D766A63B1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410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" name="Line 16">
                <a:extLst>
                  <a:ext uri="{FF2B5EF4-FFF2-40B4-BE49-F238E27FC236}">
                    <a16:creationId xmlns:a16="http://schemas.microsoft.com/office/drawing/2014/main" id="{6EEE64EA-4F14-45F7-8CA3-A0AF98AE6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4800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" name="Line 17">
                <a:extLst>
                  <a:ext uri="{FF2B5EF4-FFF2-40B4-BE49-F238E27FC236}">
                    <a16:creationId xmlns:a16="http://schemas.microsoft.com/office/drawing/2014/main" id="{2CD0E819-0A3D-48C7-98CA-40770A1C2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715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" name="Line 18">
                <a:extLst>
                  <a:ext uri="{FF2B5EF4-FFF2-40B4-BE49-F238E27FC236}">
                    <a16:creationId xmlns:a16="http://schemas.microsoft.com/office/drawing/2014/main" id="{1D2269F3-9AB2-4F92-B5EC-ED48ED652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7800" y="44958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5" name="Text Box 25">
                <a:extLst>
                  <a:ext uri="{FF2B5EF4-FFF2-40B4-BE49-F238E27FC236}">
                    <a16:creationId xmlns:a16="http://schemas.microsoft.com/office/drawing/2014/main" id="{9171A59C-C89B-43F7-A92F-F628E1214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838200"/>
                <a:ext cx="990600" cy="491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</p:txBody>
          </p:sp>
          <p:sp>
            <p:nvSpPr>
              <p:cNvPr id="106" name="Line 28">
                <a:extLst>
                  <a:ext uri="{FF2B5EF4-FFF2-40B4-BE49-F238E27FC236}">
                    <a16:creationId xmlns:a16="http://schemas.microsoft.com/office/drawing/2014/main" id="{86AF2845-B239-443F-BC16-8270237F8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057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7FDAA0D1-9F58-4BCC-A396-3055BF682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362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EB2C724D-D63E-4282-A5AC-1650F6787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667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9" name="Line 31">
                <a:extLst>
                  <a:ext uri="{FF2B5EF4-FFF2-40B4-BE49-F238E27FC236}">
                    <a16:creationId xmlns:a16="http://schemas.microsoft.com/office/drawing/2014/main" id="{A0183B62-FC6B-4E85-8AA3-8DFD1F15B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971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32">
                <a:extLst>
                  <a:ext uri="{FF2B5EF4-FFF2-40B4-BE49-F238E27FC236}">
                    <a16:creationId xmlns:a16="http://schemas.microsoft.com/office/drawing/2014/main" id="{BEBB8587-2B0E-4EFA-8EF3-99A18109C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276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" name="Line 33">
                <a:extLst>
                  <a:ext uri="{FF2B5EF4-FFF2-40B4-BE49-F238E27FC236}">
                    <a16:creationId xmlns:a16="http://schemas.microsoft.com/office/drawing/2014/main" id="{1224EB74-13E9-46A3-92CE-2980986B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581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" name="Line 34">
                <a:extLst>
                  <a:ext uri="{FF2B5EF4-FFF2-40B4-BE49-F238E27FC236}">
                    <a16:creationId xmlns:a16="http://schemas.microsoft.com/office/drawing/2014/main" id="{2B654792-E78D-4068-9134-90D6A8743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495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35">
                <a:extLst>
                  <a:ext uri="{FF2B5EF4-FFF2-40B4-BE49-F238E27FC236}">
                    <a16:creationId xmlns:a16="http://schemas.microsoft.com/office/drawing/2014/main" id="{1BEC0434-581A-4B07-8FE8-56D788E7E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886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" name="Line 36">
                <a:extLst>
                  <a:ext uri="{FF2B5EF4-FFF2-40B4-BE49-F238E27FC236}">
                    <a16:creationId xmlns:a16="http://schemas.microsoft.com/office/drawing/2014/main" id="{593F0376-101D-4A88-AD19-6E04F08DE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Rectangle 44" descr="5%">
                <a:extLst>
                  <a:ext uri="{FF2B5EF4-FFF2-40B4-BE49-F238E27FC236}">
                    <a16:creationId xmlns:a16="http://schemas.microsoft.com/office/drawing/2014/main" id="{3664673D-1859-4B5F-A7D6-0808693E7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8382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6" name="Rectangle 46" descr="5%">
                <a:extLst>
                  <a:ext uri="{FF2B5EF4-FFF2-40B4-BE49-F238E27FC236}">
                    <a16:creationId xmlns:a16="http://schemas.microsoft.com/office/drawing/2014/main" id="{D9EA4778-5227-4EC9-B3F0-26604866F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0574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7" name="Rectangle 47" descr="5%">
                <a:extLst>
                  <a:ext uri="{FF2B5EF4-FFF2-40B4-BE49-F238E27FC236}">
                    <a16:creationId xmlns:a16="http://schemas.microsoft.com/office/drawing/2014/main" id="{A71A2B82-1167-4C2A-94AC-3AD4BD016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2766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8" name="Rectangle 48" descr="5%">
                <a:extLst>
                  <a:ext uri="{FF2B5EF4-FFF2-40B4-BE49-F238E27FC236}">
                    <a16:creationId xmlns:a16="http://schemas.microsoft.com/office/drawing/2014/main" id="{C725FB9D-C905-454B-968F-A17998A7D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9" name="Rectangle 49" descr="5%">
                <a:extLst>
                  <a:ext uri="{FF2B5EF4-FFF2-40B4-BE49-F238E27FC236}">
                    <a16:creationId xmlns:a16="http://schemas.microsoft.com/office/drawing/2014/main" id="{8B8F0A44-0956-4B81-AD2C-7836287F9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4102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0" name="Rectangle 50" descr="5%">
                <a:extLst>
                  <a:ext uri="{FF2B5EF4-FFF2-40B4-BE49-F238E27FC236}">
                    <a16:creationId xmlns:a16="http://schemas.microsoft.com/office/drawing/2014/main" id="{7C1B4F43-2D12-445E-83FF-FAFB3189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1910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1" name="Rectangle 51" descr="5%">
                <a:extLst>
                  <a:ext uri="{FF2B5EF4-FFF2-40B4-BE49-F238E27FC236}">
                    <a16:creationId xmlns:a16="http://schemas.microsoft.com/office/drawing/2014/main" id="{0490FF78-1F93-44E7-A024-71CC65FCA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2" name="Rectangle 52" descr="5%">
                <a:extLst>
                  <a:ext uri="{FF2B5EF4-FFF2-40B4-BE49-F238E27FC236}">
                    <a16:creationId xmlns:a16="http://schemas.microsoft.com/office/drawing/2014/main" id="{2C8D29AF-8AEA-4BCF-B1F5-8E9BF43E8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3" name="Rectangle 54" descr="5%">
                <a:extLst>
                  <a:ext uri="{FF2B5EF4-FFF2-40B4-BE49-F238E27FC236}">
                    <a16:creationId xmlns:a16="http://schemas.microsoft.com/office/drawing/2014/main" id="{D97F8316-631B-49AE-898E-7B8F596F9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1430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4" name="Rectangle 56" descr="5%">
                <a:extLst>
                  <a:ext uri="{FF2B5EF4-FFF2-40B4-BE49-F238E27FC236}">
                    <a16:creationId xmlns:a16="http://schemas.microsoft.com/office/drawing/2014/main" id="{40F75CC6-48F1-47AE-85CD-256133CD1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3622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5" name="Rectangle 57" descr="5%">
                <a:extLst>
                  <a:ext uri="{FF2B5EF4-FFF2-40B4-BE49-F238E27FC236}">
                    <a16:creationId xmlns:a16="http://schemas.microsoft.com/office/drawing/2014/main" id="{47B403DE-4211-4AC0-A16A-2BA075FC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5814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6" name="Rectangle 58" descr="5%">
                <a:extLst>
                  <a:ext uri="{FF2B5EF4-FFF2-40B4-BE49-F238E27FC236}">
                    <a16:creationId xmlns:a16="http://schemas.microsoft.com/office/drawing/2014/main" id="{8EDEC18B-7A9A-4D7B-B9D5-610632097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7" name="Rectangle 59" descr="5%">
                <a:extLst>
                  <a:ext uri="{FF2B5EF4-FFF2-40B4-BE49-F238E27FC236}">
                    <a16:creationId xmlns:a16="http://schemas.microsoft.com/office/drawing/2014/main" id="{F69C7299-7FEF-4041-935F-7BA18503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054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8" name="Rectangle 60" descr="5%">
                <a:extLst>
                  <a:ext uri="{FF2B5EF4-FFF2-40B4-BE49-F238E27FC236}">
                    <a16:creationId xmlns:a16="http://schemas.microsoft.com/office/drawing/2014/main" id="{2EB139BD-160F-436F-992A-E827C1241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9" name="Rectangle 61" descr="5%">
                <a:extLst>
                  <a:ext uri="{FF2B5EF4-FFF2-40B4-BE49-F238E27FC236}">
                    <a16:creationId xmlns:a16="http://schemas.microsoft.com/office/drawing/2014/main" id="{1A88F12D-D2B3-44D9-9C93-C4744A5CF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6670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30" name="Rectangle 62" descr="5%">
                <a:extLst>
                  <a:ext uri="{FF2B5EF4-FFF2-40B4-BE49-F238E27FC236}">
                    <a16:creationId xmlns:a16="http://schemas.microsoft.com/office/drawing/2014/main" id="{26BD8202-6966-4283-93B2-1621FAB8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4478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93" name="Text Box 24">
              <a:extLst>
                <a:ext uri="{FF2B5EF4-FFF2-40B4-BE49-F238E27FC236}">
                  <a16:creationId xmlns:a16="http://schemas.microsoft.com/office/drawing/2014/main" id="{C81E7618-B290-4E17-8623-5CEC9F41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576" y="910572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Main memory</a:t>
              </a:r>
            </a:p>
          </p:txBody>
        </p:sp>
      </p:grp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102CD0DB-9BD4-4708-884D-2DF3A3CAF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71776" y="959998"/>
            <a:ext cx="599465" cy="140797"/>
          </a:xfrm>
          <a:prstGeom prst="curvedConnector4">
            <a:avLst>
              <a:gd name="adj1" fmla="val 31778"/>
              <a:gd name="adj2" fmla="val 3164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4647EE-937D-4448-9AE1-A2B69129EB37}"/>
              </a:ext>
            </a:extLst>
          </p:cNvPr>
          <p:cNvSpPr/>
          <p:nvPr/>
        </p:nvSpPr>
        <p:spPr>
          <a:xfrm>
            <a:off x="1654233" y="4485284"/>
            <a:ext cx="2889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an empty cache, all blocks initially marked as not valid</a:t>
            </a:r>
          </a:p>
        </p:txBody>
      </p:sp>
      <p:sp>
        <p:nvSpPr>
          <p:cNvPr id="245" name="Line 71">
            <a:extLst>
              <a:ext uri="{FF2B5EF4-FFF2-40B4-BE49-F238E27FC236}">
                <a16:creationId xmlns:a16="http://schemas.microsoft.com/office/drawing/2014/main" id="{654DB64B-1F85-4D3E-9900-EAD95F435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2186" y="1513930"/>
            <a:ext cx="4155355" cy="1797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08AF3-367F-48DA-A1D7-AF89268B5172}"/>
              </a:ext>
            </a:extLst>
          </p:cNvPr>
          <p:cNvSpPr/>
          <p:nvPr/>
        </p:nvSpPr>
        <p:spPr>
          <a:xfrm>
            <a:off x="2056001" y="1213798"/>
            <a:ext cx="770272" cy="278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Speech Bubble: Rectangle 245">
            <a:extLst>
              <a:ext uri="{FF2B5EF4-FFF2-40B4-BE49-F238E27FC236}">
                <a16:creationId xmlns:a16="http://schemas.microsoft.com/office/drawing/2014/main" id="{520332F9-8819-45DD-ADC7-29B2581B2AED}"/>
              </a:ext>
            </a:extLst>
          </p:cNvPr>
          <p:cNvSpPr/>
          <p:nvPr/>
        </p:nvSpPr>
        <p:spPr>
          <a:xfrm>
            <a:off x="2514762" y="2455327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47" name="Speech Bubble: Rectangle 246">
            <a:extLst>
              <a:ext uri="{FF2B5EF4-FFF2-40B4-BE49-F238E27FC236}">
                <a16:creationId xmlns:a16="http://schemas.microsoft.com/office/drawing/2014/main" id="{BB00F52F-908D-456D-A034-094E4D21B52B}"/>
              </a:ext>
            </a:extLst>
          </p:cNvPr>
          <p:cNvSpPr/>
          <p:nvPr/>
        </p:nvSpPr>
        <p:spPr>
          <a:xfrm>
            <a:off x="4947646" y="1986900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0FFB87-2483-4269-A8E8-66D53AA02F92}"/>
              </a:ext>
            </a:extLst>
          </p:cNvPr>
          <p:cNvGrpSpPr/>
          <p:nvPr/>
        </p:nvGrpSpPr>
        <p:grpSpPr>
          <a:xfrm>
            <a:off x="2435717" y="3118980"/>
            <a:ext cx="1974098" cy="294209"/>
            <a:chOff x="3050844" y="3720704"/>
            <a:chExt cx="1974098" cy="2942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0B6372-B990-422B-B72C-EB3F06005F6F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48" name="Rectangle 38">
                <a:extLst>
                  <a:ext uri="{FF2B5EF4-FFF2-40B4-BE49-F238E27FC236}">
                    <a16:creationId xmlns:a16="http://schemas.microsoft.com/office/drawing/2014/main" id="{A93E181A-41DD-455E-B283-2E5A0043C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49" name="Rectangle 66">
                <a:extLst>
                  <a:ext uri="{FF2B5EF4-FFF2-40B4-BE49-F238E27FC236}">
                    <a16:creationId xmlns:a16="http://schemas.microsoft.com/office/drawing/2014/main" id="{A9413C24-FDA2-46EA-8987-A67660BA1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50" name="Rectangle 45" descr="5%">
              <a:extLst>
                <a:ext uri="{FF2B5EF4-FFF2-40B4-BE49-F238E27FC236}">
                  <a16:creationId xmlns:a16="http://schemas.microsoft.com/office/drawing/2014/main" id="{DE577CA0-BCBD-4B24-A4BE-9B2D0C159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51" name="Line 71">
            <a:extLst>
              <a:ext uri="{FF2B5EF4-FFF2-40B4-BE49-F238E27FC236}">
                <a16:creationId xmlns:a16="http://schemas.microsoft.com/office/drawing/2014/main" id="{598A2A8D-D449-4B1D-8797-2D7D8D35E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2186" y="1825890"/>
            <a:ext cx="4155355" cy="1797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2" name="Speech Bubble: Rectangle 251">
            <a:extLst>
              <a:ext uri="{FF2B5EF4-FFF2-40B4-BE49-F238E27FC236}">
                <a16:creationId xmlns:a16="http://schemas.microsoft.com/office/drawing/2014/main" id="{7B2EDF22-6845-420C-A1EE-0AF6F7A796F1}"/>
              </a:ext>
            </a:extLst>
          </p:cNvPr>
          <p:cNvSpPr/>
          <p:nvPr/>
        </p:nvSpPr>
        <p:spPr>
          <a:xfrm>
            <a:off x="2514762" y="2767287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53" name="Speech Bubble: Rectangle 252">
            <a:extLst>
              <a:ext uri="{FF2B5EF4-FFF2-40B4-BE49-F238E27FC236}">
                <a16:creationId xmlns:a16="http://schemas.microsoft.com/office/drawing/2014/main" id="{55CD7498-086E-4BFB-86A0-A5C2BD53C5C0}"/>
              </a:ext>
            </a:extLst>
          </p:cNvPr>
          <p:cNvSpPr/>
          <p:nvPr/>
        </p:nvSpPr>
        <p:spPr>
          <a:xfrm>
            <a:off x="4947646" y="2298860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19ED87D-6A47-4F2B-8762-6B11AF252F98}"/>
              </a:ext>
            </a:extLst>
          </p:cNvPr>
          <p:cNvGrpSpPr/>
          <p:nvPr/>
        </p:nvGrpSpPr>
        <p:grpSpPr>
          <a:xfrm>
            <a:off x="2435717" y="3430940"/>
            <a:ext cx="1974098" cy="294209"/>
            <a:chOff x="3050844" y="3720704"/>
            <a:chExt cx="1974098" cy="294209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CAF73CC6-FA3B-4329-BA91-F298F16BDB9E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57" name="Rectangle 38">
                <a:extLst>
                  <a:ext uri="{FF2B5EF4-FFF2-40B4-BE49-F238E27FC236}">
                    <a16:creationId xmlns:a16="http://schemas.microsoft.com/office/drawing/2014/main" id="{C71B6C02-DD4B-4567-B0E6-736B44F40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58" name="Rectangle 66">
                <a:extLst>
                  <a:ext uri="{FF2B5EF4-FFF2-40B4-BE49-F238E27FC236}">
                    <a16:creationId xmlns:a16="http://schemas.microsoft.com/office/drawing/2014/main" id="{7B1CE08B-4516-4BBB-AA38-E5C31308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56" name="Rectangle 45" descr="5%">
              <a:extLst>
                <a:ext uri="{FF2B5EF4-FFF2-40B4-BE49-F238E27FC236}">
                  <a16:creationId xmlns:a16="http://schemas.microsoft.com/office/drawing/2014/main" id="{1741B2D0-E557-4224-B765-74749201B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Mem[1]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59" name="Line 71">
            <a:extLst>
              <a:ext uri="{FF2B5EF4-FFF2-40B4-BE49-F238E27FC236}">
                <a16:creationId xmlns:a16="http://schemas.microsoft.com/office/drawing/2014/main" id="{F44DAD36-17F4-405B-A57A-4E57F352E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2186" y="2122093"/>
            <a:ext cx="4155355" cy="1797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0" name="Speech Bubble: Rectangle 259">
            <a:extLst>
              <a:ext uri="{FF2B5EF4-FFF2-40B4-BE49-F238E27FC236}">
                <a16:creationId xmlns:a16="http://schemas.microsoft.com/office/drawing/2014/main" id="{4F7AD32F-5F7F-4889-B41B-A4D2C93AD418}"/>
              </a:ext>
            </a:extLst>
          </p:cNvPr>
          <p:cNvSpPr/>
          <p:nvPr/>
        </p:nvSpPr>
        <p:spPr>
          <a:xfrm>
            <a:off x="2514762" y="3063490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61" name="Speech Bubble: Rectangle 260">
            <a:extLst>
              <a:ext uri="{FF2B5EF4-FFF2-40B4-BE49-F238E27FC236}">
                <a16:creationId xmlns:a16="http://schemas.microsoft.com/office/drawing/2014/main" id="{FE589B9F-D91C-4772-A15B-6797AA303A6C}"/>
              </a:ext>
            </a:extLst>
          </p:cNvPr>
          <p:cNvSpPr/>
          <p:nvPr/>
        </p:nvSpPr>
        <p:spPr>
          <a:xfrm>
            <a:off x="4947646" y="2595063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32FC3B9-B45F-40B9-A1AB-75FE381A152B}"/>
              </a:ext>
            </a:extLst>
          </p:cNvPr>
          <p:cNvGrpSpPr/>
          <p:nvPr/>
        </p:nvGrpSpPr>
        <p:grpSpPr>
          <a:xfrm>
            <a:off x="2435717" y="3727143"/>
            <a:ext cx="1974098" cy="294209"/>
            <a:chOff x="3050844" y="3720704"/>
            <a:chExt cx="1974098" cy="294209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B90C0CC-C7BA-4987-8892-286D29B2A774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65" name="Rectangle 38">
                <a:extLst>
                  <a:ext uri="{FF2B5EF4-FFF2-40B4-BE49-F238E27FC236}">
                    <a16:creationId xmlns:a16="http://schemas.microsoft.com/office/drawing/2014/main" id="{AF43F2F1-8C25-456B-A8F4-57AF3D90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66" name="Rectangle 66">
                <a:extLst>
                  <a:ext uri="{FF2B5EF4-FFF2-40B4-BE49-F238E27FC236}">
                    <a16:creationId xmlns:a16="http://schemas.microsoft.com/office/drawing/2014/main" id="{D672BEAA-9831-47A9-AD9A-B07174ED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64" name="Rectangle 45" descr="5%">
              <a:extLst>
                <a:ext uri="{FF2B5EF4-FFF2-40B4-BE49-F238E27FC236}">
                  <a16:creationId xmlns:a16="http://schemas.microsoft.com/office/drawing/2014/main" id="{6E208DCB-A9D5-46C4-84EC-15ED13FF0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Mem[2]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67" name="Line 71">
            <a:extLst>
              <a:ext uri="{FF2B5EF4-FFF2-40B4-BE49-F238E27FC236}">
                <a16:creationId xmlns:a16="http://schemas.microsoft.com/office/drawing/2014/main" id="{949DFB55-31BE-49CB-84CD-E0648834D7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2186" y="2427207"/>
            <a:ext cx="4155355" cy="1797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8" name="Speech Bubble: Rectangle 267">
            <a:extLst>
              <a:ext uri="{FF2B5EF4-FFF2-40B4-BE49-F238E27FC236}">
                <a16:creationId xmlns:a16="http://schemas.microsoft.com/office/drawing/2014/main" id="{43FE5F76-B24B-47DD-BB18-6A7843C001FF}"/>
              </a:ext>
            </a:extLst>
          </p:cNvPr>
          <p:cNvSpPr/>
          <p:nvPr/>
        </p:nvSpPr>
        <p:spPr>
          <a:xfrm>
            <a:off x="2514762" y="3368604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69" name="Speech Bubble: Rectangle 268">
            <a:extLst>
              <a:ext uri="{FF2B5EF4-FFF2-40B4-BE49-F238E27FC236}">
                <a16:creationId xmlns:a16="http://schemas.microsoft.com/office/drawing/2014/main" id="{FF453F47-29AB-4C9A-9A1A-4AC3ED92977A}"/>
              </a:ext>
            </a:extLst>
          </p:cNvPr>
          <p:cNvSpPr/>
          <p:nvPr/>
        </p:nvSpPr>
        <p:spPr>
          <a:xfrm>
            <a:off x="4947646" y="2900177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CBCA9BA-87F1-42F1-84C9-3AC92D182D26}"/>
              </a:ext>
            </a:extLst>
          </p:cNvPr>
          <p:cNvGrpSpPr/>
          <p:nvPr/>
        </p:nvGrpSpPr>
        <p:grpSpPr>
          <a:xfrm>
            <a:off x="2435717" y="4032257"/>
            <a:ext cx="1974098" cy="294209"/>
            <a:chOff x="3050844" y="3720704"/>
            <a:chExt cx="1974098" cy="294209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C45229C8-AF84-4D90-8E87-40949AED66BC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73" name="Rectangle 38">
                <a:extLst>
                  <a:ext uri="{FF2B5EF4-FFF2-40B4-BE49-F238E27FC236}">
                    <a16:creationId xmlns:a16="http://schemas.microsoft.com/office/drawing/2014/main" id="{1B3AFBD2-6677-4BBB-AA4A-40270467D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74" name="Rectangle 66">
                <a:extLst>
                  <a:ext uri="{FF2B5EF4-FFF2-40B4-BE49-F238E27FC236}">
                    <a16:creationId xmlns:a16="http://schemas.microsoft.com/office/drawing/2014/main" id="{E3552847-A1E4-45D5-B4D2-6CB79E428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72" name="Rectangle 45" descr="5%">
              <a:extLst>
                <a:ext uri="{FF2B5EF4-FFF2-40B4-BE49-F238E27FC236}">
                  <a16:creationId xmlns:a16="http://schemas.microsoft.com/office/drawing/2014/main" id="{AE18AED0-C4BD-4047-B9A8-F6D5DF32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Mem[3]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75" name="Speech Bubble: Rectangle 274">
            <a:extLst>
              <a:ext uri="{FF2B5EF4-FFF2-40B4-BE49-F238E27FC236}">
                <a16:creationId xmlns:a16="http://schemas.microsoft.com/office/drawing/2014/main" id="{EFD2DD75-814F-4C9A-8406-925E6FCB0440}"/>
              </a:ext>
            </a:extLst>
          </p:cNvPr>
          <p:cNvSpPr/>
          <p:nvPr/>
        </p:nvSpPr>
        <p:spPr>
          <a:xfrm>
            <a:off x="3022080" y="2330758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mismatch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76" name="Line 71">
            <a:extLst>
              <a:ext uri="{FF2B5EF4-FFF2-40B4-BE49-F238E27FC236}">
                <a16:creationId xmlns:a16="http://schemas.microsoft.com/office/drawing/2014/main" id="{4DF027E9-293E-416A-8B4A-1F631BF65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884" y="2691262"/>
            <a:ext cx="4190655" cy="6131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7" name="Speech Bubble: Rectangle 276">
            <a:extLst>
              <a:ext uri="{FF2B5EF4-FFF2-40B4-BE49-F238E27FC236}">
                <a16:creationId xmlns:a16="http://schemas.microsoft.com/office/drawing/2014/main" id="{8DD5915E-5BC8-4730-93DF-BE36118E4EED}"/>
              </a:ext>
            </a:extLst>
          </p:cNvPr>
          <p:cNvSpPr/>
          <p:nvPr/>
        </p:nvSpPr>
        <p:spPr>
          <a:xfrm>
            <a:off x="4947632" y="2586493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B596CEA-65A6-48FB-A6AC-591104BB28A5}"/>
              </a:ext>
            </a:extLst>
          </p:cNvPr>
          <p:cNvGrpSpPr/>
          <p:nvPr/>
        </p:nvGrpSpPr>
        <p:grpSpPr>
          <a:xfrm>
            <a:off x="2435717" y="3126924"/>
            <a:ext cx="1974098" cy="294209"/>
            <a:chOff x="3050844" y="3720704"/>
            <a:chExt cx="1974098" cy="294209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8C877D3-B15A-4152-98C6-29B83B521BD3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86" name="Rectangle 38">
                <a:extLst>
                  <a:ext uri="{FF2B5EF4-FFF2-40B4-BE49-F238E27FC236}">
                    <a16:creationId xmlns:a16="http://schemas.microsoft.com/office/drawing/2014/main" id="{4A7BED8D-5FA0-4EB7-BFA5-E10349C5F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01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87" name="Rectangle 66">
                <a:extLst>
                  <a:ext uri="{FF2B5EF4-FFF2-40B4-BE49-F238E27FC236}">
                    <a16:creationId xmlns:a16="http://schemas.microsoft.com/office/drawing/2014/main" id="{5BE8FF30-9138-488A-B71F-366D73015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85" name="Rectangle 45" descr="5%">
              <a:extLst>
                <a:ext uri="{FF2B5EF4-FFF2-40B4-BE49-F238E27FC236}">
                  <a16:creationId xmlns:a16="http://schemas.microsoft.com/office/drawing/2014/main" id="{AE0EF74B-0057-44CC-9F4A-F6603B48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89" name="Speech Bubble: Rectangle 288">
            <a:extLst>
              <a:ext uri="{FF2B5EF4-FFF2-40B4-BE49-F238E27FC236}">
                <a16:creationId xmlns:a16="http://schemas.microsoft.com/office/drawing/2014/main" id="{E0EB81C4-EC3B-4359-9E4D-77FAB8F1548E}"/>
              </a:ext>
            </a:extLst>
          </p:cNvPr>
          <p:cNvSpPr/>
          <p:nvPr/>
        </p:nvSpPr>
        <p:spPr>
          <a:xfrm>
            <a:off x="3022080" y="3235923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03055-9263-4F0F-866E-35ECC2AB676A}"/>
              </a:ext>
            </a:extLst>
          </p:cNvPr>
          <p:cNvSpPr txBox="1"/>
          <p:nvPr/>
        </p:nvSpPr>
        <p:spPr>
          <a:xfrm>
            <a:off x="2131035" y="14572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515DBAD-3372-4315-83DA-58A718B7608B}"/>
              </a:ext>
            </a:extLst>
          </p:cNvPr>
          <p:cNvSpPr txBox="1"/>
          <p:nvPr/>
        </p:nvSpPr>
        <p:spPr>
          <a:xfrm>
            <a:off x="2921331" y="146467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1C31E75-6191-4965-AFA3-141EFA644CE4}"/>
              </a:ext>
            </a:extLst>
          </p:cNvPr>
          <p:cNvSpPr txBox="1"/>
          <p:nvPr/>
        </p:nvSpPr>
        <p:spPr>
          <a:xfrm>
            <a:off x="3711627" y="14488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FA64C45-69FC-4539-BDBB-EE4D8FD42504}"/>
              </a:ext>
            </a:extLst>
          </p:cNvPr>
          <p:cNvSpPr txBox="1"/>
          <p:nvPr/>
        </p:nvSpPr>
        <p:spPr>
          <a:xfrm>
            <a:off x="4440089" y="144741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65A2281-AC75-4066-91ED-BB1A92CCCEC4}"/>
              </a:ext>
            </a:extLst>
          </p:cNvPr>
          <p:cNvSpPr txBox="1"/>
          <p:nvPr/>
        </p:nvSpPr>
        <p:spPr>
          <a:xfrm>
            <a:off x="5187873" y="14506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A4AEEC7-DEF0-4850-AAD6-6A90798B020F}"/>
              </a:ext>
            </a:extLst>
          </p:cNvPr>
          <p:cNvSpPr txBox="1"/>
          <p:nvPr/>
        </p:nvSpPr>
        <p:spPr>
          <a:xfrm>
            <a:off x="6020680" y="145638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57B34BD-F242-46B0-B35F-8273F61630A8}"/>
              </a:ext>
            </a:extLst>
          </p:cNvPr>
          <p:cNvSpPr txBox="1"/>
          <p:nvPr/>
        </p:nvSpPr>
        <p:spPr>
          <a:xfrm>
            <a:off x="6777814" y="145634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E234228-9295-48C0-B390-51B372BBEE05}"/>
              </a:ext>
            </a:extLst>
          </p:cNvPr>
          <p:cNvSpPr txBox="1"/>
          <p:nvPr/>
        </p:nvSpPr>
        <p:spPr>
          <a:xfrm>
            <a:off x="7463020" y="145634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7" name="Speech Bubble: Rectangle 296">
            <a:extLst>
              <a:ext uri="{FF2B5EF4-FFF2-40B4-BE49-F238E27FC236}">
                <a16:creationId xmlns:a16="http://schemas.microsoft.com/office/drawing/2014/main" id="{E48B5E63-D5B7-45EA-B1C7-F12FE6B07727}"/>
              </a:ext>
            </a:extLst>
          </p:cNvPr>
          <p:cNvSpPr/>
          <p:nvPr/>
        </p:nvSpPr>
        <p:spPr>
          <a:xfrm>
            <a:off x="2932689" y="2357006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99" name="Speech Bubble: Rectangle 298">
            <a:extLst>
              <a:ext uri="{FF2B5EF4-FFF2-40B4-BE49-F238E27FC236}">
                <a16:creationId xmlns:a16="http://schemas.microsoft.com/office/drawing/2014/main" id="{F5470245-43F4-462C-8070-69C3102066EE}"/>
              </a:ext>
            </a:extLst>
          </p:cNvPr>
          <p:cNvSpPr/>
          <p:nvPr/>
        </p:nvSpPr>
        <p:spPr>
          <a:xfrm>
            <a:off x="3022080" y="3235118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mismatch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00" name="Line 71">
            <a:extLst>
              <a:ext uri="{FF2B5EF4-FFF2-40B4-BE49-F238E27FC236}">
                <a16:creationId xmlns:a16="http://schemas.microsoft.com/office/drawing/2014/main" id="{D91BC93E-7AC3-4AA4-9ED8-41203F96F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9123" y="4161929"/>
            <a:ext cx="4178394" cy="19187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1" name="Speech Bubble: Rectangle 300">
            <a:extLst>
              <a:ext uri="{FF2B5EF4-FFF2-40B4-BE49-F238E27FC236}">
                <a16:creationId xmlns:a16="http://schemas.microsoft.com/office/drawing/2014/main" id="{5EC6D02B-6D4C-4BFC-95AA-1A5652A296C0}"/>
              </a:ext>
            </a:extLst>
          </p:cNvPr>
          <p:cNvSpPr/>
          <p:nvPr/>
        </p:nvSpPr>
        <p:spPr>
          <a:xfrm>
            <a:off x="4952586" y="4499789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5DCCD16-E300-4C83-99F6-D8195B85292E}"/>
              </a:ext>
            </a:extLst>
          </p:cNvPr>
          <p:cNvGrpSpPr/>
          <p:nvPr/>
        </p:nvGrpSpPr>
        <p:grpSpPr>
          <a:xfrm>
            <a:off x="2439268" y="4032438"/>
            <a:ext cx="1974098" cy="294209"/>
            <a:chOff x="3050844" y="3720704"/>
            <a:chExt cx="1974098" cy="294209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54D6E61-2788-4872-94EE-6DF1EC25DC59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305" name="Rectangle 38">
                <a:extLst>
                  <a:ext uri="{FF2B5EF4-FFF2-40B4-BE49-F238E27FC236}">
                    <a16:creationId xmlns:a16="http://schemas.microsoft.com/office/drawing/2014/main" id="{86023AE1-A9ED-4EF2-B893-E7EC3F957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11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306" name="Rectangle 66">
                <a:extLst>
                  <a:ext uri="{FF2B5EF4-FFF2-40B4-BE49-F238E27FC236}">
                    <a16:creationId xmlns:a16="http://schemas.microsoft.com/office/drawing/2014/main" id="{4462155C-AB67-435B-81CE-1325A6AAE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304" name="Rectangle 45" descr="5%">
              <a:extLst>
                <a:ext uri="{FF2B5EF4-FFF2-40B4-BE49-F238E27FC236}">
                  <a16:creationId xmlns:a16="http://schemas.microsoft.com/office/drawing/2014/main" id="{5E10A3F9-FBCB-4B66-8D6A-5FEAFEDA4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Mem[15]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307" name="Content Placeholder 2">
            <a:extLst>
              <a:ext uri="{FF2B5EF4-FFF2-40B4-BE49-F238E27FC236}">
                <a16:creationId xmlns:a16="http://schemas.microsoft.com/office/drawing/2014/main" id="{FC0EF07C-DE78-4820-929B-03CC839CCF6F}"/>
              </a:ext>
            </a:extLst>
          </p:cNvPr>
          <p:cNvSpPr txBox="1">
            <a:spLocks/>
          </p:cNvSpPr>
          <p:nvPr/>
        </p:nvSpPr>
        <p:spPr>
          <a:xfrm>
            <a:off x="1846158" y="5377460"/>
            <a:ext cx="3500404" cy="434443"/>
          </a:xfrm>
          <a:prstGeom prst="rect">
            <a:avLst/>
          </a:prstGeom>
          <a:solidFill>
            <a:srgbClr val="FFA7A7"/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8 request, 6 misses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C9A1F-AF1D-46E4-8370-5A0DBD12CBE6}"/>
              </a:ext>
            </a:extLst>
          </p:cNvPr>
          <p:cNvSpPr txBox="1"/>
          <p:nvPr/>
        </p:nvSpPr>
        <p:spPr>
          <a:xfrm>
            <a:off x="1777867" y="5814397"/>
            <a:ext cx="20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ll Gothic Black" panose="02000503050000020004" pitchFamily="2" charset="0"/>
              </a:rPr>
              <a:t>Any better idea?</a:t>
            </a:r>
            <a:endParaRPr lang="ko-KR" altLang="en-US" dirty="0">
              <a:latin typeface="Bell Gothic Black" panose="02000503050000020004" pitchFamily="2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42067C2-76BA-4D3F-A9C9-BD00C357F183}"/>
              </a:ext>
            </a:extLst>
          </p:cNvPr>
          <p:cNvGrpSpPr/>
          <p:nvPr/>
        </p:nvGrpSpPr>
        <p:grpSpPr>
          <a:xfrm>
            <a:off x="7412711" y="8395"/>
            <a:ext cx="3042396" cy="864533"/>
            <a:chOff x="2407947" y="4656594"/>
            <a:chExt cx="3042396" cy="864533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690EED9-BD9F-48FA-8ACD-A0FC2CAB9EDA}"/>
                </a:ext>
              </a:extLst>
            </p:cNvPr>
            <p:cNvGrpSpPr/>
            <p:nvPr/>
          </p:nvGrpSpPr>
          <p:grpSpPr>
            <a:xfrm>
              <a:off x="2409227" y="5236598"/>
              <a:ext cx="2627915" cy="284529"/>
              <a:chOff x="3085770" y="3429000"/>
              <a:chExt cx="2627915" cy="453378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ED278E0-6819-4DF8-85CF-D218AAF283FB}"/>
                  </a:ext>
                </a:extLst>
              </p:cNvPr>
              <p:cNvSpPr/>
              <p:nvPr/>
            </p:nvSpPr>
            <p:spPr>
              <a:xfrm>
                <a:off x="3085770" y="342900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C2E6FF26-39A6-4F20-AC1C-A7BAA685FA35}"/>
                  </a:ext>
                </a:extLst>
              </p:cNvPr>
              <p:cNvSpPr/>
              <p:nvPr/>
            </p:nvSpPr>
            <p:spPr>
              <a:xfrm>
                <a:off x="3523756" y="3429000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5F52155-7C56-4FBC-94C8-E7C0C359E816}"/>
                  </a:ext>
                </a:extLst>
              </p:cNvPr>
              <p:cNvSpPr/>
              <p:nvPr/>
            </p:nvSpPr>
            <p:spPr>
              <a:xfrm>
                <a:off x="3961742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6012BF7-AA56-4990-A3FC-94FECFD600BE}"/>
                  </a:ext>
                </a:extLst>
              </p:cNvPr>
              <p:cNvSpPr/>
              <p:nvPr/>
            </p:nvSpPr>
            <p:spPr>
              <a:xfrm>
                <a:off x="4399727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E0A4842-0CB1-491D-9823-0B0A687177B9}"/>
                  </a:ext>
                </a:extLst>
              </p:cNvPr>
              <p:cNvSpPr/>
              <p:nvPr/>
            </p:nvSpPr>
            <p:spPr>
              <a:xfrm>
                <a:off x="4837713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96F2477C-85EC-45F8-95E0-36921537A126}"/>
                  </a:ext>
                </a:extLst>
              </p:cNvPr>
              <p:cNvSpPr/>
              <p:nvPr/>
            </p:nvSpPr>
            <p:spPr>
              <a:xfrm>
                <a:off x="5275699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39AECEDA-1AE6-430A-B0E4-3E3D200D23DB}"/>
                </a:ext>
              </a:extLst>
            </p:cNvPr>
            <p:cNvGrpSpPr/>
            <p:nvPr/>
          </p:nvGrpSpPr>
          <p:grpSpPr>
            <a:xfrm>
              <a:off x="4161170" y="4672535"/>
              <a:ext cx="1289173" cy="517500"/>
              <a:chOff x="4307731" y="1935988"/>
              <a:chExt cx="1289173" cy="517500"/>
            </a:xfrm>
          </p:grpSpPr>
          <p:sp>
            <p:nvSpPr>
              <p:cNvPr id="317" name="Right Brace 316">
                <a:extLst>
                  <a:ext uri="{FF2B5EF4-FFF2-40B4-BE49-F238E27FC236}">
                    <a16:creationId xmlns:a16="http://schemas.microsoft.com/office/drawing/2014/main" id="{8E0B1158-6879-43CF-8573-9EB9E7116692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4F70B4B0-C11E-48C7-A756-7D8431F5EBC7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23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Byte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1B5FB4F-C38E-4D41-954F-488E1FEDD818}"/>
                </a:ext>
              </a:extLst>
            </p:cNvPr>
            <p:cNvGrpSpPr/>
            <p:nvPr/>
          </p:nvGrpSpPr>
          <p:grpSpPr>
            <a:xfrm>
              <a:off x="3284202" y="4656594"/>
              <a:ext cx="875972" cy="534729"/>
              <a:chOff x="4307731" y="1918759"/>
              <a:chExt cx="875972" cy="534729"/>
            </a:xfrm>
          </p:grpSpPr>
          <p:sp>
            <p:nvSpPr>
              <p:cNvPr id="315" name="Right Brace 314">
                <a:extLst>
                  <a:ext uri="{FF2B5EF4-FFF2-40B4-BE49-F238E27FC236}">
                    <a16:creationId xmlns:a16="http://schemas.microsoft.com/office/drawing/2014/main" id="{9D3BF18C-576B-4FC3-B09F-87F7681FB3BA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30BC6B99-E0A7-40A1-B6F7-DB0F97ED4DBF}"/>
                  </a:ext>
                </a:extLst>
              </p:cNvPr>
              <p:cNvSpPr/>
              <p:nvPr/>
            </p:nvSpPr>
            <p:spPr>
              <a:xfrm>
                <a:off x="4384078" y="1918759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8D7F1ADF-201D-47A4-BB7C-86ED4297C747}"/>
                </a:ext>
              </a:extLst>
            </p:cNvPr>
            <p:cNvGrpSpPr/>
            <p:nvPr/>
          </p:nvGrpSpPr>
          <p:grpSpPr>
            <a:xfrm>
              <a:off x="2407947" y="4668640"/>
              <a:ext cx="875972" cy="522218"/>
              <a:chOff x="4307731" y="1931270"/>
              <a:chExt cx="875972" cy="522218"/>
            </a:xfrm>
          </p:grpSpPr>
          <p:sp>
            <p:nvSpPr>
              <p:cNvPr id="313" name="Right Brace 312">
                <a:extLst>
                  <a:ext uri="{FF2B5EF4-FFF2-40B4-BE49-F238E27FC236}">
                    <a16:creationId xmlns:a16="http://schemas.microsoft.com/office/drawing/2014/main" id="{545D22CB-9C38-4E9F-9F52-0B20BD36E93C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8EF69564-5837-41ED-AB33-AAF702CE00F1}"/>
                  </a:ext>
                </a:extLst>
              </p:cNvPr>
              <p:cNvSpPr/>
              <p:nvPr/>
            </p:nvSpPr>
            <p:spPr>
              <a:xfrm>
                <a:off x="4467434" y="1931270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Bell Gothic Light" panose="02000403040000020004" pitchFamily="2" charset="0"/>
                  </a:rPr>
                  <a:t>Tag</a:t>
                </a:r>
                <a:endParaRPr lang="ko-KR" altLang="en-US" dirty="0">
                  <a:solidFill>
                    <a:srgbClr val="0070C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7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6315 0.00023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0.00023 L 0.1263 0.00047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00047 L 0.18945 0.0007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5 0.0007 L 0.24661 0.0007 " pathEditMode="relative" rAng="0" ptsTypes="AA">
                                      <p:cBhvr>
                                        <p:cTn id="1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"/>
                            </p:stCondLst>
                            <p:childTnLst>
                              <p:par>
                                <p:cTn id="1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61 0.00069 L 0.30963 0.00023 " pathEditMode="relative" rAng="0" ptsTypes="AA">
                                      <p:cBhvr>
                                        <p:cTn id="15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64 0.00023 L 0.37539 0.00093 " pathEditMode="relative" rAng="0" ptsTypes="AA">
                                      <p:cBhvr>
                                        <p:cTn id="16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39 0.00093 L 0.43737 0.00093 " pathEditMode="relative" rAng="0" ptsTypes="AA">
                                      <p:cBhvr>
                                        <p:cTn id="17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25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25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"/>
                            </p:stCondLst>
                            <p:childTnLst>
                              <p:par>
                                <p:cTn id="19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3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45" grpId="1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246" grpId="0" animBg="1"/>
      <p:bldP spid="246" grpId="1" animBg="1"/>
      <p:bldP spid="247" grpId="0" animBg="1"/>
      <p:bldP spid="247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89" grpId="0" animBg="1"/>
      <p:bldP spid="289" grpId="1" animBg="1"/>
      <p:bldP spid="10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 animBg="1"/>
      <p:bldP spid="297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91B2-B994-492F-933C-918CFE01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000FF"/>
                </a:solidFill>
              </a:rPr>
              <a:t>Solution</a:t>
            </a:r>
            <a:r>
              <a:rPr lang="en-US" altLang="ko-KR" sz="3200" dirty="0"/>
              <a:t>: Multiword Block Direct Mapped</a:t>
            </a:r>
            <a:endParaRPr lang="ko-KR" altLang="en-US" sz="3200" dirty="0"/>
          </a:p>
        </p:txBody>
      </p:sp>
      <p:sp>
        <p:nvSpPr>
          <p:cNvPr id="92" name="文本占位符 91">
            <a:extLst>
              <a:ext uri="{FF2B5EF4-FFF2-40B4-BE49-F238E27FC236}">
                <a16:creationId xmlns:a16="http://schemas.microsoft.com/office/drawing/2014/main" id="{05F0405F-8792-BF3F-6340-173EDA85B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7B975-130C-4143-ADB2-456E4D512EA0}"/>
              </a:ext>
            </a:extLst>
          </p:cNvPr>
          <p:cNvSpPr/>
          <p:nvPr/>
        </p:nvSpPr>
        <p:spPr>
          <a:xfrm>
            <a:off x="564204" y="718741"/>
            <a:ext cx="843194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larger block sizes take advantage of spatial locality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Four words per block, cache size = 1K words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06A22-6210-4D4D-87D3-0B5EBC10D89F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2009775"/>
            <a:ext cx="3711575" cy="1828800"/>
            <a:chOff x="576" y="1248"/>
            <a:chExt cx="2338" cy="11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0063E6-D0D5-4593-B2A2-9B35CCB3C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38" cy="1152"/>
              <a:chOff x="576" y="1248"/>
              <a:chExt cx="2338" cy="1152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FB6020AB-73F1-477E-9EA5-796D1AFBE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344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F15C96D-D412-4D21-8320-FA4AB6969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48E41002-B821-45B9-BCF4-7ACAE6E1C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2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Index</a:t>
                </a:r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BD18577E-F93C-45BF-9916-CEFA06395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8DD394E8-6022-44CF-8605-D0DEA176D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F2AF61D8-478E-4D40-B686-AFD0AF43A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D310D50-F01C-4759-AE9F-11EDEBEC2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316DD1-8D10-4F5C-BC3A-EC8EE142D1A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95575"/>
            <a:ext cx="7391400" cy="2211388"/>
            <a:chOff x="576" y="1680"/>
            <a:chExt cx="4656" cy="139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2ACB3DA-835D-431F-8B98-5CD7C9AA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352"/>
              <a:ext cx="4260" cy="96"/>
            </a:xfrm>
            <a:custGeom>
              <a:avLst/>
              <a:gdLst>
                <a:gd name="T0" fmla="*/ 29899 w 1608"/>
                <a:gd name="T1" fmla="*/ 73 h 110"/>
                <a:gd name="T2" fmla="*/ 29899 w 1608"/>
                <a:gd name="T3" fmla="*/ 0 h 110"/>
                <a:gd name="T4" fmla="*/ 0 w 1608"/>
                <a:gd name="T5" fmla="*/ 0 h 110"/>
                <a:gd name="T6" fmla="*/ 0 w 1608"/>
                <a:gd name="T7" fmla="*/ 73 h 110"/>
                <a:gd name="T8" fmla="*/ 29899 w 1608"/>
                <a:gd name="T9" fmla="*/ 73 h 110"/>
                <a:gd name="T10" fmla="*/ 29899 w 1608"/>
                <a:gd name="T11" fmla="*/ 73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86EFEA7-5DBC-4BFA-83B2-2F4400562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352"/>
              <a:ext cx="4272" cy="96"/>
            </a:xfrm>
            <a:custGeom>
              <a:avLst/>
              <a:gdLst>
                <a:gd name="T0" fmla="*/ 30151 w 1608"/>
                <a:gd name="T1" fmla="*/ 73 h 110"/>
                <a:gd name="T2" fmla="*/ 30151 w 1608"/>
                <a:gd name="T3" fmla="*/ 0 h 110"/>
                <a:gd name="T4" fmla="*/ 0 w 1608"/>
                <a:gd name="T5" fmla="*/ 0 h 110"/>
                <a:gd name="T6" fmla="*/ 0 w 1608"/>
                <a:gd name="T7" fmla="*/ 73 h 110"/>
                <a:gd name="T8" fmla="*/ 30151 w 1608"/>
                <a:gd name="T9" fmla="*/ 73 h 110"/>
                <a:gd name="T10" fmla="*/ 30151 w 1608"/>
                <a:gd name="T11" fmla="*/ 73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"/>
                <a:gd name="T20" fmla="*/ 1608 w 1608"/>
                <a:gd name="T21" fmla="*/ 110 h 1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0C40AC8A-387A-40FD-B584-297173E9A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1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629B268-F317-4609-889D-1250BE444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121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3EC73749-433D-45A0-A9E2-1970549F8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230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22D4958F-D40F-4D49-9DA3-637413CA6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55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1E078B2F-0E9A-44EA-8266-C08474E9B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6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D7005A9-0363-4AF2-A06E-0073424E6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7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41ABA57E-2ED2-4A0C-AABD-F164389BC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889"/>
              <a:ext cx="426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169D110-E978-4959-9DE0-23517394B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928B7818-20B1-4AD5-9E43-88051BC6E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28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9EB5C9CC-BEE3-4E3C-BBB8-A60887F1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3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7544BBE7-A05E-4E42-A58F-8F3389611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B0A5A171-773A-48F1-88D1-2360D79B3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1872"/>
              <a:ext cx="275" cy="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253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254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>
                  <a:solidFill>
                    <a:srgbClr val="000000"/>
                  </a:solidFill>
                  <a:ea typeface="굴림" panose="020B0600000101010101" pitchFamily="34" charset="-127"/>
                </a:rPr>
                <a:t>255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F6DCF7-7C8F-456B-9DE1-8505B084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920"/>
              <a:ext cx="4272" cy="11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364A7060-0F0F-4F61-84EE-0FE3DB4ED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A7C74C0E-D9A4-4530-90AF-49FFA24A8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88136514-38EC-43B7-ADD7-A52C19F98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E1C36319-E1EF-41A9-824C-2B84989E1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10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E27D9672-05BD-44BB-AC2B-39B795DC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920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7FE913EB-B0D9-4EE3-9703-BA593C7C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824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6760E8-3D70-4F13-A827-BB6461CE42F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400176"/>
            <a:ext cx="3505200" cy="633413"/>
            <a:chOff x="1632" y="864"/>
            <a:chExt cx="2208" cy="399"/>
          </a:xfrm>
        </p:grpSpPr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7578688F-AF45-4827-94C7-E72DE6630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" y="1114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53FDBBB6-3A40-4E06-A2FA-94945F4A3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C8A1FF6-6CB5-4CB2-B83F-41778AE6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" y="1112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151"/>
                <a:gd name="T20" fmla="*/ 1570 w 157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7BD51328-AF47-4442-89AB-88F53AD99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960"/>
              <a:ext cx="19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000">
                  <a:solidFill>
                    <a:srgbClr val="000000"/>
                  </a:solidFill>
                  <a:ea typeface="굴림" panose="020B0600000101010101" pitchFamily="34" charset="-127"/>
                </a:rPr>
                <a:t>31 30   . . .         13 12  11    . . .    4  3 2  1 0</a:t>
              </a: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D234F04E-3C0B-4AF4-BD1D-A4837C901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37D77D51-E767-466A-AEB1-EB7D9C447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6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Byte offset</a:t>
              </a: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16F7D4A7-B33C-494A-AC15-6754BA97F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05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E379CA-0C3D-4E2D-A686-3B92546E191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38575"/>
            <a:ext cx="592138" cy="1371600"/>
            <a:chOff x="1229" y="2400"/>
            <a:chExt cx="373" cy="864"/>
          </a:xfrm>
        </p:grpSpPr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B634D0C4-D922-4936-84B7-093F8EF68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3B785C78-E72C-4312-8BAD-8B94CDA76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99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20</a:t>
              </a: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9736D1DF-FB76-4151-ACB2-B9365EF6A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F72182-B2BF-4298-99B6-435A261319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09775"/>
            <a:ext cx="2971800" cy="3424238"/>
            <a:chOff x="480" y="1248"/>
            <a:chExt cx="1872" cy="215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4E7F34-5BFE-4643-BDD0-0696DA9C6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52" name="Line 49">
                <a:extLst>
                  <a:ext uri="{FF2B5EF4-FFF2-40B4-BE49-F238E27FC236}">
                    <a16:creationId xmlns:a16="http://schemas.microsoft.com/office/drawing/2014/main" id="{88F2BB95-D535-4B2C-845A-38AA5A939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Text Box 50">
                <a:extLst>
                  <a:ext uri="{FF2B5EF4-FFF2-40B4-BE49-F238E27FC236}">
                    <a16:creationId xmlns:a16="http://schemas.microsoft.com/office/drawing/2014/main" id="{DCAD002F-419D-4D89-8459-C44DEA57D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54" name="Text Box 51">
                <a:extLst>
                  <a:ext uri="{FF2B5EF4-FFF2-40B4-BE49-F238E27FC236}">
                    <a16:creationId xmlns:a16="http://schemas.microsoft.com/office/drawing/2014/main" id="{C597AF16-AEBB-449A-830E-53031251E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Tag</a:t>
                </a:r>
              </a:p>
            </p:txBody>
          </p:sp>
          <p:sp>
            <p:nvSpPr>
              <p:cNvPr id="55" name="Line 52">
                <a:extLst>
                  <a:ext uri="{FF2B5EF4-FFF2-40B4-BE49-F238E27FC236}">
                    <a16:creationId xmlns:a16="http://schemas.microsoft.com/office/drawing/2014/main" id="{003F1099-A9D5-4770-AEB0-95FC2EFD6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271B016E-5358-49F0-96AF-CDA1496B3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Line 54">
                <a:extLst>
                  <a:ext uri="{FF2B5EF4-FFF2-40B4-BE49-F238E27FC236}">
                    <a16:creationId xmlns:a16="http://schemas.microsoft.com/office/drawing/2014/main" id="{BAD92E0B-A67F-4BED-9A2B-4218A7F7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Line 55">
                <a:extLst>
                  <a:ext uri="{FF2B5EF4-FFF2-40B4-BE49-F238E27FC236}">
                    <a16:creationId xmlns:a16="http://schemas.microsoft.com/office/drawing/2014/main" id="{4E7B796D-7150-40BC-A84D-7F8E64CA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0DA0FC99-AAF2-420B-A166-4051DB2C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3240"/>
              <a:ext cx="249" cy="165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6263508F-0802-49CB-B2EB-4F5F369DA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D9E1CA-1A5F-4C15-B777-132B32846B9A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552575"/>
            <a:ext cx="1770063" cy="4572000"/>
            <a:chOff x="192" y="960"/>
            <a:chExt cx="1115" cy="288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D632C31-1654-4B2C-8887-1A4F0CC1B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552"/>
              <a:ext cx="222" cy="172"/>
            </a:xfrm>
            <a:custGeom>
              <a:avLst/>
              <a:gdLst>
                <a:gd name="T0" fmla="*/ 0 w 222"/>
                <a:gd name="T1" fmla="*/ 101 h 172"/>
                <a:gd name="T2" fmla="*/ 3 w 222"/>
                <a:gd name="T3" fmla="*/ 114 h 172"/>
                <a:gd name="T4" fmla="*/ 7 w 222"/>
                <a:gd name="T5" fmla="*/ 125 h 172"/>
                <a:gd name="T6" fmla="*/ 13 w 222"/>
                <a:gd name="T7" fmla="*/ 134 h 172"/>
                <a:gd name="T8" fmla="*/ 23 w 222"/>
                <a:gd name="T9" fmla="*/ 143 h 172"/>
                <a:gd name="T10" fmla="*/ 33 w 222"/>
                <a:gd name="T11" fmla="*/ 152 h 172"/>
                <a:gd name="T12" fmla="*/ 47 w 222"/>
                <a:gd name="T13" fmla="*/ 158 h 172"/>
                <a:gd name="T14" fmla="*/ 60 w 222"/>
                <a:gd name="T15" fmla="*/ 165 h 172"/>
                <a:gd name="T16" fmla="*/ 77 w 222"/>
                <a:gd name="T17" fmla="*/ 169 h 172"/>
                <a:gd name="T18" fmla="*/ 94 w 222"/>
                <a:gd name="T19" fmla="*/ 172 h 172"/>
                <a:gd name="T20" fmla="*/ 111 w 222"/>
                <a:gd name="T21" fmla="*/ 172 h 172"/>
                <a:gd name="T22" fmla="*/ 131 w 222"/>
                <a:gd name="T23" fmla="*/ 172 h 172"/>
                <a:gd name="T24" fmla="*/ 148 w 222"/>
                <a:gd name="T25" fmla="*/ 169 h 172"/>
                <a:gd name="T26" fmla="*/ 161 w 222"/>
                <a:gd name="T27" fmla="*/ 165 h 172"/>
                <a:gd name="T28" fmla="*/ 178 w 222"/>
                <a:gd name="T29" fmla="*/ 158 h 172"/>
                <a:gd name="T30" fmla="*/ 188 w 222"/>
                <a:gd name="T31" fmla="*/ 152 h 172"/>
                <a:gd name="T32" fmla="*/ 202 w 222"/>
                <a:gd name="T33" fmla="*/ 143 h 172"/>
                <a:gd name="T34" fmla="*/ 208 w 222"/>
                <a:gd name="T35" fmla="*/ 134 h 172"/>
                <a:gd name="T36" fmla="*/ 215 w 222"/>
                <a:gd name="T37" fmla="*/ 125 h 172"/>
                <a:gd name="T38" fmla="*/ 222 w 222"/>
                <a:gd name="T39" fmla="*/ 114 h 172"/>
                <a:gd name="T40" fmla="*/ 222 w 222"/>
                <a:gd name="T41" fmla="*/ 104 h 172"/>
                <a:gd name="T42" fmla="*/ 222 w 222"/>
                <a:gd name="T43" fmla="*/ 0 h 172"/>
                <a:gd name="T44" fmla="*/ 3 w 222"/>
                <a:gd name="T45" fmla="*/ 0 h 172"/>
                <a:gd name="T46" fmla="*/ 3 w 222"/>
                <a:gd name="T47" fmla="*/ 104 h 172"/>
                <a:gd name="T48" fmla="*/ 3 w 222"/>
                <a:gd name="T49" fmla="*/ 104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631C7BCB-8F37-4207-89B1-97C6804A8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" y="2391"/>
              <a:ext cx="4" cy="116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521FA01-BA90-42F0-BEDD-CF427EEBB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" y="3405"/>
              <a:ext cx="252" cy="136"/>
            </a:xfrm>
            <a:custGeom>
              <a:avLst/>
              <a:gdLst>
                <a:gd name="T0" fmla="*/ 248 w 252"/>
                <a:gd name="T1" fmla="*/ 0 h 136"/>
                <a:gd name="T2" fmla="*/ 252 w 252"/>
                <a:gd name="T3" fmla="*/ 68 h 136"/>
                <a:gd name="T4" fmla="*/ 0 w 252"/>
                <a:gd name="T5" fmla="*/ 68 h 136"/>
                <a:gd name="T6" fmla="*/ 0 w 252"/>
                <a:gd name="T7" fmla="*/ 136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F2AEF18D-F6E9-435D-97E8-449B2D584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60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Hit</a:t>
              </a:r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BA194060-67BD-4172-B711-E48A7F18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AEC680CE-5635-4772-9586-825F13644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38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5FCFFDAF-C818-425B-94B5-46995C5A9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1200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0CEC7C-8EA9-4C92-8E9A-5F5136317BD2}"/>
              </a:ext>
            </a:extLst>
          </p:cNvPr>
          <p:cNvGrpSpPr>
            <a:grpSpLocks/>
          </p:cNvGrpSpPr>
          <p:nvPr/>
        </p:nvGrpSpPr>
        <p:grpSpPr bwMode="auto">
          <a:xfrm>
            <a:off x="4648201" y="1552575"/>
            <a:ext cx="5794375" cy="4724400"/>
            <a:chOff x="1968" y="960"/>
            <a:chExt cx="3650" cy="2976"/>
          </a:xfrm>
        </p:grpSpPr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F5295F19-62F9-475B-A81E-11239AE97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696"/>
              <a:ext cx="144" cy="9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Text Box 68">
              <a:extLst>
                <a:ext uri="{FF2B5EF4-FFF2-40B4-BE49-F238E27FC236}">
                  <a16:creationId xmlns:a16="http://schemas.microsoft.com/office/drawing/2014/main" id="{943D1D4A-7D6D-4599-B1D8-D904AF70C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960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70" name="Text Box 69">
              <a:extLst>
                <a:ext uri="{FF2B5EF4-FFF2-40B4-BE49-F238E27FC236}">
                  <a16:creationId xmlns:a16="http://schemas.microsoft.com/office/drawing/2014/main" id="{011058B8-DAEB-4C41-AF2E-7107DC483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74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34" charset="-127"/>
                </a:rPr>
                <a:t>32</a:t>
              </a:r>
            </a:p>
          </p:txBody>
        </p:sp>
        <p:sp>
          <p:nvSpPr>
            <p:cNvPr id="71" name="Text Box 70">
              <a:extLst>
                <a:ext uri="{FF2B5EF4-FFF2-40B4-BE49-F238E27FC236}">
                  <a16:creationId xmlns:a16="http://schemas.microsoft.com/office/drawing/2014/main" id="{8413DBD8-4A94-49E3-AAC4-2364D2FC4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96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34" charset="-127"/>
                </a:rPr>
                <a:t>Block offset</a:t>
              </a:r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9478FC3A-A959-4BE2-AC7D-40CDAD766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200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AutoShape 72">
              <a:extLst>
                <a:ext uri="{FF2B5EF4-FFF2-40B4-BE49-F238E27FC236}">
                  <a16:creationId xmlns:a16="http://schemas.microsoft.com/office/drawing/2014/main" id="{9D8F6F7B-F4D9-4913-A486-A1BD3A338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56"/>
              <a:ext cx="100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6671553F-4370-421E-8977-C3559297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A1A19E77-2574-426B-9264-8EC0F4BF8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E04AC724-F8D6-44F4-A5C8-AA24F5232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825AA02F-F43E-4787-8013-BFBB85273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B0D14826-981E-485D-A0CC-B27906461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7589DDBF-6347-45E9-8D96-783D32E1B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79">
              <a:extLst>
                <a:ext uri="{FF2B5EF4-FFF2-40B4-BE49-F238E27FC236}">
                  <a16:creationId xmlns:a16="http://schemas.microsoft.com/office/drawing/2014/main" id="{C36DA3E8-E30F-4CA0-A9DD-D0CFAB49D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80">
              <a:extLst>
                <a:ext uri="{FF2B5EF4-FFF2-40B4-BE49-F238E27FC236}">
                  <a16:creationId xmlns:a16="http://schemas.microsoft.com/office/drawing/2014/main" id="{909CA86E-F327-4183-9E6E-EE5D4A04E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81">
              <a:extLst>
                <a:ext uri="{FF2B5EF4-FFF2-40B4-BE49-F238E27FC236}">
                  <a16:creationId xmlns:a16="http://schemas.microsoft.com/office/drawing/2014/main" id="{A03F03AF-6D38-4C18-9B02-D335C203B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82">
              <a:extLst>
                <a:ext uri="{FF2B5EF4-FFF2-40B4-BE49-F238E27FC236}">
                  <a16:creationId xmlns:a16="http://schemas.microsoft.com/office/drawing/2014/main" id="{A4743FAD-ABDB-439E-B250-8EB08460F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086E4E1A-FD35-405A-9D85-A6155B08D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Line 84">
              <a:extLst>
                <a:ext uri="{FF2B5EF4-FFF2-40B4-BE49-F238E27FC236}">
                  <a16:creationId xmlns:a16="http://schemas.microsoft.com/office/drawing/2014/main" id="{E76A0503-4D85-4B89-9323-1CCB1D3AE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406AD173-963B-4239-A75E-69BCC9164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2EC132B8-3D91-46A7-964C-62181A704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E38FEF7C-1831-49FD-B2CF-1ADEEDF74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440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88">
              <a:extLst>
                <a:ext uri="{FF2B5EF4-FFF2-40B4-BE49-F238E27FC236}">
                  <a16:creationId xmlns:a16="http://schemas.microsoft.com/office/drawing/2014/main" id="{9FCD53C2-DA4A-4D48-B94C-4B3B3CF40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55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89">
              <a:extLst>
                <a:ext uri="{FF2B5EF4-FFF2-40B4-BE49-F238E27FC236}">
                  <a16:creationId xmlns:a16="http://schemas.microsoft.com/office/drawing/2014/main" id="{F1E402B7-6922-4B3B-90EB-090EC508B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90">
              <a:extLst>
                <a:ext uri="{FF2B5EF4-FFF2-40B4-BE49-F238E27FC236}">
                  <a16:creationId xmlns:a16="http://schemas.microsoft.com/office/drawing/2014/main" id="{26FF8ECE-FD56-4CCC-B35B-2157C9E14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744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BD-56FA-4435-A549-9F1D5F7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Multiword Direct Mapped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5D01-A2C5-4C35-ABE4-116106B15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762" y="601204"/>
            <a:ext cx="8015896" cy="40719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Advantages</a:t>
            </a:r>
            <a:r>
              <a:rPr lang="en-US" altLang="ko-KR" dirty="0"/>
              <a:t>: spatial locality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01DEF-BCA9-439F-84E3-CFB1AE623BD2}"/>
              </a:ext>
            </a:extLst>
          </p:cNvPr>
          <p:cNvSpPr/>
          <p:nvPr/>
        </p:nvSpPr>
        <p:spPr>
          <a:xfrm>
            <a:off x="2098306" y="980137"/>
            <a:ext cx="6155029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Same example w/ direct mapped</a:t>
            </a:r>
          </a:p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1(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2(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3(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3(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15(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68D5EA-5EF4-438A-8078-A7735A05466F}"/>
              </a:ext>
            </a:extLst>
          </p:cNvPr>
          <p:cNvGrpSpPr/>
          <p:nvPr/>
        </p:nvGrpSpPr>
        <p:grpSpPr>
          <a:xfrm>
            <a:off x="1592250" y="2402425"/>
            <a:ext cx="4370400" cy="1647327"/>
            <a:chOff x="381000" y="1233486"/>
            <a:chExt cx="4370400" cy="16473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6F9EE1-6C23-4793-B345-7B8307902EE6}"/>
                </a:ext>
              </a:extLst>
            </p:cNvPr>
            <p:cNvSpPr/>
            <p:nvPr/>
          </p:nvSpPr>
          <p:spPr>
            <a:xfrm>
              <a:off x="381000" y="1416842"/>
              <a:ext cx="4370400" cy="1463971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63048098-5E32-4218-B208-705F6DC34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057400"/>
              <a:ext cx="990600" cy="609600"/>
              <a:chOff x="1344" y="1056"/>
              <a:chExt cx="624" cy="384"/>
            </a:xfrm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A7321BA7-50BA-40F2-9495-2A99066A6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33" name="Line 5">
                <a:extLst>
                  <a:ext uri="{FF2B5EF4-FFF2-40B4-BE49-F238E27FC236}">
                    <a16:creationId xmlns:a16="http://schemas.microsoft.com/office/drawing/2014/main" id="{4CF331AE-9FC6-46B5-94FC-350D944A5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6">
                <a:extLst>
                  <a:ext uri="{FF2B5EF4-FFF2-40B4-BE49-F238E27FC236}">
                    <a16:creationId xmlns:a16="http://schemas.microsoft.com/office/drawing/2014/main" id="{79E1F0E6-1032-4293-AE9F-3FB5E77C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6F1A946A-80A7-4838-8E78-9A6C7E3C9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525" y="201771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D1F7D55D-2D73-4B3F-BA46-FB07943D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362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A50C9305-130E-4B40-B5B1-262E9F1D8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233486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Cache</a:t>
              </a:r>
            </a:p>
          </p:txBody>
        </p:sp>
        <p:grpSp>
          <p:nvGrpSpPr>
            <p:cNvPr id="14" name="Group 37">
              <a:extLst>
                <a:ext uri="{FF2B5EF4-FFF2-40B4-BE49-F238E27FC236}">
                  <a16:creationId xmlns:a16="http://schemas.microsoft.com/office/drawing/2014/main" id="{8EF58DB9-B043-4F76-9872-AC5B4A22E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057400"/>
              <a:ext cx="609600" cy="609600"/>
              <a:chOff x="1344" y="1056"/>
              <a:chExt cx="624" cy="384"/>
            </a:xfrm>
            <a:solidFill>
              <a:schemeClr val="bg1"/>
            </a:solidFill>
          </p:grpSpPr>
          <p:sp>
            <p:nvSpPr>
              <p:cNvPr id="28" name="Rectangle 38">
                <a:extLst>
                  <a:ext uri="{FF2B5EF4-FFF2-40B4-BE49-F238E27FC236}">
                    <a16:creationId xmlns:a16="http://schemas.microsoft.com/office/drawing/2014/main" id="{8A886C8D-0D71-4CA4-87BD-14545F58B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38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30" name="Line 40">
                <a:extLst>
                  <a:ext uri="{FF2B5EF4-FFF2-40B4-BE49-F238E27FC236}">
                    <a16:creationId xmlns:a16="http://schemas.microsoft.com/office/drawing/2014/main" id="{AD0310E8-AC6D-4C77-9298-6A4415312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42">
              <a:extLst>
                <a:ext uri="{FF2B5EF4-FFF2-40B4-BE49-F238E27FC236}">
                  <a16:creationId xmlns:a16="http://schemas.microsoft.com/office/drawing/2014/main" id="{B5B702DF-C1AB-43C2-B7B8-D6B572492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0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16" name="Text Box 43">
              <a:extLst>
                <a:ext uri="{FF2B5EF4-FFF2-40B4-BE49-F238E27FC236}">
                  <a16:creationId xmlns:a16="http://schemas.microsoft.com/office/drawing/2014/main" id="{8D7FEAFC-ABA5-45D7-8FD2-743CC9AAB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17" name="Rectangle 45" descr="5%">
              <a:extLst>
                <a:ext uri="{FF2B5EF4-FFF2-40B4-BE49-F238E27FC236}">
                  <a16:creationId xmlns:a16="http://schemas.microsoft.com/office/drawing/2014/main" id="{F40B58B3-B2C4-4B26-9043-4F4705179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" name="Rectangle 55" descr="5%">
              <a:extLst>
                <a:ext uri="{FF2B5EF4-FFF2-40B4-BE49-F238E27FC236}">
                  <a16:creationId xmlns:a16="http://schemas.microsoft.com/office/drawing/2014/main" id="{01BD0E18-F5CC-47F6-A1AB-4468AC18B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grpSp>
          <p:nvGrpSpPr>
            <p:cNvPr id="21" name="Group 65">
              <a:extLst>
                <a:ext uri="{FF2B5EF4-FFF2-40B4-BE49-F238E27FC236}">
                  <a16:creationId xmlns:a16="http://schemas.microsoft.com/office/drawing/2014/main" id="{59362259-562B-45BA-884A-D9AE10B9A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057400"/>
              <a:ext cx="381000" cy="609600"/>
              <a:chOff x="1344" y="1056"/>
              <a:chExt cx="624" cy="384"/>
            </a:xfrm>
            <a:solidFill>
              <a:schemeClr val="bg1"/>
            </a:solidFill>
          </p:grpSpPr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3AAFAC04-91A5-453E-8F24-ADFE0CF6F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38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6" name="Line 68">
                <a:extLst>
                  <a:ext uri="{FF2B5EF4-FFF2-40B4-BE49-F238E27FC236}">
                    <a16:creationId xmlns:a16="http://schemas.microsoft.com/office/drawing/2014/main" id="{24871E3B-F926-4698-88AE-1B6D10472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" name="Text Box 70">
              <a:extLst>
                <a:ext uri="{FF2B5EF4-FFF2-40B4-BE49-F238E27FC236}">
                  <a16:creationId xmlns:a16="http://schemas.microsoft.com/office/drawing/2014/main" id="{5688BF5F-9C02-4B63-A60A-FA9AF52E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3" name="Text Box 94">
              <a:extLst>
                <a:ext uri="{FF2B5EF4-FFF2-40B4-BE49-F238E27FC236}">
                  <a16:creationId xmlns:a16="http://schemas.microsoft.com/office/drawing/2014/main" id="{4B54C2FB-C307-487B-9D70-7C0A64A4E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742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745C70-F4FF-4E7F-829A-FA4EF87DAC38}"/>
              </a:ext>
            </a:extLst>
          </p:cNvPr>
          <p:cNvSpPr/>
          <p:nvPr/>
        </p:nvSpPr>
        <p:spPr>
          <a:xfrm>
            <a:off x="8260054" y="1165225"/>
            <a:ext cx="2222500" cy="5167906"/>
          </a:xfrm>
          <a:prstGeom prst="roundRect">
            <a:avLst>
              <a:gd name="adj" fmla="val 9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2D324C-881C-4EAE-93B5-514326E29FEC}"/>
              </a:ext>
            </a:extLst>
          </p:cNvPr>
          <p:cNvGrpSpPr/>
          <p:nvPr/>
        </p:nvGrpSpPr>
        <p:grpSpPr>
          <a:xfrm>
            <a:off x="8577554" y="1330128"/>
            <a:ext cx="1905000" cy="4918075"/>
            <a:chOff x="4267200" y="838200"/>
            <a:chExt cx="1905000" cy="4918075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97A5BD1B-5BBC-4EA3-B741-216282EA9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447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AF33023-8C95-40C3-A456-1679452B5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143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15BF26B8-5AC4-4FAD-900B-A9FE17CCB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752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FCFD7EF8-F499-40CB-BDE4-0F3A3BB7D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838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Line 12">
              <a:extLst>
                <a:ext uri="{FF2B5EF4-FFF2-40B4-BE49-F238E27FC236}">
                  <a16:creationId xmlns:a16="http://schemas.microsoft.com/office/drawing/2014/main" id="{135BEDA6-35BC-4847-9EDF-B2EEC7A12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838200"/>
              <a:ext cx="0" cy="3657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6C9C7597-DFBA-4889-BDEB-4453563DD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838200"/>
              <a:ext cx="0" cy="3657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7BDD548C-5C82-4875-927F-F74902E06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5105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397BD050-0DE7-4635-A052-D5FA7E405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5410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4C045BA8-3481-4670-AD50-8130EC63F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4800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Line 17">
              <a:extLst>
                <a:ext uri="{FF2B5EF4-FFF2-40B4-BE49-F238E27FC236}">
                  <a16:creationId xmlns:a16="http://schemas.microsoft.com/office/drawing/2014/main" id="{B0241911-3B39-4353-82D6-1343D6CA6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5715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Line 18">
              <a:extLst>
                <a:ext uri="{FF2B5EF4-FFF2-40B4-BE49-F238E27FC236}">
                  <a16:creationId xmlns:a16="http://schemas.microsoft.com/office/drawing/2014/main" id="{D15EFA99-49AD-4844-B3F2-D1F92AC6C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57800" y="44958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663F7F86-4610-4FB0-9CBE-BC105DF88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838200"/>
              <a:ext cx="990600" cy="491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01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10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 dirty="0">
                  <a:solidFill>
                    <a:srgbClr val="063DE8"/>
                  </a:solidFill>
                  <a:ea typeface="굴림" panose="020B0600000101010101" pitchFamily="34" charset="-127"/>
                </a:rPr>
                <a:t>11</a:t>
              </a:r>
              <a:r>
                <a:rPr lang="en-US" altLang="ko-KR" dirty="0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7030A0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 dirty="0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97464C01-728A-43E2-AF1F-D5EA8562A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057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17CB86C8-7BC0-4FE2-85D3-0AC7B62B0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362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E2115FE8-76CA-4114-83F7-20E41E638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667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99FE925-C4CB-45C1-BAE0-974584883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971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7B15E73F-85C3-48B0-B897-D7BCC303A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276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919190BC-F79F-4DE2-9105-30648ABB2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581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FB68F7D1-68F4-45EC-A25E-D02670B54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495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92EFD3C0-AE8C-4BF6-929B-239233069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86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4CDC039F-A51F-474E-8D48-86F263040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Rectangle 44" descr="5%">
              <a:extLst>
                <a:ext uri="{FF2B5EF4-FFF2-40B4-BE49-F238E27FC236}">
                  <a16:creationId xmlns:a16="http://schemas.microsoft.com/office/drawing/2014/main" id="{66C40463-9AD7-4057-89D9-BF58FF0DA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8382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69" name="Rectangle 54" descr="5%">
              <a:extLst>
                <a:ext uri="{FF2B5EF4-FFF2-40B4-BE49-F238E27FC236}">
                  <a16:creationId xmlns:a16="http://schemas.microsoft.com/office/drawing/2014/main" id="{47D10E7A-3E8F-45F8-A82A-64EC90436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7526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39" name="Text Box 24">
            <a:extLst>
              <a:ext uri="{FF2B5EF4-FFF2-40B4-BE49-F238E27FC236}">
                <a16:creationId xmlns:a16="http://schemas.microsoft.com/office/drawing/2014/main" id="{12B21531-8DBE-446C-8086-799A483B2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81" y="985778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000000"/>
                </a:solidFill>
                <a:ea typeface="굴림" panose="020B0600000101010101" pitchFamily="34" charset="-127"/>
              </a:rPr>
              <a:t>Main memory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548DE0-2FAF-414A-BC8F-58421D31D8D8}"/>
              </a:ext>
            </a:extLst>
          </p:cNvPr>
          <p:cNvSpPr/>
          <p:nvPr/>
        </p:nvSpPr>
        <p:spPr>
          <a:xfrm>
            <a:off x="1592250" y="4056379"/>
            <a:ext cx="2889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an empty cache, all blocks initially marked as not valid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75D3DF-94E9-4B56-B43F-E4381A791C1B}"/>
              </a:ext>
            </a:extLst>
          </p:cNvPr>
          <p:cNvSpPr/>
          <p:nvPr/>
        </p:nvSpPr>
        <p:spPr>
          <a:xfrm>
            <a:off x="2053441" y="1235678"/>
            <a:ext cx="785090" cy="278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CAC564-0E54-46A6-B709-FDFC16B8DAA4}"/>
              </a:ext>
            </a:extLst>
          </p:cNvPr>
          <p:cNvSpPr txBox="1"/>
          <p:nvPr/>
        </p:nvSpPr>
        <p:spPr>
          <a:xfrm>
            <a:off x="2127609" y="15362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119A012-5A05-4BF2-B079-FB1201F20EB8}"/>
              </a:ext>
            </a:extLst>
          </p:cNvPr>
          <p:cNvSpPr txBox="1"/>
          <p:nvPr/>
        </p:nvSpPr>
        <p:spPr>
          <a:xfrm>
            <a:off x="2966323" y="151911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30305C-3A1C-4FDA-A23E-3BAD40EA3C15}"/>
              </a:ext>
            </a:extLst>
          </p:cNvPr>
          <p:cNvSpPr txBox="1"/>
          <p:nvPr/>
        </p:nvSpPr>
        <p:spPr>
          <a:xfrm>
            <a:off x="3631555" y="152019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AA6634-57D0-4D95-8968-2FDC256F199C}"/>
              </a:ext>
            </a:extLst>
          </p:cNvPr>
          <p:cNvSpPr txBox="1"/>
          <p:nvPr/>
        </p:nvSpPr>
        <p:spPr>
          <a:xfrm>
            <a:off x="4479587" y="152013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ADAF06-34A3-4C95-A5CF-9C8741E3D184}"/>
              </a:ext>
            </a:extLst>
          </p:cNvPr>
          <p:cNvSpPr txBox="1"/>
          <p:nvPr/>
        </p:nvSpPr>
        <p:spPr>
          <a:xfrm>
            <a:off x="5175490" y="15191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81F6A-1511-4997-9C0A-078C248F9A98}"/>
              </a:ext>
            </a:extLst>
          </p:cNvPr>
          <p:cNvSpPr txBox="1"/>
          <p:nvPr/>
        </p:nvSpPr>
        <p:spPr>
          <a:xfrm>
            <a:off x="6015713" y="152013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200A65-F015-429E-B4E0-B2FD4FEF2802}"/>
              </a:ext>
            </a:extLst>
          </p:cNvPr>
          <p:cNvSpPr txBox="1"/>
          <p:nvPr/>
        </p:nvSpPr>
        <p:spPr>
          <a:xfrm>
            <a:off x="6749238" y="152936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C2F979-0171-47AE-A371-DA3ED0B27B43}"/>
              </a:ext>
            </a:extLst>
          </p:cNvPr>
          <p:cNvSpPr txBox="1"/>
          <p:nvPr/>
        </p:nvSpPr>
        <p:spPr>
          <a:xfrm>
            <a:off x="7478820" y="15362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4" name="Rectangle 45" descr="5%">
            <a:extLst>
              <a:ext uri="{FF2B5EF4-FFF2-40B4-BE49-F238E27FC236}">
                <a16:creationId xmlns:a16="http://schemas.microsoft.com/office/drawing/2014/main" id="{4E49AAD5-4E8F-4EF8-9F03-E9F2F585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50" y="3226338"/>
            <a:ext cx="990600" cy="304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endParaRPr lang="ko-KR" altLang="ko-KR">
              <a:solidFill>
                <a:srgbClr val="FC0128"/>
              </a:solidFill>
              <a:ea typeface="굴림" panose="020B0600000101010101" pitchFamily="34" charset="-127"/>
            </a:endParaRPr>
          </a:p>
        </p:txBody>
      </p:sp>
      <p:sp>
        <p:nvSpPr>
          <p:cNvPr id="156" name="Rectangle 55" descr="5%">
            <a:extLst>
              <a:ext uri="{FF2B5EF4-FFF2-40B4-BE49-F238E27FC236}">
                <a16:creationId xmlns:a16="http://schemas.microsoft.com/office/drawing/2014/main" id="{9F52EB6C-BB2F-4F77-81D8-FBAE2AE2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50" y="3531138"/>
            <a:ext cx="990600" cy="304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endParaRPr lang="ko-KR" altLang="ko-KR">
              <a:solidFill>
                <a:srgbClr val="FC0128"/>
              </a:solidFill>
              <a:ea typeface="굴림" panose="020B0600000101010101" pitchFamily="34" charset="-127"/>
            </a:endParaRPr>
          </a:p>
        </p:txBody>
      </p:sp>
      <p:sp>
        <p:nvSpPr>
          <p:cNvPr id="158" name="Text Box 43">
            <a:extLst>
              <a:ext uri="{FF2B5EF4-FFF2-40B4-BE49-F238E27FC236}">
                <a16:creationId xmlns:a16="http://schemas.microsoft.com/office/drawing/2014/main" id="{C12CA12A-2ACF-4901-99BC-3C891CA7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750" y="2776748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ea typeface="굴림" panose="020B0600000101010101" pitchFamily="34" charset="-127"/>
              </a:rPr>
              <a:t>Data</a:t>
            </a:r>
          </a:p>
        </p:txBody>
      </p:sp>
      <p:sp>
        <p:nvSpPr>
          <p:cNvPr id="159" name="Line 71">
            <a:extLst>
              <a:ext uri="{FF2B5EF4-FFF2-40B4-BE49-F238E27FC236}">
                <a16:creationId xmlns:a16="http://schemas.microsoft.com/office/drawing/2014/main" id="{B3B7F771-9BFB-4D72-8072-2A11CDFB5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430" y="1513930"/>
            <a:ext cx="3180109" cy="19431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0" name="Speech Bubble: Rectangle 159">
            <a:extLst>
              <a:ext uri="{FF2B5EF4-FFF2-40B4-BE49-F238E27FC236}">
                <a16:creationId xmlns:a16="http://schemas.microsoft.com/office/drawing/2014/main" id="{9E3F4979-6D9E-4A18-9C22-957120D5EA89}"/>
              </a:ext>
            </a:extLst>
          </p:cNvPr>
          <p:cNvSpPr/>
          <p:nvPr/>
        </p:nvSpPr>
        <p:spPr>
          <a:xfrm>
            <a:off x="2514762" y="2579152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61" name="Speech Bubble: Rectangle 160">
            <a:extLst>
              <a:ext uri="{FF2B5EF4-FFF2-40B4-BE49-F238E27FC236}">
                <a16:creationId xmlns:a16="http://schemas.microsoft.com/office/drawing/2014/main" id="{AEA8A879-3E6D-453A-88A3-A72F2D236D59}"/>
              </a:ext>
            </a:extLst>
          </p:cNvPr>
          <p:cNvSpPr/>
          <p:nvPr/>
        </p:nvSpPr>
        <p:spPr>
          <a:xfrm>
            <a:off x="5513775" y="2068643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67" name="Line 71">
            <a:extLst>
              <a:ext uri="{FF2B5EF4-FFF2-40B4-BE49-F238E27FC236}">
                <a16:creationId xmlns:a16="http://schemas.microsoft.com/office/drawing/2014/main" id="{175C0075-EBE2-42F7-A3C4-BD36D052F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432" y="1793747"/>
            <a:ext cx="3192843" cy="16445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A5195A3A-0344-483B-9271-4B5C594F685F}"/>
              </a:ext>
            </a:extLst>
          </p:cNvPr>
          <p:cNvCxnSpPr>
            <a:cxnSpLocks/>
            <a:endCxn id="184" idx="3"/>
          </p:cNvCxnSpPr>
          <p:nvPr/>
        </p:nvCxnSpPr>
        <p:spPr>
          <a:xfrm rot="5400000" flipH="1" flipV="1">
            <a:off x="9714552" y="1030072"/>
            <a:ext cx="486619" cy="113503"/>
          </a:xfrm>
          <a:prstGeom prst="curvedConnector4">
            <a:avLst>
              <a:gd name="adj1" fmla="val 35382"/>
              <a:gd name="adj2" fmla="val 3014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AFF01EF-4ECA-466D-9247-7A6E5E94441B}"/>
              </a:ext>
            </a:extLst>
          </p:cNvPr>
          <p:cNvGrpSpPr/>
          <p:nvPr/>
        </p:nvGrpSpPr>
        <p:grpSpPr>
          <a:xfrm>
            <a:off x="7385417" y="1"/>
            <a:ext cx="3229728" cy="985777"/>
            <a:chOff x="5861417" y="0"/>
            <a:chExt cx="3229728" cy="98577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54E64AC-D518-4B7B-9A9A-E6710AABE840}"/>
                </a:ext>
              </a:extLst>
            </p:cNvPr>
            <p:cNvGrpSpPr/>
            <p:nvPr/>
          </p:nvGrpSpPr>
          <p:grpSpPr>
            <a:xfrm>
              <a:off x="5861417" y="111084"/>
              <a:ext cx="3229728" cy="874693"/>
              <a:chOff x="2407947" y="4646434"/>
              <a:chExt cx="3229728" cy="874693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FC0230F-9675-4C5C-8C50-4981262FF005}"/>
                  </a:ext>
                </a:extLst>
              </p:cNvPr>
              <p:cNvGrpSpPr/>
              <p:nvPr/>
            </p:nvGrpSpPr>
            <p:grpSpPr>
              <a:xfrm>
                <a:off x="2409227" y="5236598"/>
                <a:ext cx="2627915" cy="284529"/>
                <a:chOff x="3085770" y="3429000"/>
                <a:chExt cx="2627915" cy="453378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AF37A761-F0C1-43AE-BD8F-73E9C037B679}"/>
                    </a:ext>
                  </a:extLst>
                </p:cNvPr>
                <p:cNvSpPr/>
                <p:nvPr/>
              </p:nvSpPr>
              <p:spPr>
                <a:xfrm>
                  <a:off x="3085770" y="3429001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9A79955-183F-4553-A524-D0F2830BC5CC}"/>
                    </a:ext>
                  </a:extLst>
                </p:cNvPr>
                <p:cNvSpPr/>
                <p:nvPr/>
              </p:nvSpPr>
              <p:spPr>
                <a:xfrm>
                  <a:off x="3523756" y="3429000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0ED2D586-4872-4387-B2C4-FFAE544C2B7E}"/>
                    </a:ext>
                  </a:extLst>
                </p:cNvPr>
                <p:cNvSpPr/>
                <p:nvPr/>
              </p:nvSpPr>
              <p:spPr>
                <a:xfrm>
                  <a:off x="3961742" y="3429000"/>
                  <a:ext cx="437986" cy="453377"/>
                </a:xfrm>
                <a:prstGeom prst="rect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55DAE29-FB3A-4B36-AD2E-EEFCB671BE86}"/>
                    </a:ext>
                  </a:extLst>
                </p:cNvPr>
                <p:cNvSpPr/>
                <p:nvPr/>
              </p:nvSpPr>
              <p:spPr>
                <a:xfrm>
                  <a:off x="4399727" y="3429000"/>
                  <a:ext cx="437986" cy="453377"/>
                </a:xfrm>
                <a:prstGeom prst="rect">
                  <a:avLst/>
                </a:prstGeom>
                <a:solidFill>
                  <a:srgbClr val="7030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9BB4EC29-09DC-4178-8C07-6AD11B87E34B}"/>
                    </a:ext>
                  </a:extLst>
                </p:cNvPr>
                <p:cNvSpPr/>
                <p:nvPr/>
              </p:nvSpPr>
              <p:spPr>
                <a:xfrm>
                  <a:off x="4837713" y="3429000"/>
                  <a:ext cx="437986" cy="4533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2570B18F-58D0-42EB-8E22-B40963EEC7B9}"/>
                    </a:ext>
                  </a:extLst>
                </p:cNvPr>
                <p:cNvSpPr/>
                <p:nvPr/>
              </p:nvSpPr>
              <p:spPr>
                <a:xfrm>
                  <a:off x="5275699" y="3429000"/>
                  <a:ext cx="437986" cy="4533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032D40B-2F61-40A4-9526-5EB85DE38CA8}"/>
                  </a:ext>
                </a:extLst>
              </p:cNvPr>
              <p:cNvGrpSpPr/>
              <p:nvPr/>
            </p:nvGrpSpPr>
            <p:grpSpPr>
              <a:xfrm>
                <a:off x="4161170" y="4646434"/>
                <a:ext cx="1476505" cy="543601"/>
                <a:chOff x="4307731" y="1909887"/>
                <a:chExt cx="1476505" cy="543601"/>
              </a:xfrm>
            </p:grpSpPr>
            <p:sp>
              <p:nvSpPr>
                <p:cNvPr id="177" name="Right Brace 176">
                  <a:extLst>
                    <a:ext uri="{FF2B5EF4-FFF2-40B4-BE49-F238E27FC236}">
                      <a16:creationId xmlns:a16="http://schemas.microsoft.com/office/drawing/2014/main" id="{8BA2F2AA-5E7A-4644-95D9-2740DB2E948E}"/>
                    </a:ext>
                  </a:extLst>
                </p:cNvPr>
                <p:cNvSpPr/>
                <p:nvPr/>
              </p:nvSpPr>
              <p:spPr>
                <a:xfrm rot="16200000" flipV="1">
                  <a:off x="4700292" y="1970078"/>
                  <a:ext cx="90849" cy="875972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5C30691-E090-4344-BF42-AC742C3716B4}"/>
                    </a:ext>
                  </a:extLst>
                </p:cNvPr>
                <p:cNvSpPr/>
                <p:nvPr/>
              </p:nvSpPr>
              <p:spPr>
                <a:xfrm>
                  <a:off x="4560824" y="1909887"/>
                  <a:ext cx="1223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Bell Gothic Light" panose="02000403040000020004" pitchFamily="2" charset="0"/>
                    </a:rPr>
                    <a:t>Byte offset</a:t>
                  </a:r>
                  <a:endParaRPr lang="ko-KR" altLang="en-US" dirty="0">
                    <a:latin typeface="Bell Gothic Light" panose="02000403040000020004" pitchFamily="2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0D3FD45-84F6-4AA6-A877-5167C97DCB77}"/>
                  </a:ext>
                </a:extLst>
              </p:cNvPr>
              <p:cNvGrpSpPr/>
              <p:nvPr/>
            </p:nvGrpSpPr>
            <p:grpSpPr>
              <a:xfrm>
                <a:off x="3031056" y="4670942"/>
                <a:ext cx="723275" cy="520380"/>
                <a:chOff x="4054585" y="1933107"/>
                <a:chExt cx="723275" cy="520380"/>
              </a:xfrm>
            </p:grpSpPr>
            <p:sp>
              <p:nvSpPr>
                <p:cNvPr id="175" name="Right Brace 174">
                  <a:extLst>
                    <a:ext uri="{FF2B5EF4-FFF2-40B4-BE49-F238E27FC236}">
                      <a16:creationId xmlns:a16="http://schemas.microsoft.com/office/drawing/2014/main" id="{303E6CF4-C7FF-4E4A-B08B-205DBF078DCF}"/>
                    </a:ext>
                  </a:extLst>
                </p:cNvPr>
                <p:cNvSpPr/>
                <p:nvPr/>
              </p:nvSpPr>
              <p:spPr>
                <a:xfrm rot="16200000" flipV="1">
                  <a:off x="4481299" y="2189070"/>
                  <a:ext cx="90849" cy="437986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35933C82-D214-4DA0-A5B4-9FF81509E987}"/>
                    </a:ext>
                  </a:extLst>
                </p:cNvPr>
                <p:cNvSpPr/>
                <p:nvPr/>
              </p:nvSpPr>
              <p:spPr>
                <a:xfrm>
                  <a:off x="4054585" y="1933107"/>
                  <a:ext cx="723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FF0000"/>
                      </a:solidFill>
                      <a:latin typeface="Bell Gothic Light" panose="02000403040000020004" pitchFamily="2" charset="0"/>
                    </a:rPr>
                    <a:t>Index</a:t>
                  </a:r>
                  <a:endParaRPr lang="ko-KR" altLang="en-US" dirty="0">
                    <a:solidFill>
                      <a:srgbClr val="FF0000"/>
                    </a:solidFill>
                    <a:latin typeface="Bell Gothic Light" panose="02000403040000020004" pitchFamily="2" charset="0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3DD68665-3E12-42D4-9A0B-DD23C274C8B0}"/>
                  </a:ext>
                </a:extLst>
              </p:cNvPr>
              <p:cNvGrpSpPr/>
              <p:nvPr/>
            </p:nvGrpSpPr>
            <p:grpSpPr>
              <a:xfrm>
                <a:off x="2407947" y="4668640"/>
                <a:ext cx="875972" cy="522218"/>
                <a:chOff x="4307731" y="1931270"/>
                <a:chExt cx="875972" cy="522218"/>
              </a:xfrm>
            </p:grpSpPr>
            <p:sp>
              <p:nvSpPr>
                <p:cNvPr id="173" name="Right Brace 172">
                  <a:extLst>
                    <a:ext uri="{FF2B5EF4-FFF2-40B4-BE49-F238E27FC236}">
                      <a16:creationId xmlns:a16="http://schemas.microsoft.com/office/drawing/2014/main" id="{E9A4291A-1CE6-4618-9C9E-35B86C46A0D8}"/>
                    </a:ext>
                  </a:extLst>
                </p:cNvPr>
                <p:cNvSpPr/>
                <p:nvPr/>
              </p:nvSpPr>
              <p:spPr>
                <a:xfrm rot="16200000" flipV="1">
                  <a:off x="4700292" y="1970078"/>
                  <a:ext cx="90849" cy="875972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B12266B-95BD-48B3-B99B-C9DA5D34E2B1}"/>
                    </a:ext>
                  </a:extLst>
                </p:cNvPr>
                <p:cNvSpPr/>
                <p:nvPr/>
              </p:nvSpPr>
              <p:spPr>
                <a:xfrm>
                  <a:off x="4467434" y="1931270"/>
                  <a:ext cx="498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Bell Gothic Light" panose="02000403040000020004" pitchFamily="2" charset="0"/>
                    </a:rPr>
                    <a:t>Tag</a:t>
                  </a:r>
                  <a:endParaRPr lang="ko-KR" altLang="en-US" dirty="0">
                    <a:solidFill>
                      <a:srgbClr val="0070C0"/>
                    </a:solidFill>
                    <a:latin typeface="Bell Gothic Light" panose="02000403040000020004" pitchFamily="2" charset="0"/>
                  </a:endParaRPr>
                </a:p>
              </p:txBody>
            </p:sp>
          </p:grpSp>
        </p:grp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0006AFD2-9A56-4AF3-A275-EFB1CD47E702}"/>
                </a:ext>
              </a:extLst>
            </p:cNvPr>
            <p:cNvSpPr/>
            <p:nvPr/>
          </p:nvSpPr>
          <p:spPr>
            <a:xfrm rot="16200000" flipV="1">
              <a:off x="7376680" y="400439"/>
              <a:ext cx="90849" cy="410416"/>
            </a:xfrm>
            <a:prstGeom prst="rightBrace">
              <a:avLst>
                <a:gd name="adj1" fmla="val 136767"/>
                <a:gd name="adj2" fmla="val 5008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B1610B3-8E9D-4F92-A537-8F96D82DA689}"/>
                </a:ext>
              </a:extLst>
            </p:cNvPr>
            <p:cNvSpPr/>
            <p:nvPr/>
          </p:nvSpPr>
          <p:spPr>
            <a:xfrm>
              <a:off x="7060466" y="0"/>
              <a:ext cx="723275" cy="492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dirty="0">
                  <a:solidFill>
                    <a:srgbClr val="7030A0"/>
                  </a:solidFill>
                  <a:latin typeface="Bell Gothic Light" panose="02000403040000020004" pitchFamily="2" charset="0"/>
                </a:rPr>
                <a:t>Block offset</a:t>
              </a:r>
              <a:endParaRPr lang="ko-KR" altLang="en-US" sz="1600" dirty="0">
                <a:solidFill>
                  <a:srgbClr val="7030A0"/>
                </a:solidFill>
                <a:latin typeface="Bell Gothic Light" panose="02000403040000020004" pitchFamily="2" charset="0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E172AD6-9033-4DC3-9CBB-C7A095FFA187}"/>
              </a:ext>
            </a:extLst>
          </p:cNvPr>
          <p:cNvGrpSpPr/>
          <p:nvPr/>
        </p:nvGrpSpPr>
        <p:grpSpPr>
          <a:xfrm>
            <a:off x="8577554" y="1634926"/>
            <a:ext cx="990601" cy="4571784"/>
            <a:chOff x="7053553" y="1634926"/>
            <a:chExt cx="990601" cy="4571784"/>
          </a:xfrm>
        </p:grpSpPr>
        <p:sp>
          <p:nvSpPr>
            <p:cNvPr id="188" name="Rectangle 44" descr="5%">
              <a:extLst>
                <a:ext uri="{FF2B5EF4-FFF2-40B4-BE49-F238E27FC236}">
                  <a16:creationId xmlns:a16="http://schemas.microsoft.com/office/drawing/2014/main" id="{B942927A-3151-40AA-85F0-787CB41F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1634926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89" name="Rectangle 54" descr="5%">
              <a:extLst>
                <a:ext uri="{FF2B5EF4-FFF2-40B4-BE49-F238E27FC236}">
                  <a16:creationId xmlns:a16="http://schemas.microsoft.com/office/drawing/2014/main" id="{4F915E09-C199-4B1A-9CFD-661EB6C0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1939725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0" name="Rectangle 44" descr="5%">
              <a:extLst>
                <a:ext uri="{FF2B5EF4-FFF2-40B4-BE49-F238E27FC236}">
                  <a16:creationId xmlns:a16="http://schemas.microsoft.com/office/drawing/2014/main" id="{DDE343C3-3D34-4988-8A29-1DB2AC0A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2549326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1" name="Rectangle 44" descr="5%">
              <a:extLst>
                <a:ext uri="{FF2B5EF4-FFF2-40B4-BE49-F238E27FC236}">
                  <a16:creationId xmlns:a16="http://schemas.microsoft.com/office/drawing/2014/main" id="{A56B05E3-FC1B-4702-A64E-C82B77407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2854126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2" name="Rectangle 54" descr="5%">
              <a:extLst>
                <a:ext uri="{FF2B5EF4-FFF2-40B4-BE49-F238E27FC236}">
                  <a16:creationId xmlns:a16="http://schemas.microsoft.com/office/drawing/2014/main" id="{030CFA9F-136F-4C4F-BACC-2883103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3158925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3" name="Rectangle 54" descr="5%">
              <a:extLst>
                <a:ext uri="{FF2B5EF4-FFF2-40B4-BE49-F238E27FC236}">
                  <a16:creationId xmlns:a16="http://schemas.microsoft.com/office/drawing/2014/main" id="{B1D6B8F8-6CB4-42A1-B793-FA24283E5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3463512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4" name="Rectangle 44" descr="5%">
              <a:extLst>
                <a:ext uri="{FF2B5EF4-FFF2-40B4-BE49-F238E27FC236}">
                  <a16:creationId xmlns:a16="http://schemas.microsoft.com/office/drawing/2014/main" id="{78401108-985E-4326-905F-B54F2AF6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3768525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5" name="Rectangle 44" descr="5%">
              <a:extLst>
                <a:ext uri="{FF2B5EF4-FFF2-40B4-BE49-F238E27FC236}">
                  <a16:creationId xmlns:a16="http://schemas.microsoft.com/office/drawing/2014/main" id="{EE820B9D-944B-46BC-AF57-01BE035F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4073325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6" name="Rectangle 54" descr="5%">
              <a:extLst>
                <a:ext uri="{FF2B5EF4-FFF2-40B4-BE49-F238E27FC236}">
                  <a16:creationId xmlns:a16="http://schemas.microsoft.com/office/drawing/2014/main" id="{6F15B017-44E9-49B2-BA6A-452DFE40C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4378124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7" name="Rectangle 54" descr="5%">
              <a:extLst>
                <a:ext uri="{FF2B5EF4-FFF2-40B4-BE49-F238E27FC236}">
                  <a16:creationId xmlns:a16="http://schemas.microsoft.com/office/drawing/2014/main" id="{B372DF56-FD81-4B1E-A96A-62DD2670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4" y="4682711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8" name="Rectangle 44" descr="5%">
              <a:extLst>
                <a:ext uri="{FF2B5EF4-FFF2-40B4-BE49-F238E27FC236}">
                  <a16:creationId xmlns:a16="http://schemas.microsoft.com/office/drawing/2014/main" id="{8A9F8D5C-E41F-46E4-BCEB-4D35AF7A0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3" y="4987724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99" name="Rectangle 44" descr="5%">
              <a:extLst>
                <a:ext uri="{FF2B5EF4-FFF2-40B4-BE49-F238E27FC236}">
                  <a16:creationId xmlns:a16="http://schemas.microsoft.com/office/drawing/2014/main" id="{672D0AEC-A5B3-4EC8-9C5B-C85527EDA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3" y="5292524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200" name="Rectangle 54" descr="5%">
              <a:extLst>
                <a:ext uri="{FF2B5EF4-FFF2-40B4-BE49-F238E27FC236}">
                  <a16:creationId xmlns:a16="http://schemas.microsoft.com/office/drawing/2014/main" id="{59386A9D-D15B-433F-A4F8-D77F1C06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3" y="5597323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201" name="Rectangle 54" descr="5%">
              <a:extLst>
                <a:ext uri="{FF2B5EF4-FFF2-40B4-BE49-F238E27FC236}">
                  <a16:creationId xmlns:a16="http://schemas.microsoft.com/office/drawing/2014/main" id="{368D852B-5B2D-494E-A928-8F8607BB2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553" y="590191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458C91C-816F-424B-8A6F-22A4554F3731}"/>
              </a:ext>
            </a:extLst>
          </p:cNvPr>
          <p:cNvGrpSpPr/>
          <p:nvPr/>
        </p:nvGrpSpPr>
        <p:grpSpPr>
          <a:xfrm>
            <a:off x="2438556" y="3234288"/>
            <a:ext cx="2964452" cy="300165"/>
            <a:chOff x="1474198" y="4806142"/>
            <a:chExt cx="2964452" cy="300165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A3458D0-DA8C-4114-BA86-07561E95D2A6}"/>
                </a:ext>
              </a:extLst>
            </p:cNvPr>
            <p:cNvGrpSpPr/>
            <p:nvPr/>
          </p:nvGrpSpPr>
          <p:grpSpPr>
            <a:xfrm>
              <a:off x="1474198" y="4809518"/>
              <a:ext cx="1974098" cy="294209"/>
              <a:chOff x="3050844" y="3720704"/>
              <a:chExt cx="1974098" cy="294209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B3053D38-79ED-405C-8DD7-60C8BCE29F72}"/>
                  </a:ext>
                </a:extLst>
              </p:cNvPr>
              <p:cNvGrpSpPr/>
              <p:nvPr/>
            </p:nvGrpSpPr>
            <p:grpSpPr>
              <a:xfrm>
                <a:off x="3050844" y="3720704"/>
                <a:ext cx="990600" cy="294209"/>
                <a:chOff x="4880620" y="3175597"/>
                <a:chExt cx="990600" cy="12192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08" name="Rectangle 38">
                  <a:extLst>
                    <a:ext uri="{FF2B5EF4-FFF2-40B4-BE49-F238E27FC236}">
                      <a16:creationId xmlns:a16="http://schemas.microsoft.com/office/drawing/2014/main" id="{0D425E01-8531-48D6-A6F7-3EE5C8132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620" y="3175597"/>
                  <a:ext cx="6096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0000FF"/>
                      </a:solidFill>
                      <a:ea typeface="굴림" panose="020B0600000101010101" pitchFamily="34" charset="-127"/>
                    </a:rPr>
                    <a:t>00</a:t>
                  </a:r>
                  <a:endParaRPr lang="ko-KR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09" name="Rectangle 66">
                  <a:extLst>
                    <a:ext uri="{FF2B5EF4-FFF2-40B4-BE49-F238E27FC236}">
                      <a16:creationId xmlns:a16="http://schemas.microsoft.com/office/drawing/2014/main" id="{3F7C6357-5A69-4702-BA05-42C44315E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0620" y="3175597"/>
                  <a:ext cx="3810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FC0128"/>
                      </a:solidFill>
                      <a:ea typeface="굴림" panose="020B0600000101010101" pitchFamily="34" charset="-127"/>
                    </a:rPr>
                    <a:t>1</a:t>
                  </a:r>
                  <a:endParaRPr lang="ko-KR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</p:grpSp>
          <p:sp>
            <p:nvSpPr>
              <p:cNvPr id="207" name="Rectangle 45" descr="5%">
                <a:extLst>
                  <a:ext uri="{FF2B5EF4-FFF2-40B4-BE49-F238E27FC236}">
                    <a16:creationId xmlns:a16="http://schemas.microsoft.com/office/drawing/2014/main" id="{1EC9EB7C-122C-4006-8DF5-AC24A90D6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342" y="3723284"/>
                <a:ext cx="990600" cy="291629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ea typeface="굴림" panose="020B0600000101010101" pitchFamily="34" charset="-127"/>
                  </a:rPr>
                  <a:t>Mem[1]</a:t>
                </a:r>
                <a:endParaRPr lang="ko-KR" altLang="ko-KR" dirty="0">
                  <a:solidFill>
                    <a:schemeClr val="bg1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10" name="Rectangle 45" descr="5%">
              <a:extLst>
                <a:ext uri="{FF2B5EF4-FFF2-40B4-BE49-F238E27FC236}">
                  <a16:creationId xmlns:a16="http://schemas.microsoft.com/office/drawing/2014/main" id="{0E81DAFE-946D-48E6-B22F-019404D47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4806142"/>
              <a:ext cx="990600" cy="30016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12" name="Speech Bubble: Rectangle 211">
            <a:extLst>
              <a:ext uri="{FF2B5EF4-FFF2-40B4-BE49-F238E27FC236}">
                <a16:creationId xmlns:a16="http://schemas.microsoft.com/office/drawing/2014/main" id="{A6D7AFDC-DE52-4B0A-A3E9-56EB50AE4C29}"/>
              </a:ext>
            </a:extLst>
          </p:cNvPr>
          <p:cNvSpPr/>
          <p:nvPr/>
        </p:nvSpPr>
        <p:spPr>
          <a:xfrm>
            <a:off x="2818967" y="2509067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13" name="Line 71">
            <a:extLst>
              <a:ext uri="{FF2B5EF4-FFF2-40B4-BE49-F238E27FC236}">
                <a16:creationId xmlns:a16="http://schemas.microsoft.com/office/drawing/2014/main" id="{66B781D6-27A2-47BE-AD2B-FC81ABD2D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1347" y="2084117"/>
            <a:ext cx="3176267" cy="16426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4" name="Speech Bubble: Rectangle 213">
            <a:extLst>
              <a:ext uri="{FF2B5EF4-FFF2-40B4-BE49-F238E27FC236}">
                <a16:creationId xmlns:a16="http://schemas.microsoft.com/office/drawing/2014/main" id="{0C5E7983-BCE4-439E-A162-FAD8879857FA}"/>
              </a:ext>
            </a:extLst>
          </p:cNvPr>
          <p:cNvSpPr/>
          <p:nvPr/>
        </p:nvSpPr>
        <p:spPr>
          <a:xfrm>
            <a:off x="2522278" y="2824154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15" name="Speech Bubble: Rectangle 214">
            <a:extLst>
              <a:ext uri="{FF2B5EF4-FFF2-40B4-BE49-F238E27FC236}">
                <a16:creationId xmlns:a16="http://schemas.microsoft.com/office/drawing/2014/main" id="{4E0CFC60-42ED-48F1-84A6-E7EAB6DC5148}"/>
              </a:ext>
            </a:extLst>
          </p:cNvPr>
          <p:cNvSpPr/>
          <p:nvPr/>
        </p:nvSpPr>
        <p:spPr>
          <a:xfrm>
            <a:off x="5524733" y="2571832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16" name="Line 71">
            <a:extLst>
              <a:ext uri="{FF2B5EF4-FFF2-40B4-BE49-F238E27FC236}">
                <a16:creationId xmlns:a16="http://schemas.microsoft.com/office/drawing/2014/main" id="{1E86D6F1-911C-406A-B50F-BEDAC06199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4143" y="2363934"/>
            <a:ext cx="3186207" cy="13417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0CA1190-1FAE-4846-8BBE-6320296855D9}"/>
              </a:ext>
            </a:extLst>
          </p:cNvPr>
          <p:cNvGrpSpPr/>
          <p:nvPr/>
        </p:nvGrpSpPr>
        <p:grpSpPr>
          <a:xfrm>
            <a:off x="2438177" y="3528735"/>
            <a:ext cx="2964452" cy="300165"/>
            <a:chOff x="1474198" y="4806142"/>
            <a:chExt cx="2964452" cy="300165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0047811-D852-45B7-A1EA-A5CD89B210F4}"/>
                </a:ext>
              </a:extLst>
            </p:cNvPr>
            <p:cNvGrpSpPr/>
            <p:nvPr/>
          </p:nvGrpSpPr>
          <p:grpSpPr>
            <a:xfrm>
              <a:off x="1474198" y="4809518"/>
              <a:ext cx="1974098" cy="294209"/>
              <a:chOff x="3050844" y="3720704"/>
              <a:chExt cx="1974098" cy="294209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5EAF61C-0A8E-4403-BC78-3DAB04F685AE}"/>
                  </a:ext>
                </a:extLst>
              </p:cNvPr>
              <p:cNvGrpSpPr/>
              <p:nvPr/>
            </p:nvGrpSpPr>
            <p:grpSpPr>
              <a:xfrm>
                <a:off x="3050844" y="3720704"/>
                <a:ext cx="990600" cy="294209"/>
                <a:chOff x="4880620" y="3175597"/>
                <a:chExt cx="990600" cy="12192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22" name="Rectangle 38">
                  <a:extLst>
                    <a:ext uri="{FF2B5EF4-FFF2-40B4-BE49-F238E27FC236}">
                      <a16:creationId xmlns:a16="http://schemas.microsoft.com/office/drawing/2014/main" id="{98B6A3D6-8487-468D-A54A-5557F3A0A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620" y="3175597"/>
                  <a:ext cx="6096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0000FF"/>
                      </a:solidFill>
                      <a:ea typeface="굴림" panose="020B0600000101010101" pitchFamily="34" charset="-127"/>
                    </a:rPr>
                    <a:t>00</a:t>
                  </a:r>
                  <a:endParaRPr lang="ko-KR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23" name="Rectangle 66">
                  <a:extLst>
                    <a:ext uri="{FF2B5EF4-FFF2-40B4-BE49-F238E27FC236}">
                      <a16:creationId xmlns:a16="http://schemas.microsoft.com/office/drawing/2014/main" id="{52B94B76-C301-41AC-9405-72D768A43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0620" y="3175597"/>
                  <a:ext cx="3810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FC0128"/>
                      </a:solidFill>
                      <a:ea typeface="굴림" panose="020B0600000101010101" pitchFamily="34" charset="-127"/>
                    </a:rPr>
                    <a:t>1</a:t>
                  </a:r>
                  <a:endParaRPr lang="ko-KR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</p:grpSp>
          <p:sp>
            <p:nvSpPr>
              <p:cNvPr id="221" name="Rectangle 45" descr="5%">
                <a:extLst>
                  <a:ext uri="{FF2B5EF4-FFF2-40B4-BE49-F238E27FC236}">
                    <a16:creationId xmlns:a16="http://schemas.microsoft.com/office/drawing/2014/main" id="{C5B47E8A-E144-4172-8DF9-3E28A946D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342" y="3723284"/>
                <a:ext cx="990600" cy="291629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ea typeface="굴림" panose="020B0600000101010101" pitchFamily="34" charset="-127"/>
                  </a:rPr>
                  <a:t>Mem[3]</a:t>
                </a:r>
                <a:endParaRPr lang="ko-KR" altLang="ko-KR" dirty="0">
                  <a:solidFill>
                    <a:schemeClr val="bg1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19" name="Rectangle 45" descr="5%">
              <a:extLst>
                <a:ext uri="{FF2B5EF4-FFF2-40B4-BE49-F238E27FC236}">
                  <a16:creationId xmlns:a16="http://schemas.microsoft.com/office/drawing/2014/main" id="{6B4522D0-2B6B-46CE-9FC3-7AAB4607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4806142"/>
              <a:ext cx="990600" cy="30016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Mem[2]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24" name="Speech Bubble: Rectangle 223">
            <a:extLst>
              <a:ext uri="{FF2B5EF4-FFF2-40B4-BE49-F238E27FC236}">
                <a16:creationId xmlns:a16="http://schemas.microsoft.com/office/drawing/2014/main" id="{7AD8BCA3-8D3C-4342-8F7C-75B2279BB8C2}"/>
              </a:ext>
            </a:extLst>
          </p:cNvPr>
          <p:cNvSpPr/>
          <p:nvPr/>
        </p:nvSpPr>
        <p:spPr>
          <a:xfrm>
            <a:off x="2809026" y="2860601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C0949639-FDFE-421C-A7DA-94A9E40F09B3}"/>
              </a:ext>
            </a:extLst>
          </p:cNvPr>
          <p:cNvSpPr/>
          <p:nvPr/>
        </p:nvSpPr>
        <p:spPr>
          <a:xfrm>
            <a:off x="2821763" y="2491839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mismatch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A6236C1-835E-417D-90BD-A61479D30C37}"/>
              </a:ext>
            </a:extLst>
          </p:cNvPr>
          <p:cNvGrpSpPr/>
          <p:nvPr/>
        </p:nvGrpSpPr>
        <p:grpSpPr>
          <a:xfrm>
            <a:off x="2437798" y="3224863"/>
            <a:ext cx="2964452" cy="300165"/>
            <a:chOff x="1474198" y="4806142"/>
            <a:chExt cx="2964452" cy="300165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BE17536-08E7-4B8B-B4BD-D75D6B238130}"/>
                </a:ext>
              </a:extLst>
            </p:cNvPr>
            <p:cNvGrpSpPr/>
            <p:nvPr/>
          </p:nvGrpSpPr>
          <p:grpSpPr>
            <a:xfrm>
              <a:off x="1474198" y="4809518"/>
              <a:ext cx="1974098" cy="294209"/>
              <a:chOff x="3050844" y="3720704"/>
              <a:chExt cx="1974098" cy="294209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37610291-4C17-494F-8A7F-A2CB900E1136}"/>
                  </a:ext>
                </a:extLst>
              </p:cNvPr>
              <p:cNvGrpSpPr/>
              <p:nvPr/>
            </p:nvGrpSpPr>
            <p:grpSpPr>
              <a:xfrm>
                <a:off x="3050844" y="3720704"/>
                <a:ext cx="990600" cy="294209"/>
                <a:chOff x="4880620" y="3175597"/>
                <a:chExt cx="990600" cy="12192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31" name="Rectangle 38">
                  <a:extLst>
                    <a:ext uri="{FF2B5EF4-FFF2-40B4-BE49-F238E27FC236}">
                      <a16:creationId xmlns:a16="http://schemas.microsoft.com/office/drawing/2014/main" id="{593BE12A-C4E6-4136-B688-62D146FC0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620" y="3175597"/>
                  <a:ext cx="6096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0000FF"/>
                      </a:solidFill>
                      <a:ea typeface="굴림" panose="020B0600000101010101" pitchFamily="34" charset="-127"/>
                    </a:rPr>
                    <a:t>01</a:t>
                  </a:r>
                  <a:endParaRPr lang="ko-KR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32" name="Rectangle 66">
                  <a:extLst>
                    <a:ext uri="{FF2B5EF4-FFF2-40B4-BE49-F238E27FC236}">
                      <a16:creationId xmlns:a16="http://schemas.microsoft.com/office/drawing/2014/main" id="{4DF0CF47-823B-4674-9BEE-E6ADD1666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0620" y="3175597"/>
                  <a:ext cx="3810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FC0128"/>
                      </a:solidFill>
                      <a:ea typeface="굴림" panose="020B0600000101010101" pitchFamily="34" charset="-127"/>
                    </a:rPr>
                    <a:t>1</a:t>
                  </a:r>
                  <a:endParaRPr lang="ko-KR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</p:grpSp>
          <p:sp>
            <p:nvSpPr>
              <p:cNvPr id="230" name="Rectangle 45" descr="5%">
                <a:extLst>
                  <a:ext uri="{FF2B5EF4-FFF2-40B4-BE49-F238E27FC236}">
                    <a16:creationId xmlns:a16="http://schemas.microsoft.com/office/drawing/2014/main" id="{D24674C8-04C3-4A60-B940-51E08434B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342" y="3723284"/>
                <a:ext cx="990600" cy="291629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ea typeface="굴림" panose="020B0600000101010101" pitchFamily="34" charset="-127"/>
                  </a:rPr>
                  <a:t>Mem[5]</a:t>
                </a:r>
                <a:endParaRPr lang="ko-KR" altLang="ko-KR" dirty="0">
                  <a:solidFill>
                    <a:schemeClr val="bg1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28" name="Rectangle 45" descr="5%">
              <a:extLst>
                <a:ext uri="{FF2B5EF4-FFF2-40B4-BE49-F238E27FC236}">
                  <a16:creationId xmlns:a16="http://schemas.microsoft.com/office/drawing/2014/main" id="{BA47718F-3C4A-46B0-A060-6AEE1B538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4806142"/>
              <a:ext cx="990600" cy="30016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33" name="Line 71">
            <a:extLst>
              <a:ext uri="{FF2B5EF4-FFF2-40B4-BE49-F238E27FC236}">
                <a16:creationId xmlns:a16="http://schemas.microsoft.com/office/drawing/2014/main" id="{7EE9D476-743A-433F-8BCE-8A9E01996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2250" y="2664959"/>
            <a:ext cx="3185229" cy="773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" name="Speech Bubble: Rectangle 233">
            <a:extLst>
              <a:ext uri="{FF2B5EF4-FFF2-40B4-BE49-F238E27FC236}">
                <a16:creationId xmlns:a16="http://schemas.microsoft.com/office/drawing/2014/main" id="{DEBE8E78-E296-4B03-947C-FF926D0EEB25}"/>
              </a:ext>
            </a:extLst>
          </p:cNvPr>
          <p:cNvSpPr/>
          <p:nvPr/>
        </p:nvSpPr>
        <p:spPr>
          <a:xfrm>
            <a:off x="5531167" y="2657387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35" name="Line 71">
            <a:extLst>
              <a:ext uri="{FF2B5EF4-FFF2-40B4-BE49-F238E27FC236}">
                <a16:creationId xmlns:a16="http://schemas.microsoft.com/office/drawing/2014/main" id="{AB27CEC2-A220-4D00-8E3E-7DD29FC57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8550" y="3000819"/>
            <a:ext cx="3209379" cy="40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6" name="Speech Bubble: Rectangle 235">
            <a:extLst>
              <a:ext uri="{FF2B5EF4-FFF2-40B4-BE49-F238E27FC236}">
                <a16:creationId xmlns:a16="http://schemas.microsoft.com/office/drawing/2014/main" id="{1B2DE3F4-5732-49B9-B11B-2D139913DCA8}"/>
              </a:ext>
            </a:extLst>
          </p:cNvPr>
          <p:cNvSpPr/>
          <p:nvPr/>
        </p:nvSpPr>
        <p:spPr>
          <a:xfrm>
            <a:off x="2817603" y="2860600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37" name="Speech Bubble: Rectangle 236">
            <a:extLst>
              <a:ext uri="{FF2B5EF4-FFF2-40B4-BE49-F238E27FC236}">
                <a16:creationId xmlns:a16="http://schemas.microsoft.com/office/drawing/2014/main" id="{BF8B4CCC-102F-4A30-9838-D79AECAC3F8F}"/>
              </a:ext>
            </a:extLst>
          </p:cNvPr>
          <p:cNvSpPr/>
          <p:nvPr/>
        </p:nvSpPr>
        <p:spPr>
          <a:xfrm>
            <a:off x="2816732" y="2486145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AC46E27-9FAD-4744-8A5B-6B8DB6D255D5}"/>
              </a:ext>
            </a:extLst>
          </p:cNvPr>
          <p:cNvGrpSpPr/>
          <p:nvPr/>
        </p:nvGrpSpPr>
        <p:grpSpPr>
          <a:xfrm>
            <a:off x="2434749" y="3530041"/>
            <a:ext cx="2964452" cy="300165"/>
            <a:chOff x="1474198" y="4806142"/>
            <a:chExt cx="2964452" cy="300165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0721623-F1A4-4993-8230-93B735A8B37B}"/>
                </a:ext>
              </a:extLst>
            </p:cNvPr>
            <p:cNvGrpSpPr/>
            <p:nvPr/>
          </p:nvGrpSpPr>
          <p:grpSpPr>
            <a:xfrm>
              <a:off x="1474198" y="4809518"/>
              <a:ext cx="1974098" cy="294209"/>
              <a:chOff x="3050844" y="3720704"/>
              <a:chExt cx="1974098" cy="294209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FE4C1AF-2E96-4ED0-BDA2-0DF4AB9B5668}"/>
                  </a:ext>
                </a:extLst>
              </p:cNvPr>
              <p:cNvGrpSpPr/>
              <p:nvPr/>
            </p:nvGrpSpPr>
            <p:grpSpPr>
              <a:xfrm>
                <a:off x="3050844" y="3720704"/>
                <a:ext cx="990600" cy="294209"/>
                <a:chOff x="4880620" y="3175597"/>
                <a:chExt cx="990600" cy="12192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44" name="Rectangle 38">
                  <a:extLst>
                    <a:ext uri="{FF2B5EF4-FFF2-40B4-BE49-F238E27FC236}">
                      <a16:creationId xmlns:a16="http://schemas.microsoft.com/office/drawing/2014/main" id="{BE1BA9D4-9180-47FE-8CEA-7172F1D5A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1620" y="3175597"/>
                  <a:ext cx="6096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0000FF"/>
                      </a:solidFill>
                      <a:ea typeface="굴림" panose="020B0600000101010101" pitchFamily="34" charset="-127"/>
                    </a:rPr>
                    <a:t>11</a:t>
                  </a:r>
                  <a:endParaRPr lang="ko-KR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45" name="Rectangle 66">
                  <a:extLst>
                    <a:ext uri="{FF2B5EF4-FFF2-40B4-BE49-F238E27FC236}">
                      <a16:creationId xmlns:a16="http://schemas.microsoft.com/office/drawing/2014/main" id="{A00FBCA9-5B4F-4229-A990-59BE97DDA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0620" y="3175597"/>
                  <a:ext cx="381000" cy="12192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b="1" dirty="0">
                      <a:solidFill>
                        <a:srgbClr val="FC0128"/>
                      </a:solidFill>
                      <a:ea typeface="굴림" panose="020B0600000101010101" pitchFamily="34" charset="-127"/>
                    </a:rPr>
                    <a:t>1</a:t>
                  </a:r>
                  <a:endParaRPr lang="ko-KR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</p:grpSp>
          <p:sp>
            <p:nvSpPr>
              <p:cNvPr id="243" name="Rectangle 45" descr="5%">
                <a:extLst>
                  <a:ext uri="{FF2B5EF4-FFF2-40B4-BE49-F238E27FC236}">
                    <a16:creationId xmlns:a16="http://schemas.microsoft.com/office/drawing/2014/main" id="{AB33481F-B963-4B9A-A91A-4909BA292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342" y="3723284"/>
                <a:ext cx="990600" cy="291629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ea typeface="굴림" panose="020B0600000101010101" pitchFamily="34" charset="-127"/>
                  </a:rPr>
                  <a:t>Mem[15]</a:t>
                </a:r>
                <a:endParaRPr lang="ko-KR" altLang="ko-KR" dirty="0">
                  <a:solidFill>
                    <a:schemeClr val="bg1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41" name="Rectangle 45" descr="5%">
              <a:extLst>
                <a:ext uri="{FF2B5EF4-FFF2-40B4-BE49-F238E27FC236}">
                  <a16:creationId xmlns:a16="http://schemas.microsoft.com/office/drawing/2014/main" id="{E6DAFF2C-5781-4779-8747-98C88418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050" y="4806142"/>
              <a:ext cx="990600" cy="30016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Mem[14]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46" name="Line 71">
            <a:extLst>
              <a:ext uri="{FF2B5EF4-FFF2-40B4-BE49-F238E27FC236}">
                <a16:creationId xmlns:a16="http://schemas.microsoft.com/office/drawing/2014/main" id="{916D04C8-6FE3-4F5C-B6AE-1329819F62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1625" y="3664991"/>
            <a:ext cx="3165987" cy="20976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" name="Line 71">
            <a:extLst>
              <a:ext uri="{FF2B5EF4-FFF2-40B4-BE49-F238E27FC236}">
                <a16:creationId xmlns:a16="http://schemas.microsoft.com/office/drawing/2014/main" id="{51924006-DC1B-404D-94AF-0BA89F6C14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1095" y="3657012"/>
            <a:ext cx="3193370" cy="24294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7" name="Speech Bubble: Rectangle 246">
            <a:extLst>
              <a:ext uri="{FF2B5EF4-FFF2-40B4-BE49-F238E27FC236}">
                <a16:creationId xmlns:a16="http://schemas.microsoft.com/office/drawing/2014/main" id="{B03DD012-4270-4DE5-9639-14E7B8E7E4FE}"/>
              </a:ext>
            </a:extLst>
          </p:cNvPr>
          <p:cNvSpPr/>
          <p:nvPr/>
        </p:nvSpPr>
        <p:spPr>
          <a:xfrm>
            <a:off x="5539058" y="4297123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38" name="Speech Bubble: Rectangle 237">
            <a:extLst>
              <a:ext uri="{FF2B5EF4-FFF2-40B4-BE49-F238E27FC236}">
                <a16:creationId xmlns:a16="http://schemas.microsoft.com/office/drawing/2014/main" id="{E482AFE4-F3E1-4A4B-8AFA-C7951F4E9A67}"/>
              </a:ext>
            </a:extLst>
          </p:cNvPr>
          <p:cNvSpPr/>
          <p:nvPr/>
        </p:nvSpPr>
        <p:spPr>
          <a:xfrm>
            <a:off x="2808382" y="2872448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mismatch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49" name="Content Placeholder 2">
            <a:extLst>
              <a:ext uri="{FF2B5EF4-FFF2-40B4-BE49-F238E27FC236}">
                <a16:creationId xmlns:a16="http://schemas.microsoft.com/office/drawing/2014/main" id="{14BD3738-633D-43E7-A165-E237E534D56C}"/>
              </a:ext>
            </a:extLst>
          </p:cNvPr>
          <p:cNvSpPr txBox="1">
            <a:spLocks/>
          </p:cNvSpPr>
          <p:nvPr/>
        </p:nvSpPr>
        <p:spPr>
          <a:xfrm>
            <a:off x="1846158" y="5377460"/>
            <a:ext cx="3500404" cy="434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8 request, 4 misses</a:t>
            </a:r>
            <a:endParaRPr lang="ko-KR" alt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7F68D1-92F9-40A5-916B-4F5BB51B62C2}"/>
              </a:ext>
            </a:extLst>
          </p:cNvPr>
          <p:cNvSpPr txBox="1"/>
          <p:nvPr/>
        </p:nvSpPr>
        <p:spPr>
          <a:xfrm>
            <a:off x="1777867" y="5814397"/>
            <a:ext cx="53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ll Gothic Black" panose="02000503050000020004" pitchFamily="2" charset="0"/>
              </a:rPr>
              <a:t>Reduces 2 misses than one-word direct mapped </a:t>
            </a:r>
            <a:endParaRPr lang="ko-KR" altLang="en-US" dirty="0">
              <a:latin typeface="Bell Gothic Black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0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0.06471 0.00069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0.0007 L 0.12604 -2.96296E-6 " pathEditMode="relative" rAng="0" ptsTypes="AA">
                                      <p:cBhvr>
                                        <p:cTn id="59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2.96296E-6 L 0.18503 -2.96296E-6 " pathEditMode="relative" rAng="0" ptsTypes="AA">
                                      <p:cBhvr>
                                        <p:cTn id="9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3 -2.96296E-6 L 0.24818 0.00046 " pathEditMode="relative" rAng="0" ptsTypes="AA">
                                      <p:cBhvr>
                                        <p:cTn id="106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18 0.00046 L 0.31107 0.00047 " pathEditMode="relative" rAng="0" ptsTypes="AA">
                                      <p:cBhvr>
                                        <p:cTn id="14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63 0.00047 L 0.37292 -0.0007 " pathEditMode="relative" rAng="0" ptsTypes="AA">
                                      <p:cBhvr>
                                        <p:cTn id="15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92 -0.00069 L 0.43737 -0.00069 " pathEditMode="relative" rAng="0" ptsTypes="AA">
                                      <p:cBhvr>
                                        <p:cTn id="170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"/>
                            </p:stCondLst>
                            <p:childTnLst>
                              <p:par>
                                <p:cTn id="1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8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6" grpId="2" animBg="1"/>
      <p:bldP spid="96" grpId="3" animBg="1"/>
      <p:bldP spid="96" grpId="4" animBg="1"/>
      <p:bldP spid="96" grpId="5" animBg="1"/>
      <p:bldP spid="96" grpId="6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7" grpId="0" animBg="1"/>
      <p:bldP spid="167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24" grpId="0" animBg="1"/>
      <p:bldP spid="224" grpId="1" animBg="1"/>
      <p:bldP spid="225" grpId="0" animBg="1"/>
      <p:bldP spid="225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46" grpId="0" animBg="1"/>
      <p:bldP spid="246" grpId="1" animBg="1"/>
      <p:bldP spid="248" grpId="0" animBg="1"/>
      <p:bldP spid="248" grpId="1" animBg="1"/>
      <p:bldP spid="247" grpId="0" animBg="1"/>
      <p:bldP spid="247" grpId="1" animBg="1"/>
      <p:bldP spid="238" grpId="0" animBg="1"/>
      <p:bldP spid="238" grpId="1" animBg="1"/>
      <p:bldP spid="249" grpId="0" animBg="1"/>
      <p:bldP spid="2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E77-7CEA-4461-B5AC-8E0DA297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Multiword Direct Mapped</a:t>
            </a:r>
            <a:endParaRPr lang="ko-KR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60E3653-CE8E-6CB8-A233-A55575F8F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Disadvantages</a:t>
            </a:r>
            <a:r>
              <a:rPr lang="en-US" altLang="ko-KR" sz="2000" dirty="0"/>
              <a:t> of multiword</a:t>
            </a:r>
            <a:endParaRPr lang="ko-KR" altLang="en-US" sz="20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C799DF2F-5453-4898-B742-8CA52538B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5162" y="2170112"/>
          <a:ext cx="7794625" cy="413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CBC2DD-8333-4701-9C5D-91415AD65EC2}"/>
              </a:ext>
            </a:extLst>
          </p:cNvPr>
          <p:cNvSpPr txBox="1"/>
          <p:nvPr/>
        </p:nvSpPr>
        <p:spPr>
          <a:xfrm>
            <a:off x="8592457" y="2586262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ell Gothic Std Black" panose="020B0706020202040204" pitchFamily="34" charset="0"/>
              </a:rPr>
              <a:t>Cache size</a:t>
            </a:r>
            <a:endParaRPr lang="ko-KR" altLang="en-US" dirty="0">
              <a:latin typeface="Bell Gothic Std Black" panose="020B0706020202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146CF-5CF4-4F24-9FE0-1D9B2CD5F81D}"/>
              </a:ext>
            </a:extLst>
          </p:cNvPr>
          <p:cNvSpPr/>
          <p:nvPr/>
        </p:nvSpPr>
        <p:spPr>
          <a:xfrm>
            <a:off x="564203" y="1103113"/>
            <a:ext cx="845171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But, miss rate goes up if the block size becomes a significant fraction of the cache size because the # of blocks that can be held in the same size cache is smaller</a:t>
            </a:r>
          </a:p>
        </p:txBody>
      </p:sp>
    </p:spTree>
    <p:extLst>
      <p:ext uri="{BB962C8B-B14F-4D97-AF65-F5344CB8AC3E}">
        <p14:creationId xmlns:p14="http://schemas.microsoft.com/office/powerpoint/2010/main" val="8068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AA4-DF49-47EF-B2F7-B931694A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Mapped Cache</a:t>
            </a:r>
            <a:endParaRPr lang="ko-KR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D28C7D4-0286-95D4-BB9C-6D76FFF7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3D32-7878-4234-A126-1446D5AF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6339" y="656268"/>
            <a:ext cx="8015896" cy="407195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Challenge2</a:t>
            </a:r>
            <a:r>
              <a:rPr lang="en-US" altLang="ko-KR" dirty="0"/>
              <a:t>: Ping pong effect</a:t>
            </a:r>
            <a:endParaRPr lang="ko-KR" alt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396587B-F493-4064-AFE7-D1EA8FE0DF53}"/>
              </a:ext>
            </a:extLst>
          </p:cNvPr>
          <p:cNvSpPr/>
          <p:nvPr/>
        </p:nvSpPr>
        <p:spPr>
          <a:xfrm>
            <a:off x="2058313" y="934815"/>
            <a:ext cx="628714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Request sequence</a:t>
            </a:r>
          </a:p>
          <a:p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0(00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B572B9-E72F-4607-8097-A6DFFA9BE936}"/>
              </a:ext>
            </a:extLst>
          </p:cNvPr>
          <p:cNvGrpSpPr/>
          <p:nvPr/>
        </p:nvGrpSpPr>
        <p:grpSpPr>
          <a:xfrm>
            <a:off x="1592250" y="2278599"/>
            <a:ext cx="3009900" cy="2195514"/>
            <a:chOff x="381000" y="1233486"/>
            <a:chExt cx="3009900" cy="219551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C199377-2E2C-4BF7-BEAA-F9CEE00307B4}"/>
                </a:ext>
              </a:extLst>
            </p:cNvPr>
            <p:cNvSpPr/>
            <p:nvPr/>
          </p:nvSpPr>
          <p:spPr>
            <a:xfrm>
              <a:off x="381000" y="1416842"/>
              <a:ext cx="3009900" cy="2012158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Group 3">
              <a:extLst>
                <a:ext uri="{FF2B5EF4-FFF2-40B4-BE49-F238E27FC236}">
                  <a16:creationId xmlns:a16="http://schemas.microsoft.com/office/drawing/2014/main" id="{D5E722E3-9088-4A8B-AFFD-8A09A1291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057400"/>
              <a:ext cx="990600" cy="1219200"/>
              <a:chOff x="1344" y="1056"/>
              <a:chExt cx="624" cy="768"/>
            </a:xfrm>
          </p:grpSpPr>
          <p:sp>
            <p:nvSpPr>
              <p:cNvPr id="86" name="Rectangle 4">
                <a:extLst>
                  <a:ext uri="{FF2B5EF4-FFF2-40B4-BE49-F238E27FC236}">
                    <a16:creationId xmlns:a16="http://schemas.microsoft.com/office/drawing/2014/main" id="{52E5E4E6-8540-412F-A0FD-F41722EFB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87" name="Line 5">
                <a:extLst>
                  <a:ext uri="{FF2B5EF4-FFF2-40B4-BE49-F238E27FC236}">
                    <a16:creationId xmlns:a16="http://schemas.microsoft.com/office/drawing/2014/main" id="{11EF0140-AC76-4079-92F3-4B4607E0C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6">
                <a:extLst>
                  <a:ext uri="{FF2B5EF4-FFF2-40B4-BE49-F238E27FC236}">
                    <a16:creationId xmlns:a16="http://schemas.microsoft.com/office/drawing/2014/main" id="{338B37C6-63BE-423E-8974-C051AF63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" name="Line 7">
                <a:extLst>
                  <a:ext uri="{FF2B5EF4-FFF2-40B4-BE49-F238E27FC236}">
                    <a16:creationId xmlns:a16="http://schemas.microsoft.com/office/drawing/2014/main" id="{35BCC9BE-3389-4F3A-A7AF-7C298EC6F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id="{71170921-3DE8-4372-BD5F-0622B5DC8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175" y="20177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00</a:t>
              </a: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79E68EDE-0EB3-4A92-9003-F191F41F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362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01</a:t>
              </a:r>
            </a:p>
          </p:txBody>
        </p: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id="{D910912C-9E90-4D6A-90A4-8BE854F54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6670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10</a:t>
              </a: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04B82E99-0FB1-4A3A-91A1-7A6EE68DD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2971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11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47444136-3FAF-4FF1-AC0C-5B39DC6F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233486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Cache</a:t>
              </a:r>
            </a:p>
          </p:txBody>
        </p:sp>
        <p:grpSp>
          <p:nvGrpSpPr>
            <p:cNvPr id="68" name="Group 37">
              <a:extLst>
                <a:ext uri="{FF2B5EF4-FFF2-40B4-BE49-F238E27FC236}">
                  <a16:creationId xmlns:a16="http://schemas.microsoft.com/office/drawing/2014/main" id="{D03D1EBF-3500-41A3-8F41-3E961147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057400"/>
              <a:ext cx="6096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82" name="Rectangle 38">
                <a:extLst>
                  <a:ext uri="{FF2B5EF4-FFF2-40B4-BE49-F238E27FC236}">
                    <a16:creationId xmlns:a16="http://schemas.microsoft.com/office/drawing/2014/main" id="{9375CBE2-38AA-46DA-88BA-E1DA3E0FA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id="{CFF993A6-99B6-4FE7-A31C-417259DB7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Line 40">
                <a:extLst>
                  <a:ext uri="{FF2B5EF4-FFF2-40B4-BE49-F238E27FC236}">
                    <a16:creationId xmlns:a16="http://schemas.microsoft.com/office/drawing/2014/main" id="{DCC9348D-8551-4A94-A762-A3FCAFA9F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Line 41">
                <a:extLst>
                  <a:ext uri="{FF2B5EF4-FFF2-40B4-BE49-F238E27FC236}">
                    <a16:creationId xmlns:a16="http://schemas.microsoft.com/office/drawing/2014/main" id="{32368298-FB57-4049-88CE-D552BA92A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9" name="Text Box 42">
              <a:extLst>
                <a:ext uri="{FF2B5EF4-FFF2-40B4-BE49-F238E27FC236}">
                  <a16:creationId xmlns:a16="http://schemas.microsoft.com/office/drawing/2014/main" id="{3A940A50-36D5-4E7D-9F4A-7362C1DBB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0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70" name="Text Box 43">
              <a:extLst>
                <a:ext uri="{FF2B5EF4-FFF2-40B4-BE49-F238E27FC236}">
                  <a16:creationId xmlns:a16="http://schemas.microsoft.com/office/drawing/2014/main" id="{D462827B-C253-427C-983E-AAEFF52F5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71" name="Rectangle 45" descr="5%">
              <a:extLst>
                <a:ext uri="{FF2B5EF4-FFF2-40B4-BE49-F238E27FC236}">
                  <a16:creationId xmlns:a16="http://schemas.microsoft.com/office/drawing/2014/main" id="{B0206E9C-0A45-4ED1-AC94-81419173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2" name="Rectangle 53" descr="5%">
              <a:extLst>
                <a:ext uri="{FF2B5EF4-FFF2-40B4-BE49-F238E27FC236}">
                  <a16:creationId xmlns:a16="http://schemas.microsoft.com/office/drawing/2014/main" id="{B3004F3C-DDEA-4C39-A42D-DEA9F50B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9718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3" name="Rectangle 55" descr="5%">
              <a:extLst>
                <a:ext uri="{FF2B5EF4-FFF2-40B4-BE49-F238E27FC236}">
                  <a16:creationId xmlns:a16="http://schemas.microsoft.com/office/drawing/2014/main" id="{0EB02E5B-EAD3-49F5-98EC-1F0407384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990600" cy="304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74" name="Rectangle 63" descr="5%">
              <a:extLst>
                <a:ext uri="{FF2B5EF4-FFF2-40B4-BE49-F238E27FC236}">
                  <a16:creationId xmlns:a16="http://schemas.microsoft.com/office/drawing/2014/main" id="{65514E66-7A6A-4852-B619-B680C8293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667000"/>
              <a:ext cx="990600" cy="30480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grpSp>
          <p:nvGrpSpPr>
            <p:cNvPr id="75" name="Group 65">
              <a:extLst>
                <a:ext uri="{FF2B5EF4-FFF2-40B4-BE49-F238E27FC236}">
                  <a16:creationId xmlns:a16="http://schemas.microsoft.com/office/drawing/2014/main" id="{B87B984D-05F7-4E20-B724-467125446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057400"/>
              <a:ext cx="381000" cy="1219200"/>
              <a:chOff x="1344" y="1056"/>
              <a:chExt cx="624" cy="768"/>
            </a:xfrm>
            <a:solidFill>
              <a:schemeClr val="bg1"/>
            </a:solidFill>
          </p:grpSpPr>
          <p:sp>
            <p:nvSpPr>
              <p:cNvPr id="78" name="Rectangle 66">
                <a:extLst>
                  <a:ext uri="{FF2B5EF4-FFF2-40B4-BE49-F238E27FC236}">
                    <a16:creationId xmlns:a16="http://schemas.microsoft.com/office/drawing/2014/main" id="{B537C58E-C20B-4508-9D93-9D483E287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79" name="Line 67">
                <a:extLst>
                  <a:ext uri="{FF2B5EF4-FFF2-40B4-BE49-F238E27FC236}">
                    <a16:creationId xmlns:a16="http://schemas.microsoft.com/office/drawing/2014/main" id="{CC333A4F-4AF5-4A48-8DA4-2A5B49C0D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Line 68">
                <a:extLst>
                  <a:ext uri="{FF2B5EF4-FFF2-40B4-BE49-F238E27FC236}">
                    <a16:creationId xmlns:a16="http://schemas.microsoft.com/office/drawing/2014/main" id="{6233C392-2A9D-4C15-B3C4-77DA37CDA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69">
                <a:extLst>
                  <a:ext uri="{FF2B5EF4-FFF2-40B4-BE49-F238E27FC236}">
                    <a16:creationId xmlns:a16="http://schemas.microsoft.com/office/drawing/2014/main" id="{99DF5D65-278A-4F56-BD3D-8CAE84194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4CBC7009-5200-4920-BC12-4964254F7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69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77" name="Text Box 94">
              <a:extLst>
                <a:ext uri="{FF2B5EF4-FFF2-40B4-BE49-F238E27FC236}">
                  <a16:creationId xmlns:a16="http://schemas.microsoft.com/office/drawing/2014/main" id="{CFD533DB-91FF-4000-B7A1-77E87E0DA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742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Index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84DE0F-1FBF-4B7F-AB39-2869A76896D5}"/>
              </a:ext>
            </a:extLst>
          </p:cNvPr>
          <p:cNvGrpSpPr/>
          <p:nvPr/>
        </p:nvGrpSpPr>
        <p:grpSpPr>
          <a:xfrm>
            <a:off x="8260054" y="985779"/>
            <a:ext cx="2222500" cy="5347353"/>
            <a:chOff x="3867150" y="910572"/>
            <a:chExt cx="2222500" cy="534735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C344497-2500-4FE4-B076-7EDE91BAB94C}"/>
                </a:ext>
              </a:extLst>
            </p:cNvPr>
            <p:cNvSpPr/>
            <p:nvPr/>
          </p:nvSpPr>
          <p:spPr>
            <a:xfrm>
              <a:off x="3867150" y="1090019"/>
              <a:ext cx="2222500" cy="5167906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6257AD-DAD1-45BD-B362-B94975148C2C}"/>
                </a:ext>
              </a:extLst>
            </p:cNvPr>
            <p:cNvGrpSpPr/>
            <p:nvPr/>
          </p:nvGrpSpPr>
          <p:grpSpPr>
            <a:xfrm>
              <a:off x="4184650" y="1254921"/>
              <a:ext cx="1905000" cy="4918075"/>
              <a:chOff x="4267200" y="838200"/>
              <a:chExt cx="1905000" cy="4918075"/>
            </a:xfrm>
          </p:grpSpPr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8E87F54E-BFE2-4934-A1E0-B72E31F76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447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A364577-2505-4B0D-A0F4-909EBCE17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143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3C133797-C450-418B-A554-1711E2E10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752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A9F76383-B2DD-4290-9270-7F338F59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12">
                <a:extLst>
                  <a:ext uri="{FF2B5EF4-FFF2-40B4-BE49-F238E27FC236}">
                    <a16:creationId xmlns:a16="http://schemas.microsoft.com/office/drawing/2014/main" id="{65F2AD21-CDD8-4F9B-92B1-040C524D2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AC7ACFE4-A2EB-4609-AE50-A8AFDE2E8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E9529881-FFD9-4C91-B5E2-63C10B105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105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B1DC254F-B9A6-4463-8B97-D766A63B1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410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" name="Line 16">
                <a:extLst>
                  <a:ext uri="{FF2B5EF4-FFF2-40B4-BE49-F238E27FC236}">
                    <a16:creationId xmlns:a16="http://schemas.microsoft.com/office/drawing/2014/main" id="{6EEE64EA-4F14-45F7-8CA3-A0AF98AE6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4800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" name="Line 17">
                <a:extLst>
                  <a:ext uri="{FF2B5EF4-FFF2-40B4-BE49-F238E27FC236}">
                    <a16:creationId xmlns:a16="http://schemas.microsoft.com/office/drawing/2014/main" id="{2CD0E819-0A3D-48C7-98CA-40770A1C2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715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" name="Line 18">
                <a:extLst>
                  <a:ext uri="{FF2B5EF4-FFF2-40B4-BE49-F238E27FC236}">
                    <a16:creationId xmlns:a16="http://schemas.microsoft.com/office/drawing/2014/main" id="{1D2269F3-9AB2-4F92-B5EC-ED48ED652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7800" y="44958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5" name="Text Box 25">
                <a:extLst>
                  <a:ext uri="{FF2B5EF4-FFF2-40B4-BE49-F238E27FC236}">
                    <a16:creationId xmlns:a16="http://schemas.microsoft.com/office/drawing/2014/main" id="{9171A59C-C89B-43F7-A92F-F628E1214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838200"/>
                <a:ext cx="990600" cy="491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01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10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11</a:t>
                </a:r>
                <a:r>
                  <a:rPr lang="en-US" altLang="ko-KR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</p:txBody>
          </p:sp>
          <p:sp>
            <p:nvSpPr>
              <p:cNvPr id="106" name="Line 28">
                <a:extLst>
                  <a:ext uri="{FF2B5EF4-FFF2-40B4-BE49-F238E27FC236}">
                    <a16:creationId xmlns:a16="http://schemas.microsoft.com/office/drawing/2014/main" id="{86AF2845-B239-443F-BC16-8270237F8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057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7FDAA0D1-9F58-4BCC-A396-3055BF682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362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EB2C724D-D63E-4282-A5AC-1650F6787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667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9" name="Line 31">
                <a:extLst>
                  <a:ext uri="{FF2B5EF4-FFF2-40B4-BE49-F238E27FC236}">
                    <a16:creationId xmlns:a16="http://schemas.microsoft.com/office/drawing/2014/main" id="{A0183B62-FC6B-4E85-8AA3-8DFD1F15B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971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32">
                <a:extLst>
                  <a:ext uri="{FF2B5EF4-FFF2-40B4-BE49-F238E27FC236}">
                    <a16:creationId xmlns:a16="http://schemas.microsoft.com/office/drawing/2014/main" id="{BEBB8587-2B0E-4EFA-8EF3-99A18109C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276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" name="Line 33">
                <a:extLst>
                  <a:ext uri="{FF2B5EF4-FFF2-40B4-BE49-F238E27FC236}">
                    <a16:creationId xmlns:a16="http://schemas.microsoft.com/office/drawing/2014/main" id="{1224EB74-13E9-46A3-92CE-2980986B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581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2" name="Line 34">
                <a:extLst>
                  <a:ext uri="{FF2B5EF4-FFF2-40B4-BE49-F238E27FC236}">
                    <a16:creationId xmlns:a16="http://schemas.microsoft.com/office/drawing/2014/main" id="{2B654792-E78D-4068-9134-90D6A8743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495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35">
                <a:extLst>
                  <a:ext uri="{FF2B5EF4-FFF2-40B4-BE49-F238E27FC236}">
                    <a16:creationId xmlns:a16="http://schemas.microsoft.com/office/drawing/2014/main" id="{1BEC0434-581A-4B07-8FE8-56D788E7E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886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" name="Line 36">
                <a:extLst>
                  <a:ext uri="{FF2B5EF4-FFF2-40B4-BE49-F238E27FC236}">
                    <a16:creationId xmlns:a16="http://schemas.microsoft.com/office/drawing/2014/main" id="{593F0376-101D-4A88-AD19-6E04F08DE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Rectangle 44" descr="5%">
                <a:extLst>
                  <a:ext uri="{FF2B5EF4-FFF2-40B4-BE49-F238E27FC236}">
                    <a16:creationId xmlns:a16="http://schemas.microsoft.com/office/drawing/2014/main" id="{3664673D-1859-4B5F-A7D6-0808693E7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8382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6" name="Rectangle 46" descr="5%">
                <a:extLst>
                  <a:ext uri="{FF2B5EF4-FFF2-40B4-BE49-F238E27FC236}">
                    <a16:creationId xmlns:a16="http://schemas.microsoft.com/office/drawing/2014/main" id="{D9EA4778-5227-4EC9-B3F0-26604866F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0574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7" name="Rectangle 47" descr="5%">
                <a:extLst>
                  <a:ext uri="{FF2B5EF4-FFF2-40B4-BE49-F238E27FC236}">
                    <a16:creationId xmlns:a16="http://schemas.microsoft.com/office/drawing/2014/main" id="{A71A2B82-1167-4C2A-94AC-3AD4BD016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2766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8" name="Rectangle 48" descr="5%">
                <a:extLst>
                  <a:ext uri="{FF2B5EF4-FFF2-40B4-BE49-F238E27FC236}">
                    <a16:creationId xmlns:a16="http://schemas.microsoft.com/office/drawing/2014/main" id="{C725FB9D-C905-454B-968F-A17998A7D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990600" cy="30480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19" name="Rectangle 49" descr="5%">
                <a:extLst>
                  <a:ext uri="{FF2B5EF4-FFF2-40B4-BE49-F238E27FC236}">
                    <a16:creationId xmlns:a16="http://schemas.microsoft.com/office/drawing/2014/main" id="{8B8F0A44-0956-4B81-AD2C-7836287F9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4102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0" name="Rectangle 50" descr="5%">
                <a:extLst>
                  <a:ext uri="{FF2B5EF4-FFF2-40B4-BE49-F238E27FC236}">
                    <a16:creationId xmlns:a16="http://schemas.microsoft.com/office/drawing/2014/main" id="{7C1B4F43-2D12-445E-83FF-FAFB3189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1910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1" name="Rectangle 51" descr="5%">
                <a:extLst>
                  <a:ext uri="{FF2B5EF4-FFF2-40B4-BE49-F238E27FC236}">
                    <a16:creationId xmlns:a16="http://schemas.microsoft.com/office/drawing/2014/main" id="{0490FF78-1F93-44E7-A024-71CC65FCA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2" name="Rectangle 52" descr="5%">
                <a:extLst>
                  <a:ext uri="{FF2B5EF4-FFF2-40B4-BE49-F238E27FC236}">
                    <a16:creationId xmlns:a16="http://schemas.microsoft.com/office/drawing/2014/main" id="{2C8D29AF-8AEA-4BCF-B1F5-8E9BF43E8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3" name="Rectangle 54" descr="5%">
                <a:extLst>
                  <a:ext uri="{FF2B5EF4-FFF2-40B4-BE49-F238E27FC236}">
                    <a16:creationId xmlns:a16="http://schemas.microsoft.com/office/drawing/2014/main" id="{D97F8316-631B-49AE-898E-7B8F596F9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1430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4" name="Rectangle 56" descr="5%">
                <a:extLst>
                  <a:ext uri="{FF2B5EF4-FFF2-40B4-BE49-F238E27FC236}">
                    <a16:creationId xmlns:a16="http://schemas.microsoft.com/office/drawing/2014/main" id="{40F75CC6-48F1-47AE-85CD-256133CD1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3622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5" name="Rectangle 57" descr="5%">
                <a:extLst>
                  <a:ext uri="{FF2B5EF4-FFF2-40B4-BE49-F238E27FC236}">
                    <a16:creationId xmlns:a16="http://schemas.microsoft.com/office/drawing/2014/main" id="{47B403DE-4211-4AC0-A16A-2BA075FC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5814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6" name="Rectangle 58" descr="5%">
                <a:extLst>
                  <a:ext uri="{FF2B5EF4-FFF2-40B4-BE49-F238E27FC236}">
                    <a16:creationId xmlns:a16="http://schemas.microsoft.com/office/drawing/2014/main" id="{8EDEC18B-7A9A-4D7B-B9D5-610632097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7" name="Rectangle 59" descr="5%">
                <a:extLst>
                  <a:ext uri="{FF2B5EF4-FFF2-40B4-BE49-F238E27FC236}">
                    <a16:creationId xmlns:a16="http://schemas.microsoft.com/office/drawing/2014/main" id="{F69C7299-7FEF-4041-935F-7BA185036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054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8" name="Rectangle 60" descr="5%">
                <a:extLst>
                  <a:ext uri="{FF2B5EF4-FFF2-40B4-BE49-F238E27FC236}">
                    <a16:creationId xmlns:a16="http://schemas.microsoft.com/office/drawing/2014/main" id="{2EB139BD-160F-436F-992A-E827C1241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9" name="Rectangle 61" descr="5%">
                <a:extLst>
                  <a:ext uri="{FF2B5EF4-FFF2-40B4-BE49-F238E27FC236}">
                    <a16:creationId xmlns:a16="http://schemas.microsoft.com/office/drawing/2014/main" id="{1A88F12D-D2B3-44D9-9C93-C4744A5CF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6670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30" name="Rectangle 62" descr="5%">
                <a:extLst>
                  <a:ext uri="{FF2B5EF4-FFF2-40B4-BE49-F238E27FC236}">
                    <a16:creationId xmlns:a16="http://schemas.microsoft.com/office/drawing/2014/main" id="{26BD8202-6966-4283-93B2-1621FAB84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447800"/>
                <a:ext cx="990600" cy="304800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127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93" name="Text Box 24">
              <a:extLst>
                <a:ext uri="{FF2B5EF4-FFF2-40B4-BE49-F238E27FC236}">
                  <a16:creationId xmlns:a16="http://schemas.microsoft.com/office/drawing/2014/main" id="{C81E7618-B290-4E17-8623-5CEC9F41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576" y="910572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Main memory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F77D980-280A-4915-BCC1-F3FE10FB64D7}"/>
              </a:ext>
            </a:extLst>
          </p:cNvPr>
          <p:cNvGrpSpPr/>
          <p:nvPr/>
        </p:nvGrpSpPr>
        <p:grpSpPr>
          <a:xfrm>
            <a:off x="7412711" y="20441"/>
            <a:ext cx="3096834" cy="852487"/>
            <a:chOff x="2407947" y="4668640"/>
            <a:chExt cx="3096834" cy="85248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B457973-19B0-47E1-AECC-E3458C7E6607}"/>
                </a:ext>
              </a:extLst>
            </p:cNvPr>
            <p:cNvGrpSpPr/>
            <p:nvPr/>
          </p:nvGrpSpPr>
          <p:grpSpPr>
            <a:xfrm>
              <a:off x="2409227" y="5236598"/>
              <a:ext cx="2627915" cy="284529"/>
              <a:chOff x="3085770" y="3429000"/>
              <a:chExt cx="2627915" cy="45337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FB3C7C6-D702-4B8B-B514-14EC75AC5F38}"/>
                  </a:ext>
                </a:extLst>
              </p:cNvPr>
              <p:cNvSpPr/>
              <p:nvPr/>
            </p:nvSpPr>
            <p:spPr>
              <a:xfrm>
                <a:off x="3085770" y="342900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4EE7070-3D61-4300-8671-D308C093F7B2}"/>
                  </a:ext>
                </a:extLst>
              </p:cNvPr>
              <p:cNvSpPr/>
              <p:nvPr/>
            </p:nvSpPr>
            <p:spPr>
              <a:xfrm>
                <a:off x="3523756" y="3429000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58B4CDB-DFEE-4A65-B37B-259655C00966}"/>
                  </a:ext>
                </a:extLst>
              </p:cNvPr>
              <p:cNvSpPr/>
              <p:nvPr/>
            </p:nvSpPr>
            <p:spPr>
              <a:xfrm>
                <a:off x="3961742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38992B9-F7A0-4674-80E9-B19C007EE342}"/>
                  </a:ext>
                </a:extLst>
              </p:cNvPr>
              <p:cNvSpPr/>
              <p:nvPr/>
            </p:nvSpPr>
            <p:spPr>
              <a:xfrm>
                <a:off x="4399727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A26DE26-CAF5-4357-B26B-59A9D288F7CD}"/>
                  </a:ext>
                </a:extLst>
              </p:cNvPr>
              <p:cNvSpPr/>
              <p:nvPr/>
            </p:nvSpPr>
            <p:spPr>
              <a:xfrm>
                <a:off x="4837713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F7A15AE-48FD-4AD5-A431-430811F3EA40}"/>
                  </a:ext>
                </a:extLst>
              </p:cNvPr>
              <p:cNvSpPr/>
              <p:nvPr/>
            </p:nvSpPr>
            <p:spPr>
              <a:xfrm>
                <a:off x="5275699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D377FB5-CE06-4C17-937C-4C25341F1BB1}"/>
                </a:ext>
              </a:extLst>
            </p:cNvPr>
            <p:cNvGrpSpPr/>
            <p:nvPr/>
          </p:nvGrpSpPr>
          <p:grpSpPr>
            <a:xfrm>
              <a:off x="4161170" y="4672535"/>
              <a:ext cx="1343611" cy="517500"/>
              <a:chOff x="4307731" y="1935988"/>
              <a:chExt cx="1343611" cy="517500"/>
            </a:xfrm>
          </p:grpSpPr>
          <p:sp>
            <p:nvSpPr>
              <p:cNvPr id="141" name="Right Brace 140">
                <a:extLst>
                  <a:ext uri="{FF2B5EF4-FFF2-40B4-BE49-F238E27FC236}">
                    <a16:creationId xmlns:a16="http://schemas.microsoft.com/office/drawing/2014/main" id="{1305B7B0-940C-45E8-A31F-10276A7129B9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6BC1964-A9C5-4B4F-BD38-D516CA2BA085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77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Block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051EAA3-1183-4A7F-B360-1F5D0919A1E3}"/>
                </a:ext>
              </a:extLst>
            </p:cNvPr>
            <p:cNvGrpSpPr/>
            <p:nvPr/>
          </p:nvGrpSpPr>
          <p:grpSpPr>
            <a:xfrm>
              <a:off x="3041335" y="4674743"/>
              <a:ext cx="1247201" cy="516580"/>
              <a:chOff x="4064864" y="1936908"/>
              <a:chExt cx="1247201" cy="516580"/>
            </a:xfrm>
          </p:grpSpPr>
          <p:sp>
            <p:nvSpPr>
              <p:cNvPr id="138" name="Right Brace 137">
                <a:extLst>
                  <a:ext uri="{FF2B5EF4-FFF2-40B4-BE49-F238E27FC236}">
                    <a16:creationId xmlns:a16="http://schemas.microsoft.com/office/drawing/2014/main" id="{7BF22EC9-A7A7-4A58-9972-82B0EF390DD8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987C570-2348-47BA-8C3E-92D5F06FDD64}"/>
                  </a:ext>
                </a:extLst>
              </p:cNvPr>
              <p:cNvSpPr/>
              <p:nvPr/>
            </p:nvSpPr>
            <p:spPr>
              <a:xfrm>
                <a:off x="4064864" y="1936908"/>
                <a:ext cx="1247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Block 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7D0773B-6274-4A69-8DB8-48B8380123BD}"/>
                </a:ext>
              </a:extLst>
            </p:cNvPr>
            <p:cNvGrpSpPr/>
            <p:nvPr/>
          </p:nvGrpSpPr>
          <p:grpSpPr>
            <a:xfrm>
              <a:off x="2407947" y="4668640"/>
              <a:ext cx="875972" cy="522218"/>
              <a:chOff x="4307731" y="1931270"/>
              <a:chExt cx="875972" cy="522218"/>
            </a:xfrm>
          </p:grpSpPr>
          <p:sp>
            <p:nvSpPr>
              <p:cNvPr id="136" name="Right Brace 135">
                <a:extLst>
                  <a:ext uri="{FF2B5EF4-FFF2-40B4-BE49-F238E27FC236}">
                    <a16:creationId xmlns:a16="http://schemas.microsoft.com/office/drawing/2014/main" id="{661D81D0-6F74-4772-92D0-819DC2365288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D46EACE-0433-422D-AD3B-95294B2C767A}"/>
                  </a:ext>
                </a:extLst>
              </p:cNvPr>
              <p:cNvSpPr/>
              <p:nvPr/>
            </p:nvSpPr>
            <p:spPr>
              <a:xfrm>
                <a:off x="4467434" y="1931270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Bell Gothic Light" panose="02000403040000020004" pitchFamily="2" charset="0"/>
                  </a:rPr>
                  <a:t>Tag</a:t>
                </a:r>
                <a:endParaRPr lang="ko-KR" altLang="en-US" dirty="0">
                  <a:solidFill>
                    <a:srgbClr val="0070C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  <p:cxnSp>
        <p:nvCxnSpPr>
          <p:cNvPr id="153" name="Connector: Curved 152">
            <a:extLst>
              <a:ext uri="{FF2B5EF4-FFF2-40B4-BE49-F238E27FC236}">
                <a16:creationId xmlns:a16="http://schemas.microsoft.com/office/drawing/2014/main" id="{102CD0DB-9BD4-4708-884D-2DF3A3CAFC28}"/>
              </a:ext>
            </a:extLst>
          </p:cNvPr>
          <p:cNvCxnSpPr>
            <a:endCxn id="151" idx="3"/>
          </p:cNvCxnSpPr>
          <p:nvPr/>
        </p:nvCxnSpPr>
        <p:spPr>
          <a:xfrm rot="5400000" flipH="1" flipV="1">
            <a:off x="9671776" y="959998"/>
            <a:ext cx="599465" cy="140797"/>
          </a:xfrm>
          <a:prstGeom prst="curvedConnector4">
            <a:avLst>
              <a:gd name="adj1" fmla="val 31778"/>
              <a:gd name="adj2" fmla="val 3164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4647EE-937D-4448-9AE1-A2B69129EB37}"/>
              </a:ext>
            </a:extLst>
          </p:cNvPr>
          <p:cNvSpPr/>
          <p:nvPr/>
        </p:nvSpPr>
        <p:spPr>
          <a:xfrm>
            <a:off x="1654233" y="4485284"/>
            <a:ext cx="2889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with an empty cache, all blocks initially marked as not valid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08AF3-367F-48DA-A1D7-AF89268B5172}"/>
              </a:ext>
            </a:extLst>
          </p:cNvPr>
          <p:cNvSpPr/>
          <p:nvPr/>
        </p:nvSpPr>
        <p:spPr>
          <a:xfrm>
            <a:off x="2003285" y="1223304"/>
            <a:ext cx="773186" cy="278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03055-9263-4F0F-866E-35ECC2AB676A}"/>
              </a:ext>
            </a:extLst>
          </p:cNvPr>
          <p:cNvSpPr txBox="1"/>
          <p:nvPr/>
        </p:nvSpPr>
        <p:spPr>
          <a:xfrm>
            <a:off x="2086979" y="149151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515DBAD-3372-4315-83DA-58A718B7608B}"/>
              </a:ext>
            </a:extLst>
          </p:cNvPr>
          <p:cNvSpPr txBox="1"/>
          <p:nvPr/>
        </p:nvSpPr>
        <p:spPr>
          <a:xfrm>
            <a:off x="2835357" y="14832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1C31E75-6191-4965-AFA3-141EFA644CE4}"/>
              </a:ext>
            </a:extLst>
          </p:cNvPr>
          <p:cNvSpPr txBox="1"/>
          <p:nvPr/>
        </p:nvSpPr>
        <p:spPr>
          <a:xfrm>
            <a:off x="3618248" y="14902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FA64C45-69FC-4539-BDBB-EE4D8FD42504}"/>
              </a:ext>
            </a:extLst>
          </p:cNvPr>
          <p:cNvSpPr txBox="1"/>
          <p:nvPr/>
        </p:nvSpPr>
        <p:spPr>
          <a:xfrm>
            <a:off x="4346542" y="14838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65A2281-AC75-4066-91ED-BB1A92CCCEC4}"/>
              </a:ext>
            </a:extLst>
          </p:cNvPr>
          <p:cNvSpPr txBox="1"/>
          <p:nvPr/>
        </p:nvSpPr>
        <p:spPr>
          <a:xfrm>
            <a:off x="5129433" y="14838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A4AEEC7-DEF0-4850-AAD6-6A90798B020F}"/>
              </a:ext>
            </a:extLst>
          </p:cNvPr>
          <p:cNvSpPr txBox="1"/>
          <p:nvPr/>
        </p:nvSpPr>
        <p:spPr>
          <a:xfrm>
            <a:off x="5907436" y="148388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57B34BD-F242-46B0-B35F-8273F61630A8}"/>
              </a:ext>
            </a:extLst>
          </p:cNvPr>
          <p:cNvSpPr txBox="1"/>
          <p:nvPr/>
        </p:nvSpPr>
        <p:spPr>
          <a:xfrm>
            <a:off x="6643886" y="149023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E234228-9295-48C0-B390-51B372BBEE05}"/>
              </a:ext>
            </a:extLst>
          </p:cNvPr>
          <p:cNvSpPr txBox="1"/>
          <p:nvPr/>
        </p:nvSpPr>
        <p:spPr>
          <a:xfrm>
            <a:off x="7388582" y="15108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4" name="Line 71">
            <a:extLst>
              <a:ext uri="{FF2B5EF4-FFF2-40B4-BE49-F238E27FC236}">
                <a16:creationId xmlns:a16="http://schemas.microsoft.com/office/drawing/2014/main" id="{E8FD5504-AACD-4B87-AE22-BC8B239B4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2186" y="1513930"/>
            <a:ext cx="4155355" cy="17971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" name="Speech Bubble: Rectangle 154">
            <a:extLst>
              <a:ext uri="{FF2B5EF4-FFF2-40B4-BE49-F238E27FC236}">
                <a16:creationId xmlns:a16="http://schemas.microsoft.com/office/drawing/2014/main" id="{D0D79753-9D91-4240-9860-4669C6A1A427}"/>
              </a:ext>
            </a:extLst>
          </p:cNvPr>
          <p:cNvSpPr/>
          <p:nvPr/>
        </p:nvSpPr>
        <p:spPr>
          <a:xfrm>
            <a:off x="2514762" y="2455327"/>
            <a:ext cx="815367" cy="47674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Invalid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56" name="Speech Bubble: Rectangle 155">
            <a:extLst>
              <a:ext uri="{FF2B5EF4-FFF2-40B4-BE49-F238E27FC236}">
                <a16:creationId xmlns:a16="http://schemas.microsoft.com/office/drawing/2014/main" id="{E3310709-FA6E-416D-95F8-5CEE54EFB88A}"/>
              </a:ext>
            </a:extLst>
          </p:cNvPr>
          <p:cNvSpPr/>
          <p:nvPr/>
        </p:nvSpPr>
        <p:spPr>
          <a:xfrm>
            <a:off x="4947646" y="1986900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2B1472C-AEB5-45C4-AF3E-D1E4A05DB2C7}"/>
              </a:ext>
            </a:extLst>
          </p:cNvPr>
          <p:cNvGrpSpPr/>
          <p:nvPr/>
        </p:nvGrpSpPr>
        <p:grpSpPr>
          <a:xfrm>
            <a:off x="2435717" y="3118980"/>
            <a:ext cx="1974098" cy="294209"/>
            <a:chOff x="3050844" y="3720704"/>
            <a:chExt cx="1974098" cy="2942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362CD5A-80C6-4510-AD49-F455231E5CE1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160" name="Rectangle 38">
                <a:extLst>
                  <a:ext uri="{FF2B5EF4-FFF2-40B4-BE49-F238E27FC236}">
                    <a16:creationId xmlns:a16="http://schemas.microsoft.com/office/drawing/2014/main" id="{B304D996-936B-4585-BBE0-71BE9484B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61" name="Rectangle 66">
                <a:extLst>
                  <a:ext uri="{FF2B5EF4-FFF2-40B4-BE49-F238E27FC236}">
                    <a16:creationId xmlns:a16="http://schemas.microsoft.com/office/drawing/2014/main" id="{4FC622D3-8DCF-41F0-B0EF-A02AE4B28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59" name="Rectangle 45" descr="5%">
              <a:extLst>
                <a:ext uri="{FF2B5EF4-FFF2-40B4-BE49-F238E27FC236}">
                  <a16:creationId xmlns:a16="http://schemas.microsoft.com/office/drawing/2014/main" id="{938B35E9-2D4E-4707-BDFF-10F048CB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162" name="Speech Bubble: Rectangle 161">
            <a:extLst>
              <a:ext uri="{FF2B5EF4-FFF2-40B4-BE49-F238E27FC236}">
                <a16:creationId xmlns:a16="http://schemas.microsoft.com/office/drawing/2014/main" id="{7720FFCD-55D9-4F04-B23D-C8A06002765E}"/>
              </a:ext>
            </a:extLst>
          </p:cNvPr>
          <p:cNvSpPr/>
          <p:nvPr/>
        </p:nvSpPr>
        <p:spPr>
          <a:xfrm>
            <a:off x="2851235" y="2387514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mismatch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0D1F15-C012-459D-9929-1E4692393B14}"/>
              </a:ext>
            </a:extLst>
          </p:cNvPr>
          <p:cNvGrpSpPr/>
          <p:nvPr/>
        </p:nvGrpSpPr>
        <p:grpSpPr>
          <a:xfrm>
            <a:off x="2442183" y="3110743"/>
            <a:ext cx="1974098" cy="294209"/>
            <a:chOff x="3050844" y="3720704"/>
            <a:chExt cx="1974098" cy="29420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0ABD79-BC02-4EA6-89F8-996B73C2D5A5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166" name="Rectangle 38">
                <a:extLst>
                  <a:ext uri="{FF2B5EF4-FFF2-40B4-BE49-F238E27FC236}">
                    <a16:creationId xmlns:a16="http://schemas.microsoft.com/office/drawing/2014/main" id="{C7E58C55-FDEA-41F4-AA38-3F5DB2177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01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67" name="Rectangle 66">
                <a:extLst>
                  <a:ext uri="{FF2B5EF4-FFF2-40B4-BE49-F238E27FC236}">
                    <a16:creationId xmlns:a16="http://schemas.microsoft.com/office/drawing/2014/main" id="{71A16E9F-3BC9-4508-B87E-EA8C6453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65" name="Rectangle 45" descr="5%">
              <a:extLst>
                <a:ext uri="{FF2B5EF4-FFF2-40B4-BE49-F238E27FC236}">
                  <a16:creationId xmlns:a16="http://schemas.microsoft.com/office/drawing/2014/main" id="{161E6F71-FC91-4BE5-B391-0AAFFE24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173" name="Line 71">
            <a:extLst>
              <a:ext uri="{FF2B5EF4-FFF2-40B4-BE49-F238E27FC236}">
                <a16:creationId xmlns:a16="http://schemas.microsoft.com/office/drawing/2014/main" id="{C6C09D8B-003C-4F95-A036-6C9F8BA5B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197" y="2679502"/>
            <a:ext cx="4197637" cy="631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" name="Speech Bubble: Rectangle 173">
            <a:extLst>
              <a:ext uri="{FF2B5EF4-FFF2-40B4-BE49-F238E27FC236}">
                <a16:creationId xmlns:a16="http://schemas.microsoft.com/office/drawing/2014/main" id="{DF405C2C-4593-4455-878A-E53C0D00A053}"/>
              </a:ext>
            </a:extLst>
          </p:cNvPr>
          <p:cNvSpPr/>
          <p:nvPr/>
        </p:nvSpPr>
        <p:spPr>
          <a:xfrm>
            <a:off x="5006228" y="2556413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76" name="Speech Bubble: Rectangle 175">
            <a:extLst>
              <a:ext uri="{FF2B5EF4-FFF2-40B4-BE49-F238E27FC236}">
                <a16:creationId xmlns:a16="http://schemas.microsoft.com/office/drawing/2014/main" id="{10D75E98-950D-4EFE-8E5E-780041EE927F}"/>
              </a:ext>
            </a:extLst>
          </p:cNvPr>
          <p:cNvSpPr/>
          <p:nvPr/>
        </p:nvSpPr>
        <p:spPr>
          <a:xfrm>
            <a:off x="2860697" y="2396990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mismatch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E148B82-CD68-450E-B416-DD1DEB121A2D}"/>
              </a:ext>
            </a:extLst>
          </p:cNvPr>
          <p:cNvGrpSpPr/>
          <p:nvPr/>
        </p:nvGrpSpPr>
        <p:grpSpPr>
          <a:xfrm>
            <a:off x="2442183" y="3110679"/>
            <a:ext cx="1974098" cy="294209"/>
            <a:chOff x="3050844" y="3720704"/>
            <a:chExt cx="1974098" cy="2942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E9EB9DC-EDC6-4F5B-834E-032086F0E73C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180" name="Rectangle 38">
                <a:extLst>
                  <a:ext uri="{FF2B5EF4-FFF2-40B4-BE49-F238E27FC236}">
                    <a16:creationId xmlns:a16="http://schemas.microsoft.com/office/drawing/2014/main" id="{06FC5BE6-424A-49E2-B662-BD82E1EAD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81" name="Rectangle 66">
                <a:extLst>
                  <a:ext uri="{FF2B5EF4-FFF2-40B4-BE49-F238E27FC236}">
                    <a16:creationId xmlns:a16="http://schemas.microsoft.com/office/drawing/2014/main" id="{FADE0E92-5ADA-439E-9AC5-2BF422212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79" name="Rectangle 45" descr="5%">
              <a:extLst>
                <a:ext uri="{FF2B5EF4-FFF2-40B4-BE49-F238E27FC236}">
                  <a16:creationId xmlns:a16="http://schemas.microsoft.com/office/drawing/2014/main" id="{4A368940-571E-4634-8F62-1B077BBD8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833A6B2-CD39-4ABA-A30E-FCCD7190316F}"/>
              </a:ext>
            </a:extLst>
          </p:cNvPr>
          <p:cNvGrpSpPr/>
          <p:nvPr/>
        </p:nvGrpSpPr>
        <p:grpSpPr>
          <a:xfrm>
            <a:off x="2434421" y="3117155"/>
            <a:ext cx="1974098" cy="294209"/>
            <a:chOff x="3050844" y="3720704"/>
            <a:chExt cx="1974098" cy="29420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6A3CD26-B086-4728-A15A-BCE87EB54026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195" name="Rectangle 38">
                <a:extLst>
                  <a:ext uri="{FF2B5EF4-FFF2-40B4-BE49-F238E27FC236}">
                    <a16:creationId xmlns:a16="http://schemas.microsoft.com/office/drawing/2014/main" id="{D46574F2-37FA-4D10-B4E1-B24826C8E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01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96" name="Rectangle 66">
                <a:extLst>
                  <a:ext uri="{FF2B5EF4-FFF2-40B4-BE49-F238E27FC236}">
                    <a16:creationId xmlns:a16="http://schemas.microsoft.com/office/drawing/2014/main" id="{9463451D-5A85-49C8-B214-F75D18B4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94" name="Rectangle 45" descr="5%">
              <a:extLst>
                <a:ext uri="{FF2B5EF4-FFF2-40B4-BE49-F238E27FC236}">
                  <a16:creationId xmlns:a16="http://schemas.microsoft.com/office/drawing/2014/main" id="{CA673B32-BDF0-476A-8961-E3AD4352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FEFB228-53CB-4160-88F1-1D8E6654024B}"/>
              </a:ext>
            </a:extLst>
          </p:cNvPr>
          <p:cNvGrpSpPr/>
          <p:nvPr/>
        </p:nvGrpSpPr>
        <p:grpSpPr>
          <a:xfrm>
            <a:off x="2432152" y="3117998"/>
            <a:ext cx="1974098" cy="294209"/>
            <a:chOff x="3050844" y="3720704"/>
            <a:chExt cx="1974098" cy="29420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D4C8675-D1D8-487A-9D02-7C562D7E9DF4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0" name="Rectangle 38">
                <a:extLst>
                  <a:ext uri="{FF2B5EF4-FFF2-40B4-BE49-F238E27FC236}">
                    <a16:creationId xmlns:a16="http://schemas.microsoft.com/office/drawing/2014/main" id="{0F0E38AE-C2D6-4938-890A-31DF10FB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01" name="Rectangle 66">
                <a:extLst>
                  <a:ext uri="{FF2B5EF4-FFF2-40B4-BE49-F238E27FC236}">
                    <a16:creationId xmlns:a16="http://schemas.microsoft.com/office/drawing/2014/main" id="{5A557B33-66A5-41C7-B7CE-032EDBEC1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99" name="Rectangle 45" descr="5%">
              <a:extLst>
                <a:ext uri="{FF2B5EF4-FFF2-40B4-BE49-F238E27FC236}">
                  <a16:creationId xmlns:a16="http://schemas.microsoft.com/office/drawing/2014/main" id="{837D9267-5BA8-4844-96B5-85B80431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DD6C5A-4FD4-4C1C-A459-BFDDB401DE3D}"/>
              </a:ext>
            </a:extLst>
          </p:cNvPr>
          <p:cNvGrpSpPr/>
          <p:nvPr/>
        </p:nvGrpSpPr>
        <p:grpSpPr>
          <a:xfrm>
            <a:off x="2425470" y="3121282"/>
            <a:ext cx="1974098" cy="294209"/>
            <a:chOff x="3050844" y="3720704"/>
            <a:chExt cx="1974098" cy="29420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3504CE7-C2A3-408C-9CCA-DBC38DA132F9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5" name="Rectangle 38">
                <a:extLst>
                  <a:ext uri="{FF2B5EF4-FFF2-40B4-BE49-F238E27FC236}">
                    <a16:creationId xmlns:a16="http://schemas.microsoft.com/office/drawing/2014/main" id="{BB0FB36C-8143-4677-89EE-81937CA1F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01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06" name="Rectangle 66">
                <a:extLst>
                  <a:ext uri="{FF2B5EF4-FFF2-40B4-BE49-F238E27FC236}">
                    <a16:creationId xmlns:a16="http://schemas.microsoft.com/office/drawing/2014/main" id="{D5D52B12-456E-43EF-8191-DB16DA6C6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04" name="Rectangle 45" descr="5%">
              <a:extLst>
                <a:ext uri="{FF2B5EF4-FFF2-40B4-BE49-F238E27FC236}">
                  <a16:creationId xmlns:a16="http://schemas.microsoft.com/office/drawing/2014/main" id="{0D9851AF-4D48-4DB2-80A7-9E596E8D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D912DA2-5FD3-4502-B03D-E7C6A404589F}"/>
              </a:ext>
            </a:extLst>
          </p:cNvPr>
          <p:cNvGrpSpPr/>
          <p:nvPr/>
        </p:nvGrpSpPr>
        <p:grpSpPr>
          <a:xfrm>
            <a:off x="2427535" y="3118979"/>
            <a:ext cx="1974098" cy="294209"/>
            <a:chOff x="3050844" y="3720704"/>
            <a:chExt cx="1974098" cy="294209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6CE1C45-5B87-4BBD-A871-F8A9756A0026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10" name="Rectangle 38">
                <a:extLst>
                  <a:ext uri="{FF2B5EF4-FFF2-40B4-BE49-F238E27FC236}">
                    <a16:creationId xmlns:a16="http://schemas.microsoft.com/office/drawing/2014/main" id="{FBD2F89F-D7FC-4E64-B5C9-3E2846A48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11" name="Rectangle 66">
                <a:extLst>
                  <a:ext uri="{FF2B5EF4-FFF2-40B4-BE49-F238E27FC236}">
                    <a16:creationId xmlns:a16="http://schemas.microsoft.com/office/drawing/2014/main" id="{45158EDC-0A9E-4BE5-8A75-69134EF15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09" name="Rectangle 45" descr="5%">
              <a:extLst>
                <a:ext uri="{FF2B5EF4-FFF2-40B4-BE49-F238E27FC236}">
                  <a16:creationId xmlns:a16="http://schemas.microsoft.com/office/drawing/2014/main" id="{11C0EA25-C6AF-4E7D-81C4-00AD2FDE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C927830-43FF-4363-A6E1-4FD61B886512}"/>
              </a:ext>
            </a:extLst>
          </p:cNvPr>
          <p:cNvGrpSpPr/>
          <p:nvPr/>
        </p:nvGrpSpPr>
        <p:grpSpPr>
          <a:xfrm>
            <a:off x="2427677" y="3114852"/>
            <a:ext cx="1974098" cy="294209"/>
            <a:chOff x="3050844" y="3720704"/>
            <a:chExt cx="1974098" cy="294209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53CE907F-6703-4D3B-9E16-3E17AD7A989D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215" name="Rectangle 38">
                <a:extLst>
                  <a:ext uri="{FF2B5EF4-FFF2-40B4-BE49-F238E27FC236}">
                    <a16:creationId xmlns:a16="http://schemas.microsoft.com/office/drawing/2014/main" id="{37628E86-FB01-4F7E-A4D3-7FCACE5B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01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216" name="Rectangle 66">
                <a:extLst>
                  <a:ext uri="{FF2B5EF4-FFF2-40B4-BE49-F238E27FC236}">
                    <a16:creationId xmlns:a16="http://schemas.microsoft.com/office/drawing/2014/main" id="{F4AEC58E-8E7B-40A2-BC64-48F1B61E7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214" name="Rectangle 45" descr="5%">
              <a:extLst>
                <a:ext uri="{FF2B5EF4-FFF2-40B4-BE49-F238E27FC236}">
                  <a16:creationId xmlns:a16="http://schemas.microsoft.com/office/drawing/2014/main" id="{DD3A36A6-D6A2-43C5-85A2-64E8FF1E9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27E48F26-EBF8-4EB6-8E76-F9F494A841D2}"/>
              </a:ext>
            </a:extLst>
          </p:cNvPr>
          <p:cNvSpPr txBox="1">
            <a:spLocks/>
          </p:cNvSpPr>
          <p:nvPr/>
        </p:nvSpPr>
        <p:spPr>
          <a:xfrm>
            <a:off x="1846158" y="5377460"/>
            <a:ext cx="3500404" cy="434443"/>
          </a:xfrm>
          <a:prstGeom prst="rect">
            <a:avLst/>
          </a:prstGeom>
          <a:solidFill>
            <a:srgbClr val="FFA7A7"/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8 request, 8 misses</a:t>
            </a:r>
            <a:endParaRPr lang="ko-KR" alt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79A2AC3-A8B7-4565-B157-36C7CA7E08A5}"/>
              </a:ext>
            </a:extLst>
          </p:cNvPr>
          <p:cNvSpPr txBox="1"/>
          <p:nvPr/>
        </p:nvSpPr>
        <p:spPr>
          <a:xfrm>
            <a:off x="1777867" y="5814397"/>
            <a:ext cx="207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ll Gothic Black" panose="02000503050000020004" pitchFamily="2" charset="0"/>
              </a:rPr>
              <a:t>Any better idea?</a:t>
            </a:r>
            <a:endParaRPr lang="ko-KR" altLang="en-US" dirty="0">
              <a:latin typeface="Bell Gothic Black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11111E-6 L 0.0642 -1.11111E-6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9 3.7037E-7 L 0.125 -0.00023 " pathEditMode="fixed" rAng="0" ptsTypes="AA">
                                      <p:cBhvr>
                                        <p:cTn id="6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22 -0.00023 L 0.18763 -0.00023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63 -0.00023 L 0.25039 -0.00092 " pathEditMode="relative" rAng="0" ptsTypes="AA">
                                      <p:cBhvr>
                                        <p:cTn id="10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74 -0.00092 L 0.31315 -0.00092 " pathEditMode="relative" rAng="0" ptsTypes="AA">
                                      <p:cBhvr>
                                        <p:cTn id="1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8 -0.00092 L 0.37214 -0.00092 " pathEditMode="relative" rAng="0" ptsTypes="AA">
                                      <p:cBhvr>
                                        <p:cTn id="1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3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14 -0.00092 L 0.43555 0.00093 " pathEditMode="relative" rAng="0" ptsTypes="AA">
                                      <p:cBhvr>
                                        <p:cTn id="1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10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62" grpId="0" animBg="1"/>
      <p:bldP spid="162" grpId="1" animBg="1"/>
      <p:bldP spid="173" grpId="0" animBg="1"/>
      <p:bldP spid="173" grpId="1" animBg="1"/>
      <p:bldP spid="174" grpId="0" animBg="1"/>
      <p:bldP spid="174" grpId="1" animBg="1"/>
      <p:bldP spid="176" grpId="0" animBg="1"/>
      <p:bldP spid="176" grpId="1" animBg="1"/>
      <p:bldP spid="217" grpId="0" animBg="1"/>
      <p:bldP spid="2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D244-B083-4BC1-8BF3-AEBC30BC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Solution</a:t>
            </a:r>
            <a:r>
              <a:rPr lang="en-US" altLang="ko-KR" dirty="0"/>
              <a:t>: Set-Associative Cache</a:t>
            </a:r>
            <a:endParaRPr lang="ko-KR" altLang="en-US" dirty="0"/>
          </a:p>
        </p:txBody>
      </p:sp>
      <p:sp>
        <p:nvSpPr>
          <p:cNvPr id="20" name="Content Placeholder 40">
            <a:extLst>
              <a:ext uri="{FF2B5EF4-FFF2-40B4-BE49-F238E27FC236}">
                <a16:creationId xmlns:a16="http://schemas.microsoft.com/office/drawing/2014/main" id="{908DD0A8-62DF-4DBE-B1C1-4158351D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435475"/>
            <a:ext cx="11599333" cy="1774824"/>
          </a:xfrm>
        </p:spPr>
        <p:txBody>
          <a:bodyPr/>
          <a:lstStyle/>
          <a:p>
            <a:pPr defTabSz="806450"/>
            <a:r>
              <a:rPr lang="en-US" altLang="ko-KR" b="1" dirty="0"/>
              <a:t>Byte offset</a:t>
            </a:r>
            <a:r>
              <a:rPr lang="en-US" altLang="ko-KR" dirty="0"/>
              <a:t>:	</a:t>
            </a:r>
            <a:r>
              <a:rPr lang="en-US" altLang="ko-KR" b="1" dirty="0"/>
              <a:t>2</a:t>
            </a:r>
            <a:r>
              <a:rPr lang="en-US" altLang="ko-KR" dirty="0"/>
              <a:t> bits</a:t>
            </a:r>
          </a:p>
          <a:p>
            <a:pPr defTabSz="806450"/>
            <a:r>
              <a:rPr lang="en-US" altLang="ko-KR" b="1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:		</a:t>
            </a:r>
            <a:r>
              <a:rPr lang="en-US" altLang="ko-KR" b="1" dirty="0"/>
              <a:t>1</a:t>
            </a:r>
            <a:r>
              <a:rPr lang="en-US" altLang="ko-KR" dirty="0"/>
              <a:t> bits</a:t>
            </a:r>
          </a:p>
          <a:p>
            <a:pPr defTabSz="806450"/>
            <a:r>
              <a:rPr lang="en-US" altLang="ko-KR" b="1" dirty="0">
                <a:solidFill>
                  <a:srgbClr val="0070C0"/>
                </a:solidFill>
              </a:rPr>
              <a:t>Tag</a:t>
            </a:r>
            <a:r>
              <a:rPr lang="en-US" altLang="ko-KR" dirty="0"/>
              <a:t>:	 	</a:t>
            </a:r>
            <a:r>
              <a:rPr lang="en-US" altLang="ko-KR" b="1" dirty="0"/>
              <a:t>3</a:t>
            </a:r>
            <a:r>
              <a:rPr lang="en-US" altLang="ko-KR" dirty="0"/>
              <a:t> bits = {address size} – </a:t>
            </a:r>
            <a:r>
              <a:rPr lang="en-US" altLang="ko-KR" b="1" dirty="0"/>
              <a:t>2</a:t>
            </a:r>
            <a:r>
              <a:rPr lang="en-US" altLang="ko-KR" dirty="0"/>
              <a:t> – </a:t>
            </a:r>
            <a:r>
              <a:rPr lang="en-US" altLang="ko-KR" b="1" dirty="0"/>
              <a:t>1</a:t>
            </a:r>
          </a:p>
          <a:p>
            <a:pPr lvl="1" defTabSz="806450"/>
            <a:r>
              <a:rPr lang="en-US" altLang="ko-KR" b="1" dirty="0"/>
              <a:t>		</a:t>
            </a:r>
            <a:r>
              <a:rPr lang="en-US" altLang="ko-KR" dirty="0"/>
              <a:t>	(address size = 6 bits) 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1AD75-DA1B-4B1D-947C-BB713E3A7E86}"/>
              </a:ext>
            </a:extLst>
          </p:cNvPr>
          <p:cNvSpPr/>
          <p:nvPr/>
        </p:nvSpPr>
        <p:spPr>
          <a:xfrm>
            <a:off x="313267" y="1005012"/>
            <a:ext cx="8431942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divide the cache into sets each of which consists of n “ways” and allow a memory block to be mapped to any “ways” 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 simple example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size = one word (32b, 4B) 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# of blocks = 4, # of sets = 2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Memory address (assume 6b)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B9C44-EE1A-4A39-A4FE-572CC9175658}"/>
              </a:ext>
            </a:extLst>
          </p:cNvPr>
          <p:cNvGrpSpPr/>
          <p:nvPr/>
        </p:nvGrpSpPr>
        <p:grpSpPr>
          <a:xfrm>
            <a:off x="4657396" y="3566581"/>
            <a:ext cx="2627915" cy="453378"/>
            <a:chOff x="3085770" y="3429000"/>
            <a:chExt cx="2627915" cy="4533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DF4C08-4D10-4699-B48F-77ED9DAEB195}"/>
                </a:ext>
              </a:extLst>
            </p:cNvPr>
            <p:cNvSpPr/>
            <p:nvPr/>
          </p:nvSpPr>
          <p:spPr>
            <a:xfrm>
              <a:off x="3085770" y="3429001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C747D0-7B47-47D8-BD94-474899437070}"/>
                </a:ext>
              </a:extLst>
            </p:cNvPr>
            <p:cNvSpPr/>
            <p:nvPr/>
          </p:nvSpPr>
          <p:spPr>
            <a:xfrm>
              <a:off x="3523756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B234B7-B1C2-4C72-8BA5-DF2ADABEF0DC}"/>
                </a:ext>
              </a:extLst>
            </p:cNvPr>
            <p:cNvSpPr/>
            <p:nvPr/>
          </p:nvSpPr>
          <p:spPr>
            <a:xfrm>
              <a:off x="3961742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C68397-B9F8-46B5-BC5A-1F47379D6914}"/>
                </a:ext>
              </a:extLst>
            </p:cNvPr>
            <p:cNvSpPr/>
            <p:nvPr/>
          </p:nvSpPr>
          <p:spPr>
            <a:xfrm>
              <a:off x="4399727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89FE68-45C2-4927-92FF-913B69F91CCD}"/>
                </a:ext>
              </a:extLst>
            </p:cNvPr>
            <p:cNvSpPr/>
            <p:nvPr/>
          </p:nvSpPr>
          <p:spPr>
            <a:xfrm>
              <a:off x="4837713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172964-0651-4205-8829-D311035B08FB}"/>
                </a:ext>
              </a:extLst>
            </p:cNvPr>
            <p:cNvSpPr/>
            <p:nvPr/>
          </p:nvSpPr>
          <p:spPr>
            <a:xfrm>
              <a:off x="5275699" y="3429000"/>
              <a:ext cx="437986" cy="453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28DF9-7933-4B91-B3C5-7871148D5B05}"/>
              </a:ext>
            </a:extLst>
          </p:cNvPr>
          <p:cNvGrpSpPr/>
          <p:nvPr/>
        </p:nvGrpSpPr>
        <p:grpSpPr>
          <a:xfrm>
            <a:off x="6409339" y="3002518"/>
            <a:ext cx="1289173" cy="1017440"/>
            <a:chOff x="4885338" y="3059668"/>
            <a:chExt cx="1289173" cy="10174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7DAE6F-BC04-4B81-8BDC-A1FA1C15A46D}"/>
                </a:ext>
              </a:extLst>
            </p:cNvPr>
            <p:cNvGrpSpPr/>
            <p:nvPr/>
          </p:nvGrpSpPr>
          <p:grpSpPr>
            <a:xfrm>
              <a:off x="4885338" y="3623731"/>
              <a:ext cx="875972" cy="453377"/>
              <a:chOff x="4942488" y="3604681"/>
              <a:chExt cx="875972" cy="453377"/>
            </a:xfrm>
            <a:solidFill>
              <a:srgbClr val="FFC000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E075919-7AB7-4CF4-B59E-A9DB77A3FD43}"/>
                  </a:ext>
                </a:extLst>
              </p:cNvPr>
              <p:cNvSpPr/>
              <p:nvPr/>
            </p:nvSpPr>
            <p:spPr>
              <a:xfrm>
                <a:off x="4942488" y="3604681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3D5F45-2EFB-4827-B616-DF59A6822190}"/>
                  </a:ext>
                </a:extLst>
              </p:cNvPr>
              <p:cNvSpPr/>
              <p:nvPr/>
            </p:nvSpPr>
            <p:spPr>
              <a:xfrm>
                <a:off x="5380474" y="3604681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823325-D6E4-43B9-9237-D482461CADCD}"/>
                </a:ext>
              </a:extLst>
            </p:cNvPr>
            <p:cNvGrpSpPr/>
            <p:nvPr/>
          </p:nvGrpSpPr>
          <p:grpSpPr>
            <a:xfrm>
              <a:off x="4885338" y="3059668"/>
              <a:ext cx="1289173" cy="517500"/>
              <a:chOff x="4307731" y="1935988"/>
              <a:chExt cx="1289173" cy="517500"/>
            </a:xfrm>
          </p:grpSpPr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EE72CE7F-4F7E-478B-9702-29F65F5EF7B6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270F20-9F07-495D-B3E4-E9C18A6FA882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23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Byte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</p:grp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E41D67FD-501F-49CD-8C09-1E449427C785}"/>
              </a:ext>
            </a:extLst>
          </p:cNvPr>
          <p:cNvSpPr/>
          <p:nvPr/>
        </p:nvSpPr>
        <p:spPr>
          <a:xfrm>
            <a:off x="5393971" y="4550071"/>
            <a:ext cx="685554" cy="3185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44AF15-E7A7-41BA-8BE4-B79371330977}"/>
              </a:ext>
            </a:extLst>
          </p:cNvPr>
          <p:cNvSpPr txBox="1"/>
          <p:nvPr/>
        </p:nvSpPr>
        <p:spPr>
          <a:xfrm>
            <a:off x="6151595" y="4429780"/>
            <a:ext cx="4211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Size of block </a:t>
            </a:r>
            <a:r>
              <a:rPr lang="en-US" altLang="ko-KR" sz="1600" dirty="0"/>
              <a:t>(Byte in the word)</a:t>
            </a:r>
            <a:r>
              <a:rPr lang="en-US" altLang="ko-KR" sz="2800" dirty="0"/>
              <a:t> = </a:t>
            </a:r>
            <a:r>
              <a:rPr lang="en-US" altLang="ko-KR" sz="2800" b="1" dirty="0">
                <a:solidFill>
                  <a:srgbClr val="0000FF"/>
                </a:solidFill>
              </a:rPr>
              <a:t>2</a:t>
            </a:r>
            <a:r>
              <a:rPr lang="en-US" altLang="ko-KR" sz="2800" b="1" baseline="30000" dirty="0">
                <a:solidFill>
                  <a:srgbClr val="0000FF"/>
                </a:solidFill>
              </a:rPr>
              <a:t>2</a:t>
            </a:r>
            <a:endParaRPr lang="ko-KR" altLang="en-US" sz="2800" b="1" baseline="30000" dirty="0">
              <a:solidFill>
                <a:srgbClr val="0000FF"/>
              </a:solidFill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4B225EC-6C3E-4648-BA5A-3790E842B872}"/>
              </a:ext>
            </a:extLst>
          </p:cNvPr>
          <p:cNvSpPr/>
          <p:nvPr/>
        </p:nvSpPr>
        <p:spPr>
          <a:xfrm>
            <a:off x="5393971" y="5041236"/>
            <a:ext cx="685554" cy="318549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F1867-CA1E-4AE8-A68D-A3A1709A1719}"/>
              </a:ext>
            </a:extLst>
          </p:cNvPr>
          <p:cNvSpPr txBox="1"/>
          <p:nvPr/>
        </p:nvSpPr>
        <p:spPr>
          <a:xfrm>
            <a:off x="6180696" y="4914235"/>
            <a:ext cx="307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Number of sets =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00FF"/>
                </a:solidFill>
              </a:rPr>
              <a:t>2</a:t>
            </a:r>
            <a:r>
              <a:rPr lang="en-US" altLang="ko-KR" sz="2800" b="1" baseline="30000" dirty="0">
                <a:solidFill>
                  <a:srgbClr val="0000FF"/>
                </a:solidFill>
              </a:rPr>
              <a:t>1</a:t>
            </a:r>
            <a:endParaRPr lang="ko-KR" altLang="en-US" sz="2800" b="1" baseline="30000" dirty="0">
              <a:solidFill>
                <a:srgbClr val="0000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EABD8-8FB4-4CEB-AECD-4EED97719BB2}"/>
              </a:ext>
            </a:extLst>
          </p:cNvPr>
          <p:cNvGrpSpPr/>
          <p:nvPr/>
        </p:nvGrpSpPr>
        <p:grpSpPr>
          <a:xfrm>
            <a:off x="5827710" y="2992338"/>
            <a:ext cx="723275" cy="1028908"/>
            <a:chOff x="5180677" y="3048200"/>
            <a:chExt cx="723275" cy="102890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F8F107-3A55-4CC5-9FFF-1946F23D76F7}"/>
                </a:ext>
              </a:extLst>
            </p:cNvPr>
            <p:cNvSpPr/>
            <p:nvPr/>
          </p:nvSpPr>
          <p:spPr>
            <a:xfrm>
              <a:off x="5323324" y="3623731"/>
              <a:ext cx="437986" cy="45337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863339-E1C3-4788-8036-ADA7EA060E0A}"/>
                </a:ext>
              </a:extLst>
            </p:cNvPr>
            <p:cNvGrpSpPr/>
            <p:nvPr/>
          </p:nvGrpSpPr>
          <p:grpSpPr>
            <a:xfrm>
              <a:off x="5180677" y="3048200"/>
              <a:ext cx="723275" cy="528968"/>
              <a:chOff x="4603070" y="1924520"/>
              <a:chExt cx="723275" cy="528968"/>
            </a:xfrm>
          </p:grpSpPr>
          <p:sp>
            <p:nvSpPr>
              <p:cNvPr id="28" name="Right Brace 27">
                <a:extLst>
                  <a:ext uri="{FF2B5EF4-FFF2-40B4-BE49-F238E27FC236}">
                    <a16:creationId xmlns:a16="http://schemas.microsoft.com/office/drawing/2014/main" id="{DD9712A3-91B7-44F7-8FD6-D7A404BD7305}"/>
                  </a:ext>
                </a:extLst>
              </p:cNvPr>
              <p:cNvSpPr/>
              <p:nvPr/>
            </p:nvSpPr>
            <p:spPr>
              <a:xfrm rot="16200000" flipV="1">
                <a:off x="4919284" y="2189070"/>
                <a:ext cx="90849" cy="437987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C329B26-7473-42CD-B448-2F205E28B1AA}"/>
                  </a:ext>
                </a:extLst>
              </p:cNvPr>
              <p:cNvSpPr/>
              <p:nvPr/>
            </p:nvSpPr>
            <p:spPr>
              <a:xfrm>
                <a:off x="4603070" y="1924520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95BB7D-96F0-4FEB-B460-DF7D256CE326}"/>
              </a:ext>
            </a:extLst>
          </p:cNvPr>
          <p:cNvGrpSpPr/>
          <p:nvPr/>
        </p:nvGrpSpPr>
        <p:grpSpPr>
          <a:xfrm>
            <a:off x="4656116" y="3008213"/>
            <a:ext cx="1313601" cy="1012568"/>
            <a:chOff x="3132115" y="3008213"/>
            <a:chExt cx="1313601" cy="101256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3F9147A-8860-4EBA-AB3B-DF019A7BF560}"/>
                </a:ext>
              </a:extLst>
            </p:cNvPr>
            <p:cNvGrpSpPr/>
            <p:nvPr/>
          </p:nvGrpSpPr>
          <p:grpSpPr>
            <a:xfrm>
              <a:off x="3132115" y="3008213"/>
              <a:ext cx="1290660" cy="1012568"/>
              <a:chOff x="4885338" y="3064540"/>
              <a:chExt cx="1290660" cy="10125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16EA97B-1122-4E4C-ADAF-F34026BAADF4}"/>
                  </a:ext>
                </a:extLst>
              </p:cNvPr>
              <p:cNvGrpSpPr/>
              <p:nvPr/>
            </p:nvGrpSpPr>
            <p:grpSpPr>
              <a:xfrm>
                <a:off x="4885338" y="3623731"/>
                <a:ext cx="875972" cy="453377"/>
                <a:chOff x="4942488" y="3604681"/>
                <a:chExt cx="875972" cy="453377"/>
              </a:xfrm>
              <a:solidFill>
                <a:srgbClr val="FFC000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34B182B-97EF-4AC4-8575-F7A80BEC22E6}"/>
                    </a:ext>
                  </a:extLst>
                </p:cNvPr>
                <p:cNvSpPr/>
                <p:nvPr/>
              </p:nvSpPr>
              <p:spPr>
                <a:xfrm>
                  <a:off x="4942488" y="3604681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E83ED9A-17D8-4F57-BE5B-C91E275B706E}"/>
                    </a:ext>
                  </a:extLst>
                </p:cNvPr>
                <p:cNvSpPr/>
                <p:nvPr/>
              </p:nvSpPr>
              <p:spPr>
                <a:xfrm>
                  <a:off x="5380474" y="3604681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1165E91-870C-4035-9548-1F95D78DDF9F}"/>
                  </a:ext>
                </a:extLst>
              </p:cNvPr>
              <p:cNvGrpSpPr/>
              <p:nvPr/>
            </p:nvGrpSpPr>
            <p:grpSpPr>
              <a:xfrm>
                <a:off x="4885338" y="3064540"/>
                <a:ext cx="1290660" cy="512628"/>
                <a:chOff x="4307731" y="1940860"/>
                <a:chExt cx="1290660" cy="512628"/>
              </a:xfrm>
            </p:grpSpPr>
            <p:sp>
              <p:nvSpPr>
                <p:cNvPr id="35" name="Right Brace 34">
                  <a:extLst>
                    <a:ext uri="{FF2B5EF4-FFF2-40B4-BE49-F238E27FC236}">
                      <a16:creationId xmlns:a16="http://schemas.microsoft.com/office/drawing/2014/main" id="{105B6F88-7959-4701-8046-C6FE4A9B091B}"/>
                    </a:ext>
                  </a:extLst>
                </p:cNvPr>
                <p:cNvSpPr/>
                <p:nvPr/>
              </p:nvSpPr>
              <p:spPr>
                <a:xfrm rot="16200000" flipV="1">
                  <a:off x="4907636" y="1762734"/>
                  <a:ext cx="90849" cy="1290660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C6E84F8-3684-4C63-94AB-6C403E04CA8F}"/>
                    </a:ext>
                  </a:extLst>
                </p:cNvPr>
                <p:cNvSpPr/>
                <p:nvPr/>
              </p:nvSpPr>
              <p:spPr>
                <a:xfrm>
                  <a:off x="4674778" y="1940860"/>
                  <a:ext cx="498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Bell Gothic Light" panose="02000403040000020004" pitchFamily="2" charset="0"/>
                    </a:rPr>
                    <a:t>Tag</a:t>
                  </a:r>
                  <a:endParaRPr lang="ko-KR" altLang="en-US" dirty="0">
                    <a:solidFill>
                      <a:srgbClr val="0070C0"/>
                    </a:solidFill>
                    <a:latin typeface="Bell Gothic Light" panose="02000403040000020004" pitchFamily="2" charset="0"/>
                  </a:endParaRPr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2A53BB-C2B3-4AF3-85A0-E7A4980BC137}"/>
                </a:ext>
              </a:extLst>
            </p:cNvPr>
            <p:cNvSpPr/>
            <p:nvPr/>
          </p:nvSpPr>
          <p:spPr>
            <a:xfrm>
              <a:off x="4007730" y="3566581"/>
              <a:ext cx="437986" cy="453377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4834-BF94-4B9C-B7E1-21664868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Set-Associative Cache</a:t>
            </a:r>
            <a:endParaRPr lang="ko-KR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BC0E4A-C8EB-55E2-7EB0-809CFBF3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02C9-4EDF-48DD-9514-38C598B3E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 Simple Example</a:t>
            </a:r>
            <a:endParaRPr lang="ko-KR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1C95F4-ED89-494E-86AC-0EB5688B843F}"/>
              </a:ext>
            </a:extLst>
          </p:cNvPr>
          <p:cNvSpPr/>
          <p:nvPr/>
        </p:nvSpPr>
        <p:spPr>
          <a:xfrm>
            <a:off x="1593966" y="2473126"/>
            <a:ext cx="3009900" cy="2012158"/>
          </a:xfrm>
          <a:prstGeom prst="roundRect">
            <a:avLst>
              <a:gd name="adj" fmla="val 9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52E32FA1-8D47-49AF-961A-E889F3F4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966" y="2289771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000000"/>
                </a:solidFill>
                <a:ea typeface="굴림" panose="020B0600000101010101" pitchFamily="34" charset="-127"/>
              </a:rPr>
              <a:t>Cache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1E3FC2-A01A-40E6-80F4-30FA474F0AB1}"/>
              </a:ext>
            </a:extLst>
          </p:cNvPr>
          <p:cNvSpPr/>
          <p:nvPr/>
        </p:nvSpPr>
        <p:spPr>
          <a:xfrm>
            <a:off x="8260054" y="1165225"/>
            <a:ext cx="2222500" cy="5167906"/>
          </a:xfrm>
          <a:prstGeom prst="roundRect">
            <a:avLst>
              <a:gd name="adj" fmla="val 9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FFD45BAE-1602-48B7-8E3F-8217C543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81" y="985778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solidFill>
                  <a:srgbClr val="000000"/>
                </a:solidFill>
                <a:ea typeface="굴림" panose="020B0600000101010101" pitchFamily="34" charset="-127"/>
              </a:rPr>
              <a:t>Main memory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E2511BC-5671-4CD2-935B-27D4EFC6D800}"/>
              </a:ext>
            </a:extLst>
          </p:cNvPr>
          <p:cNvGrpSpPr/>
          <p:nvPr/>
        </p:nvGrpSpPr>
        <p:grpSpPr>
          <a:xfrm>
            <a:off x="7412711" y="12699"/>
            <a:ext cx="3042397" cy="860229"/>
            <a:chOff x="2407946" y="4660898"/>
            <a:chExt cx="3042397" cy="86022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07FAB45-4A3D-48EE-97CB-EDA219173C49}"/>
                </a:ext>
              </a:extLst>
            </p:cNvPr>
            <p:cNvGrpSpPr/>
            <p:nvPr/>
          </p:nvGrpSpPr>
          <p:grpSpPr>
            <a:xfrm>
              <a:off x="2409227" y="5236598"/>
              <a:ext cx="2627915" cy="284529"/>
              <a:chOff x="3085770" y="3429000"/>
              <a:chExt cx="2627915" cy="45337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0B12B5E-3EBE-4435-AAF8-00D81C9F1C69}"/>
                  </a:ext>
                </a:extLst>
              </p:cNvPr>
              <p:cNvSpPr/>
              <p:nvPr/>
            </p:nvSpPr>
            <p:spPr>
              <a:xfrm>
                <a:off x="3085770" y="3429001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60B10C6-816B-40D9-BA7E-D4F88EAD6FD8}"/>
                  </a:ext>
                </a:extLst>
              </p:cNvPr>
              <p:cNvSpPr/>
              <p:nvPr/>
            </p:nvSpPr>
            <p:spPr>
              <a:xfrm>
                <a:off x="3523756" y="3429000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BB7513E-716F-40CF-AC2C-3C1206BBA864}"/>
                  </a:ext>
                </a:extLst>
              </p:cNvPr>
              <p:cNvSpPr/>
              <p:nvPr/>
            </p:nvSpPr>
            <p:spPr>
              <a:xfrm>
                <a:off x="3961742" y="3429000"/>
                <a:ext cx="437986" cy="45337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C2C7AEF-5105-46C4-AAF1-97671013A3E5}"/>
                  </a:ext>
                </a:extLst>
              </p:cNvPr>
              <p:cNvSpPr/>
              <p:nvPr/>
            </p:nvSpPr>
            <p:spPr>
              <a:xfrm>
                <a:off x="4399727" y="3429000"/>
                <a:ext cx="437986" cy="45337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D1911E0-2FBE-4452-888C-4E09C36CA3BB}"/>
                  </a:ext>
                </a:extLst>
              </p:cNvPr>
              <p:cNvSpPr/>
              <p:nvPr/>
            </p:nvSpPr>
            <p:spPr>
              <a:xfrm>
                <a:off x="4837713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FE185D7-7C1A-426B-9F1E-0FFDEA2B8D03}"/>
                  </a:ext>
                </a:extLst>
              </p:cNvPr>
              <p:cNvSpPr/>
              <p:nvPr/>
            </p:nvSpPr>
            <p:spPr>
              <a:xfrm>
                <a:off x="5275699" y="3429000"/>
                <a:ext cx="437986" cy="4533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5EFAC8D-BE55-4398-BE7E-6A73F002545C}"/>
                </a:ext>
              </a:extLst>
            </p:cNvPr>
            <p:cNvGrpSpPr/>
            <p:nvPr/>
          </p:nvGrpSpPr>
          <p:grpSpPr>
            <a:xfrm>
              <a:off x="4161170" y="4672535"/>
              <a:ext cx="1289173" cy="517500"/>
              <a:chOff x="4307731" y="1935988"/>
              <a:chExt cx="1289173" cy="517500"/>
            </a:xfrm>
          </p:grpSpPr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42EB61C6-7B5D-462E-8961-251303A88FA6}"/>
                  </a:ext>
                </a:extLst>
              </p:cNvPr>
              <p:cNvSpPr/>
              <p:nvPr/>
            </p:nvSpPr>
            <p:spPr>
              <a:xfrm rot="16200000" flipV="1">
                <a:off x="4700292" y="1970078"/>
                <a:ext cx="90849" cy="875972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4351D7-EF53-4132-A22D-B61C22390AD4}"/>
                  </a:ext>
                </a:extLst>
              </p:cNvPr>
              <p:cNvSpPr/>
              <p:nvPr/>
            </p:nvSpPr>
            <p:spPr>
              <a:xfrm>
                <a:off x="4373492" y="1935988"/>
                <a:ext cx="1223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Light" panose="02000403040000020004" pitchFamily="2" charset="0"/>
                  </a:rPr>
                  <a:t>Byte offset</a:t>
                </a:r>
                <a:endParaRPr lang="ko-KR" altLang="en-US" dirty="0"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0381C53-75FE-4122-8BBC-6E1ADC0B406F}"/>
                </a:ext>
              </a:extLst>
            </p:cNvPr>
            <p:cNvGrpSpPr/>
            <p:nvPr/>
          </p:nvGrpSpPr>
          <p:grpSpPr>
            <a:xfrm>
              <a:off x="3579541" y="4670562"/>
              <a:ext cx="723275" cy="520760"/>
              <a:chOff x="4603070" y="1932727"/>
              <a:chExt cx="723275" cy="520760"/>
            </a:xfrm>
          </p:grpSpPr>
          <p:sp>
            <p:nvSpPr>
              <p:cNvPr id="83" name="Right Brace 82">
                <a:extLst>
                  <a:ext uri="{FF2B5EF4-FFF2-40B4-BE49-F238E27FC236}">
                    <a16:creationId xmlns:a16="http://schemas.microsoft.com/office/drawing/2014/main" id="{CEC9DAF4-741B-46B6-B24E-BB418CEDD561}"/>
                  </a:ext>
                </a:extLst>
              </p:cNvPr>
              <p:cNvSpPr/>
              <p:nvPr/>
            </p:nvSpPr>
            <p:spPr>
              <a:xfrm rot="16200000" flipV="1">
                <a:off x="4919284" y="2189069"/>
                <a:ext cx="90849" cy="437987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9CCE56C-6726-4D1D-A1EC-52890F865598}"/>
                  </a:ext>
                </a:extLst>
              </p:cNvPr>
              <p:cNvSpPr/>
              <p:nvPr/>
            </p:nvSpPr>
            <p:spPr>
              <a:xfrm>
                <a:off x="4603070" y="1932727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Bell Gothic Light" panose="02000403040000020004" pitchFamily="2" charset="0"/>
                  </a:rPr>
                  <a:t>Index</a:t>
                </a:r>
                <a:endParaRPr lang="ko-KR" altLang="en-US" dirty="0">
                  <a:solidFill>
                    <a:srgbClr val="FF0000"/>
                  </a:solidFill>
                  <a:latin typeface="Bell Gothic Light" panose="02000403040000020004" pitchFamily="2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704DEA6-947D-4A06-8903-BFE8754F5E47}"/>
                </a:ext>
              </a:extLst>
            </p:cNvPr>
            <p:cNvGrpSpPr/>
            <p:nvPr/>
          </p:nvGrpSpPr>
          <p:grpSpPr>
            <a:xfrm>
              <a:off x="2407946" y="4660898"/>
              <a:ext cx="1314241" cy="529959"/>
              <a:chOff x="4307730" y="1923528"/>
              <a:chExt cx="1314241" cy="529959"/>
            </a:xfrm>
          </p:grpSpPr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5A53F1A5-5DB0-4E7A-82EC-552F89D2E159}"/>
                  </a:ext>
                </a:extLst>
              </p:cNvPr>
              <p:cNvSpPr/>
              <p:nvPr/>
            </p:nvSpPr>
            <p:spPr>
              <a:xfrm rot="16200000" flipV="1">
                <a:off x="4919426" y="1750942"/>
                <a:ext cx="90849" cy="1314241"/>
              </a:xfrm>
              <a:prstGeom prst="rightBrace">
                <a:avLst>
                  <a:gd name="adj1" fmla="val 136767"/>
                  <a:gd name="adj2" fmla="val 5008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B05917-6076-41AA-907B-72C5C6135FB8}"/>
                  </a:ext>
                </a:extLst>
              </p:cNvPr>
              <p:cNvSpPr/>
              <p:nvPr/>
            </p:nvSpPr>
            <p:spPr>
              <a:xfrm>
                <a:off x="4686568" y="1923528"/>
                <a:ext cx="4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Bell Gothic Light" panose="02000403040000020004" pitchFamily="2" charset="0"/>
                  </a:rPr>
                  <a:t>Tag</a:t>
                </a:r>
                <a:endParaRPr lang="ko-KR" altLang="en-US" dirty="0">
                  <a:solidFill>
                    <a:srgbClr val="0070C0"/>
                  </a:solidFill>
                  <a:latin typeface="Bell Gothic Light" panose="02000403040000020004" pitchFamily="2" charset="0"/>
                </a:endParaRPr>
              </a:p>
            </p:txBody>
          </p:sp>
        </p:grp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88544D-859D-4855-B070-BF32559040C0}"/>
              </a:ext>
            </a:extLst>
          </p:cNvPr>
          <p:cNvCxnSpPr>
            <a:cxnSpLocks/>
          </p:cNvCxnSpPr>
          <p:nvPr/>
        </p:nvCxnSpPr>
        <p:spPr>
          <a:xfrm flipH="1">
            <a:off x="4664838" y="3695293"/>
            <a:ext cx="3595217" cy="222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C0ABE730-DFC2-49E4-A6E4-4ED6B401F735}"/>
              </a:ext>
            </a:extLst>
          </p:cNvPr>
          <p:cNvCxnSpPr>
            <a:endCxn id="92" idx="3"/>
          </p:cNvCxnSpPr>
          <p:nvPr/>
        </p:nvCxnSpPr>
        <p:spPr>
          <a:xfrm rot="5400000" flipH="1" flipV="1">
            <a:off x="9671776" y="959998"/>
            <a:ext cx="599465" cy="140797"/>
          </a:xfrm>
          <a:prstGeom prst="curvedConnector4">
            <a:avLst>
              <a:gd name="adj1" fmla="val 31778"/>
              <a:gd name="adj2" fmla="val 3164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5C4928B-4A2C-43E2-839E-CE8A5B15FE43}"/>
              </a:ext>
            </a:extLst>
          </p:cNvPr>
          <p:cNvGrpSpPr/>
          <p:nvPr/>
        </p:nvGrpSpPr>
        <p:grpSpPr>
          <a:xfrm>
            <a:off x="8546313" y="1387267"/>
            <a:ext cx="1905000" cy="4918075"/>
            <a:chOff x="4267200" y="838200"/>
            <a:chExt cx="1905000" cy="4918075"/>
          </a:xfrm>
        </p:grpSpPr>
        <p:sp>
          <p:nvSpPr>
            <p:cNvPr id="97" name="Line 8">
              <a:extLst>
                <a:ext uri="{FF2B5EF4-FFF2-40B4-BE49-F238E27FC236}">
                  <a16:creationId xmlns:a16="http://schemas.microsoft.com/office/drawing/2014/main" id="{6BEEBF1C-782E-4AE4-BFC4-8F5B48F39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447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Line 9">
              <a:extLst>
                <a:ext uri="{FF2B5EF4-FFF2-40B4-BE49-F238E27FC236}">
                  <a16:creationId xmlns:a16="http://schemas.microsoft.com/office/drawing/2014/main" id="{6170C5EB-645C-4240-9972-F85AE981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143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10">
              <a:extLst>
                <a:ext uri="{FF2B5EF4-FFF2-40B4-BE49-F238E27FC236}">
                  <a16:creationId xmlns:a16="http://schemas.microsoft.com/office/drawing/2014/main" id="{084A5774-61ED-4D67-AE64-B35DEDF3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1752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EB0490F8-3DF6-4C1D-9E0E-ABD39E55E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838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Line 12">
              <a:extLst>
                <a:ext uri="{FF2B5EF4-FFF2-40B4-BE49-F238E27FC236}">
                  <a16:creationId xmlns:a16="http://schemas.microsoft.com/office/drawing/2014/main" id="{7CC2AA02-B378-4698-B847-3571E5A11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838200"/>
              <a:ext cx="0" cy="3657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F800E2BB-7332-472F-A833-54AF843CD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838200"/>
              <a:ext cx="0" cy="3657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" name="Line 14">
              <a:extLst>
                <a:ext uri="{FF2B5EF4-FFF2-40B4-BE49-F238E27FC236}">
                  <a16:creationId xmlns:a16="http://schemas.microsoft.com/office/drawing/2014/main" id="{081530BC-DAC1-4960-B9C0-6DBA5BF13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5105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" name="Line 15">
              <a:extLst>
                <a:ext uri="{FF2B5EF4-FFF2-40B4-BE49-F238E27FC236}">
                  <a16:creationId xmlns:a16="http://schemas.microsoft.com/office/drawing/2014/main" id="{A71EDACE-DD3F-4861-BFBE-24ED70672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5410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59EB4617-B5C9-407D-A788-648FD48BE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4800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Line 17">
              <a:extLst>
                <a:ext uri="{FF2B5EF4-FFF2-40B4-BE49-F238E27FC236}">
                  <a16:creationId xmlns:a16="http://schemas.microsoft.com/office/drawing/2014/main" id="{0B64461F-5C79-4286-B8E0-66951E200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200" y="5715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18">
              <a:extLst>
                <a:ext uri="{FF2B5EF4-FFF2-40B4-BE49-F238E27FC236}">
                  <a16:creationId xmlns:a16="http://schemas.microsoft.com/office/drawing/2014/main" id="{34B28529-44CE-4621-85EA-3A2C69359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57800" y="44958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26">
              <a:extLst>
                <a:ext uri="{FF2B5EF4-FFF2-40B4-BE49-F238E27FC236}">
                  <a16:creationId xmlns:a16="http://schemas.microsoft.com/office/drawing/2014/main" id="{D5E30991-2F1F-4A15-97C5-2BCFFF9D3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057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" name="Line 27">
              <a:extLst>
                <a:ext uri="{FF2B5EF4-FFF2-40B4-BE49-F238E27FC236}">
                  <a16:creationId xmlns:a16="http://schemas.microsoft.com/office/drawing/2014/main" id="{7C8BCBEB-8EA7-4BD8-B0C4-E85EF9CC7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362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424CAB43-7054-4329-9E29-F098C1C9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667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Line 29">
              <a:extLst>
                <a:ext uri="{FF2B5EF4-FFF2-40B4-BE49-F238E27FC236}">
                  <a16:creationId xmlns:a16="http://schemas.microsoft.com/office/drawing/2014/main" id="{6B8E9A85-BC31-4AE1-97E4-E441405EE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2971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40605023-E055-4296-9786-715F7528F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2766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E4A7C3C2-6A6A-4742-955C-A0B05CC3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5814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Line 32">
              <a:extLst>
                <a:ext uri="{FF2B5EF4-FFF2-40B4-BE49-F238E27FC236}">
                  <a16:creationId xmlns:a16="http://schemas.microsoft.com/office/drawing/2014/main" id="{C807B712-1277-4290-BCE6-919250F7B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495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Line 33">
              <a:extLst>
                <a:ext uri="{FF2B5EF4-FFF2-40B4-BE49-F238E27FC236}">
                  <a16:creationId xmlns:a16="http://schemas.microsoft.com/office/drawing/2014/main" id="{D5A80F97-7F5A-47A3-8DE9-A84C270D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86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6" name="Line 34">
              <a:extLst>
                <a:ext uri="{FF2B5EF4-FFF2-40B4-BE49-F238E27FC236}">
                  <a16:creationId xmlns:a16="http://schemas.microsoft.com/office/drawing/2014/main" id="{105629C3-F299-4C64-9438-C30AB3B1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" name="Rectangle 42" descr="5%">
              <a:extLst>
                <a:ext uri="{FF2B5EF4-FFF2-40B4-BE49-F238E27FC236}">
                  <a16:creationId xmlns:a16="http://schemas.microsoft.com/office/drawing/2014/main" id="{A868A39C-3C70-44E3-BE80-59FA7582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8382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18" name="Rectangle 44" descr="5%">
              <a:extLst>
                <a:ext uri="{FF2B5EF4-FFF2-40B4-BE49-F238E27FC236}">
                  <a16:creationId xmlns:a16="http://schemas.microsoft.com/office/drawing/2014/main" id="{BC9844CF-BCB8-49B9-9098-27BECE8F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057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19" name="Rectangle 45" descr="5%">
              <a:extLst>
                <a:ext uri="{FF2B5EF4-FFF2-40B4-BE49-F238E27FC236}">
                  <a16:creationId xmlns:a16="http://schemas.microsoft.com/office/drawing/2014/main" id="{CEFF38FB-45BB-4DA0-A8F5-F3CED727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2766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0" name="Rectangle 46" descr="5%">
              <a:extLst>
                <a:ext uri="{FF2B5EF4-FFF2-40B4-BE49-F238E27FC236}">
                  <a16:creationId xmlns:a16="http://schemas.microsoft.com/office/drawing/2014/main" id="{7135E7D5-AB2B-49B4-917A-D58A5952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4958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1" name="Rectangle 47" descr="5%">
              <a:extLst>
                <a:ext uri="{FF2B5EF4-FFF2-40B4-BE49-F238E27FC236}">
                  <a16:creationId xmlns:a16="http://schemas.microsoft.com/office/drawing/2014/main" id="{7D4DB4A0-B457-42FF-BD5B-D92E87F1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4102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2" name="Rectangle 48" descr="5%">
              <a:extLst>
                <a:ext uri="{FF2B5EF4-FFF2-40B4-BE49-F238E27FC236}">
                  <a16:creationId xmlns:a16="http://schemas.microsoft.com/office/drawing/2014/main" id="{A3DABA1D-0BB4-4CB9-B92C-4358783E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1910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3" name="Rectangle 49" descr="5%">
              <a:extLst>
                <a:ext uri="{FF2B5EF4-FFF2-40B4-BE49-F238E27FC236}">
                  <a16:creationId xmlns:a16="http://schemas.microsoft.com/office/drawing/2014/main" id="{9AF3958D-9875-4E14-802F-5E984DF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9718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4" name="Rectangle 50" descr="5%">
              <a:extLst>
                <a:ext uri="{FF2B5EF4-FFF2-40B4-BE49-F238E27FC236}">
                  <a16:creationId xmlns:a16="http://schemas.microsoft.com/office/drawing/2014/main" id="{ABD7551F-44EE-4A4D-B410-EBA68A79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7526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5" name="Text Box 90">
              <a:extLst>
                <a:ext uri="{FF2B5EF4-FFF2-40B4-BE49-F238E27FC236}">
                  <a16:creationId xmlns:a16="http://schemas.microsoft.com/office/drawing/2014/main" id="{D1188F31-A504-4FA0-9EAD-55E12A9C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838200"/>
              <a:ext cx="990600" cy="491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000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000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001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001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010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010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011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011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100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100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101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101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110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110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111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  <a:p>
              <a:pPr>
                <a:lnSpc>
                  <a:spcPct val="110000"/>
                </a:lnSpc>
              </a:pPr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111</a:t>
              </a:r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1</a:t>
              </a:r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xx</a:t>
              </a:r>
            </a:p>
          </p:txBody>
        </p:sp>
        <p:sp>
          <p:nvSpPr>
            <p:cNvPr id="126" name="Rectangle 96" descr="5%">
              <a:extLst>
                <a:ext uri="{FF2B5EF4-FFF2-40B4-BE49-F238E27FC236}">
                  <a16:creationId xmlns:a16="http://schemas.microsoft.com/office/drawing/2014/main" id="{A881C310-9758-4E4B-9371-D48579BA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1430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7" name="Rectangle 97" descr="5%">
              <a:extLst>
                <a:ext uri="{FF2B5EF4-FFF2-40B4-BE49-F238E27FC236}">
                  <a16:creationId xmlns:a16="http://schemas.microsoft.com/office/drawing/2014/main" id="{2B83CFDE-FF0B-4736-9AF3-78930752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4478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8" name="Rectangle 98" descr="5%">
              <a:extLst>
                <a:ext uri="{FF2B5EF4-FFF2-40B4-BE49-F238E27FC236}">
                  <a16:creationId xmlns:a16="http://schemas.microsoft.com/office/drawing/2014/main" id="{09EDBB3F-568C-4F9E-A41A-D43AEC73B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3622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29" name="Rectangle 99" descr="5%">
              <a:extLst>
                <a:ext uri="{FF2B5EF4-FFF2-40B4-BE49-F238E27FC236}">
                  <a16:creationId xmlns:a16="http://schemas.microsoft.com/office/drawing/2014/main" id="{07554422-9040-4B8E-9A7D-4684DB81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6670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30" name="Rectangle 100" descr="5%">
              <a:extLst>
                <a:ext uri="{FF2B5EF4-FFF2-40B4-BE49-F238E27FC236}">
                  <a16:creationId xmlns:a16="http://schemas.microsoft.com/office/drawing/2014/main" id="{4A04C6E2-C19F-4A53-BED9-BAB69B32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5814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31" name="Rectangle 101" descr="5%">
              <a:extLst>
                <a:ext uri="{FF2B5EF4-FFF2-40B4-BE49-F238E27FC236}">
                  <a16:creationId xmlns:a16="http://schemas.microsoft.com/office/drawing/2014/main" id="{5E73ED67-8D59-4799-B973-382E61B4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862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32" name="Rectangle 102" descr="5%">
              <a:extLst>
                <a:ext uri="{FF2B5EF4-FFF2-40B4-BE49-F238E27FC236}">
                  <a16:creationId xmlns:a16="http://schemas.microsoft.com/office/drawing/2014/main" id="{C058FAA1-4073-4523-9449-69E0E0EB5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006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33" name="Rectangle 103" descr="5%">
              <a:extLst>
                <a:ext uri="{FF2B5EF4-FFF2-40B4-BE49-F238E27FC236}">
                  <a16:creationId xmlns:a16="http://schemas.microsoft.com/office/drawing/2014/main" id="{F37F68E5-EBA4-480F-BDC2-26737E424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105400"/>
              <a:ext cx="990600" cy="3048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200277A-C6FB-4ED1-B119-4940657FD546}"/>
              </a:ext>
            </a:extLst>
          </p:cNvPr>
          <p:cNvGrpSpPr/>
          <p:nvPr/>
        </p:nvGrpSpPr>
        <p:grpSpPr>
          <a:xfrm>
            <a:off x="1555865" y="2669966"/>
            <a:ext cx="3048000" cy="1701800"/>
            <a:chOff x="228600" y="1600200"/>
            <a:chExt cx="3048000" cy="1701800"/>
          </a:xfrm>
        </p:grpSpPr>
        <p:grpSp>
          <p:nvGrpSpPr>
            <p:cNvPr id="135" name="Group 3">
              <a:extLst>
                <a:ext uri="{FF2B5EF4-FFF2-40B4-BE49-F238E27FC236}">
                  <a16:creationId xmlns:a16="http://schemas.microsoft.com/office/drawing/2014/main" id="{D96E1F02-CB42-4928-99DF-1A7CD13D5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2057400"/>
              <a:ext cx="990600" cy="1219200"/>
              <a:chOff x="1344" y="1056"/>
              <a:chExt cx="624" cy="768"/>
            </a:xfrm>
          </p:grpSpPr>
          <p:sp>
            <p:nvSpPr>
              <p:cNvPr id="136" name="Rectangle 4">
                <a:extLst>
                  <a:ext uri="{FF2B5EF4-FFF2-40B4-BE49-F238E27FC236}">
                    <a16:creationId xmlns:a16="http://schemas.microsoft.com/office/drawing/2014/main" id="{BB66A09B-8453-47C3-92EA-9F81E3EB5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37" name="Line 5">
                <a:extLst>
                  <a:ext uri="{FF2B5EF4-FFF2-40B4-BE49-F238E27FC236}">
                    <a16:creationId xmlns:a16="http://schemas.microsoft.com/office/drawing/2014/main" id="{8DCF11DC-08C2-441B-A520-1D7665EC4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8" name="Line 6">
                <a:extLst>
                  <a:ext uri="{FF2B5EF4-FFF2-40B4-BE49-F238E27FC236}">
                    <a16:creationId xmlns:a16="http://schemas.microsoft.com/office/drawing/2014/main" id="{7713DFB4-9B0A-4349-8DF4-DD98FB8CF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>
                <a:extLst>
                  <a:ext uri="{FF2B5EF4-FFF2-40B4-BE49-F238E27FC236}">
                    <a16:creationId xmlns:a16="http://schemas.microsoft.com/office/drawing/2014/main" id="{BE2D6E8E-724A-464D-9093-0AFEEFFDD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FBB20955-6D9A-4AEB-8C49-A8666758B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75" y="20177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</a:p>
          </p:txBody>
        </p:sp>
        <p:grpSp>
          <p:nvGrpSpPr>
            <p:cNvPr id="141" name="Group 35">
              <a:extLst>
                <a:ext uri="{FF2B5EF4-FFF2-40B4-BE49-F238E27FC236}">
                  <a16:creationId xmlns:a16="http://schemas.microsoft.com/office/drawing/2014/main" id="{15405D83-D240-4E66-8EE0-E855D04C4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2057400"/>
              <a:ext cx="609600" cy="1219200"/>
              <a:chOff x="1344" y="1056"/>
              <a:chExt cx="624" cy="768"/>
            </a:xfrm>
          </p:grpSpPr>
          <p:sp>
            <p:nvSpPr>
              <p:cNvPr id="142" name="Rectangle 36">
                <a:extLst>
                  <a:ext uri="{FF2B5EF4-FFF2-40B4-BE49-F238E27FC236}">
                    <a16:creationId xmlns:a16="http://schemas.microsoft.com/office/drawing/2014/main" id="{1623A087-A43F-42A5-9A6C-AB4B8629D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43" name="Line 37">
                <a:extLst>
                  <a:ext uri="{FF2B5EF4-FFF2-40B4-BE49-F238E27FC236}">
                    <a16:creationId xmlns:a16="http://schemas.microsoft.com/office/drawing/2014/main" id="{4D540487-DA6C-4A98-AF24-E51D7F5BF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38">
                <a:extLst>
                  <a:ext uri="{FF2B5EF4-FFF2-40B4-BE49-F238E27FC236}">
                    <a16:creationId xmlns:a16="http://schemas.microsoft.com/office/drawing/2014/main" id="{B0F8CD78-1ED5-4821-A834-B045D887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39">
                <a:extLst>
                  <a:ext uri="{FF2B5EF4-FFF2-40B4-BE49-F238E27FC236}">
                    <a16:creationId xmlns:a16="http://schemas.microsoft.com/office/drawing/2014/main" id="{3881D4A1-EA60-41DA-BB8E-8A3986F38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6" name="Text Box 40">
              <a:extLst>
                <a:ext uri="{FF2B5EF4-FFF2-40B4-BE49-F238E27FC236}">
                  <a16:creationId xmlns:a16="http://schemas.microsoft.com/office/drawing/2014/main" id="{C279FF1B-A054-4752-A015-07F3A1238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1600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63DE8"/>
                  </a:solidFill>
                  <a:ea typeface="굴림" panose="020B0600000101010101" pitchFamily="34" charset="-127"/>
                </a:rPr>
                <a:t>Tag</a:t>
              </a:r>
            </a:p>
          </p:txBody>
        </p:sp>
        <p:sp>
          <p:nvSpPr>
            <p:cNvPr id="147" name="Text Box 41">
              <a:extLst>
                <a:ext uri="{FF2B5EF4-FFF2-40B4-BE49-F238E27FC236}">
                  <a16:creationId xmlns:a16="http://schemas.microsoft.com/office/drawing/2014/main" id="{C8B34BF0-C74D-4F26-A4C4-8295D304F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600200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Data</a:t>
              </a:r>
            </a:p>
          </p:txBody>
        </p:sp>
        <p:sp>
          <p:nvSpPr>
            <p:cNvPr id="148" name="Rectangle 43" descr="10%">
              <a:extLst>
                <a:ext uri="{FF2B5EF4-FFF2-40B4-BE49-F238E27FC236}">
                  <a16:creationId xmlns:a16="http://schemas.microsoft.com/office/drawing/2014/main" id="{D0B0CB8B-5809-4880-8B97-70613281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057400"/>
              <a:ext cx="990600" cy="304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49" name="Rectangle 51" descr="5%">
              <a:extLst>
                <a:ext uri="{FF2B5EF4-FFF2-40B4-BE49-F238E27FC236}">
                  <a16:creationId xmlns:a16="http://schemas.microsoft.com/office/drawing/2014/main" id="{6846703B-63D3-4946-8CEC-D04B58375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grpSp>
          <p:nvGrpSpPr>
            <p:cNvPr id="150" name="Group 63">
              <a:extLst>
                <a:ext uri="{FF2B5EF4-FFF2-40B4-BE49-F238E27FC236}">
                  <a16:creationId xmlns:a16="http://schemas.microsoft.com/office/drawing/2014/main" id="{73397E35-CF8B-47B8-A9D6-88A547650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2057400"/>
              <a:ext cx="381000" cy="1219200"/>
              <a:chOff x="1344" y="1056"/>
              <a:chExt cx="624" cy="768"/>
            </a:xfrm>
          </p:grpSpPr>
          <p:sp>
            <p:nvSpPr>
              <p:cNvPr id="151" name="Rectangle 64">
                <a:extLst>
                  <a:ext uri="{FF2B5EF4-FFF2-40B4-BE49-F238E27FC236}">
                    <a16:creationId xmlns:a16="http://schemas.microsoft.com/office/drawing/2014/main" id="{23318066-91DB-48CA-851B-819E37298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624" cy="7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52" name="Line 65">
                <a:extLst>
                  <a:ext uri="{FF2B5EF4-FFF2-40B4-BE49-F238E27FC236}">
                    <a16:creationId xmlns:a16="http://schemas.microsoft.com/office/drawing/2014/main" id="{F81BE9BC-6D92-4E3E-95A2-72648BEBC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" name="Line 66">
                <a:extLst>
                  <a:ext uri="{FF2B5EF4-FFF2-40B4-BE49-F238E27FC236}">
                    <a16:creationId xmlns:a16="http://schemas.microsoft.com/office/drawing/2014/main" id="{6D997030-E826-4276-A342-D870B7DEE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67">
                <a:extLst>
                  <a:ext uri="{FF2B5EF4-FFF2-40B4-BE49-F238E27FC236}">
                    <a16:creationId xmlns:a16="http://schemas.microsoft.com/office/drawing/2014/main" id="{8728E938-8672-464A-B32A-4E3819CCC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5" name="Text Box 68">
              <a:extLst>
                <a:ext uri="{FF2B5EF4-FFF2-40B4-BE49-F238E27FC236}">
                  <a16:creationId xmlns:a16="http://schemas.microsoft.com/office/drawing/2014/main" id="{BBCD33C2-1E8D-43D1-9FF0-71D1F8EDA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600200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V</a:t>
              </a:r>
            </a:p>
          </p:txBody>
        </p:sp>
        <p:sp>
          <p:nvSpPr>
            <p:cNvPr id="156" name="Rectangle 92" descr="10%">
              <a:extLst>
                <a:ext uri="{FF2B5EF4-FFF2-40B4-BE49-F238E27FC236}">
                  <a16:creationId xmlns:a16="http://schemas.microsoft.com/office/drawing/2014/main" id="{FE9AF615-2024-4F9F-89D6-C2E06F05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667000"/>
              <a:ext cx="990600" cy="30480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57" name="Rectangle 93" descr="5%">
              <a:extLst>
                <a:ext uri="{FF2B5EF4-FFF2-40B4-BE49-F238E27FC236}">
                  <a16:creationId xmlns:a16="http://schemas.microsoft.com/office/drawing/2014/main" id="{0F370D0B-12F2-448B-8E01-749566F5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971800"/>
              <a:ext cx="9906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34" charset="-127"/>
              </a:endParaRPr>
            </a:p>
          </p:txBody>
        </p:sp>
        <p:sp>
          <p:nvSpPr>
            <p:cNvPr id="158" name="Line 94">
              <a:extLst>
                <a:ext uri="{FF2B5EF4-FFF2-40B4-BE49-F238E27FC236}">
                  <a16:creationId xmlns:a16="http://schemas.microsoft.com/office/drawing/2014/main" id="{A78F25B8-5100-495D-85F5-5C82F16F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2667000"/>
              <a:ext cx="259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Text Box 95">
              <a:extLst>
                <a:ext uri="{FF2B5EF4-FFF2-40B4-BE49-F238E27FC236}">
                  <a16:creationId xmlns:a16="http://schemas.microsoft.com/office/drawing/2014/main" id="{DC48AA71-9579-4CE3-AEF0-76583CA8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1600200"/>
              <a:ext cx="527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Set</a:t>
              </a:r>
            </a:p>
          </p:txBody>
        </p:sp>
        <p:sp>
          <p:nvSpPr>
            <p:cNvPr id="160" name="Text Box 106">
              <a:extLst>
                <a:ext uri="{FF2B5EF4-FFF2-40B4-BE49-F238E27FC236}">
                  <a16:creationId xmlns:a16="http://schemas.microsoft.com/office/drawing/2014/main" id="{3C24BD77-DEEC-46A3-8F4F-9F0ED89C8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050" y="22860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9900"/>
                  </a:solidFill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61" name="Text Box 107">
              <a:extLst>
                <a:ext uri="{FF2B5EF4-FFF2-40B4-BE49-F238E27FC236}">
                  <a16:creationId xmlns:a16="http://schemas.microsoft.com/office/drawing/2014/main" id="{9C46E4FC-ABC2-40C4-AB5F-4D427EE5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525" y="26670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FC0128"/>
                  </a:solidFill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62" name="Text Box 108">
              <a:extLst>
                <a:ext uri="{FF2B5EF4-FFF2-40B4-BE49-F238E27FC236}">
                  <a16:creationId xmlns:a16="http://schemas.microsoft.com/office/drawing/2014/main" id="{105A9F66-DAD0-4C2F-9662-1CA257A39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935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9900"/>
                  </a:solidFill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63" name="Text Box 109">
              <a:extLst>
                <a:ext uri="{FF2B5EF4-FFF2-40B4-BE49-F238E27FC236}">
                  <a16:creationId xmlns:a16="http://schemas.microsoft.com/office/drawing/2014/main" id="{FCB7A33A-E0B7-47AF-93EF-9D963744B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600200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0000"/>
                  </a:solidFill>
                  <a:ea typeface="굴림" panose="020B0600000101010101" pitchFamily="34" charset="-127"/>
                </a:rPr>
                <a:t>Way</a:t>
              </a:r>
            </a:p>
          </p:txBody>
        </p:sp>
        <p:sp>
          <p:nvSpPr>
            <p:cNvPr id="164" name="Text Box 110">
              <a:extLst>
                <a:ext uri="{FF2B5EF4-FFF2-40B4-BE49-F238E27FC236}">
                  <a16:creationId xmlns:a16="http://schemas.microsoft.com/office/drawing/2014/main" id="{1A5906CC-F6B9-4574-A419-98C69790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1336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9900"/>
                  </a:solidFill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65" name="Text Box 111">
              <a:extLst>
                <a:ext uri="{FF2B5EF4-FFF2-40B4-BE49-F238E27FC236}">
                  <a16:creationId xmlns:a16="http://schemas.microsoft.com/office/drawing/2014/main" id="{A0611D75-689F-4FFF-A88B-EE44FDDB4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819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>
                  <a:solidFill>
                    <a:srgbClr val="009900"/>
                  </a:solidFill>
                  <a:ea typeface="굴림" panose="020B0600000101010101" pitchFamily="34" charset="-127"/>
                </a:rPr>
                <a:t>1</a:t>
              </a:r>
            </a:p>
          </p:txBody>
        </p:sp>
      </p:grp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742F5D87-27CE-4040-A6E2-51772FBF0237}"/>
              </a:ext>
            </a:extLst>
          </p:cNvPr>
          <p:cNvSpPr/>
          <p:nvPr/>
        </p:nvSpPr>
        <p:spPr>
          <a:xfrm>
            <a:off x="4713682" y="1820113"/>
            <a:ext cx="3643433" cy="1491774"/>
          </a:xfrm>
          <a:prstGeom prst="wedgeRectCallout">
            <a:avLst>
              <a:gd name="adj1" fmla="val 3666"/>
              <a:gd name="adj2" fmla="val 6455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Black" panose="02000503050000020004" pitchFamily="2" charset="0"/>
              </a:rPr>
              <a:t>Q1: Does the data exist in the cache?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Bell Gothic Black" panose="02000503050000020004" pitchFamily="2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Compare the </a:t>
            </a:r>
            <a:r>
              <a:rPr lang="en-US" altLang="ko-KR" sz="1600" i="1" dirty="0">
                <a:solidFill>
                  <a:srgbClr val="0000FF"/>
                </a:solidFill>
                <a:latin typeface="Bell Gothic Black" panose="02000503050000020004" pitchFamily="2" charset="0"/>
              </a:rPr>
              <a:t>cache tag 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in the set to the </a:t>
            </a:r>
            <a:r>
              <a:rPr lang="en-US" altLang="ko-KR" sz="1600" dirty="0">
                <a:solidFill>
                  <a:srgbClr val="0000FF"/>
                </a:solidFill>
                <a:latin typeface="Bell Gothic Light" panose="02000403040000020004" pitchFamily="2" charset="0"/>
              </a:rPr>
              <a:t>high order 3 memory address bits 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to tell if the memory block is in the cache</a:t>
            </a:r>
            <a:endParaRPr lang="ko-KR" altLang="en-US" sz="1600" dirty="0">
              <a:solidFill>
                <a:schemeClr val="tx1"/>
              </a:solidFill>
              <a:latin typeface="Bell Gothic Light" panose="02000403040000020004" pitchFamily="2" charset="0"/>
            </a:endParaRPr>
          </a:p>
        </p:txBody>
      </p:sp>
      <p:sp>
        <p:nvSpPr>
          <p:cNvPr id="168" name="Speech Bubble: Rectangle 167">
            <a:extLst>
              <a:ext uri="{FF2B5EF4-FFF2-40B4-BE49-F238E27FC236}">
                <a16:creationId xmlns:a16="http://schemas.microsoft.com/office/drawing/2014/main" id="{DBF07C79-AAA4-4B5A-8150-ED43B6B84379}"/>
              </a:ext>
            </a:extLst>
          </p:cNvPr>
          <p:cNvSpPr/>
          <p:nvPr/>
        </p:nvSpPr>
        <p:spPr>
          <a:xfrm>
            <a:off x="4699171" y="4252562"/>
            <a:ext cx="3643433" cy="1559127"/>
          </a:xfrm>
          <a:prstGeom prst="wedgeRectCallout">
            <a:avLst>
              <a:gd name="adj1" fmla="val 4450"/>
              <a:gd name="adj2" fmla="val -7208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Bell Gothic Black" panose="02000503050000020004" pitchFamily="2" charset="0"/>
              </a:rPr>
              <a:t>Q2: How do we find the data (block)?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Bell Gothic Black" panose="02000503050000020004" pitchFamily="2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Use next </a:t>
            </a:r>
            <a:r>
              <a:rPr lang="en-US" altLang="ko-KR" sz="1600" dirty="0">
                <a:solidFill>
                  <a:srgbClr val="FF0000"/>
                </a:solidFill>
                <a:latin typeface="Bell Gothic Light" panose="02000403040000020004" pitchFamily="2" charset="0"/>
              </a:rPr>
              <a:t>1 low order memory address bits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 – the </a:t>
            </a:r>
            <a:r>
              <a:rPr lang="en-US" altLang="ko-KR" sz="1600" i="1" dirty="0">
                <a:solidFill>
                  <a:srgbClr val="FF0000"/>
                </a:solidFill>
                <a:latin typeface="Bell Gothic Black" panose="02000503050000020004" pitchFamily="2" charset="0"/>
              </a:rPr>
              <a:t>set index</a:t>
            </a:r>
            <a:r>
              <a:rPr lang="en-US" altLang="ko-KR" sz="1600" dirty="0">
                <a:solidFill>
                  <a:schemeClr val="tx1"/>
                </a:solidFill>
                <a:latin typeface="Bell Gothic Light" panose="02000403040000020004" pitchFamily="2" charset="0"/>
              </a:rPr>
              <a:t> – to determine which set (i.e., modulo the number of sets in the cache)</a:t>
            </a:r>
            <a:endParaRPr lang="ko-KR" altLang="en-US" sz="1600" dirty="0">
              <a:solidFill>
                <a:schemeClr val="tx1"/>
              </a:solidFill>
              <a:latin typeface="Bell Gothic Light" panose="020004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Review:  Major Components of a Computer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71649" y="200025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52649" y="240665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84399" y="2533650"/>
            <a:ext cx="1308100" cy="285750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b="1">
                <a:solidFill>
                  <a:schemeClr val="tx1"/>
                </a:solidFill>
                <a:cs typeface="宋体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cs typeface="宋体" charset="0"/>
              </a:rPr>
              <a:t>Processor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649" y="24066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02249" y="24066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655849" y="30924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655849" y="38544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6649" y="3257550"/>
            <a:ext cx="939800" cy="285750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tx1"/>
                </a:solidFill>
                <a:cs typeface="宋体" charset="0"/>
              </a:rPr>
              <a:t>Control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05049" y="4057650"/>
            <a:ext cx="1127125" cy="285750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tx1"/>
                </a:solidFill>
                <a:cs typeface="宋体" charset="0"/>
              </a:rPr>
              <a:t>Datapath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1449" y="3371850"/>
            <a:ext cx="1020445" cy="285750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rgbClr val="FF0000"/>
                </a:solidFill>
                <a:cs typeface="宋体" charset="0"/>
              </a:rPr>
              <a:t>Memory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29249" y="2597150"/>
            <a:ext cx="1225144" cy="288797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 dirty="0">
                <a:solidFill>
                  <a:schemeClr val="tx1"/>
                </a:solidFill>
                <a:cs typeface="宋体" charset="0"/>
              </a:rPr>
              <a:t>I/O Devices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729249" y="31432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729249" y="39052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altLang="zh-CN">
              <a:cs typeface="宋体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80049" y="3308350"/>
            <a:ext cx="685165" cy="285750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tx1"/>
                </a:solidFill>
                <a:cs typeface="宋体" charset="0"/>
              </a:rPr>
              <a:t>Input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80049" y="4070350"/>
            <a:ext cx="876300" cy="285750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tx1"/>
                </a:solidFill>
                <a:cs typeface="宋体" charset="0"/>
              </a:rPr>
              <a:t>Output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F84A-644D-4AED-A082-F86C9392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Set-Associative Cache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669B6-E084-4BE4-98F6-EC57CDE06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 Simple Example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91487-8A63-4FF0-BFD7-5AA57D02ABE8}"/>
              </a:ext>
            </a:extLst>
          </p:cNvPr>
          <p:cNvSpPr/>
          <p:nvPr/>
        </p:nvSpPr>
        <p:spPr>
          <a:xfrm>
            <a:off x="2068094" y="957678"/>
            <a:ext cx="624308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Same example w/ direct mapped</a:t>
            </a:r>
          </a:p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0(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 4(</a:t>
            </a:r>
            <a:r>
              <a:rPr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741817-C4C5-435C-9271-8CD65EB8C818}"/>
              </a:ext>
            </a:extLst>
          </p:cNvPr>
          <p:cNvGrpSpPr/>
          <p:nvPr/>
        </p:nvGrpSpPr>
        <p:grpSpPr>
          <a:xfrm>
            <a:off x="1555866" y="2289770"/>
            <a:ext cx="3048001" cy="2718734"/>
            <a:chOff x="31865" y="2289770"/>
            <a:chExt cx="3048001" cy="27187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25E482-FF3A-45FE-9027-9179176D71AA}"/>
                </a:ext>
              </a:extLst>
            </p:cNvPr>
            <p:cNvSpPr/>
            <p:nvPr/>
          </p:nvSpPr>
          <p:spPr>
            <a:xfrm>
              <a:off x="130233" y="4485284"/>
              <a:ext cx="28893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with an empty cache, all blocks initially marked as not valid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D774CD-C564-4772-8C02-A71936B092E0}"/>
                </a:ext>
              </a:extLst>
            </p:cNvPr>
            <p:cNvGrpSpPr/>
            <p:nvPr/>
          </p:nvGrpSpPr>
          <p:grpSpPr>
            <a:xfrm>
              <a:off x="31865" y="2289770"/>
              <a:ext cx="3048001" cy="2195514"/>
              <a:chOff x="31865" y="2289770"/>
              <a:chExt cx="3048001" cy="219551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E796C70-F7B8-45FA-AD12-2951AF0BCBB1}"/>
                  </a:ext>
                </a:extLst>
              </p:cNvPr>
              <p:cNvSpPr/>
              <p:nvPr/>
            </p:nvSpPr>
            <p:spPr>
              <a:xfrm>
                <a:off x="69966" y="2473126"/>
                <a:ext cx="3009900" cy="2012158"/>
              </a:xfrm>
              <a:prstGeom prst="roundRect">
                <a:avLst>
                  <a:gd name="adj" fmla="val 909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9CC8A598-E9CF-4176-BAC4-2652C0162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66" y="2289770"/>
                <a:ext cx="8699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b="1" dirty="0">
                    <a:solidFill>
                      <a:srgbClr val="000000"/>
                    </a:solidFill>
                    <a:ea typeface="굴림" panose="020B0600000101010101" pitchFamily="34" charset="-127"/>
                  </a:rPr>
                  <a:t>Cache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0A1C672-1D20-4113-962B-0845BEF2E6AB}"/>
                  </a:ext>
                </a:extLst>
              </p:cNvPr>
              <p:cNvGrpSpPr/>
              <p:nvPr/>
            </p:nvGrpSpPr>
            <p:grpSpPr>
              <a:xfrm>
                <a:off x="31865" y="2669966"/>
                <a:ext cx="3048000" cy="1701800"/>
                <a:chOff x="228600" y="1600200"/>
                <a:chExt cx="3048000" cy="1701800"/>
              </a:xfrm>
            </p:grpSpPr>
            <p:grpSp>
              <p:nvGrpSpPr>
                <p:cNvPr id="19" name="Group 3">
                  <a:extLst>
                    <a:ext uri="{FF2B5EF4-FFF2-40B4-BE49-F238E27FC236}">
                      <a16:creationId xmlns:a16="http://schemas.microsoft.com/office/drawing/2014/main" id="{70E353F3-C9FC-4E0C-BE6A-3C90F44F7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9800" y="2057400"/>
                  <a:ext cx="990600" cy="1219200"/>
                  <a:chOff x="1344" y="1056"/>
                  <a:chExt cx="624" cy="768"/>
                </a:xfrm>
              </p:grpSpPr>
              <p:sp>
                <p:nvSpPr>
                  <p:cNvPr id="46" name="Rectangle 4">
                    <a:extLst>
                      <a:ext uri="{FF2B5EF4-FFF2-40B4-BE49-F238E27FC236}">
                        <a16:creationId xmlns:a16="http://schemas.microsoft.com/office/drawing/2014/main" id="{499D99E9-9DFE-4149-8AC7-11F3C1F8D9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056"/>
                    <a:ext cx="624" cy="7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ko-KR" altLang="ko-KR">
                      <a:solidFill>
                        <a:srgbClr val="FC0128"/>
                      </a:solidFill>
                      <a:ea typeface="굴림" panose="020B0600000101010101" pitchFamily="34" charset="-127"/>
                    </a:endParaRPr>
                  </a:p>
                </p:txBody>
              </p:sp>
              <p:sp>
                <p:nvSpPr>
                  <p:cNvPr id="47" name="Line 5">
                    <a:extLst>
                      <a:ext uri="{FF2B5EF4-FFF2-40B4-BE49-F238E27FC236}">
                        <a16:creationId xmlns:a16="http://schemas.microsoft.com/office/drawing/2014/main" id="{B231B983-B02E-4F7B-B326-FF8C44A8E8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Line 6">
                    <a:extLst>
                      <a:ext uri="{FF2B5EF4-FFF2-40B4-BE49-F238E27FC236}">
                        <a16:creationId xmlns:a16="http://schemas.microsoft.com/office/drawing/2014/main" id="{B72A344B-BC88-4815-AA22-A80E683FF1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248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Line 7">
                    <a:extLst>
                      <a:ext uri="{FF2B5EF4-FFF2-40B4-BE49-F238E27FC236}">
                        <a16:creationId xmlns:a16="http://schemas.microsoft.com/office/drawing/2014/main" id="{DD9E90BE-5339-4DC5-8AAC-159219C5DC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632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0" name="Text Box 19">
                  <a:extLst>
                    <a:ext uri="{FF2B5EF4-FFF2-40B4-BE49-F238E27FC236}">
                      <a16:creationId xmlns:a16="http://schemas.microsoft.com/office/drawing/2014/main" id="{755A57B0-3584-431D-9969-3894A2D196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2175" y="2017713"/>
                  <a:ext cx="3111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FC0128"/>
                      </a:solidFill>
                      <a:ea typeface="굴림" panose="020B0600000101010101" pitchFamily="34" charset="-127"/>
                    </a:rPr>
                    <a:t>0</a:t>
                  </a:r>
                </a:p>
              </p:txBody>
            </p:sp>
            <p:grpSp>
              <p:nvGrpSpPr>
                <p:cNvPr id="21" name="Group 35">
                  <a:extLst>
                    <a:ext uri="{FF2B5EF4-FFF2-40B4-BE49-F238E27FC236}">
                      <a16:creationId xmlns:a16="http://schemas.microsoft.com/office/drawing/2014/main" id="{F048C4B2-38FF-4071-8F47-2DF42DB6B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0200" y="2057400"/>
                  <a:ext cx="609600" cy="1219200"/>
                  <a:chOff x="1344" y="1056"/>
                  <a:chExt cx="624" cy="768"/>
                </a:xfrm>
              </p:grpSpPr>
              <p:sp>
                <p:nvSpPr>
                  <p:cNvPr id="42" name="Rectangle 36">
                    <a:extLst>
                      <a:ext uri="{FF2B5EF4-FFF2-40B4-BE49-F238E27FC236}">
                        <a16:creationId xmlns:a16="http://schemas.microsoft.com/office/drawing/2014/main" id="{120D824F-0DAD-4580-9A24-7D249A3E45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056"/>
                    <a:ext cx="624" cy="7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ko-KR" altLang="ko-KR">
                      <a:solidFill>
                        <a:srgbClr val="FC0128"/>
                      </a:solidFill>
                      <a:ea typeface="굴림" panose="020B0600000101010101" pitchFamily="34" charset="-127"/>
                    </a:endParaRPr>
                  </a:p>
                </p:txBody>
              </p:sp>
              <p:sp>
                <p:nvSpPr>
                  <p:cNvPr id="43" name="Line 37">
                    <a:extLst>
                      <a:ext uri="{FF2B5EF4-FFF2-40B4-BE49-F238E27FC236}">
                        <a16:creationId xmlns:a16="http://schemas.microsoft.com/office/drawing/2014/main" id="{5361E151-0843-4F2F-8A96-34ACDE3B52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Line 38">
                    <a:extLst>
                      <a:ext uri="{FF2B5EF4-FFF2-40B4-BE49-F238E27FC236}">
                        <a16:creationId xmlns:a16="http://schemas.microsoft.com/office/drawing/2014/main" id="{B4CC315F-B382-4DD3-B4F7-C03A79BAA2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248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Line 39">
                    <a:extLst>
                      <a:ext uri="{FF2B5EF4-FFF2-40B4-BE49-F238E27FC236}">
                        <a16:creationId xmlns:a16="http://schemas.microsoft.com/office/drawing/2014/main" id="{F6D81251-B2D2-415E-BBE9-41D9B73738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632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2" name="Text Box 40">
                  <a:extLst>
                    <a:ext uri="{FF2B5EF4-FFF2-40B4-BE49-F238E27FC236}">
                      <a16:creationId xmlns:a16="http://schemas.microsoft.com/office/drawing/2014/main" id="{68321E87-7C1D-4703-B863-17536FD38D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00200" y="1600200"/>
                  <a:ext cx="5778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63DE8"/>
                      </a:solidFill>
                      <a:ea typeface="굴림" panose="020B0600000101010101" pitchFamily="34" charset="-127"/>
                    </a:rPr>
                    <a:t>Tag</a:t>
                  </a:r>
                </a:p>
              </p:txBody>
            </p:sp>
            <p:sp>
              <p:nvSpPr>
                <p:cNvPr id="23" name="Text Box 41">
                  <a:extLst>
                    <a:ext uri="{FF2B5EF4-FFF2-40B4-BE49-F238E27FC236}">
                      <a16:creationId xmlns:a16="http://schemas.microsoft.com/office/drawing/2014/main" id="{94A0796A-7E15-403C-98C3-7929DE09B7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2200" y="1600200"/>
                  <a:ext cx="6667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0000"/>
                      </a:solidFill>
                      <a:ea typeface="굴림" panose="020B0600000101010101" pitchFamily="34" charset="-127"/>
                    </a:rPr>
                    <a:t>Data</a:t>
                  </a:r>
                </a:p>
              </p:txBody>
            </p:sp>
            <p:sp>
              <p:nvSpPr>
                <p:cNvPr id="24" name="Rectangle 43" descr="10%">
                  <a:extLst>
                    <a:ext uri="{FF2B5EF4-FFF2-40B4-BE49-F238E27FC236}">
                      <a16:creationId xmlns:a16="http://schemas.microsoft.com/office/drawing/2014/main" id="{41486F6F-5275-4AAB-B7A8-9321B64DF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2057400"/>
                  <a:ext cx="990600" cy="304800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ko-KR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" name="Rectangle 51" descr="5%">
                  <a:extLst>
                    <a:ext uri="{FF2B5EF4-FFF2-40B4-BE49-F238E27FC236}">
                      <a16:creationId xmlns:a16="http://schemas.microsoft.com/office/drawing/2014/main" id="{B487F5DB-DD51-475D-8B31-6F3E911E2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2362200"/>
                  <a:ext cx="990600" cy="30480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2700">
                  <a:solidFill>
                    <a:srgbClr val="00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ko-KR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  <p:grpSp>
              <p:nvGrpSpPr>
                <p:cNvPr id="26" name="Group 63">
                  <a:extLst>
                    <a:ext uri="{FF2B5EF4-FFF2-40B4-BE49-F238E27FC236}">
                      <a16:creationId xmlns:a16="http://schemas.microsoft.com/office/drawing/2014/main" id="{FA3A63C6-B441-42C6-A6CC-1F89352A5B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9200" y="2057400"/>
                  <a:ext cx="381000" cy="1219200"/>
                  <a:chOff x="1344" y="1056"/>
                  <a:chExt cx="624" cy="768"/>
                </a:xfrm>
              </p:grpSpPr>
              <p:sp>
                <p:nvSpPr>
                  <p:cNvPr id="38" name="Rectangle 64">
                    <a:extLst>
                      <a:ext uri="{FF2B5EF4-FFF2-40B4-BE49-F238E27FC236}">
                        <a16:creationId xmlns:a16="http://schemas.microsoft.com/office/drawing/2014/main" id="{2A159D6D-20AE-4E19-9A84-72B47BDE54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056"/>
                    <a:ext cx="624" cy="7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ko-KR" altLang="ko-KR">
                      <a:solidFill>
                        <a:srgbClr val="FC0128"/>
                      </a:solidFill>
                      <a:ea typeface="굴림" panose="020B0600000101010101" pitchFamily="34" charset="-127"/>
                    </a:endParaRPr>
                  </a:p>
                </p:txBody>
              </p:sp>
              <p:sp>
                <p:nvSpPr>
                  <p:cNvPr id="39" name="Line 65">
                    <a:extLst>
                      <a:ext uri="{FF2B5EF4-FFF2-40B4-BE49-F238E27FC236}">
                        <a16:creationId xmlns:a16="http://schemas.microsoft.com/office/drawing/2014/main" id="{D8B9154A-3D4F-49C8-9536-854AA94780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440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Line 66">
                    <a:extLst>
                      <a:ext uri="{FF2B5EF4-FFF2-40B4-BE49-F238E27FC236}">
                        <a16:creationId xmlns:a16="http://schemas.microsoft.com/office/drawing/2014/main" id="{2D7DDD20-EB78-4084-9485-D4B730F04F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248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Line 67">
                    <a:extLst>
                      <a:ext uri="{FF2B5EF4-FFF2-40B4-BE49-F238E27FC236}">
                        <a16:creationId xmlns:a16="http://schemas.microsoft.com/office/drawing/2014/main" id="{0B55B28A-E707-42EA-8062-74AA642B16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632"/>
                    <a:ext cx="6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7" name="Text Box 68">
                  <a:extLst>
                    <a:ext uri="{FF2B5EF4-FFF2-40B4-BE49-F238E27FC236}">
                      <a16:creationId xmlns:a16="http://schemas.microsoft.com/office/drawing/2014/main" id="{9F548BAB-CAFA-4E00-94E7-153EA6D0E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9200" y="1600200"/>
                  <a:ext cx="3365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0000"/>
                      </a:solidFill>
                      <a:ea typeface="굴림" panose="020B0600000101010101" pitchFamily="34" charset="-127"/>
                    </a:rPr>
                    <a:t>V</a:t>
                  </a:r>
                </a:p>
              </p:txBody>
            </p:sp>
            <p:sp>
              <p:nvSpPr>
                <p:cNvPr id="28" name="Rectangle 92" descr="10%">
                  <a:extLst>
                    <a:ext uri="{FF2B5EF4-FFF2-40B4-BE49-F238E27FC236}">
                      <a16:creationId xmlns:a16="http://schemas.microsoft.com/office/drawing/2014/main" id="{7FEB3FDB-5030-468B-816B-127B5D638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2667000"/>
                  <a:ext cx="990600" cy="304800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ko-KR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9" name="Rectangle 93" descr="5%">
                  <a:extLst>
                    <a:ext uri="{FF2B5EF4-FFF2-40B4-BE49-F238E27FC236}">
                      <a16:creationId xmlns:a16="http://schemas.microsoft.com/office/drawing/2014/main" id="{9D6BF65B-7136-44B7-B4BD-1E0901E29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2971800"/>
                  <a:ext cx="990600" cy="30480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2700">
                  <a:solidFill>
                    <a:srgbClr val="00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ko-KR">
                    <a:solidFill>
                      <a:srgbClr val="FC0128"/>
                    </a:solidFill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0" name="Line 94">
                  <a:extLst>
                    <a:ext uri="{FF2B5EF4-FFF2-40B4-BE49-F238E27FC236}">
                      <a16:creationId xmlns:a16="http://schemas.microsoft.com/office/drawing/2014/main" id="{71DF5FF3-7F5D-4C89-B119-1715FC3C0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5800" y="2667000"/>
                  <a:ext cx="2590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 Box 95">
                  <a:extLst>
                    <a:ext uri="{FF2B5EF4-FFF2-40B4-BE49-F238E27FC236}">
                      <a16:creationId xmlns:a16="http://schemas.microsoft.com/office/drawing/2014/main" id="{70768CF1-3C6D-40C7-A461-95F9A4D16B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2000" y="1600200"/>
                  <a:ext cx="5270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0000"/>
                      </a:solidFill>
                      <a:ea typeface="굴림" panose="020B0600000101010101" pitchFamily="34" charset="-127"/>
                    </a:rPr>
                    <a:t>Set</a:t>
                  </a:r>
                </a:p>
              </p:txBody>
            </p:sp>
            <p:sp>
              <p:nvSpPr>
                <p:cNvPr id="32" name="Text Box 106">
                  <a:extLst>
                    <a:ext uri="{FF2B5EF4-FFF2-40B4-BE49-F238E27FC236}">
                      <a16:creationId xmlns:a16="http://schemas.microsoft.com/office/drawing/2014/main" id="{E81A648A-ADEE-44C4-8C81-BCF09191EA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8050" y="2286000"/>
                  <a:ext cx="311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9900"/>
                      </a:solidFill>
                      <a:ea typeface="굴림" panose="020B0600000101010101" pitchFamily="34" charset="-127"/>
                    </a:rPr>
                    <a:t>1</a:t>
                  </a:r>
                </a:p>
              </p:txBody>
            </p:sp>
            <p:sp>
              <p:nvSpPr>
                <p:cNvPr id="33" name="Text Box 107">
                  <a:extLst>
                    <a:ext uri="{FF2B5EF4-FFF2-40B4-BE49-F238E27FC236}">
                      <a16:creationId xmlns:a16="http://schemas.microsoft.com/office/drawing/2014/main" id="{753452C5-AF2B-4B0A-8313-234B0EEED9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8525" y="2667000"/>
                  <a:ext cx="311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FC0128"/>
                      </a:solidFill>
                      <a:ea typeface="굴림" panose="020B0600000101010101" pitchFamily="34" charset="-127"/>
                    </a:rPr>
                    <a:t>0</a:t>
                  </a:r>
                </a:p>
              </p:txBody>
            </p:sp>
            <p:sp>
              <p:nvSpPr>
                <p:cNvPr id="34" name="Text Box 108">
                  <a:extLst>
                    <a:ext uri="{FF2B5EF4-FFF2-40B4-BE49-F238E27FC236}">
                      <a16:creationId xmlns:a16="http://schemas.microsoft.com/office/drawing/2014/main" id="{F87B4A4F-C85D-41D1-B82A-73E4B80169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400" y="2935288"/>
                  <a:ext cx="3111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9900"/>
                      </a:solidFill>
                      <a:ea typeface="굴림" panose="020B0600000101010101" pitchFamily="34" charset="-127"/>
                    </a:rPr>
                    <a:t>1</a:t>
                  </a:r>
                </a:p>
              </p:txBody>
            </p:sp>
            <p:sp>
              <p:nvSpPr>
                <p:cNvPr id="35" name="Text Box 109">
                  <a:extLst>
                    <a:ext uri="{FF2B5EF4-FFF2-40B4-BE49-F238E27FC236}">
                      <a16:creationId xmlns:a16="http://schemas.microsoft.com/office/drawing/2014/main" id="{DD7D7695-CE3A-495F-AEAE-80162DADD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1600200"/>
                  <a:ext cx="6413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0000"/>
                      </a:solidFill>
                      <a:ea typeface="굴림" panose="020B0600000101010101" pitchFamily="34" charset="-127"/>
                    </a:rPr>
                    <a:t>Way</a:t>
                  </a:r>
                </a:p>
              </p:txBody>
            </p:sp>
            <p:sp>
              <p:nvSpPr>
                <p:cNvPr id="36" name="Text Box 110">
                  <a:extLst>
                    <a:ext uri="{FF2B5EF4-FFF2-40B4-BE49-F238E27FC236}">
                      <a16:creationId xmlns:a16="http://schemas.microsoft.com/office/drawing/2014/main" id="{50995F47-1DE5-4AF7-8F72-8ADF45FCA2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133600"/>
                  <a:ext cx="311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9900"/>
                      </a:solidFill>
                      <a:ea typeface="굴림" panose="020B0600000101010101" pitchFamily="34" charset="-127"/>
                    </a:rPr>
                    <a:t>0</a:t>
                  </a:r>
                </a:p>
              </p:txBody>
            </p:sp>
            <p:sp>
              <p:nvSpPr>
                <p:cNvPr id="37" name="Text Box 111">
                  <a:extLst>
                    <a:ext uri="{FF2B5EF4-FFF2-40B4-BE49-F238E27FC236}">
                      <a16:creationId xmlns:a16="http://schemas.microsoft.com/office/drawing/2014/main" id="{DE6CC2AD-9826-40B6-A717-9A71FBDE40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2819400"/>
                  <a:ext cx="311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ko-KR">
                      <a:solidFill>
                        <a:srgbClr val="009900"/>
                      </a:solidFill>
                      <a:ea typeface="굴림" panose="020B0600000101010101" pitchFamily="34" charset="-127"/>
                    </a:rPr>
                    <a:t>1</a:t>
                  </a:r>
                </a:p>
              </p:txBody>
            </p: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4542145-0929-4017-BF15-CAF5D7A86979}"/>
              </a:ext>
            </a:extLst>
          </p:cNvPr>
          <p:cNvGrpSpPr/>
          <p:nvPr/>
        </p:nvGrpSpPr>
        <p:grpSpPr>
          <a:xfrm>
            <a:off x="7412710" y="12699"/>
            <a:ext cx="3069844" cy="6320433"/>
            <a:chOff x="5888710" y="12698"/>
            <a:chExt cx="3069844" cy="632043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0FB3A2D-1545-45FD-BAB8-0924EBC68E67}"/>
                </a:ext>
              </a:extLst>
            </p:cNvPr>
            <p:cNvSpPr/>
            <p:nvPr/>
          </p:nvSpPr>
          <p:spPr>
            <a:xfrm>
              <a:off x="6736054" y="1165225"/>
              <a:ext cx="2222500" cy="5167906"/>
            </a:xfrm>
            <a:prstGeom prst="roundRect">
              <a:avLst>
                <a:gd name="adj" fmla="val 9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21FAB83A-183F-4B5F-8E36-69D8C5CFC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7480" y="985778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b="1" dirty="0">
                  <a:solidFill>
                    <a:srgbClr val="000000"/>
                  </a:solidFill>
                  <a:ea typeface="굴림" panose="020B0600000101010101" pitchFamily="34" charset="-127"/>
                </a:rPr>
                <a:t>Main memory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98BE8A2-3B96-472E-B9E5-A8F9E99350E8}"/>
                </a:ext>
              </a:extLst>
            </p:cNvPr>
            <p:cNvGrpSpPr/>
            <p:nvPr/>
          </p:nvGrpSpPr>
          <p:grpSpPr>
            <a:xfrm>
              <a:off x="5888710" y="12698"/>
              <a:ext cx="3042397" cy="860229"/>
              <a:chOff x="2407946" y="4660898"/>
              <a:chExt cx="3042397" cy="86022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6B947AE-3D05-4A06-8C21-17C8DC8FCFC5}"/>
                  </a:ext>
                </a:extLst>
              </p:cNvPr>
              <p:cNvGrpSpPr/>
              <p:nvPr/>
            </p:nvGrpSpPr>
            <p:grpSpPr>
              <a:xfrm>
                <a:off x="2409227" y="5236598"/>
                <a:ext cx="2627915" cy="284529"/>
                <a:chOff x="3085770" y="3429000"/>
                <a:chExt cx="2627915" cy="45337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B9EE725-2FF2-446B-AAB5-473E43777780}"/>
                    </a:ext>
                  </a:extLst>
                </p:cNvPr>
                <p:cNvSpPr/>
                <p:nvPr/>
              </p:nvSpPr>
              <p:spPr>
                <a:xfrm>
                  <a:off x="3085770" y="3429001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592BBA6-2114-420D-B2FE-196A919E376C}"/>
                    </a:ext>
                  </a:extLst>
                </p:cNvPr>
                <p:cNvSpPr/>
                <p:nvPr/>
              </p:nvSpPr>
              <p:spPr>
                <a:xfrm>
                  <a:off x="3523756" y="3429000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D7F0176-5EDA-4172-BD05-1E6E73F7BC4E}"/>
                    </a:ext>
                  </a:extLst>
                </p:cNvPr>
                <p:cNvSpPr/>
                <p:nvPr/>
              </p:nvSpPr>
              <p:spPr>
                <a:xfrm>
                  <a:off x="3961742" y="3429000"/>
                  <a:ext cx="437986" cy="45337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3831921-2620-4724-84CB-B191C5A95798}"/>
                    </a:ext>
                  </a:extLst>
                </p:cNvPr>
                <p:cNvSpPr/>
                <p:nvPr/>
              </p:nvSpPr>
              <p:spPr>
                <a:xfrm>
                  <a:off x="4399727" y="3429000"/>
                  <a:ext cx="437986" cy="453377"/>
                </a:xfrm>
                <a:prstGeom prst="rect">
                  <a:avLst/>
                </a:prstGeom>
                <a:solidFill>
                  <a:schemeClr val="accent4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8CE17C9-2532-4137-B9A3-6E7058032A6B}"/>
                    </a:ext>
                  </a:extLst>
                </p:cNvPr>
                <p:cNvSpPr/>
                <p:nvPr/>
              </p:nvSpPr>
              <p:spPr>
                <a:xfrm>
                  <a:off x="4837713" y="3429000"/>
                  <a:ext cx="437986" cy="4533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3496B2D-9CB7-4B0B-A2AD-64B82FA0E2BA}"/>
                    </a:ext>
                  </a:extLst>
                </p:cNvPr>
                <p:cNvSpPr/>
                <p:nvPr/>
              </p:nvSpPr>
              <p:spPr>
                <a:xfrm>
                  <a:off x="5275699" y="3429000"/>
                  <a:ext cx="437986" cy="45337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5B2F93E-1B08-41A8-9867-A78E6B3E4D3A}"/>
                  </a:ext>
                </a:extLst>
              </p:cNvPr>
              <p:cNvGrpSpPr/>
              <p:nvPr/>
            </p:nvGrpSpPr>
            <p:grpSpPr>
              <a:xfrm>
                <a:off x="4161170" y="4672535"/>
                <a:ext cx="1289173" cy="517500"/>
                <a:chOff x="4307731" y="1935988"/>
                <a:chExt cx="1289173" cy="517500"/>
              </a:xfrm>
            </p:grpSpPr>
            <p:sp>
              <p:nvSpPr>
                <p:cNvPr id="63" name="Right Brace 62">
                  <a:extLst>
                    <a:ext uri="{FF2B5EF4-FFF2-40B4-BE49-F238E27FC236}">
                      <a16:creationId xmlns:a16="http://schemas.microsoft.com/office/drawing/2014/main" id="{D03C3E6E-EC97-4794-8C72-1F668251DD18}"/>
                    </a:ext>
                  </a:extLst>
                </p:cNvPr>
                <p:cNvSpPr/>
                <p:nvPr/>
              </p:nvSpPr>
              <p:spPr>
                <a:xfrm rot="16200000" flipV="1">
                  <a:off x="4700292" y="1970078"/>
                  <a:ext cx="90849" cy="875972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189150E-8D44-484A-B382-ACE651097E1F}"/>
                    </a:ext>
                  </a:extLst>
                </p:cNvPr>
                <p:cNvSpPr/>
                <p:nvPr/>
              </p:nvSpPr>
              <p:spPr>
                <a:xfrm>
                  <a:off x="4373492" y="1935988"/>
                  <a:ext cx="1223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Bell Gothic Light" panose="02000403040000020004" pitchFamily="2" charset="0"/>
                    </a:rPr>
                    <a:t>Byte offset</a:t>
                  </a:r>
                  <a:endParaRPr lang="ko-KR" altLang="en-US" dirty="0">
                    <a:latin typeface="Bell Gothic Light" panose="02000403040000020004" pitchFamily="2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903160-81C9-4B61-B330-D024B35A2C9F}"/>
                  </a:ext>
                </a:extLst>
              </p:cNvPr>
              <p:cNvGrpSpPr/>
              <p:nvPr/>
            </p:nvGrpSpPr>
            <p:grpSpPr>
              <a:xfrm>
                <a:off x="3579541" y="4670562"/>
                <a:ext cx="723275" cy="520760"/>
                <a:chOff x="4603070" y="1932727"/>
                <a:chExt cx="723275" cy="520760"/>
              </a:xfrm>
            </p:grpSpPr>
            <p:sp>
              <p:nvSpPr>
                <p:cNvPr id="61" name="Right Brace 60">
                  <a:extLst>
                    <a:ext uri="{FF2B5EF4-FFF2-40B4-BE49-F238E27FC236}">
                      <a16:creationId xmlns:a16="http://schemas.microsoft.com/office/drawing/2014/main" id="{BA9D6C49-619C-4DC8-A9CE-27C9367FEA72}"/>
                    </a:ext>
                  </a:extLst>
                </p:cNvPr>
                <p:cNvSpPr/>
                <p:nvPr/>
              </p:nvSpPr>
              <p:spPr>
                <a:xfrm rot="16200000" flipV="1">
                  <a:off x="4919284" y="2189069"/>
                  <a:ext cx="90849" cy="437987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EE2EB2E6-C158-4D1D-89C2-C681660332D1}"/>
                    </a:ext>
                  </a:extLst>
                </p:cNvPr>
                <p:cNvSpPr/>
                <p:nvPr/>
              </p:nvSpPr>
              <p:spPr>
                <a:xfrm>
                  <a:off x="4603070" y="1932727"/>
                  <a:ext cx="7232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FF0000"/>
                      </a:solidFill>
                      <a:latin typeface="Bell Gothic Light" panose="02000403040000020004" pitchFamily="2" charset="0"/>
                    </a:rPr>
                    <a:t>Index</a:t>
                  </a:r>
                  <a:endParaRPr lang="ko-KR" altLang="en-US" dirty="0">
                    <a:solidFill>
                      <a:srgbClr val="FF0000"/>
                    </a:solidFill>
                    <a:latin typeface="Bell Gothic Light" panose="02000403040000020004" pitchFamily="2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B53188E-2C26-4A19-876A-307BEF042DC7}"/>
                  </a:ext>
                </a:extLst>
              </p:cNvPr>
              <p:cNvGrpSpPr/>
              <p:nvPr/>
            </p:nvGrpSpPr>
            <p:grpSpPr>
              <a:xfrm>
                <a:off x="2407946" y="4660898"/>
                <a:ext cx="1314241" cy="529959"/>
                <a:chOff x="4307730" y="1923528"/>
                <a:chExt cx="1314241" cy="529959"/>
              </a:xfrm>
            </p:grpSpPr>
            <p:sp>
              <p:nvSpPr>
                <p:cNvPr id="59" name="Right Brace 58">
                  <a:extLst>
                    <a:ext uri="{FF2B5EF4-FFF2-40B4-BE49-F238E27FC236}">
                      <a16:creationId xmlns:a16="http://schemas.microsoft.com/office/drawing/2014/main" id="{6C074983-12D6-46DA-8074-CFC90196E132}"/>
                    </a:ext>
                  </a:extLst>
                </p:cNvPr>
                <p:cNvSpPr/>
                <p:nvPr/>
              </p:nvSpPr>
              <p:spPr>
                <a:xfrm rot="16200000" flipV="1">
                  <a:off x="4919426" y="1750942"/>
                  <a:ext cx="90849" cy="1314241"/>
                </a:xfrm>
                <a:prstGeom prst="rightBrace">
                  <a:avLst>
                    <a:gd name="adj1" fmla="val 136767"/>
                    <a:gd name="adj2" fmla="val 50083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381BC2C-0AAB-462A-A51E-5F99EDDD8FB3}"/>
                    </a:ext>
                  </a:extLst>
                </p:cNvPr>
                <p:cNvSpPr/>
                <p:nvPr/>
              </p:nvSpPr>
              <p:spPr>
                <a:xfrm>
                  <a:off x="4686568" y="1923528"/>
                  <a:ext cx="498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Bell Gothic Light" panose="02000403040000020004" pitchFamily="2" charset="0"/>
                    </a:rPr>
                    <a:t>Tag</a:t>
                  </a:r>
                  <a:endParaRPr lang="ko-KR" altLang="en-US" dirty="0">
                    <a:solidFill>
                      <a:srgbClr val="0070C0"/>
                    </a:solidFill>
                    <a:latin typeface="Bell Gothic Light" panose="02000403040000020004" pitchFamily="2" charset="0"/>
                  </a:endParaRPr>
                </a:p>
              </p:txBody>
            </p:sp>
          </p:grpSp>
        </p:grp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1C2D1BF6-D139-4BF1-A7EC-E86CB8F21C73}"/>
                </a:ext>
              </a:extLst>
            </p:cNvPr>
            <p:cNvCxnSpPr>
              <a:endCxn id="70" idx="3"/>
            </p:cNvCxnSpPr>
            <p:nvPr/>
          </p:nvCxnSpPr>
          <p:spPr>
            <a:xfrm rot="5400000" flipH="1" flipV="1">
              <a:off x="8147775" y="959997"/>
              <a:ext cx="599465" cy="140797"/>
            </a:xfrm>
            <a:prstGeom prst="curvedConnector4">
              <a:avLst>
                <a:gd name="adj1" fmla="val 31778"/>
                <a:gd name="adj2" fmla="val 31648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FDFCE-13C1-41E1-A6D9-FEEE31E3E443}"/>
                </a:ext>
              </a:extLst>
            </p:cNvPr>
            <p:cNvGrpSpPr/>
            <p:nvPr/>
          </p:nvGrpSpPr>
          <p:grpSpPr>
            <a:xfrm>
              <a:off x="7022313" y="1387266"/>
              <a:ext cx="1905000" cy="4918075"/>
              <a:chOff x="4267200" y="838200"/>
              <a:chExt cx="1905000" cy="4918075"/>
            </a:xfrm>
          </p:grpSpPr>
          <p:sp>
            <p:nvSpPr>
              <p:cNvPr id="73" name="Line 8">
                <a:extLst>
                  <a:ext uri="{FF2B5EF4-FFF2-40B4-BE49-F238E27FC236}">
                    <a16:creationId xmlns:a16="http://schemas.microsoft.com/office/drawing/2014/main" id="{443F0885-7679-426A-B6DC-AE1E984C0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447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66B0FE7F-5481-4990-AA2A-87ACEEF6E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143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Line 10">
                <a:extLst>
                  <a:ext uri="{FF2B5EF4-FFF2-40B4-BE49-F238E27FC236}">
                    <a16:creationId xmlns:a16="http://schemas.microsoft.com/office/drawing/2014/main" id="{4EE4323D-F9A4-4153-B46F-F093603E9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1752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50B64A04-5843-4AE2-A0B2-15ED3D43F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BC929AE9-516F-4D90-B41F-419CC927F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A700E01F-C41D-4DDC-94B6-1D8D650E1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838200"/>
                <a:ext cx="0" cy="3657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BF2AE29E-04E8-4878-B9D3-932B5205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105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6027D27E-D4C8-4CF7-95C7-529CA051E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410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68EC9BDC-8E31-4AD1-8568-88AF947FD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4800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74BB7547-1041-4EA9-A822-ED253BB82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67200" y="5715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47F4F0E-0A0C-4EA5-93DC-F5FAA3F0C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7800" y="4495800"/>
                <a:ext cx="0" cy="1219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" name="Line 26">
                <a:extLst>
                  <a:ext uri="{FF2B5EF4-FFF2-40B4-BE49-F238E27FC236}">
                    <a16:creationId xmlns:a16="http://schemas.microsoft.com/office/drawing/2014/main" id="{28A9DCFB-A6D0-4D69-9357-D9DE49ED6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057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5" name="Line 27">
                <a:extLst>
                  <a:ext uri="{FF2B5EF4-FFF2-40B4-BE49-F238E27FC236}">
                    <a16:creationId xmlns:a16="http://schemas.microsoft.com/office/drawing/2014/main" id="{85F1E224-FDFC-4C76-A782-69C911AA3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362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" name="Line 28">
                <a:extLst>
                  <a:ext uri="{FF2B5EF4-FFF2-40B4-BE49-F238E27FC236}">
                    <a16:creationId xmlns:a16="http://schemas.microsoft.com/office/drawing/2014/main" id="{A162E800-1E53-4564-AA7D-FB136B3DC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667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29">
                <a:extLst>
                  <a:ext uri="{FF2B5EF4-FFF2-40B4-BE49-F238E27FC236}">
                    <a16:creationId xmlns:a16="http://schemas.microsoft.com/office/drawing/2014/main" id="{DC35701A-1D72-4801-B026-F872DF544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2971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" name="Line 30">
                <a:extLst>
                  <a:ext uri="{FF2B5EF4-FFF2-40B4-BE49-F238E27FC236}">
                    <a16:creationId xmlns:a16="http://schemas.microsoft.com/office/drawing/2014/main" id="{4EA97C74-2D9D-4D80-8306-89E139CDF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2766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9" name="Line 31">
                <a:extLst>
                  <a:ext uri="{FF2B5EF4-FFF2-40B4-BE49-F238E27FC236}">
                    <a16:creationId xmlns:a16="http://schemas.microsoft.com/office/drawing/2014/main" id="{38148AC6-8590-4092-9F7D-3402E3266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5814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" name="Line 32">
                <a:extLst>
                  <a:ext uri="{FF2B5EF4-FFF2-40B4-BE49-F238E27FC236}">
                    <a16:creationId xmlns:a16="http://schemas.microsoft.com/office/drawing/2014/main" id="{0D1A292F-7003-4DCC-B267-0EF8EA6AC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4958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1" name="Line 33">
                <a:extLst>
                  <a:ext uri="{FF2B5EF4-FFF2-40B4-BE49-F238E27FC236}">
                    <a16:creationId xmlns:a16="http://schemas.microsoft.com/office/drawing/2014/main" id="{CBF147F2-8691-49E2-8C9C-707686EEC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38862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0B1DE34F-981C-4D2B-AA1A-6CF4343F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90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3" name="Rectangle 42" descr="5%">
                <a:extLst>
                  <a:ext uri="{FF2B5EF4-FFF2-40B4-BE49-F238E27FC236}">
                    <a16:creationId xmlns:a16="http://schemas.microsoft.com/office/drawing/2014/main" id="{5BDAFA6E-386C-46FE-9A02-A7E7A4D0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8382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4" name="Rectangle 44" descr="5%">
                <a:extLst>
                  <a:ext uri="{FF2B5EF4-FFF2-40B4-BE49-F238E27FC236}">
                    <a16:creationId xmlns:a16="http://schemas.microsoft.com/office/drawing/2014/main" id="{F966BB99-AF14-4DC4-900B-6E66B548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0574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5" name="Rectangle 45" descr="5%">
                <a:extLst>
                  <a:ext uri="{FF2B5EF4-FFF2-40B4-BE49-F238E27FC236}">
                    <a16:creationId xmlns:a16="http://schemas.microsoft.com/office/drawing/2014/main" id="{C0D75D06-50F7-4928-9BCB-4EBB2AC77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2766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6" name="Rectangle 46" descr="5%">
                <a:extLst>
                  <a:ext uri="{FF2B5EF4-FFF2-40B4-BE49-F238E27FC236}">
                    <a16:creationId xmlns:a16="http://schemas.microsoft.com/office/drawing/2014/main" id="{DCF36AE3-1B02-4709-9F85-304E3A1D7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4958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7" name="Rectangle 47" descr="5%">
                <a:extLst>
                  <a:ext uri="{FF2B5EF4-FFF2-40B4-BE49-F238E27FC236}">
                    <a16:creationId xmlns:a16="http://schemas.microsoft.com/office/drawing/2014/main" id="{BE61C0CA-2815-416F-AC02-C0372FFA2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4102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8" name="Rectangle 48" descr="5%">
                <a:extLst>
                  <a:ext uri="{FF2B5EF4-FFF2-40B4-BE49-F238E27FC236}">
                    <a16:creationId xmlns:a16="http://schemas.microsoft.com/office/drawing/2014/main" id="{FC89BBCF-1FF2-4723-9261-E80337E7A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1910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99" name="Rectangle 49" descr="5%">
                <a:extLst>
                  <a:ext uri="{FF2B5EF4-FFF2-40B4-BE49-F238E27FC236}">
                    <a16:creationId xmlns:a16="http://schemas.microsoft.com/office/drawing/2014/main" id="{989A53AA-6BE5-47B2-BE7E-8AE98F451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0" name="Rectangle 50" descr="5%">
                <a:extLst>
                  <a:ext uri="{FF2B5EF4-FFF2-40B4-BE49-F238E27FC236}">
                    <a16:creationId xmlns:a16="http://schemas.microsoft.com/office/drawing/2014/main" id="{0890D39C-DCE7-4AEF-8C1B-53693009C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08813106-3729-4073-84FA-E48C152A0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838200"/>
                <a:ext cx="990600" cy="4918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001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011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101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110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0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>
                    <a:solidFill>
                      <a:srgbClr val="063DE8"/>
                    </a:solidFill>
                    <a:ea typeface="굴림" panose="020B0600000101010101" pitchFamily="34" charset="-127"/>
                  </a:rPr>
                  <a:t>111</a:t>
                </a:r>
                <a:r>
                  <a:rPr lang="en-US" altLang="ko-KR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r>
                  <a:rPr lang="en-US" altLang="ko-KR">
                    <a:solidFill>
                      <a:srgbClr val="000000"/>
                    </a:solidFill>
                    <a:ea typeface="굴림" panose="020B0600000101010101" pitchFamily="34" charset="-127"/>
                  </a:rPr>
                  <a:t>xx</a:t>
                </a:r>
              </a:p>
            </p:txBody>
          </p:sp>
          <p:sp>
            <p:nvSpPr>
              <p:cNvPr id="102" name="Rectangle 96" descr="5%">
                <a:extLst>
                  <a:ext uri="{FF2B5EF4-FFF2-40B4-BE49-F238E27FC236}">
                    <a16:creationId xmlns:a16="http://schemas.microsoft.com/office/drawing/2014/main" id="{302C87FC-D769-4CE9-9EC8-CF1201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1430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3" name="Rectangle 97" descr="5%">
                <a:extLst>
                  <a:ext uri="{FF2B5EF4-FFF2-40B4-BE49-F238E27FC236}">
                    <a16:creationId xmlns:a16="http://schemas.microsoft.com/office/drawing/2014/main" id="{E9EABE3C-6D4B-4F20-BE9C-B1ED0C639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14478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4" name="Rectangle 98" descr="5%">
                <a:extLst>
                  <a:ext uri="{FF2B5EF4-FFF2-40B4-BE49-F238E27FC236}">
                    <a16:creationId xmlns:a16="http://schemas.microsoft.com/office/drawing/2014/main" id="{4F57C91A-C2C5-4293-929F-F97CC3A6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3622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5" name="Rectangle 99" descr="5%">
                <a:extLst>
                  <a:ext uri="{FF2B5EF4-FFF2-40B4-BE49-F238E27FC236}">
                    <a16:creationId xmlns:a16="http://schemas.microsoft.com/office/drawing/2014/main" id="{8377D975-73C1-43D8-B047-FFFD1FF92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26670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6" name="Rectangle 100" descr="5%">
                <a:extLst>
                  <a:ext uri="{FF2B5EF4-FFF2-40B4-BE49-F238E27FC236}">
                    <a16:creationId xmlns:a16="http://schemas.microsoft.com/office/drawing/2014/main" id="{3C23EF93-0CC1-4E16-AA58-45CB60BF7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5814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7" name="Rectangle 101" descr="5%">
                <a:extLst>
                  <a:ext uri="{FF2B5EF4-FFF2-40B4-BE49-F238E27FC236}">
                    <a16:creationId xmlns:a16="http://schemas.microsoft.com/office/drawing/2014/main" id="{ADC8C109-3ACE-477C-979A-6BBC9BC9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8" name="Rectangle 102" descr="5%">
                <a:extLst>
                  <a:ext uri="{FF2B5EF4-FFF2-40B4-BE49-F238E27FC236}">
                    <a16:creationId xmlns:a16="http://schemas.microsoft.com/office/drawing/2014/main" id="{9A0759DC-FAED-42C6-B3C9-23FC2DBF5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990600" cy="30480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09" name="Rectangle 103" descr="5%">
                <a:extLst>
                  <a:ext uri="{FF2B5EF4-FFF2-40B4-BE49-F238E27FC236}">
                    <a16:creationId xmlns:a16="http://schemas.microsoft.com/office/drawing/2014/main" id="{231DB9C1-C3EC-40CB-A75D-F096DFCF5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05400"/>
                <a:ext cx="990600" cy="30480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ko-KR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83DDE97-F7FF-49A5-BFF3-33B240025335}"/>
              </a:ext>
            </a:extLst>
          </p:cNvPr>
          <p:cNvSpPr txBox="1"/>
          <p:nvPr/>
        </p:nvSpPr>
        <p:spPr>
          <a:xfrm>
            <a:off x="2156781" y="15079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Line 71">
            <a:extLst>
              <a:ext uri="{FF2B5EF4-FFF2-40B4-BE49-F238E27FC236}">
                <a16:creationId xmlns:a16="http://schemas.microsoft.com/office/drawing/2014/main" id="{B109E7C5-696C-454F-8C6F-21E26AF1FB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3599" y="1513929"/>
            <a:ext cx="4033941" cy="18231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9476604A-958C-4F13-8747-97B2E5887D50}"/>
              </a:ext>
            </a:extLst>
          </p:cNvPr>
          <p:cNvSpPr/>
          <p:nvPr/>
        </p:nvSpPr>
        <p:spPr>
          <a:xfrm>
            <a:off x="2658546" y="2617092"/>
            <a:ext cx="815367" cy="31537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14" name="Speech Bubble: Rectangle 113">
            <a:extLst>
              <a:ext uri="{FF2B5EF4-FFF2-40B4-BE49-F238E27FC236}">
                <a16:creationId xmlns:a16="http://schemas.microsoft.com/office/drawing/2014/main" id="{D3BC2E65-88E7-4DDB-844E-11D770C66FEE}"/>
              </a:ext>
            </a:extLst>
          </p:cNvPr>
          <p:cNvSpPr/>
          <p:nvPr/>
        </p:nvSpPr>
        <p:spPr>
          <a:xfrm>
            <a:off x="4947646" y="1986900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D214D70-84DD-450C-AEC4-9901B84EF9B4}"/>
              </a:ext>
            </a:extLst>
          </p:cNvPr>
          <p:cNvGrpSpPr/>
          <p:nvPr/>
        </p:nvGrpSpPr>
        <p:grpSpPr>
          <a:xfrm>
            <a:off x="2550016" y="3137277"/>
            <a:ext cx="1974098" cy="294209"/>
            <a:chOff x="3050844" y="3720704"/>
            <a:chExt cx="1974098" cy="29420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DBFE088-A69A-4FC4-BE77-AB0DFEDBD263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119" name="Rectangle 38">
                <a:extLst>
                  <a:ext uri="{FF2B5EF4-FFF2-40B4-BE49-F238E27FC236}">
                    <a16:creationId xmlns:a16="http://schemas.microsoft.com/office/drawing/2014/main" id="{9A6BE99C-8F9A-41E5-92EC-4DE2D5418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000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0" name="Rectangle 66">
                <a:extLst>
                  <a:ext uri="{FF2B5EF4-FFF2-40B4-BE49-F238E27FC236}">
                    <a16:creationId xmlns:a16="http://schemas.microsoft.com/office/drawing/2014/main" id="{6CA57577-85D2-412D-901F-DCAECE959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18" name="Rectangle 45" descr="5%">
              <a:extLst>
                <a:ext uri="{FF2B5EF4-FFF2-40B4-BE49-F238E27FC236}">
                  <a16:creationId xmlns:a16="http://schemas.microsoft.com/office/drawing/2014/main" id="{16720590-33B0-4A87-8A3F-47EFED15C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Mem[0]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121C72-ED81-492F-92B7-C2A75E1D136B}"/>
              </a:ext>
            </a:extLst>
          </p:cNvPr>
          <p:cNvSpPr/>
          <p:nvPr/>
        </p:nvSpPr>
        <p:spPr>
          <a:xfrm>
            <a:off x="2013066" y="1246167"/>
            <a:ext cx="773186" cy="278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1B48CA6B-21F0-4294-9B30-F4D2C5BA06F7}"/>
              </a:ext>
            </a:extLst>
          </p:cNvPr>
          <p:cNvSpPr/>
          <p:nvPr/>
        </p:nvSpPr>
        <p:spPr>
          <a:xfrm>
            <a:off x="2634957" y="3263699"/>
            <a:ext cx="815367" cy="315378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Bell Gothic Std Black" panose="020B0706020202040204" pitchFamily="34" charset="0"/>
              </a:rPr>
              <a:t>Miss!</a:t>
            </a:r>
            <a:endParaRPr lang="ko-KR" altLang="en-US" b="1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23" name="Line 71">
            <a:extLst>
              <a:ext uri="{FF2B5EF4-FFF2-40B4-BE49-F238E27FC236}">
                <a16:creationId xmlns:a16="http://schemas.microsoft.com/office/drawing/2014/main" id="{935E6DDD-4DB6-423C-8742-490E5D460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9473" y="2785913"/>
            <a:ext cx="4002773" cy="11261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" name="Speech Bubble: Rectangle 123">
            <a:extLst>
              <a:ext uri="{FF2B5EF4-FFF2-40B4-BE49-F238E27FC236}">
                <a16:creationId xmlns:a16="http://schemas.microsoft.com/office/drawing/2014/main" id="{12E44952-7FF9-4F62-9300-B2B69757BBE1}"/>
              </a:ext>
            </a:extLst>
          </p:cNvPr>
          <p:cNvSpPr/>
          <p:nvPr/>
        </p:nvSpPr>
        <p:spPr>
          <a:xfrm>
            <a:off x="4953626" y="2938293"/>
            <a:ext cx="1454181" cy="298373"/>
          </a:xfrm>
          <a:prstGeom prst="wedgeRectCallout">
            <a:avLst>
              <a:gd name="adj1" fmla="val 40701"/>
              <a:gd name="adj2" fmla="val 8651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Fill the cache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8B8C2A5-0663-4DA0-A9F8-A377DD2445D1}"/>
              </a:ext>
            </a:extLst>
          </p:cNvPr>
          <p:cNvGrpSpPr/>
          <p:nvPr/>
        </p:nvGrpSpPr>
        <p:grpSpPr>
          <a:xfrm>
            <a:off x="2562964" y="3747357"/>
            <a:ext cx="1974098" cy="294209"/>
            <a:chOff x="3050844" y="3720704"/>
            <a:chExt cx="1974098" cy="29420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22352F7-3261-4036-8080-F6B44E3D4638}"/>
                </a:ext>
              </a:extLst>
            </p:cNvPr>
            <p:cNvGrpSpPr/>
            <p:nvPr/>
          </p:nvGrpSpPr>
          <p:grpSpPr>
            <a:xfrm>
              <a:off x="3050844" y="3720704"/>
              <a:ext cx="990600" cy="294209"/>
              <a:chOff x="4880620" y="3175597"/>
              <a:chExt cx="990600" cy="1219200"/>
            </a:xfrm>
            <a:solidFill>
              <a:schemeClr val="bg1">
                <a:lumMod val="85000"/>
              </a:schemeClr>
            </a:solidFill>
          </p:grpSpPr>
          <p:sp>
            <p:nvSpPr>
              <p:cNvPr id="128" name="Rectangle 38">
                <a:extLst>
                  <a:ext uri="{FF2B5EF4-FFF2-40B4-BE49-F238E27FC236}">
                    <a16:creationId xmlns:a16="http://schemas.microsoft.com/office/drawing/2014/main" id="{2F28AB93-CAC9-4B4D-A3E3-D3AFF2D7E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620" y="3175597"/>
                <a:ext cx="6096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00FF"/>
                    </a:solidFill>
                    <a:ea typeface="굴림" panose="020B0600000101010101" pitchFamily="34" charset="-127"/>
                  </a:rPr>
                  <a:t>010</a:t>
                </a:r>
                <a:endParaRPr lang="ko-KR" altLang="ko-KR" b="1" dirty="0">
                  <a:solidFill>
                    <a:srgbClr val="0000FF"/>
                  </a:solidFill>
                  <a:ea typeface="굴림" panose="020B0600000101010101" pitchFamily="34" charset="-127"/>
                </a:endParaRPr>
              </a:p>
            </p:txBody>
          </p:sp>
          <p:sp>
            <p:nvSpPr>
              <p:cNvPr id="129" name="Rectangle 66">
                <a:extLst>
                  <a:ext uri="{FF2B5EF4-FFF2-40B4-BE49-F238E27FC236}">
                    <a16:creationId xmlns:a16="http://schemas.microsoft.com/office/drawing/2014/main" id="{4846D625-1F98-4D88-90F2-57736DDEB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620" y="3175597"/>
                <a:ext cx="381000" cy="1219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FC0128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ko-KR" b="1" dirty="0">
                  <a:solidFill>
                    <a:srgbClr val="FC0128"/>
                  </a:solidFill>
                  <a:ea typeface="굴림" panose="020B0600000101010101" pitchFamily="34" charset="-127"/>
                </a:endParaRPr>
              </a:p>
            </p:txBody>
          </p:sp>
        </p:grpSp>
        <p:sp>
          <p:nvSpPr>
            <p:cNvPr id="127" name="Rectangle 45" descr="5%">
              <a:extLst>
                <a:ext uri="{FF2B5EF4-FFF2-40B4-BE49-F238E27FC236}">
                  <a16:creationId xmlns:a16="http://schemas.microsoft.com/office/drawing/2014/main" id="{DD0C60FB-C09E-48CE-82E7-F2A86CFC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342" y="3723284"/>
              <a:ext cx="990600" cy="29162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ea typeface="굴림" panose="020B0600000101010101" pitchFamily="34" charset="-127"/>
                </a:rPr>
                <a:t>Mem[4]</a:t>
              </a:r>
              <a:endParaRPr lang="ko-KR" altLang="ko-KR" dirty="0">
                <a:solidFill>
                  <a:schemeClr val="bg1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B9F1E5F-ADBE-446B-A007-AC7334DBCDD9}"/>
              </a:ext>
            </a:extLst>
          </p:cNvPr>
          <p:cNvSpPr txBox="1"/>
          <p:nvPr/>
        </p:nvSpPr>
        <p:spPr>
          <a:xfrm>
            <a:off x="2958435" y="15079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578845F-77C0-4A41-8762-101EDD62703B}"/>
              </a:ext>
            </a:extLst>
          </p:cNvPr>
          <p:cNvSpPr txBox="1"/>
          <p:nvPr/>
        </p:nvSpPr>
        <p:spPr>
          <a:xfrm>
            <a:off x="3669519" y="15079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FDBBED-FE25-46A7-B506-BD1A06D5F673}"/>
              </a:ext>
            </a:extLst>
          </p:cNvPr>
          <p:cNvSpPr txBox="1"/>
          <p:nvPr/>
        </p:nvSpPr>
        <p:spPr>
          <a:xfrm>
            <a:off x="4471173" y="15079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25916BF-E7B1-46B5-88A4-980AD92B74E6}"/>
              </a:ext>
            </a:extLst>
          </p:cNvPr>
          <p:cNvSpPr txBox="1"/>
          <p:nvPr/>
        </p:nvSpPr>
        <p:spPr>
          <a:xfrm>
            <a:off x="5267472" y="15079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08FE2C-CF93-4B05-88AD-8E2AD92DE451}"/>
              </a:ext>
            </a:extLst>
          </p:cNvPr>
          <p:cNvSpPr txBox="1"/>
          <p:nvPr/>
        </p:nvSpPr>
        <p:spPr>
          <a:xfrm>
            <a:off x="6069126" y="15079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194381-778E-40AB-BD42-4A9C55363C48}"/>
              </a:ext>
            </a:extLst>
          </p:cNvPr>
          <p:cNvSpPr txBox="1"/>
          <p:nvPr/>
        </p:nvSpPr>
        <p:spPr>
          <a:xfrm>
            <a:off x="6771186" y="15079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4AB93E3-B4FF-46A2-9754-F7AA0DA2E21A}"/>
              </a:ext>
            </a:extLst>
          </p:cNvPr>
          <p:cNvSpPr txBox="1"/>
          <p:nvPr/>
        </p:nvSpPr>
        <p:spPr>
          <a:xfrm>
            <a:off x="7572840" y="15079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Hit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40" name="Speech Bubble: Rectangle 139">
            <a:extLst>
              <a:ext uri="{FF2B5EF4-FFF2-40B4-BE49-F238E27FC236}">
                <a16:creationId xmlns:a16="http://schemas.microsoft.com/office/drawing/2014/main" id="{F96E98D0-1666-42A0-A4F9-F839BA8B65D1}"/>
              </a:ext>
            </a:extLst>
          </p:cNvPr>
          <p:cNvSpPr/>
          <p:nvPr/>
        </p:nvSpPr>
        <p:spPr>
          <a:xfrm>
            <a:off x="3095684" y="2359793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41" name="Speech Bubble: Rectangle 140">
            <a:extLst>
              <a:ext uri="{FF2B5EF4-FFF2-40B4-BE49-F238E27FC236}">
                <a16:creationId xmlns:a16="http://schemas.microsoft.com/office/drawing/2014/main" id="{FC525AA6-AAB0-4E70-BCD5-951D2DCBD72C}"/>
              </a:ext>
            </a:extLst>
          </p:cNvPr>
          <p:cNvSpPr/>
          <p:nvPr/>
        </p:nvSpPr>
        <p:spPr>
          <a:xfrm>
            <a:off x="3096234" y="2907195"/>
            <a:ext cx="1454181" cy="535360"/>
          </a:xfrm>
          <a:prstGeom prst="wedgeRectCallout">
            <a:avLst>
              <a:gd name="adj1" fmla="val -37291"/>
              <a:gd name="adj2" fmla="val 80135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Tag match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Hit!</a:t>
            </a:r>
            <a:endParaRPr lang="ko-KR" altLang="en-US" b="1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48BD7684-7CB9-4146-8C75-F64549A9C0F0}"/>
              </a:ext>
            </a:extLst>
          </p:cNvPr>
          <p:cNvSpPr txBox="1">
            <a:spLocks/>
          </p:cNvSpPr>
          <p:nvPr/>
        </p:nvSpPr>
        <p:spPr>
          <a:xfrm>
            <a:off x="1846158" y="5377460"/>
            <a:ext cx="3500404" cy="434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8 request, 2 misses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CAA3E4A-687C-4FEE-9893-C48C4D66B34A}"/>
              </a:ext>
            </a:extLst>
          </p:cNvPr>
          <p:cNvSpPr txBox="1"/>
          <p:nvPr/>
        </p:nvSpPr>
        <p:spPr>
          <a:xfrm>
            <a:off x="1777867" y="5814397"/>
            <a:ext cx="53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ll Gothic Black" panose="02000503050000020004" pitchFamily="2" charset="0"/>
              </a:rPr>
              <a:t>Reduces 6 misses than one-word direct mapped </a:t>
            </a:r>
            <a:endParaRPr lang="ko-KR" altLang="en-US" dirty="0">
              <a:latin typeface="Bell Gothic Black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1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06342 -1.85185E-6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42 -1.85185E-6 L 0.12683 -1.85185E-6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83 -1.85185E-6 L 0.19024 0.00046 " pathEditMode="relative" rAng="0" ptsTypes="AA">
                                      <p:cBhvr>
                                        <p:cTn id="74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58 0.00046 L 0.25 0.0007 " pathEditMode="relative" rAng="0" ptsTypes="AA">
                                      <p:cBhvr>
                                        <p:cTn id="8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00069 L 0.31185 0.0007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5 0.0007 L 0.37527 0.00046 " pathEditMode="relative" rAng="0" ptsTypes="AA">
                                      <p:cBhvr>
                                        <p:cTn id="101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2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27 0.00046 L 0.43868 0.00046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21" grpId="0" animBg="1"/>
      <p:bldP spid="121" grpId="1" animBg="1"/>
      <p:bldP spid="121" grpId="2" animBg="1"/>
      <p:bldP spid="121" grpId="3" animBg="1"/>
      <p:bldP spid="121" grpId="4" animBg="1"/>
      <p:bldP spid="121" grpId="5" animBg="1"/>
      <p:bldP spid="121" grpId="6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40" grpId="0" animBg="1"/>
      <p:bldP spid="140" grpId="1" animBg="1"/>
      <p:bldP spid="141" grpId="0" animBg="1"/>
      <p:bldP spid="141" grpId="1" animBg="1"/>
      <p:bldP spid="142" grpId="0" animBg="1"/>
      <p:bldP spid="1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271D-5C22-430F-97EC-D443FC3A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Set-Associative Cache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CD5C0-AF70-4197-8752-EFB5F9863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9930" y="672382"/>
            <a:ext cx="8015896" cy="407195"/>
          </a:xfrm>
        </p:spPr>
        <p:txBody>
          <a:bodyPr/>
          <a:lstStyle/>
          <a:p>
            <a:r>
              <a:rPr lang="en-US" altLang="ko-KR" dirty="0"/>
              <a:t>MIPS Example: 4-Way SA</a:t>
            </a:r>
            <a:endParaRPr lang="ko-KR" altLang="en-US" dirty="0"/>
          </a:p>
        </p:txBody>
      </p:sp>
      <p:sp>
        <p:nvSpPr>
          <p:cNvPr id="5" name="Freeform 204">
            <a:extLst>
              <a:ext uri="{FF2B5EF4-FFF2-40B4-BE49-F238E27FC236}">
                <a16:creationId xmlns:a16="http://schemas.microsoft.com/office/drawing/2014/main" id="{2FA3EA46-CBA0-43A7-B4B2-3CF1C62C3D8B}"/>
              </a:ext>
            </a:extLst>
          </p:cNvPr>
          <p:cNvSpPr>
            <a:spLocks/>
          </p:cNvSpPr>
          <p:nvPr/>
        </p:nvSpPr>
        <p:spPr bwMode="auto">
          <a:xfrm>
            <a:off x="4900369" y="3608302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204">
            <a:extLst>
              <a:ext uri="{FF2B5EF4-FFF2-40B4-BE49-F238E27FC236}">
                <a16:creationId xmlns:a16="http://schemas.microsoft.com/office/drawing/2014/main" id="{E8C6189B-B54D-4E11-AF94-A14FEF7EEF24}"/>
              </a:ext>
            </a:extLst>
          </p:cNvPr>
          <p:cNvSpPr>
            <a:spLocks/>
          </p:cNvSpPr>
          <p:nvPr/>
        </p:nvSpPr>
        <p:spPr bwMode="auto">
          <a:xfrm>
            <a:off x="6874581" y="3596114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204">
            <a:extLst>
              <a:ext uri="{FF2B5EF4-FFF2-40B4-BE49-F238E27FC236}">
                <a16:creationId xmlns:a16="http://schemas.microsoft.com/office/drawing/2014/main" id="{10EDCB00-B9BF-4D19-9B04-F322FC3E1F9D}"/>
              </a:ext>
            </a:extLst>
          </p:cNvPr>
          <p:cNvSpPr>
            <a:spLocks/>
          </p:cNvSpPr>
          <p:nvPr/>
        </p:nvSpPr>
        <p:spPr bwMode="auto">
          <a:xfrm>
            <a:off x="8855850" y="3590190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A41BB-38F0-47C5-9167-B1DB7DBE1C60}"/>
              </a:ext>
            </a:extLst>
          </p:cNvPr>
          <p:cNvSpPr/>
          <p:nvPr/>
        </p:nvSpPr>
        <p:spPr>
          <a:xfrm>
            <a:off x="2084697" y="940966"/>
            <a:ext cx="671195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One word/block, Cache size = 1K words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= 256 sets each with four ways (each with one block)</a:t>
            </a:r>
            <a:endParaRPr lang="en-US" altLang="ko-KR" sz="2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250">
            <a:extLst>
              <a:ext uri="{FF2B5EF4-FFF2-40B4-BE49-F238E27FC236}">
                <a16:creationId xmlns:a16="http://schemas.microsoft.com/office/drawing/2014/main" id="{AB6BBACD-1F81-43B5-AC31-0FC87742D984}"/>
              </a:ext>
            </a:extLst>
          </p:cNvPr>
          <p:cNvGrpSpPr>
            <a:grpSpLocks/>
          </p:cNvGrpSpPr>
          <p:nvPr/>
        </p:nvGrpSpPr>
        <p:grpSpPr bwMode="auto">
          <a:xfrm>
            <a:off x="2237707" y="2090695"/>
            <a:ext cx="2870200" cy="1601788"/>
            <a:chOff x="1622" y="1200"/>
            <a:chExt cx="1808" cy="1009"/>
          </a:xfrm>
        </p:grpSpPr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9241335D-08C2-4C72-9D07-570E2C3A2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44">
              <a:extLst>
                <a:ext uri="{FF2B5EF4-FFF2-40B4-BE49-F238E27FC236}">
                  <a16:creationId xmlns:a16="http://schemas.microsoft.com/office/drawing/2014/main" id="{32EC93AB-BF3B-4698-B42B-E3BCF33D1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45">
              <a:extLst>
                <a:ext uri="{FF2B5EF4-FFF2-40B4-BE49-F238E27FC236}">
                  <a16:creationId xmlns:a16="http://schemas.microsoft.com/office/drawing/2014/main" id="{656E4221-4EAF-4B78-A852-61509CA5F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584"/>
              <a:ext cx="17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46">
              <a:extLst>
                <a:ext uri="{FF2B5EF4-FFF2-40B4-BE49-F238E27FC236}">
                  <a16:creationId xmlns:a16="http://schemas.microsoft.com/office/drawing/2014/main" id="{7A066F7E-A9BD-4CB7-8DF1-85F016E26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76"/>
              <a:ext cx="0" cy="6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7">
              <a:extLst>
                <a:ext uri="{FF2B5EF4-FFF2-40B4-BE49-F238E27FC236}">
                  <a16:creationId xmlns:a16="http://schemas.microsoft.com/office/drawing/2014/main" id="{2BFD6FB3-AF5A-4F87-A684-201B07994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2209"/>
              <a:ext cx="4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FA3CB6-FDC1-470F-BFEA-33311C2EF471}"/>
              </a:ext>
            </a:extLst>
          </p:cNvPr>
          <p:cNvGrpSpPr/>
          <p:nvPr/>
        </p:nvGrpSpPr>
        <p:grpSpPr>
          <a:xfrm>
            <a:off x="1953641" y="1483512"/>
            <a:ext cx="6023553" cy="615554"/>
            <a:chOff x="856610" y="883852"/>
            <a:chExt cx="6023553" cy="615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DAB7D0-CF08-4F32-A5D5-8A4E51EAAAEB}"/>
                </a:ext>
              </a:extLst>
            </p:cNvPr>
            <p:cNvSpPr/>
            <p:nvPr/>
          </p:nvSpPr>
          <p:spPr>
            <a:xfrm>
              <a:off x="987666" y="1225612"/>
              <a:ext cx="1717433" cy="27379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Tag (22 bits)</a:t>
              </a:r>
              <a:endParaRPr lang="ko-KR" altLang="en-US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90A7D6-FFFF-48DA-B3D9-5E6112253394}"/>
                </a:ext>
              </a:extLst>
            </p:cNvPr>
            <p:cNvSpPr txBox="1"/>
            <p:nvPr/>
          </p:nvSpPr>
          <p:spPr>
            <a:xfrm>
              <a:off x="856610" y="88385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</a:rPr>
                <a:t>Address of word:</a:t>
              </a:r>
              <a:endParaRPr lang="ko-KR" altLang="en-US" dirty="0">
                <a:latin typeface="Bell Gothic Std Light" panose="020B06060202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DF061E-CB5C-410C-BB8B-E26FA40FD8F0}"/>
                </a:ext>
              </a:extLst>
            </p:cNvPr>
            <p:cNvSpPr/>
            <p:nvPr/>
          </p:nvSpPr>
          <p:spPr>
            <a:xfrm>
              <a:off x="2695575" y="1225612"/>
              <a:ext cx="1875553" cy="27379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Set index (8 bits)</a:t>
              </a:r>
              <a:endParaRPr lang="ko-KR" altLang="en-US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76EE58-76B7-4E45-B6BF-43C58C8975DA}"/>
                </a:ext>
              </a:extLst>
            </p:cNvPr>
            <p:cNvSpPr/>
            <p:nvPr/>
          </p:nvSpPr>
          <p:spPr>
            <a:xfrm>
              <a:off x="4572874" y="1225612"/>
              <a:ext cx="2307289" cy="273794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Byte offset (2 bits)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20" name="Freeform 204">
            <a:extLst>
              <a:ext uri="{FF2B5EF4-FFF2-40B4-BE49-F238E27FC236}">
                <a16:creationId xmlns:a16="http://schemas.microsoft.com/office/drawing/2014/main" id="{223ECFF7-269F-4820-8AE6-D34C0F3DCECC}"/>
              </a:ext>
            </a:extLst>
          </p:cNvPr>
          <p:cNvSpPr>
            <a:spLocks/>
          </p:cNvSpPr>
          <p:nvPr/>
        </p:nvSpPr>
        <p:spPr bwMode="auto">
          <a:xfrm>
            <a:off x="2921938" y="3596114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B1074F-20B3-4FAA-B0A6-D683487949FB}"/>
              </a:ext>
            </a:extLst>
          </p:cNvPr>
          <p:cNvGrpSpPr/>
          <p:nvPr/>
        </p:nvGrpSpPr>
        <p:grpSpPr>
          <a:xfrm>
            <a:off x="2252838" y="2760619"/>
            <a:ext cx="2286001" cy="1320887"/>
            <a:chOff x="728837" y="2760618"/>
            <a:chExt cx="2286001" cy="1320887"/>
          </a:xfrm>
        </p:grpSpPr>
        <p:sp>
          <p:nvSpPr>
            <p:cNvPr id="22" name="Text Box 77">
              <a:extLst>
                <a:ext uri="{FF2B5EF4-FFF2-40B4-BE49-F238E27FC236}">
                  <a16:creationId xmlns:a16="http://schemas.microsoft.com/office/drawing/2014/main" id="{95B7766D-31DF-4DFF-BAB1-63DB79961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837" y="2760618"/>
              <a:ext cx="7159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  Index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6246BAD-92D8-488E-9A77-44345671299A}"/>
                </a:ext>
              </a:extLst>
            </p:cNvPr>
            <p:cNvGrpSpPr/>
            <p:nvPr/>
          </p:nvGrpSpPr>
          <p:grpSpPr>
            <a:xfrm>
              <a:off x="954038" y="2760618"/>
              <a:ext cx="2060800" cy="1320887"/>
              <a:chOff x="954038" y="2760618"/>
              <a:chExt cx="2060800" cy="1320887"/>
            </a:xfrm>
          </p:grpSpPr>
          <p:sp>
            <p:nvSpPr>
              <p:cNvPr id="24" name="Freeform 202">
                <a:extLst>
                  <a:ext uri="{FF2B5EF4-FFF2-40B4-BE49-F238E27FC236}">
                    <a16:creationId xmlns:a16="http://schemas.microsoft.com/office/drawing/2014/main" id="{434920AB-04D7-435B-B90E-65CAE7E6F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175" y="3073356"/>
                <a:ext cx="1617663" cy="931469"/>
              </a:xfrm>
              <a:custGeom>
                <a:avLst/>
                <a:gdLst>
                  <a:gd name="T0" fmla="*/ 259 w 1608"/>
                  <a:gd name="T1" fmla="*/ 1101 h 1103"/>
                  <a:gd name="T2" fmla="*/ 259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259 w 1608"/>
                  <a:gd name="T9" fmla="*/ 1103 h 1103"/>
                  <a:gd name="T10" fmla="*/ 259 w 1608"/>
                  <a:gd name="T11" fmla="*/ 1103 h 11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3"/>
                  <a:gd name="T20" fmla="*/ 1608 w 1608"/>
                  <a:gd name="T21" fmla="*/ 1103 h 11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Line 206">
                <a:extLst>
                  <a:ext uri="{FF2B5EF4-FFF2-40B4-BE49-F238E27FC236}">
                    <a16:creationId xmlns:a16="http://schemas.microsoft.com/office/drawing/2014/main" id="{F5E61033-B521-4B1D-BBAB-91EB9EAE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225756"/>
                <a:ext cx="1617663" cy="31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" name="Line 207">
                <a:extLst>
                  <a:ext uri="{FF2B5EF4-FFF2-40B4-BE49-F238E27FC236}">
                    <a16:creationId xmlns:a16="http://schemas.microsoft.com/office/drawing/2014/main" id="{768026CE-FBC7-4959-89E9-92DFDEA46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422606"/>
                <a:ext cx="1617663" cy="31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208">
                <a:extLst>
                  <a:ext uri="{FF2B5EF4-FFF2-40B4-BE49-F238E27FC236}">
                    <a16:creationId xmlns:a16="http://schemas.microsoft.com/office/drawing/2014/main" id="{14BA8D5E-43E2-4ABC-B56E-1E743E9C1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597231"/>
                <a:ext cx="1617663" cy="15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B2273CB-7E8A-4E3A-970B-1E80AABEDDEF}"/>
                  </a:ext>
                </a:extLst>
              </p:cNvPr>
              <p:cNvGrpSpPr/>
              <p:nvPr/>
            </p:nvGrpSpPr>
            <p:grpSpPr>
              <a:xfrm>
                <a:off x="1516237" y="3065418"/>
                <a:ext cx="628650" cy="939407"/>
                <a:chOff x="1054100" y="3518293"/>
                <a:chExt cx="628650" cy="1403351"/>
              </a:xfrm>
            </p:grpSpPr>
            <p:sp>
              <p:nvSpPr>
                <p:cNvPr id="34" name="Line 214">
                  <a:extLst>
                    <a:ext uri="{FF2B5EF4-FFF2-40B4-BE49-F238E27FC236}">
                      <a16:creationId xmlns:a16="http://schemas.microsoft.com/office/drawing/2014/main" id="{C46866C9-F28C-4DC9-9362-D1A2CCAA1D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4100" y="3535756"/>
                  <a:ext cx="0" cy="1385888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5" name="Line 215">
                  <a:extLst>
                    <a:ext uri="{FF2B5EF4-FFF2-40B4-BE49-F238E27FC236}">
                      <a16:creationId xmlns:a16="http://schemas.microsoft.com/office/drawing/2014/main" id="{5402500C-9FBC-477A-889B-8E74CD4FD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2750" y="3518293"/>
                  <a:ext cx="0" cy="140335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Text Box 216">
                <a:extLst>
                  <a:ext uri="{FF2B5EF4-FFF2-40B4-BE49-F238E27FC236}">
                    <a16:creationId xmlns:a16="http://schemas.microsoft.com/office/drawing/2014/main" id="{27E7B0BB-521D-4378-82FD-D0AC16313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625" y="2768556"/>
                <a:ext cx="558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Data</a:t>
                </a:r>
              </a:p>
            </p:txBody>
          </p:sp>
          <p:sp>
            <p:nvSpPr>
              <p:cNvPr id="30" name="Text Box 217">
                <a:extLst>
                  <a:ext uri="{FF2B5EF4-FFF2-40B4-BE49-F238E27FC236}">
                    <a16:creationId xmlns:a16="http://schemas.microsoft.com/office/drawing/2014/main" id="{3363F64A-15B4-406B-896B-863DE759A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7037" y="2760618"/>
                <a:ext cx="4889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Tag</a:t>
                </a:r>
              </a:p>
            </p:txBody>
          </p:sp>
          <p:sp>
            <p:nvSpPr>
              <p:cNvPr id="31" name="Text Box 218">
                <a:extLst>
                  <a:ext uri="{FF2B5EF4-FFF2-40B4-BE49-F238E27FC236}">
                    <a16:creationId xmlns:a16="http://schemas.microsoft.com/office/drawing/2014/main" id="{6CC5228A-A575-466E-95D3-698A8D482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437" y="2760618"/>
                <a:ext cx="3032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V</a:t>
                </a:r>
              </a:p>
            </p:txBody>
          </p:sp>
          <p:sp>
            <p:nvSpPr>
              <p:cNvPr id="32" name="Text Box 219">
                <a:extLst>
                  <a:ext uri="{FF2B5EF4-FFF2-40B4-BE49-F238E27FC236}">
                    <a16:creationId xmlns:a16="http://schemas.microsoft.com/office/drawing/2014/main" id="{3D19EAB5-1A46-404A-A47C-02ADB457D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4038" y="2989218"/>
                <a:ext cx="482824" cy="109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 255</a:t>
                </a:r>
              </a:p>
            </p:txBody>
          </p:sp>
          <p:sp>
            <p:nvSpPr>
              <p:cNvPr id="33" name="Line 208">
                <a:extLst>
                  <a:ext uri="{FF2B5EF4-FFF2-40B4-BE49-F238E27FC236}">
                    <a16:creationId xmlns:a16="http://schemas.microsoft.com/office/drawing/2014/main" id="{89658C25-9EDA-426F-AA5F-B14A0C599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772285"/>
                <a:ext cx="1617663" cy="15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59BC5-64B2-46BE-B281-FCEF5D9D71F5}"/>
              </a:ext>
            </a:extLst>
          </p:cNvPr>
          <p:cNvGrpSpPr/>
          <p:nvPr/>
        </p:nvGrpSpPr>
        <p:grpSpPr>
          <a:xfrm>
            <a:off x="4457993" y="2768557"/>
            <a:ext cx="2060800" cy="1320887"/>
            <a:chOff x="491901" y="3213493"/>
            <a:chExt cx="2060800" cy="1320887"/>
          </a:xfrm>
        </p:grpSpPr>
        <p:sp>
          <p:nvSpPr>
            <p:cNvPr id="37" name="Freeform 202">
              <a:extLst>
                <a:ext uri="{FF2B5EF4-FFF2-40B4-BE49-F238E27FC236}">
                  <a16:creationId xmlns:a16="http://schemas.microsoft.com/office/drawing/2014/main" id="{D85BB144-98FB-40E4-BB53-3FAED65F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3526231"/>
              <a:ext cx="1617663" cy="931469"/>
            </a:xfrm>
            <a:custGeom>
              <a:avLst/>
              <a:gdLst>
                <a:gd name="T0" fmla="*/ 259 w 1608"/>
                <a:gd name="T1" fmla="*/ 1101 h 1103"/>
                <a:gd name="T2" fmla="*/ 259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259 w 1608"/>
                <a:gd name="T9" fmla="*/ 1103 h 1103"/>
                <a:gd name="T10" fmla="*/ 259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06">
              <a:extLst>
                <a:ext uri="{FF2B5EF4-FFF2-40B4-BE49-F238E27FC236}">
                  <a16:creationId xmlns:a16="http://schemas.microsoft.com/office/drawing/2014/main" id="{691CB869-9C32-4007-897B-5EE71C67C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67863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207">
              <a:extLst>
                <a:ext uri="{FF2B5EF4-FFF2-40B4-BE49-F238E27FC236}">
                  <a16:creationId xmlns:a16="http://schemas.microsoft.com/office/drawing/2014/main" id="{A61D1BD5-2DF5-4FEC-9EB6-39EA602FE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87548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208">
              <a:extLst>
                <a:ext uri="{FF2B5EF4-FFF2-40B4-BE49-F238E27FC236}">
                  <a16:creationId xmlns:a16="http://schemas.microsoft.com/office/drawing/2014/main" id="{8DD1106A-5940-4B67-9F00-F3FE265C5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050106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46E58F3-1E27-4253-9F16-EAEC2FB1A676}"/>
                </a:ext>
              </a:extLst>
            </p:cNvPr>
            <p:cNvGrpSpPr/>
            <p:nvPr/>
          </p:nvGrpSpPr>
          <p:grpSpPr>
            <a:xfrm>
              <a:off x="1054100" y="3518293"/>
              <a:ext cx="628650" cy="939407"/>
              <a:chOff x="1054100" y="3518293"/>
              <a:chExt cx="628650" cy="1403351"/>
            </a:xfrm>
          </p:grpSpPr>
          <p:sp>
            <p:nvSpPr>
              <p:cNvPr id="47" name="Line 214">
                <a:extLst>
                  <a:ext uri="{FF2B5EF4-FFF2-40B4-BE49-F238E27FC236}">
                    <a16:creationId xmlns:a16="http://schemas.microsoft.com/office/drawing/2014/main" id="{B9370568-20BA-47F0-A798-5DDFD398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4100" y="3535756"/>
                <a:ext cx="0" cy="13858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Line 215">
                <a:extLst>
                  <a:ext uri="{FF2B5EF4-FFF2-40B4-BE49-F238E27FC236}">
                    <a16:creationId xmlns:a16="http://schemas.microsoft.com/office/drawing/2014/main" id="{1D618BF2-8133-47EC-81CA-7580E0670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750" y="3518293"/>
                <a:ext cx="0" cy="1403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2" name="Text Box 216">
              <a:extLst>
                <a:ext uri="{FF2B5EF4-FFF2-40B4-BE49-F238E27FC236}">
                  <a16:creationId xmlns:a16="http://schemas.microsoft.com/office/drawing/2014/main" id="{92030282-CE40-47E1-8AE7-655B2C1DB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488" y="3221431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43" name="Text Box 217">
              <a:extLst>
                <a:ext uri="{FF2B5EF4-FFF2-40B4-BE49-F238E27FC236}">
                  <a16:creationId xmlns:a16="http://schemas.microsoft.com/office/drawing/2014/main" id="{569509F1-BA7C-4944-8FB7-4C48C4E7D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213493"/>
              <a:ext cx="488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Tag</a:t>
              </a:r>
            </a:p>
          </p:txBody>
        </p:sp>
        <p:sp>
          <p:nvSpPr>
            <p:cNvPr id="44" name="Text Box 218">
              <a:extLst>
                <a:ext uri="{FF2B5EF4-FFF2-40B4-BE49-F238E27FC236}">
                  <a16:creationId xmlns:a16="http://schemas.microsoft.com/office/drawing/2014/main" id="{EE21EB32-8AE5-4C3C-A62B-1DBD175DF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" y="3213493"/>
              <a:ext cx="303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45" name="Text Box 219">
              <a:extLst>
                <a:ext uri="{FF2B5EF4-FFF2-40B4-BE49-F238E27FC236}">
                  <a16:creationId xmlns:a16="http://schemas.microsoft.com/office/drawing/2014/main" id="{DB772CAE-C260-4499-B449-2C287407F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01" y="3442093"/>
              <a:ext cx="482824" cy="10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 255</a:t>
              </a:r>
            </a:p>
          </p:txBody>
        </p:sp>
        <p:sp>
          <p:nvSpPr>
            <p:cNvPr id="46" name="Line 208">
              <a:extLst>
                <a:ext uri="{FF2B5EF4-FFF2-40B4-BE49-F238E27FC236}">
                  <a16:creationId xmlns:a16="http://schemas.microsoft.com/office/drawing/2014/main" id="{0ED28E0A-677C-4818-AC1E-BA189292D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225160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FCDD78-8B5D-4853-BA2F-F230CCD78215}"/>
              </a:ext>
            </a:extLst>
          </p:cNvPr>
          <p:cNvGrpSpPr/>
          <p:nvPr/>
        </p:nvGrpSpPr>
        <p:grpSpPr>
          <a:xfrm>
            <a:off x="6438462" y="2760619"/>
            <a:ext cx="2060800" cy="1320887"/>
            <a:chOff x="491901" y="3213493"/>
            <a:chExt cx="2060800" cy="1320887"/>
          </a:xfrm>
        </p:grpSpPr>
        <p:sp>
          <p:nvSpPr>
            <p:cNvPr id="50" name="Freeform 202">
              <a:extLst>
                <a:ext uri="{FF2B5EF4-FFF2-40B4-BE49-F238E27FC236}">
                  <a16:creationId xmlns:a16="http://schemas.microsoft.com/office/drawing/2014/main" id="{B6B1ACD4-0DC5-43AA-82BE-A11765ABC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3526231"/>
              <a:ext cx="1617663" cy="931469"/>
            </a:xfrm>
            <a:custGeom>
              <a:avLst/>
              <a:gdLst>
                <a:gd name="T0" fmla="*/ 259 w 1608"/>
                <a:gd name="T1" fmla="*/ 1101 h 1103"/>
                <a:gd name="T2" fmla="*/ 259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259 w 1608"/>
                <a:gd name="T9" fmla="*/ 1103 h 1103"/>
                <a:gd name="T10" fmla="*/ 259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06">
              <a:extLst>
                <a:ext uri="{FF2B5EF4-FFF2-40B4-BE49-F238E27FC236}">
                  <a16:creationId xmlns:a16="http://schemas.microsoft.com/office/drawing/2014/main" id="{B4E211E0-B53C-45A4-82C1-5D395821A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67863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207">
              <a:extLst>
                <a:ext uri="{FF2B5EF4-FFF2-40B4-BE49-F238E27FC236}">
                  <a16:creationId xmlns:a16="http://schemas.microsoft.com/office/drawing/2014/main" id="{60D743EE-EE55-436D-B270-219118410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87548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208">
              <a:extLst>
                <a:ext uri="{FF2B5EF4-FFF2-40B4-BE49-F238E27FC236}">
                  <a16:creationId xmlns:a16="http://schemas.microsoft.com/office/drawing/2014/main" id="{95BFCD9B-8F7B-4983-A7CD-1B27F55EE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050106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226C256-8BEC-4C87-A7F3-BFA27E99793C}"/>
                </a:ext>
              </a:extLst>
            </p:cNvPr>
            <p:cNvGrpSpPr/>
            <p:nvPr/>
          </p:nvGrpSpPr>
          <p:grpSpPr>
            <a:xfrm>
              <a:off x="1054100" y="3518293"/>
              <a:ext cx="628650" cy="939407"/>
              <a:chOff x="1054100" y="3518293"/>
              <a:chExt cx="628650" cy="1403351"/>
            </a:xfrm>
          </p:grpSpPr>
          <p:sp>
            <p:nvSpPr>
              <p:cNvPr id="60" name="Line 214">
                <a:extLst>
                  <a:ext uri="{FF2B5EF4-FFF2-40B4-BE49-F238E27FC236}">
                    <a16:creationId xmlns:a16="http://schemas.microsoft.com/office/drawing/2014/main" id="{2EF02ADC-5B70-4143-BE8E-8E08BA10B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4100" y="3535756"/>
                <a:ext cx="0" cy="13858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Line 215">
                <a:extLst>
                  <a:ext uri="{FF2B5EF4-FFF2-40B4-BE49-F238E27FC236}">
                    <a16:creationId xmlns:a16="http://schemas.microsoft.com/office/drawing/2014/main" id="{02F2600C-04D6-4D3D-8E0F-47AF547D0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750" y="3518293"/>
                <a:ext cx="0" cy="1403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5" name="Text Box 216">
              <a:extLst>
                <a:ext uri="{FF2B5EF4-FFF2-40B4-BE49-F238E27FC236}">
                  <a16:creationId xmlns:a16="http://schemas.microsoft.com/office/drawing/2014/main" id="{AA830C96-3617-46DA-8791-85456C178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488" y="3221431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56" name="Text Box 217">
              <a:extLst>
                <a:ext uri="{FF2B5EF4-FFF2-40B4-BE49-F238E27FC236}">
                  <a16:creationId xmlns:a16="http://schemas.microsoft.com/office/drawing/2014/main" id="{08B2DF7F-5569-49C3-8C56-F967FF09E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213493"/>
              <a:ext cx="488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Tag</a:t>
              </a:r>
            </a:p>
          </p:txBody>
        </p:sp>
        <p:sp>
          <p:nvSpPr>
            <p:cNvPr id="57" name="Text Box 218">
              <a:extLst>
                <a:ext uri="{FF2B5EF4-FFF2-40B4-BE49-F238E27FC236}">
                  <a16:creationId xmlns:a16="http://schemas.microsoft.com/office/drawing/2014/main" id="{59AE3A07-68AA-4C95-BAE5-B069687A5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" y="3213493"/>
              <a:ext cx="303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58" name="Text Box 219">
              <a:extLst>
                <a:ext uri="{FF2B5EF4-FFF2-40B4-BE49-F238E27FC236}">
                  <a16:creationId xmlns:a16="http://schemas.microsoft.com/office/drawing/2014/main" id="{427F3325-9BC8-45DE-BE28-4E7C01EF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01" y="3442093"/>
              <a:ext cx="482824" cy="10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 255</a:t>
              </a:r>
            </a:p>
          </p:txBody>
        </p:sp>
        <p:sp>
          <p:nvSpPr>
            <p:cNvPr id="59" name="Line 208">
              <a:extLst>
                <a:ext uri="{FF2B5EF4-FFF2-40B4-BE49-F238E27FC236}">
                  <a16:creationId xmlns:a16="http://schemas.microsoft.com/office/drawing/2014/main" id="{46604DD5-FAFC-402E-BBA0-589B697EA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225160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AF541A-7827-420E-A800-EFE16B8ED337}"/>
              </a:ext>
            </a:extLst>
          </p:cNvPr>
          <p:cNvGrpSpPr/>
          <p:nvPr/>
        </p:nvGrpSpPr>
        <p:grpSpPr>
          <a:xfrm>
            <a:off x="8419731" y="2760619"/>
            <a:ext cx="2060800" cy="1320887"/>
            <a:chOff x="491901" y="3213493"/>
            <a:chExt cx="2060800" cy="1320887"/>
          </a:xfrm>
        </p:grpSpPr>
        <p:sp>
          <p:nvSpPr>
            <p:cNvPr id="63" name="Freeform 202">
              <a:extLst>
                <a:ext uri="{FF2B5EF4-FFF2-40B4-BE49-F238E27FC236}">
                  <a16:creationId xmlns:a16="http://schemas.microsoft.com/office/drawing/2014/main" id="{E20651A4-F684-4994-9452-88A5121BF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3526231"/>
              <a:ext cx="1617663" cy="931469"/>
            </a:xfrm>
            <a:custGeom>
              <a:avLst/>
              <a:gdLst>
                <a:gd name="T0" fmla="*/ 259 w 1608"/>
                <a:gd name="T1" fmla="*/ 1101 h 1103"/>
                <a:gd name="T2" fmla="*/ 259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259 w 1608"/>
                <a:gd name="T9" fmla="*/ 1103 h 1103"/>
                <a:gd name="T10" fmla="*/ 259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206">
              <a:extLst>
                <a:ext uri="{FF2B5EF4-FFF2-40B4-BE49-F238E27FC236}">
                  <a16:creationId xmlns:a16="http://schemas.microsoft.com/office/drawing/2014/main" id="{CE3D4AD8-C2A2-4EC4-879D-438144EFB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67863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07">
              <a:extLst>
                <a:ext uri="{FF2B5EF4-FFF2-40B4-BE49-F238E27FC236}">
                  <a16:creationId xmlns:a16="http://schemas.microsoft.com/office/drawing/2014/main" id="{1B142CBC-59C9-4571-A41D-49191A85F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87548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208">
              <a:extLst>
                <a:ext uri="{FF2B5EF4-FFF2-40B4-BE49-F238E27FC236}">
                  <a16:creationId xmlns:a16="http://schemas.microsoft.com/office/drawing/2014/main" id="{93AFD1A4-7A73-4F3E-8579-776D22E81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050106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26B3C8-1FF8-4F54-BB11-4FA0DCEFFF28}"/>
                </a:ext>
              </a:extLst>
            </p:cNvPr>
            <p:cNvGrpSpPr/>
            <p:nvPr/>
          </p:nvGrpSpPr>
          <p:grpSpPr>
            <a:xfrm>
              <a:off x="1054100" y="3518293"/>
              <a:ext cx="628650" cy="939407"/>
              <a:chOff x="1054100" y="3518293"/>
              <a:chExt cx="628650" cy="1403351"/>
            </a:xfrm>
          </p:grpSpPr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D900C805-5B61-4085-84F0-E93411B89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4100" y="3535756"/>
                <a:ext cx="0" cy="13858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Line 215">
                <a:extLst>
                  <a:ext uri="{FF2B5EF4-FFF2-40B4-BE49-F238E27FC236}">
                    <a16:creationId xmlns:a16="http://schemas.microsoft.com/office/drawing/2014/main" id="{6610DC6B-F4F7-4FF0-8F6F-8E8C07CF5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750" y="3518293"/>
                <a:ext cx="0" cy="1403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" name="Text Box 216">
              <a:extLst>
                <a:ext uri="{FF2B5EF4-FFF2-40B4-BE49-F238E27FC236}">
                  <a16:creationId xmlns:a16="http://schemas.microsoft.com/office/drawing/2014/main" id="{33227FE8-867C-4319-ABE1-C42BD98A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488" y="3221431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69" name="Text Box 217">
              <a:extLst>
                <a:ext uri="{FF2B5EF4-FFF2-40B4-BE49-F238E27FC236}">
                  <a16:creationId xmlns:a16="http://schemas.microsoft.com/office/drawing/2014/main" id="{08022357-3822-484A-A1A2-6D11E9738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213493"/>
              <a:ext cx="488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Tag</a:t>
              </a:r>
            </a:p>
          </p:txBody>
        </p:sp>
        <p:sp>
          <p:nvSpPr>
            <p:cNvPr id="70" name="Text Box 218">
              <a:extLst>
                <a:ext uri="{FF2B5EF4-FFF2-40B4-BE49-F238E27FC236}">
                  <a16:creationId xmlns:a16="http://schemas.microsoft.com/office/drawing/2014/main" id="{17CBBF52-F0CE-4668-9D93-DFA532B3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" y="3213493"/>
              <a:ext cx="303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71" name="Text Box 219">
              <a:extLst>
                <a:ext uri="{FF2B5EF4-FFF2-40B4-BE49-F238E27FC236}">
                  <a16:creationId xmlns:a16="http://schemas.microsoft.com/office/drawing/2014/main" id="{BDFFEC4B-BCB9-4C59-A4B2-5030A5C0A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01" y="3442093"/>
              <a:ext cx="482824" cy="10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 255</a:t>
              </a:r>
            </a:p>
          </p:txBody>
        </p:sp>
        <p:sp>
          <p:nvSpPr>
            <p:cNvPr id="72" name="Line 208">
              <a:extLst>
                <a:ext uri="{FF2B5EF4-FFF2-40B4-BE49-F238E27FC236}">
                  <a16:creationId xmlns:a16="http://schemas.microsoft.com/office/drawing/2014/main" id="{252524CC-0E1C-48DA-B133-B458BF0D1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225160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EF6098-0BDA-44F2-B768-E016902E4A08}"/>
              </a:ext>
            </a:extLst>
          </p:cNvPr>
          <p:cNvGrpSpPr/>
          <p:nvPr/>
        </p:nvGrpSpPr>
        <p:grpSpPr>
          <a:xfrm>
            <a:off x="2986086" y="3720807"/>
            <a:ext cx="414338" cy="1044585"/>
            <a:chOff x="-1014627" y="6032774"/>
            <a:chExt cx="414338" cy="2081827"/>
          </a:xfrm>
        </p:grpSpPr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0B4340AC-37C9-44E7-82D8-85D613DC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52">
              <a:extLst>
                <a:ext uri="{FF2B5EF4-FFF2-40B4-BE49-F238E27FC236}">
                  <a16:creationId xmlns:a16="http://schemas.microsoft.com/office/drawing/2014/main" id="{8A9DDBFC-69B5-4E70-A7B8-000D53461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93200E2-EBA5-48E7-A96F-55FB697DD76C}"/>
              </a:ext>
            </a:extLst>
          </p:cNvPr>
          <p:cNvGrpSpPr/>
          <p:nvPr/>
        </p:nvGrpSpPr>
        <p:grpSpPr>
          <a:xfrm>
            <a:off x="2921176" y="4335181"/>
            <a:ext cx="681036" cy="690562"/>
            <a:chOff x="884025" y="7247212"/>
            <a:chExt cx="681036" cy="690562"/>
          </a:xfrm>
        </p:grpSpPr>
        <p:sp>
          <p:nvSpPr>
            <p:cNvPr id="79" name="Freeform 226">
              <a:extLst>
                <a:ext uri="{FF2B5EF4-FFF2-40B4-BE49-F238E27FC236}">
                  <a16:creationId xmlns:a16="http://schemas.microsoft.com/office/drawing/2014/main" id="{6408E46D-0FA7-46F1-A098-97B84879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DDCC860-2207-4991-8450-98E2ED6BD409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81" name="Freeform 224">
                <a:extLst>
                  <a:ext uri="{FF2B5EF4-FFF2-40B4-BE49-F238E27FC236}">
                    <a16:creationId xmlns:a16="http://schemas.microsoft.com/office/drawing/2014/main" id="{DB5DE8AD-05BA-4547-95D9-FFFAFCAB2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22ECA2F-45F7-432E-8FF1-16F904444881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83" name="Freeform 227">
                  <a:extLst>
                    <a:ext uri="{FF2B5EF4-FFF2-40B4-BE49-F238E27FC236}">
                      <a16:creationId xmlns:a16="http://schemas.microsoft.com/office/drawing/2014/main" id="{EEC221E9-C88D-4489-BC27-E385CF6E9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" name="Freeform 228">
                  <a:extLst>
                    <a:ext uri="{FF2B5EF4-FFF2-40B4-BE49-F238E27FC236}">
                      <a16:creationId xmlns:a16="http://schemas.microsoft.com/office/drawing/2014/main" id="{89A3E058-6096-4B9C-A406-1DB6C3FBE0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6C733F-4EBD-4028-B63E-0BA889B58B8F}"/>
              </a:ext>
            </a:extLst>
          </p:cNvPr>
          <p:cNvGrpSpPr/>
          <p:nvPr/>
        </p:nvGrpSpPr>
        <p:grpSpPr>
          <a:xfrm>
            <a:off x="1987743" y="2089433"/>
            <a:ext cx="1130316" cy="2776255"/>
            <a:chOff x="463743" y="2089432"/>
            <a:chExt cx="1130316" cy="2776255"/>
          </a:xfrm>
        </p:grpSpPr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1D3D7E7C-B20B-4FDB-BE7A-983F8FF4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871" y="2185036"/>
              <a:ext cx="230188" cy="87313"/>
            </a:xfrm>
            <a:prstGeom prst="line">
              <a:avLst/>
            </a:prstGeom>
            <a:noFill/>
            <a:ln w="20638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5CF237E-4FE2-4D13-BFDE-8B39694F4182}"/>
                </a:ext>
              </a:extLst>
            </p:cNvPr>
            <p:cNvGrpSpPr/>
            <p:nvPr/>
          </p:nvGrpSpPr>
          <p:grpSpPr>
            <a:xfrm>
              <a:off x="463743" y="2089432"/>
              <a:ext cx="993990" cy="2776255"/>
              <a:chOff x="1072721" y="4280174"/>
              <a:chExt cx="993990" cy="2776255"/>
            </a:xfrm>
          </p:grpSpPr>
          <p:sp>
            <p:nvSpPr>
              <p:cNvPr id="88" name="Line 251">
                <a:extLst>
                  <a:ext uri="{FF2B5EF4-FFF2-40B4-BE49-F238E27FC236}">
                    <a16:creationId xmlns:a16="http://schemas.microsoft.com/office/drawing/2014/main" id="{50AA7C38-42BB-41CD-B8C0-BD5B8E576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6711" y="4280174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252">
                <a:extLst>
                  <a:ext uri="{FF2B5EF4-FFF2-40B4-BE49-F238E27FC236}">
                    <a16:creationId xmlns:a16="http://schemas.microsoft.com/office/drawing/2014/main" id="{8A9C398B-3956-4503-AECE-B5FB3D6BE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721" y="4584974"/>
                <a:ext cx="993989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Line 253">
                <a:extLst>
                  <a:ext uri="{FF2B5EF4-FFF2-40B4-BE49-F238E27FC236}">
                    <a16:creationId xmlns:a16="http://schemas.microsoft.com/office/drawing/2014/main" id="{20404DA3-98E7-4A7A-BB2A-56E56797D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722" y="4599365"/>
                <a:ext cx="0" cy="245706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Line 254">
                <a:extLst>
                  <a:ext uri="{FF2B5EF4-FFF2-40B4-BE49-F238E27FC236}">
                    <a16:creationId xmlns:a16="http://schemas.microsoft.com/office/drawing/2014/main" id="{DAD7DD00-F4B9-4C1F-ACE0-936E45184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189" y="7056429"/>
                <a:ext cx="9144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FDB323-0E61-4DE7-ACA0-A57EE6FCFF01}"/>
              </a:ext>
            </a:extLst>
          </p:cNvPr>
          <p:cNvGrpSpPr/>
          <p:nvPr/>
        </p:nvGrpSpPr>
        <p:grpSpPr>
          <a:xfrm>
            <a:off x="4964696" y="3720807"/>
            <a:ext cx="414338" cy="1044585"/>
            <a:chOff x="-1014627" y="6032774"/>
            <a:chExt cx="414338" cy="2081827"/>
          </a:xfrm>
        </p:grpSpPr>
        <p:sp>
          <p:nvSpPr>
            <p:cNvPr id="93" name="Line 6">
              <a:extLst>
                <a:ext uri="{FF2B5EF4-FFF2-40B4-BE49-F238E27FC236}">
                  <a16:creationId xmlns:a16="http://schemas.microsoft.com/office/drawing/2014/main" id="{81D9129D-18BA-4177-9F53-DDC376A69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CF16215D-ECF5-4581-9385-C2D04547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CB3BEE0-2A15-44D2-899E-94F4A982F744}"/>
              </a:ext>
            </a:extLst>
          </p:cNvPr>
          <p:cNvGrpSpPr/>
          <p:nvPr/>
        </p:nvGrpSpPr>
        <p:grpSpPr>
          <a:xfrm>
            <a:off x="4899786" y="4335181"/>
            <a:ext cx="681036" cy="690562"/>
            <a:chOff x="884025" y="7247212"/>
            <a:chExt cx="681036" cy="690562"/>
          </a:xfrm>
        </p:grpSpPr>
        <p:sp>
          <p:nvSpPr>
            <p:cNvPr id="96" name="Freeform 226">
              <a:extLst>
                <a:ext uri="{FF2B5EF4-FFF2-40B4-BE49-F238E27FC236}">
                  <a16:creationId xmlns:a16="http://schemas.microsoft.com/office/drawing/2014/main" id="{E3235920-C34D-4D2D-8F78-EFBD46AB9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69EA568-D913-45F8-B347-4A591FA5E9AA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98" name="Freeform 224">
                <a:extLst>
                  <a:ext uri="{FF2B5EF4-FFF2-40B4-BE49-F238E27FC236}">
                    <a16:creationId xmlns:a16="http://schemas.microsoft.com/office/drawing/2014/main" id="{273B3259-FACF-440C-9223-CF330928E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2ABE581-C93A-4175-AA0B-9CD347EDBD3C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100" name="Freeform 227">
                  <a:extLst>
                    <a:ext uri="{FF2B5EF4-FFF2-40B4-BE49-F238E27FC236}">
                      <a16:creationId xmlns:a16="http://schemas.microsoft.com/office/drawing/2014/main" id="{487B0343-16E3-484D-9CEA-160C74CE48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1" name="Freeform 228">
                  <a:extLst>
                    <a:ext uri="{FF2B5EF4-FFF2-40B4-BE49-F238E27FC236}">
                      <a16:creationId xmlns:a16="http://schemas.microsoft.com/office/drawing/2014/main" id="{08D27C35-C140-45B3-9118-DD27BD9971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416BC91-0E74-459A-AB28-3784854F6657}"/>
              </a:ext>
            </a:extLst>
          </p:cNvPr>
          <p:cNvGrpSpPr/>
          <p:nvPr/>
        </p:nvGrpSpPr>
        <p:grpSpPr>
          <a:xfrm>
            <a:off x="6945233" y="3720807"/>
            <a:ext cx="414338" cy="1044585"/>
            <a:chOff x="-1014627" y="6032774"/>
            <a:chExt cx="414338" cy="2081827"/>
          </a:xfrm>
        </p:grpSpPr>
        <p:sp>
          <p:nvSpPr>
            <p:cNvPr id="103" name="Line 6">
              <a:extLst>
                <a:ext uri="{FF2B5EF4-FFF2-40B4-BE49-F238E27FC236}">
                  <a16:creationId xmlns:a16="http://schemas.microsoft.com/office/drawing/2014/main" id="{84740E60-44C3-4435-8C8D-31096CDF2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Line 52">
              <a:extLst>
                <a:ext uri="{FF2B5EF4-FFF2-40B4-BE49-F238E27FC236}">
                  <a16:creationId xmlns:a16="http://schemas.microsoft.com/office/drawing/2014/main" id="{61C26F98-0D21-410F-9455-971919802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4C5716-C2DF-4ABF-BD36-3B080BFC560E}"/>
              </a:ext>
            </a:extLst>
          </p:cNvPr>
          <p:cNvGrpSpPr/>
          <p:nvPr/>
        </p:nvGrpSpPr>
        <p:grpSpPr>
          <a:xfrm>
            <a:off x="6880323" y="4335181"/>
            <a:ext cx="681036" cy="690562"/>
            <a:chOff x="884025" y="7247212"/>
            <a:chExt cx="681036" cy="690562"/>
          </a:xfrm>
        </p:grpSpPr>
        <p:sp>
          <p:nvSpPr>
            <p:cNvPr id="106" name="Freeform 226">
              <a:extLst>
                <a:ext uri="{FF2B5EF4-FFF2-40B4-BE49-F238E27FC236}">
                  <a16:creationId xmlns:a16="http://schemas.microsoft.com/office/drawing/2014/main" id="{8251E969-2DC1-4380-8A04-7B965C11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1ACBFFF-A570-419F-97AD-2E65EF6C1C2B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108" name="Freeform 224">
                <a:extLst>
                  <a:ext uri="{FF2B5EF4-FFF2-40B4-BE49-F238E27FC236}">
                    <a16:creationId xmlns:a16="http://schemas.microsoft.com/office/drawing/2014/main" id="{409152B5-A102-4AB0-81EC-82B780862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8FED5CA-E6AE-49A1-8CC0-59E6B99B628E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110" name="Freeform 227">
                  <a:extLst>
                    <a:ext uri="{FF2B5EF4-FFF2-40B4-BE49-F238E27FC236}">
                      <a16:creationId xmlns:a16="http://schemas.microsoft.com/office/drawing/2014/main" id="{8EF72ECD-B134-439D-8953-C421F8BC9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1" name="Freeform 228">
                  <a:extLst>
                    <a:ext uri="{FF2B5EF4-FFF2-40B4-BE49-F238E27FC236}">
                      <a16:creationId xmlns:a16="http://schemas.microsoft.com/office/drawing/2014/main" id="{63D6C8B3-0A22-478C-B6E0-D08A9804DD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CB2DB88-9427-4D31-8F1F-F15CD3C1DD3B}"/>
              </a:ext>
            </a:extLst>
          </p:cNvPr>
          <p:cNvGrpSpPr/>
          <p:nvPr/>
        </p:nvGrpSpPr>
        <p:grpSpPr>
          <a:xfrm>
            <a:off x="8936276" y="3720807"/>
            <a:ext cx="414338" cy="1044585"/>
            <a:chOff x="-1014627" y="6032774"/>
            <a:chExt cx="414338" cy="2081827"/>
          </a:xfrm>
        </p:grpSpPr>
        <p:sp>
          <p:nvSpPr>
            <p:cNvPr id="113" name="Line 6">
              <a:extLst>
                <a:ext uri="{FF2B5EF4-FFF2-40B4-BE49-F238E27FC236}">
                  <a16:creationId xmlns:a16="http://schemas.microsoft.com/office/drawing/2014/main" id="{3F452598-56C2-465B-B95A-062204224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9CEEA23A-E8F1-4C40-9BAB-942C52E3A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BB9208B-B82A-411E-8FA6-58D17690109C}"/>
              </a:ext>
            </a:extLst>
          </p:cNvPr>
          <p:cNvGrpSpPr/>
          <p:nvPr/>
        </p:nvGrpSpPr>
        <p:grpSpPr>
          <a:xfrm>
            <a:off x="8871366" y="4335181"/>
            <a:ext cx="681036" cy="690562"/>
            <a:chOff x="884025" y="7247212"/>
            <a:chExt cx="681036" cy="690562"/>
          </a:xfrm>
        </p:grpSpPr>
        <p:sp>
          <p:nvSpPr>
            <p:cNvPr id="116" name="Freeform 226">
              <a:extLst>
                <a:ext uri="{FF2B5EF4-FFF2-40B4-BE49-F238E27FC236}">
                  <a16:creationId xmlns:a16="http://schemas.microsoft.com/office/drawing/2014/main" id="{79B065EF-E331-4F96-A787-E28FCE603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AC9CAA7-9C89-41BB-BC4C-1CE6423B4894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118" name="Freeform 224">
                <a:extLst>
                  <a:ext uri="{FF2B5EF4-FFF2-40B4-BE49-F238E27FC236}">
                    <a16:creationId xmlns:a16="http://schemas.microsoft.com/office/drawing/2014/main" id="{5940B319-9F81-4405-A4D1-496588BA2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0DBAED2-A8F8-46EE-858D-07DABB7632A4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120" name="Freeform 227">
                  <a:extLst>
                    <a:ext uri="{FF2B5EF4-FFF2-40B4-BE49-F238E27FC236}">
                      <a16:creationId xmlns:a16="http://schemas.microsoft.com/office/drawing/2014/main" id="{DBDA6A7C-FC8F-4AFA-94B7-2FF151152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1" name="Freeform 228">
                  <a:extLst>
                    <a:ext uri="{FF2B5EF4-FFF2-40B4-BE49-F238E27FC236}">
                      <a16:creationId xmlns:a16="http://schemas.microsoft.com/office/drawing/2014/main" id="{4B783203-AD9C-42D3-B739-49FF2D5813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25249E-645B-4AA4-8D8A-8ADBEAC75FCD}"/>
              </a:ext>
            </a:extLst>
          </p:cNvPr>
          <p:cNvGrpSpPr/>
          <p:nvPr/>
        </p:nvGrpSpPr>
        <p:grpSpPr>
          <a:xfrm>
            <a:off x="3219236" y="4865687"/>
            <a:ext cx="5652130" cy="0"/>
            <a:chOff x="1695236" y="4865687"/>
            <a:chExt cx="5652130" cy="0"/>
          </a:xfrm>
        </p:grpSpPr>
        <p:sp>
          <p:nvSpPr>
            <p:cNvPr id="123" name="Line 255">
              <a:extLst>
                <a:ext uri="{FF2B5EF4-FFF2-40B4-BE49-F238E27FC236}">
                  <a16:creationId xmlns:a16="http://schemas.microsoft.com/office/drawing/2014/main" id="{7749516F-8DE9-4782-B3E8-F8EC2BA5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236" y="4865687"/>
              <a:ext cx="1676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255">
              <a:extLst>
                <a:ext uri="{FF2B5EF4-FFF2-40B4-BE49-F238E27FC236}">
                  <a16:creationId xmlns:a16="http://schemas.microsoft.com/office/drawing/2014/main" id="{7351DC7F-58BE-4D3F-B170-1C69A1677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99" y="4865687"/>
              <a:ext cx="1676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255">
              <a:extLst>
                <a:ext uri="{FF2B5EF4-FFF2-40B4-BE49-F238E27FC236}">
                  <a16:creationId xmlns:a16="http://schemas.microsoft.com/office/drawing/2014/main" id="{2648F46F-EC4A-4437-A6B8-E8D00AE29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966" y="4865687"/>
              <a:ext cx="1676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D049F7-E843-49D6-A068-DA50D8F3A205}"/>
              </a:ext>
            </a:extLst>
          </p:cNvPr>
          <p:cNvGrpSpPr/>
          <p:nvPr/>
        </p:nvGrpSpPr>
        <p:grpSpPr>
          <a:xfrm>
            <a:off x="4167193" y="5641933"/>
            <a:ext cx="3810000" cy="447361"/>
            <a:chOff x="1406525" y="9294755"/>
            <a:chExt cx="3810000" cy="447361"/>
          </a:xfrm>
        </p:grpSpPr>
        <p:sp>
          <p:nvSpPr>
            <p:cNvPr id="127" name="AutoShape 260">
              <a:extLst>
                <a:ext uri="{FF2B5EF4-FFF2-40B4-BE49-F238E27FC236}">
                  <a16:creationId xmlns:a16="http://schemas.microsoft.com/office/drawing/2014/main" id="{EF92F2F8-C423-42B4-87EC-B1B33AA5EB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87644" y="9213636"/>
              <a:ext cx="447361" cy="609600"/>
            </a:xfrm>
            <a:prstGeom prst="moon">
              <a:avLst>
                <a:gd name="adj" fmla="val 8194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8" name="AutoShape 261">
              <a:extLst>
                <a:ext uri="{FF2B5EF4-FFF2-40B4-BE49-F238E27FC236}">
                  <a16:creationId xmlns:a16="http://schemas.microsoft.com/office/drawing/2014/main" id="{8609A009-B1ED-462F-8257-8BF22D5BA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9314949"/>
              <a:ext cx="1752600" cy="298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" name="Text Box 262">
              <a:extLst>
                <a:ext uri="{FF2B5EF4-FFF2-40B4-BE49-F238E27FC236}">
                  <a16:creationId xmlns:a16="http://schemas.microsoft.com/office/drawing/2014/main" id="{72DED6EF-7523-4B2D-9A53-8F3A2B75F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9314949"/>
              <a:ext cx="1098550" cy="33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50" charset="-127"/>
                </a:rPr>
                <a:t>4x1 select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196AF26-AC3D-4BFC-B571-88F9223D091E}"/>
              </a:ext>
            </a:extLst>
          </p:cNvPr>
          <p:cNvGrpSpPr/>
          <p:nvPr/>
        </p:nvGrpSpPr>
        <p:grpSpPr>
          <a:xfrm>
            <a:off x="6819687" y="5960368"/>
            <a:ext cx="612775" cy="466001"/>
            <a:chOff x="3997325" y="9613190"/>
            <a:chExt cx="612775" cy="466001"/>
          </a:xfrm>
        </p:grpSpPr>
        <p:sp>
          <p:nvSpPr>
            <p:cNvPr id="131" name="Text Box 57">
              <a:extLst>
                <a:ext uri="{FF2B5EF4-FFF2-40B4-BE49-F238E27FC236}">
                  <a16:creationId xmlns:a16="http://schemas.microsoft.com/office/drawing/2014/main" id="{320C82A0-A4C4-42E1-9C6D-8BF4EC81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325" y="9742117"/>
              <a:ext cx="612775" cy="33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132" name="Line 283">
              <a:extLst>
                <a:ext uri="{FF2B5EF4-FFF2-40B4-BE49-F238E27FC236}">
                  <a16:creationId xmlns:a16="http://schemas.microsoft.com/office/drawing/2014/main" id="{DEC8692F-6B4F-4EFB-A8B2-A64151E23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25" y="9613190"/>
              <a:ext cx="0" cy="223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C0BDF2E-2947-41E8-9536-6C4236FBF566}"/>
              </a:ext>
            </a:extLst>
          </p:cNvPr>
          <p:cNvGrpSpPr/>
          <p:nvPr/>
        </p:nvGrpSpPr>
        <p:grpSpPr>
          <a:xfrm>
            <a:off x="4467983" y="6089294"/>
            <a:ext cx="508000" cy="337074"/>
            <a:chOff x="1711325" y="9742117"/>
            <a:chExt cx="508000" cy="337074"/>
          </a:xfrm>
        </p:grpSpPr>
        <p:sp>
          <p:nvSpPr>
            <p:cNvPr id="134" name="Text Box 9">
              <a:extLst>
                <a:ext uri="{FF2B5EF4-FFF2-40B4-BE49-F238E27FC236}">
                  <a16:creationId xmlns:a16="http://schemas.microsoft.com/office/drawing/2014/main" id="{BEB7A48C-FF3B-4F14-AD3D-C7A0074B9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525" y="9742117"/>
              <a:ext cx="431800" cy="33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50" charset="-127"/>
                </a:rPr>
                <a:t>Hit</a:t>
              </a:r>
            </a:p>
          </p:txBody>
        </p:sp>
        <p:sp>
          <p:nvSpPr>
            <p:cNvPr id="135" name="Line 285">
              <a:extLst>
                <a:ext uri="{FF2B5EF4-FFF2-40B4-BE49-F238E27FC236}">
                  <a16:creationId xmlns:a16="http://schemas.microsoft.com/office/drawing/2014/main" id="{5ABD601B-2E0A-4674-9F86-AD24F1AFB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325" y="9742117"/>
              <a:ext cx="0" cy="3168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12583E5-3EDA-4453-ABAB-C5BDF3931B69}"/>
              </a:ext>
            </a:extLst>
          </p:cNvPr>
          <p:cNvGrpSpPr/>
          <p:nvPr/>
        </p:nvGrpSpPr>
        <p:grpSpPr>
          <a:xfrm>
            <a:off x="3058715" y="5025742"/>
            <a:ext cx="1212777" cy="630744"/>
            <a:chOff x="1534714" y="5025742"/>
            <a:chExt cx="1212777" cy="630744"/>
          </a:xfrm>
        </p:grpSpPr>
        <p:sp>
          <p:nvSpPr>
            <p:cNvPr id="137" name="Line 273">
              <a:extLst>
                <a:ext uri="{FF2B5EF4-FFF2-40B4-BE49-F238E27FC236}">
                  <a16:creationId xmlns:a16="http://schemas.microsoft.com/office/drawing/2014/main" id="{2715793E-DA48-4610-AB2B-AFD0D701E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866" y="5387320"/>
              <a:ext cx="0" cy="269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272">
              <a:extLst>
                <a:ext uri="{FF2B5EF4-FFF2-40B4-BE49-F238E27FC236}">
                  <a16:creationId xmlns:a16="http://schemas.microsoft.com/office/drawing/2014/main" id="{8899BCEA-E77A-45F6-B41E-0B563764F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714" y="5378693"/>
              <a:ext cx="1212777" cy="86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Line 274">
              <a:extLst>
                <a:ext uri="{FF2B5EF4-FFF2-40B4-BE49-F238E27FC236}">
                  <a16:creationId xmlns:a16="http://schemas.microsoft.com/office/drawing/2014/main" id="{884257B1-A5E5-482D-A37E-A90A0120D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714" y="5025742"/>
              <a:ext cx="0" cy="361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747630A-C867-469B-B367-660FC3A1952D}"/>
              </a:ext>
            </a:extLst>
          </p:cNvPr>
          <p:cNvGrpSpPr/>
          <p:nvPr/>
        </p:nvGrpSpPr>
        <p:grpSpPr>
          <a:xfrm>
            <a:off x="4395073" y="5025742"/>
            <a:ext cx="674848" cy="687660"/>
            <a:chOff x="2871073" y="5025742"/>
            <a:chExt cx="674848" cy="687660"/>
          </a:xfrm>
        </p:grpSpPr>
        <p:sp>
          <p:nvSpPr>
            <p:cNvPr id="141" name="Line 269">
              <a:extLst>
                <a:ext uri="{FF2B5EF4-FFF2-40B4-BE49-F238E27FC236}">
                  <a16:creationId xmlns:a16="http://schemas.microsoft.com/office/drawing/2014/main" id="{ADEF4321-2225-4A71-ABA2-72B7386FA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073" y="5159656"/>
              <a:ext cx="0" cy="553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274">
              <a:extLst>
                <a:ext uri="{FF2B5EF4-FFF2-40B4-BE49-F238E27FC236}">
                  <a16:creationId xmlns:a16="http://schemas.microsoft.com/office/drawing/2014/main" id="{3824A62D-DA34-460F-9921-65778AA6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921" y="5025742"/>
              <a:ext cx="0" cy="133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272">
              <a:extLst>
                <a:ext uri="{FF2B5EF4-FFF2-40B4-BE49-F238E27FC236}">
                  <a16:creationId xmlns:a16="http://schemas.microsoft.com/office/drawing/2014/main" id="{AAE721A9-1852-4604-924E-CEE92D122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1073" y="5166608"/>
              <a:ext cx="67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9E43F06-7DF9-4FC6-9F18-5B19C48B46D4}"/>
              </a:ext>
            </a:extLst>
          </p:cNvPr>
          <p:cNvGrpSpPr/>
          <p:nvPr/>
        </p:nvGrpSpPr>
        <p:grpSpPr>
          <a:xfrm>
            <a:off x="4527281" y="5025742"/>
            <a:ext cx="2524180" cy="687661"/>
            <a:chOff x="3003281" y="5025741"/>
            <a:chExt cx="2524180" cy="687661"/>
          </a:xfrm>
        </p:grpSpPr>
        <p:sp>
          <p:nvSpPr>
            <p:cNvPr id="145" name="Line 275">
              <a:extLst>
                <a:ext uri="{FF2B5EF4-FFF2-40B4-BE49-F238E27FC236}">
                  <a16:creationId xmlns:a16="http://schemas.microsoft.com/office/drawing/2014/main" id="{C16B82AD-CDCB-4173-9916-8183D2F6C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281" y="5273489"/>
              <a:ext cx="0" cy="43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274">
              <a:extLst>
                <a:ext uri="{FF2B5EF4-FFF2-40B4-BE49-F238E27FC236}">
                  <a16:creationId xmlns:a16="http://schemas.microsoft.com/office/drawing/2014/main" id="{2F41C458-2E01-40A6-AA92-A03CB45E5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4842" y="5025741"/>
              <a:ext cx="0" cy="247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Line 272">
              <a:extLst>
                <a:ext uri="{FF2B5EF4-FFF2-40B4-BE49-F238E27FC236}">
                  <a16:creationId xmlns:a16="http://schemas.microsoft.com/office/drawing/2014/main" id="{E10956B1-2558-435B-9ED1-EC99A09F7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281" y="5273737"/>
              <a:ext cx="2524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8DED082-2CA9-4913-9B09-E765820F3F39}"/>
              </a:ext>
            </a:extLst>
          </p:cNvPr>
          <p:cNvGrpSpPr/>
          <p:nvPr/>
        </p:nvGrpSpPr>
        <p:grpSpPr>
          <a:xfrm>
            <a:off x="4646655" y="5042734"/>
            <a:ext cx="4386075" cy="613752"/>
            <a:chOff x="3122654" y="5042734"/>
            <a:chExt cx="4386075" cy="613752"/>
          </a:xfrm>
        </p:grpSpPr>
        <p:sp>
          <p:nvSpPr>
            <p:cNvPr id="149" name="Line 274">
              <a:extLst>
                <a:ext uri="{FF2B5EF4-FFF2-40B4-BE49-F238E27FC236}">
                  <a16:creationId xmlns:a16="http://schemas.microsoft.com/office/drawing/2014/main" id="{212DAE93-9F91-4E39-BFEB-5854351B7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488" y="5387320"/>
              <a:ext cx="0" cy="269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Line 272">
              <a:extLst>
                <a:ext uri="{FF2B5EF4-FFF2-40B4-BE49-F238E27FC236}">
                  <a16:creationId xmlns:a16="http://schemas.microsoft.com/office/drawing/2014/main" id="{5EFBB9D5-8A3C-4021-AA44-CEDAA6A31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2654" y="5378693"/>
              <a:ext cx="4386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Line 274">
              <a:extLst>
                <a:ext uri="{FF2B5EF4-FFF2-40B4-BE49-F238E27FC236}">
                  <a16:creationId xmlns:a16="http://schemas.microsoft.com/office/drawing/2014/main" id="{6811F146-810E-4CC0-8F4A-EC01B10D3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6691" y="5042734"/>
              <a:ext cx="0" cy="344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D6A2F02-C823-4831-82CF-C90731E6B73F}"/>
              </a:ext>
            </a:extLst>
          </p:cNvPr>
          <p:cNvGrpSpPr/>
          <p:nvPr/>
        </p:nvGrpSpPr>
        <p:grpSpPr>
          <a:xfrm>
            <a:off x="4147951" y="3688908"/>
            <a:ext cx="2381442" cy="1972074"/>
            <a:chOff x="2623951" y="3688908"/>
            <a:chExt cx="2381442" cy="1972074"/>
          </a:xfrm>
        </p:grpSpPr>
        <p:sp>
          <p:nvSpPr>
            <p:cNvPr id="153" name="Line 263">
              <a:extLst>
                <a:ext uri="{FF2B5EF4-FFF2-40B4-BE49-F238E27FC236}">
                  <a16:creationId xmlns:a16="http://schemas.microsoft.com/office/drawing/2014/main" id="{5B8EAC7A-F1C1-4195-A2AD-410851E17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92" y="3688908"/>
              <a:ext cx="0" cy="1629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Line 279">
              <a:extLst>
                <a:ext uri="{FF2B5EF4-FFF2-40B4-BE49-F238E27FC236}">
                  <a16:creationId xmlns:a16="http://schemas.microsoft.com/office/drawing/2014/main" id="{F1D4883A-0A90-434F-B047-F617812F1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4031" y="5322678"/>
              <a:ext cx="0" cy="338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Line 281">
              <a:extLst>
                <a:ext uri="{FF2B5EF4-FFF2-40B4-BE49-F238E27FC236}">
                  <a16:creationId xmlns:a16="http://schemas.microsoft.com/office/drawing/2014/main" id="{1576C536-8532-4A03-BDC6-8E03E528E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951" y="5318181"/>
              <a:ext cx="23814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63325D2-14F4-4F45-B02B-5B0CEE99691D}"/>
              </a:ext>
            </a:extLst>
          </p:cNvPr>
          <p:cNvGrpSpPr/>
          <p:nvPr/>
        </p:nvGrpSpPr>
        <p:grpSpPr>
          <a:xfrm>
            <a:off x="6075274" y="3688909"/>
            <a:ext cx="617627" cy="1967577"/>
            <a:chOff x="4551273" y="3688908"/>
            <a:chExt cx="617627" cy="1967577"/>
          </a:xfrm>
        </p:grpSpPr>
        <p:sp>
          <p:nvSpPr>
            <p:cNvPr id="157" name="Line 263">
              <a:extLst>
                <a:ext uri="{FF2B5EF4-FFF2-40B4-BE49-F238E27FC236}">
                  <a16:creationId xmlns:a16="http://schemas.microsoft.com/office/drawing/2014/main" id="{DF81FF7B-CED4-4A23-9C52-10A28E221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688908"/>
              <a:ext cx="0" cy="14989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Line 281">
              <a:extLst>
                <a:ext uri="{FF2B5EF4-FFF2-40B4-BE49-F238E27FC236}">
                  <a16:creationId xmlns:a16="http://schemas.microsoft.com/office/drawing/2014/main" id="{E1F7B261-F245-4927-BF41-CAEA47932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1273" y="5187827"/>
              <a:ext cx="6176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Line 279">
              <a:extLst>
                <a:ext uri="{FF2B5EF4-FFF2-40B4-BE49-F238E27FC236}">
                  <a16:creationId xmlns:a16="http://schemas.microsoft.com/office/drawing/2014/main" id="{19C86291-1831-43FD-83D8-6F6C27231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131" y="5173496"/>
              <a:ext cx="0" cy="4829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27664B1-2E1F-4E32-9E06-067576E5DF0B}"/>
              </a:ext>
            </a:extLst>
          </p:cNvPr>
          <p:cNvGrpSpPr/>
          <p:nvPr/>
        </p:nvGrpSpPr>
        <p:grpSpPr>
          <a:xfrm>
            <a:off x="7152188" y="3667689"/>
            <a:ext cx="964210" cy="1988796"/>
            <a:chOff x="5628188" y="3667689"/>
            <a:chExt cx="964210" cy="1988796"/>
          </a:xfrm>
        </p:grpSpPr>
        <p:sp>
          <p:nvSpPr>
            <p:cNvPr id="161" name="Line 263">
              <a:extLst>
                <a:ext uri="{FF2B5EF4-FFF2-40B4-BE49-F238E27FC236}">
                  <a16:creationId xmlns:a16="http://schemas.microsoft.com/office/drawing/2014/main" id="{94DB8DF4-A88F-4D8D-912B-F47F06521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518" y="3667689"/>
              <a:ext cx="0" cy="14989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Line 281">
              <a:extLst>
                <a:ext uri="{FF2B5EF4-FFF2-40B4-BE49-F238E27FC236}">
                  <a16:creationId xmlns:a16="http://schemas.microsoft.com/office/drawing/2014/main" id="{61015D9F-0759-4EE3-A720-D0433D3A9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188" y="5181354"/>
              <a:ext cx="9642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279">
              <a:extLst>
                <a:ext uri="{FF2B5EF4-FFF2-40B4-BE49-F238E27FC236}">
                  <a16:creationId xmlns:a16="http://schemas.microsoft.com/office/drawing/2014/main" id="{D8E258BF-86E0-4191-AE19-30569C909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3819" y="5173496"/>
              <a:ext cx="0" cy="4829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103D8A5-5349-4C7D-988B-FA8BC59BEA60}"/>
              </a:ext>
            </a:extLst>
          </p:cNvPr>
          <p:cNvGrpSpPr/>
          <p:nvPr/>
        </p:nvGrpSpPr>
        <p:grpSpPr>
          <a:xfrm>
            <a:off x="7335934" y="3667689"/>
            <a:ext cx="2739784" cy="1988796"/>
            <a:chOff x="5811934" y="3667689"/>
            <a:chExt cx="2739784" cy="1988796"/>
          </a:xfrm>
        </p:grpSpPr>
        <p:sp>
          <p:nvSpPr>
            <p:cNvPr id="165" name="Line 263">
              <a:extLst>
                <a:ext uri="{FF2B5EF4-FFF2-40B4-BE49-F238E27FC236}">
                  <a16:creationId xmlns:a16="http://schemas.microsoft.com/office/drawing/2014/main" id="{E84C5632-AC2E-474C-895D-A2E95274D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1718" y="3667689"/>
              <a:ext cx="0" cy="1650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Line 281">
              <a:extLst>
                <a:ext uri="{FF2B5EF4-FFF2-40B4-BE49-F238E27FC236}">
                  <a16:creationId xmlns:a16="http://schemas.microsoft.com/office/drawing/2014/main" id="{351D4723-ED02-4E94-BC28-E87C6FF6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934" y="5311585"/>
              <a:ext cx="2739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Line 279">
              <a:extLst>
                <a:ext uri="{FF2B5EF4-FFF2-40B4-BE49-F238E27FC236}">
                  <a16:creationId xmlns:a16="http://schemas.microsoft.com/office/drawing/2014/main" id="{A82A0603-2ABE-4376-BB1B-2D65B9DA1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7565" y="5318181"/>
              <a:ext cx="0" cy="338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8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271D-5C22-430F-97EC-D443FC3A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Set-Associative Cache</a:t>
            </a:r>
            <a:endParaRPr lang="ko-KR" altLang="en-US" dirty="0"/>
          </a:p>
        </p:txBody>
      </p:sp>
      <p:sp>
        <p:nvSpPr>
          <p:cNvPr id="168" name="Text Placeholder 167">
            <a:extLst>
              <a:ext uri="{FF2B5EF4-FFF2-40B4-BE49-F238E27FC236}">
                <a16:creationId xmlns:a16="http://schemas.microsoft.com/office/drawing/2014/main" id="{197D8F02-0B84-4021-99A3-DE032D009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Disadvantage</a:t>
            </a:r>
            <a:r>
              <a:rPr lang="en-US" altLang="ko-KR" dirty="0"/>
              <a:t>: expensive cost </a:t>
            </a:r>
            <a:endParaRPr lang="ko-KR" altLang="en-US" dirty="0"/>
          </a:p>
        </p:txBody>
      </p:sp>
      <p:sp>
        <p:nvSpPr>
          <p:cNvPr id="169" name="Freeform 204">
            <a:extLst>
              <a:ext uri="{FF2B5EF4-FFF2-40B4-BE49-F238E27FC236}">
                <a16:creationId xmlns:a16="http://schemas.microsoft.com/office/drawing/2014/main" id="{0A86ACE4-0585-4CA0-9C23-1B15AD6F8F6B}"/>
              </a:ext>
            </a:extLst>
          </p:cNvPr>
          <p:cNvSpPr>
            <a:spLocks/>
          </p:cNvSpPr>
          <p:nvPr/>
        </p:nvSpPr>
        <p:spPr bwMode="auto">
          <a:xfrm>
            <a:off x="4900369" y="3608302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0" name="Freeform 204">
            <a:extLst>
              <a:ext uri="{FF2B5EF4-FFF2-40B4-BE49-F238E27FC236}">
                <a16:creationId xmlns:a16="http://schemas.microsoft.com/office/drawing/2014/main" id="{0DD76E2D-760C-4757-AE62-E4D02090CDBA}"/>
              </a:ext>
            </a:extLst>
          </p:cNvPr>
          <p:cNvSpPr>
            <a:spLocks/>
          </p:cNvSpPr>
          <p:nvPr/>
        </p:nvSpPr>
        <p:spPr bwMode="auto">
          <a:xfrm>
            <a:off x="6874581" y="3596114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1" name="Freeform 204">
            <a:extLst>
              <a:ext uri="{FF2B5EF4-FFF2-40B4-BE49-F238E27FC236}">
                <a16:creationId xmlns:a16="http://schemas.microsoft.com/office/drawing/2014/main" id="{65778680-A476-4637-896E-E1C214DB3C8E}"/>
              </a:ext>
            </a:extLst>
          </p:cNvPr>
          <p:cNvSpPr>
            <a:spLocks/>
          </p:cNvSpPr>
          <p:nvPr/>
        </p:nvSpPr>
        <p:spPr bwMode="auto">
          <a:xfrm>
            <a:off x="8855850" y="3590190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3" name="Group 250">
            <a:extLst>
              <a:ext uri="{FF2B5EF4-FFF2-40B4-BE49-F238E27FC236}">
                <a16:creationId xmlns:a16="http://schemas.microsoft.com/office/drawing/2014/main" id="{39BE8D8B-DF3B-47A2-9BDE-4F570E11DEB7}"/>
              </a:ext>
            </a:extLst>
          </p:cNvPr>
          <p:cNvGrpSpPr>
            <a:grpSpLocks/>
          </p:cNvGrpSpPr>
          <p:nvPr/>
        </p:nvGrpSpPr>
        <p:grpSpPr bwMode="auto">
          <a:xfrm>
            <a:off x="2237707" y="2090695"/>
            <a:ext cx="2870200" cy="1601788"/>
            <a:chOff x="1622" y="1200"/>
            <a:chExt cx="1808" cy="1009"/>
          </a:xfrm>
        </p:grpSpPr>
        <p:sp>
          <p:nvSpPr>
            <p:cNvPr id="174" name="Line 20">
              <a:extLst>
                <a:ext uri="{FF2B5EF4-FFF2-40B4-BE49-F238E27FC236}">
                  <a16:creationId xmlns:a16="http://schemas.microsoft.com/office/drawing/2014/main" id="{C24AE478-E2EC-4916-BEC9-5BF605688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Line 244">
              <a:extLst>
                <a:ext uri="{FF2B5EF4-FFF2-40B4-BE49-F238E27FC236}">
                  <a16:creationId xmlns:a16="http://schemas.microsoft.com/office/drawing/2014/main" id="{E4EA4AE0-ACA0-4112-BE28-FEEA8C2AA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Line 245">
              <a:extLst>
                <a:ext uri="{FF2B5EF4-FFF2-40B4-BE49-F238E27FC236}">
                  <a16:creationId xmlns:a16="http://schemas.microsoft.com/office/drawing/2014/main" id="{8C4AD9C7-9E15-440B-861F-C898DA87C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584"/>
              <a:ext cx="173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Line 246">
              <a:extLst>
                <a:ext uri="{FF2B5EF4-FFF2-40B4-BE49-F238E27FC236}">
                  <a16:creationId xmlns:a16="http://schemas.microsoft.com/office/drawing/2014/main" id="{4422C23A-244E-4804-91A2-9FDD9622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76"/>
              <a:ext cx="0" cy="6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Line 247">
              <a:extLst>
                <a:ext uri="{FF2B5EF4-FFF2-40B4-BE49-F238E27FC236}">
                  <a16:creationId xmlns:a16="http://schemas.microsoft.com/office/drawing/2014/main" id="{01716262-F8E2-4059-BBF4-54AF89B8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2209"/>
              <a:ext cx="4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64B6690-A6D6-4D20-AB3A-7F4B072678C9}"/>
              </a:ext>
            </a:extLst>
          </p:cNvPr>
          <p:cNvGrpSpPr/>
          <p:nvPr/>
        </p:nvGrpSpPr>
        <p:grpSpPr>
          <a:xfrm>
            <a:off x="1953641" y="1483512"/>
            <a:ext cx="6023553" cy="615554"/>
            <a:chOff x="856610" y="883852"/>
            <a:chExt cx="6023553" cy="61555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3942812-FFC8-4243-86B9-F1992886D8A5}"/>
                </a:ext>
              </a:extLst>
            </p:cNvPr>
            <p:cNvSpPr/>
            <p:nvPr/>
          </p:nvSpPr>
          <p:spPr>
            <a:xfrm>
              <a:off x="987666" y="1225612"/>
              <a:ext cx="1717433" cy="27379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Tag (22 bits)</a:t>
              </a:r>
              <a:endParaRPr lang="ko-KR" altLang="en-US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2246019-AF94-4DA1-A335-94706786126F}"/>
                </a:ext>
              </a:extLst>
            </p:cNvPr>
            <p:cNvSpPr txBox="1"/>
            <p:nvPr/>
          </p:nvSpPr>
          <p:spPr>
            <a:xfrm>
              <a:off x="856610" y="88385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</a:rPr>
                <a:t>Address of word:</a:t>
              </a:r>
              <a:endParaRPr lang="ko-KR" altLang="en-US" dirty="0">
                <a:latin typeface="Bell Gothic Std Light" panose="020B0606020203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B79D46B-A68E-4DED-BA32-2651D807528F}"/>
                </a:ext>
              </a:extLst>
            </p:cNvPr>
            <p:cNvSpPr/>
            <p:nvPr/>
          </p:nvSpPr>
          <p:spPr>
            <a:xfrm>
              <a:off x="2695575" y="1225612"/>
              <a:ext cx="1875553" cy="27379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Set index (8 bits)</a:t>
              </a:r>
              <a:endParaRPr lang="ko-KR" altLang="en-US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E02A9D8-C6C3-4C41-9395-6FC68FE21267}"/>
                </a:ext>
              </a:extLst>
            </p:cNvPr>
            <p:cNvSpPr/>
            <p:nvPr/>
          </p:nvSpPr>
          <p:spPr>
            <a:xfrm>
              <a:off x="4572874" y="1225612"/>
              <a:ext cx="2307289" cy="273794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Block offset (2 bits)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184" name="Freeform 204">
            <a:extLst>
              <a:ext uri="{FF2B5EF4-FFF2-40B4-BE49-F238E27FC236}">
                <a16:creationId xmlns:a16="http://schemas.microsoft.com/office/drawing/2014/main" id="{4FBF3D1D-2E67-4B91-807B-28F87C5DF68B}"/>
              </a:ext>
            </a:extLst>
          </p:cNvPr>
          <p:cNvSpPr>
            <a:spLocks/>
          </p:cNvSpPr>
          <p:nvPr/>
        </p:nvSpPr>
        <p:spPr bwMode="auto">
          <a:xfrm>
            <a:off x="2921938" y="3596114"/>
            <a:ext cx="1617663" cy="174625"/>
          </a:xfrm>
          <a:custGeom>
            <a:avLst/>
            <a:gdLst>
              <a:gd name="T0" fmla="*/ 4950 w 1608"/>
              <a:gd name="T1" fmla="*/ 110 h 110"/>
              <a:gd name="T2" fmla="*/ 4950 w 1608"/>
              <a:gd name="T3" fmla="*/ 0 h 110"/>
              <a:gd name="T4" fmla="*/ 0 w 1608"/>
              <a:gd name="T5" fmla="*/ 0 h 110"/>
              <a:gd name="T6" fmla="*/ 0 w 1608"/>
              <a:gd name="T7" fmla="*/ 110 h 110"/>
              <a:gd name="T8" fmla="*/ 4950 w 1608"/>
              <a:gd name="T9" fmla="*/ 110 h 110"/>
              <a:gd name="T10" fmla="*/ 4950 w 1608"/>
              <a:gd name="T11" fmla="*/ 11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8"/>
              <a:gd name="T19" fmla="*/ 0 h 110"/>
              <a:gd name="T20" fmla="*/ 1608 w 1608"/>
              <a:gd name="T21" fmla="*/ 110 h 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98AA9F9-B84B-4CA6-B078-AD1808119A3F}"/>
              </a:ext>
            </a:extLst>
          </p:cNvPr>
          <p:cNvGrpSpPr/>
          <p:nvPr/>
        </p:nvGrpSpPr>
        <p:grpSpPr>
          <a:xfrm>
            <a:off x="2252838" y="2760619"/>
            <a:ext cx="2286001" cy="1320887"/>
            <a:chOff x="728837" y="2760618"/>
            <a:chExt cx="2286001" cy="1320887"/>
          </a:xfrm>
        </p:grpSpPr>
        <p:sp>
          <p:nvSpPr>
            <p:cNvPr id="186" name="Text Box 77">
              <a:extLst>
                <a:ext uri="{FF2B5EF4-FFF2-40B4-BE49-F238E27FC236}">
                  <a16:creationId xmlns:a16="http://schemas.microsoft.com/office/drawing/2014/main" id="{1E954552-00C2-4180-8910-E92DFA882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837" y="2760618"/>
              <a:ext cx="7159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  Index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2C73E48-0265-4B8A-A509-85A4185370A1}"/>
                </a:ext>
              </a:extLst>
            </p:cNvPr>
            <p:cNvGrpSpPr/>
            <p:nvPr/>
          </p:nvGrpSpPr>
          <p:grpSpPr>
            <a:xfrm>
              <a:off x="954038" y="2760618"/>
              <a:ext cx="2060800" cy="1320887"/>
              <a:chOff x="954038" y="2760618"/>
              <a:chExt cx="2060800" cy="1320887"/>
            </a:xfrm>
          </p:grpSpPr>
          <p:sp>
            <p:nvSpPr>
              <p:cNvPr id="188" name="Freeform 202">
                <a:extLst>
                  <a:ext uri="{FF2B5EF4-FFF2-40B4-BE49-F238E27FC236}">
                    <a16:creationId xmlns:a16="http://schemas.microsoft.com/office/drawing/2014/main" id="{CF94F649-D475-4E96-A1BD-EF2B86E0A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175" y="3073356"/>
                <a:ext cx="1617663" cy="931469"/>
              </a:xfrm>
              <a:custGeom>
                <a:avLst/>
                <a:gdLst>
                  <a:gd name="T0" fmla="*/ 259 w 1608"/>
                  <a:gd name="T1" fmla="*/ 1101 h 1103"/>
                  <a:gd name="T2" fmla="*/ 259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259 w 1608"/>
                  <a:gd name="T9" fmla="*/ 1103 h 1103"/>
                  <a:gd name="T10" fmla="*/ 259 w 1608"/>
                  <a:gd name="T11" fmla="*/ 1103 h 11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3"/>
                  <a:gd name="T20" fmla="*/ 1608 w 1608"/>
                  <a:gd name="T21" fmla="*/ 1103 h 11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206">
                <a:extLst>
                  <a:ext uri="{FF2B5EF4-FFF2-40B4-BE49-F238E27FC236}">
                    <a16:creationId xmlns:a16="http://schemas.microsoft.com/office/drawing/2014/main" id="{81384A2D-63FA-4D06-913C-6DACD7E7D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225756"/>
                <a:ext cx="1617663" cy="31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Line 207">
                <a:extLst>
                  <a:ext uri="{FF2B5EF4-FFF2-40B4-BE49-F238E27FC236}">
                    <a16:creationId xmlns:a16="http://schemas.microsoft.com/office/drawing/2014/main" id="{1CDEE92D-B288-41DB-A8EB-DDFFB6674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422606"/>
                <a:ext cx="1617663" cy="31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Line 208">
                <a:extLst>
                  <a:ext uri="{FF2B5EF4-FFF2-40B4-BE49-F238E27FC236}">
                    <a16:creationId xmlns:a16="http://schemas.microsoft.com/office/drawing/2014/main" id="{CB005A30-D482-4A7C-8882-65220DCA8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597231"/>
                <a:ext cx="1617663" cy="15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53C31471-D027-43FF-94C0-61ABCE2ED891}"/>
                  </a:ext>
                </a:extLst>
              </p:cNvPr>
              <p:cNvGrpSpPr/>
              <p:nvPr/>
            </p:nvGrpSpPr>
            <p:grpSpPr>
              <a:xfrm>
                <a:off x="1516237" y="3065418"/>
                <a:ext cx="628650" cy="939407"/>
                <a:chOff x="1054100" y="3518293"/>
                <a:chExt cx="628650" cy="1403351"/>
              </a:xfrm>
            </p:grpSpPr>
            <p:sp>
              <p:nvSpPr>
                <p:cNvPr id="198" name="Line 214">
                  <a:extLst>
                    <a:ext uri="{FF2B5EF4-FFF2-40B4-BE49-F238E27FC236}">
                      <a16:creationId xmlns:a16="http://schemas.microsoft.com/office/drawing/2014/main" id="{16580862-280C-4C10-89D8-42CC8A657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4100" y="3535756"/>
                  <a:ext cx="0" cy="1385888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9" name="Line 215">
                  <a:extLst>
                    <a:ext uri="{FF2B5EF4-FFF2-40B4-BE49-F238E27FC236}">
                      <a16:creationId xmlns:a16="http://schemas.microsoft.com/office/drawing/2014/main" id="{A004ABE8-647D-4812-9B36-2D6959158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2750" y="3518293"/>
                  <a:ext cx="0" cy="1403350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93" name="Text Box 216">
                <a:extLst>
                  <a:ext uri="{FF2B5EF4-FFF2-40B4-BE49-F238E27FC236}">
                    <a16:creationId xmlns:a16="http://schemas.microsoft.com/office/drawing/2014/main" id="{FF3CBAC3-34B8-4854-A412-4055C7B15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625" y="2768556"/>
                <a:ext cx="558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Data</a:t>
                </a:r>
              </a:p>
            </p:txBody>
          </p:sp>
          <p:sp>
            <p:nvSpPr>
              <p:cNvPr id="194" name="Text Box 217">
                <a:extLst>
                  <a:ext uri="{FF2B5EF4-FFF2-40B4-BE49-F238E27FC236}">
                    <a16:creationId xmlns:a16="http://schemas.microsoft.com/office/drawing/2014/main" id="{715BCAEF-7898-478C-A72B-4D28C1910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7037" y="2760618"/>
                <a:ext cx="4889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Tag</a:t>
                </a:r>
              </a:p>
            </p:txBody>
          </p:sp>
          <p:sp>
            <p:nvSpPr>
              <p:cNvPr id="195" name="Text Box 218">
                <a:extLst>
                  <a:ext uri="{FF2B5EF4-FFF2-40B4-BE49-F238E27FC236}">
                    <a16:creationId xmlns:a16="http://schemas.microsoft.com/office/drawing/2014/main" id="{8AC579CA-AB9B-4AF7-9160-9F9B89093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437" y="2760618"/>
                <a:ext cx="3032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>
                    <a:solidFill>
                      <a:srgbClr val="000000"/>
                    </a:solidFill>
                    <a:ea typeface="굴림" panose="020B0600000101010101" pitchFamily="50" charset="-127"/>
                  </a:rPr>
                  <a:t>V</a:t>
                </a:r>
              </a:p>
            </p:txBody>
          </p:sp>
          <p:sp>
            <p:nvSpPr>
              <p:cNvPr id="196" name="Text Box 219">
                <a:extLst>
                  <a:ext uri="{FF2B5EF4-FFF2-40B4-BE49-F238E27FC236}">
                    <a16:creationId xmlns:a16="http://schemas.microsoft.com/office/drawing/2014/main" id="{C004D90A-F356-4920-8474-A0984E940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4038" y="2989218"/>
                <a:ext cx="482824" cy="109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 255</a:t>
                </a:r>
              </a:p>
            </p:txBody>
          </p:sp>
          <p:sp>
            <p:nvSpPr>
              <p:cNvPr id="197" name="Line 208">
                <a:extLst>
                  <a:ext uri="{FF2B5EF4-FFF2-40B4-BE49-F238E27FC236}">
                    <a16:creationId xmlns:a16="http://schemas.microsoft.com/office/drawing/2014/main" id="{21F0570B-3F44-4906-A9FC-7B799F67E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7175" y="3772285"/>
                <a:ext cx="1617663" cy="15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BAE3AC4-687B-4F9C-B988-EECAEBAF655C}"/>
              </a:ext>
            </a:extLst>
          </p:cNvPr>
          <p:cNvGrpSpPr/>
          <p:nvPr/>
        </p:nvGrpSpPr>
        <p:grpSpPr>
          <a:xfrm>
            <a:off x="4457993" y="2768557"/>
            <a:ext cx="2060800" cy="1320887"/>
            <a:chOff x="491901" y="3213493"/>
            <a:chExt cx="2060800" cy="1320887"/>
          </a:xfrm>
        </p:grpSpPr>
        <p:sp>
          <p:nvSpPr>
            <p:cNvPr id="201" name="Freeform 202">
              <a:extLst>
                <a:ext uri="{FF2B5EF4-FFF2-40B4-BE49-F238E27FC236}">
                  <a16:creationId xmlns:a16="http://schemas.microsoft.com/office/drawing/2014/main" id="{C09FB154-22FB-472F-9BDB-8EBA37870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3526231"/>
              <a:ext cx="1617663" cy="931469"/>
            </a:xfrm>
            <a:custGeom>
              <a:avLst/>
              <a:gdLst>
                <a:gd name="T0" fmla="*/ 259 w 1608"/>
                <a:gd name="T1" fmla="*/ 1101 h 1103"/>
                <a:gd name="T2" fmla="*/ 259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259 w 1608"/>
                <a:gd name="T9" fmla="*/ 1103 h 1103"/>
                <a:gd name="T10" fmla="*/ 259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Line 206">
              <a:extLst>
                <a:ext uri="{FF2B5EF4-FFF2-40B4-BE49-F238E27FC236}">
                  <a16:creationId xmlns:a16="http://schemas.microsoft.com/office/drawing/2014/main" id="{C1EE79ED-56E9-4C6C-B522-B56CFF82B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67863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Line 207">
              <a:extLst>
                <a:ext uri="{FF2B5EF4-FFF2-40B4-BE49-F238E27FC236}">
                  <a16:creationId xmlns:a16="http://schemas.microsoft.com/office/drawing/2014/main" id="{77D4D53E-3384-44A5-BC7A-B8188DB4D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87548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Line 208">
              <a:extLst>
                <a:ext uri="{FF2B5EF4-FFF2-40B4-BE49-F238E27FC236}">
                  <a16:creationId xmlns:a16="http://schemas.microsoft.com/office/drawing/2014/main" id="{492B02B6-314A-4300-983A-5F56691C2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050106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A6663B9-AC1F-4F20-9EE6-30BD0F989F7F}"/>
                </a:ext>
              </a:extLst>
            </p:cNvPr>
            <p:cNvGrpSpPr/>
            <p:nvPr/>
          </p:nvGrpSpPr>
          <p:grpSpPr>
            <a:xfrm>
              <a:off x="1054100" y="3518293"/>
              <a:ext cx="628650" cy="939407"/>
              <a:chOff x="1054100" y="3518293"/>
              <a:chExt cx="628650" cy="1403351"/>
            </a:xfrm>
          </p:grpSpPr>
          <p:sp>
            <p:nvSpPr>
              <p:cNvPr id="211" name="Line 214">
                <a:extLst>
                  <a:ext uri="{FF2B5EF4-FFF2-40B4-BE49-F238E27FC236}">
                    <a16:creationId xmlns:a16="http://schemas.microsoft.com/office/drawing/2014/main" id="{FD59B1F2-1424-48D1-8FFC-9511DA11F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4100" y="3535756"/>
                <a:ext cx="0" cy="13858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Line 215">
                <a:extLst>
                  <a:ext uri="{FF2B5EF4-FFF2-40B4-BE49-F238E27FC236}">
                    <a16:creationId xmlns:a16="http://schemas.microsoft.com/office/drawing/2014/main" id="{9B3E0EFD-E9D2-42A5-B521-128DB4E51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750" y="3518293"/>
                <a:ext cx="0" cy="1403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6" name="Text Box 216">
              <a:extLst>
                <a:ext uri="{FF2B5EF4-FFF2-40B4-BE49-F238E27FC236}">
                  <a16:creationId xmlns:a16="http://schemas.microsoft.com/office/drawing/2014/main" id="{3E050906-C7BD-481F-A80B-96AE34FDB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488" y="3221431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207" name="Text Box 217">
              <a:extLst>
                <a:ext uri="{FF2B5EF4-FFF2-40B4-BE49-F238E27FC236}">
                  <a16:creationId xmlns:a16="http://schemas.microsoft.com/office/drawing/2014/main" id="{9DD499E4-CE40-4C40-AE8B-41B0D727B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213493"/>
              <a:ext cx="488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Tag</a:t>
              </a:r>
            </a:p>
          </p:txBody>
        </p:sp>
        <p:sp>
          <p:nvSpPr>
            <p:cNvPr id="208" name="Text Box 218">
              <a:extLst>
                <a:ext uri="{FF2B5EF4-FFF2-40B4-BE49-F238E27FC236}">
                  <a16:creationId xmlns:a16="http://schemas.microsoft.com/office/drawing/2014/main" id="{F2E41BEB-22EA-48CA-BAF8-34A20030F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" y="3213493"/>
              <a:ext cx="303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209" name="Text Box 219">
              <a:extLst>
                <a:ext uri="{FF2B5EF4-FFF2-40B4-BE49-F238E27FC236}">
                  <a16:creationId xmlns:a16="http://schemas.microsoft.com/office/drawing/2014/main" id="{F36B4C20-2798-4861-BB4A-3449D2EF0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01" y="3442093"/>
              <a:ext cx="482824" cy="10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 255</a:t>
              </a:r>
            </a:p>
          </p:txBody>
        </p:sp>
        <p:sp>
          <p:nvSpPr>
            <p:cNvPr id="210" name="Line 208">
              <a:extLst>
                <a:ext uri="{FF2B5EF4-FFF2-40B4-BE49-F238E27FC236}">
                  <a16:creationId xmlns:a16="http://schemas.microsoft.com/office/drawing/2014/main" id="{B7F37CDE-A2D9-4CA9-81D5-4403156E9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225160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1519B1F-CB60-45B1-8903-ACA5F8277ECF}"/>
              </a:ext>
            </a:extLst>
          </p:cNvPr>
          <p:cNvGrpSpPr/>
          <p:nvPr/>
        </p:nvGrpSpPr>
        <p:grpSpPr>
          <a:xfrm>
            <a:off x="6438462" y="2760619"/>
            <a:ext cx="2060800" cy="1320887"/>
            <a:chOff x="491901" y="3213493"/>
            <a:chExt cx="2060800" cy="1320887"/>
          </a:xfrm>
        </p:grpSpPr>
        <p:sp>
          <p:nvSpPr>
            <p:cNvPr id="214" name="Freeform 202">
              <a:extLst>
                <a:ext uri="{FF2B5EF4-FFF2-40B4-BE49-F238E27FC236}">
                  <a16:creationId xmlns:a16="http://schemas.microsoft.com/office/drawing/2014/main" id="{96EC23F7-0809-4C2E-B6C9-1A711BF8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3526231"/>
              <a:ext cx="1617663" cy="931469"/>
            </a:xfrm>
            <a:custGeom>
              <a:avLst/>
              <a:gdLst>
                <a:gd name="T0" fmla="*/ 259 w 1608"/>
                <a:gd name="T1" fmla="*/ 1101 h 1103"/>
                <a:gd name="T2" fmla="*/ 259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259 w 1608"/>
                <a:gd name="T9" fmla="*/ 1103 h 1103"/>
                <a:gd name="T10" fmla="*/ 259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Line 206">
              <a:extLst>
                <a:ext uri="{FF2B5EF4-FFF2-40B4-BE49-F238E27FC236}">
                  <a16:creationId xmlns:a16="http://schemas.microsoft.com/office/drawing/2014/main" id="{9851C6E7-C307-46E5-8D44-0614C6001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67863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" name="Line 207">
              <a:extLst>
                <a:ext uri="{FF2B5EF4-FFF2-40B4-BE49-F238E27FC236}">
                  <a16:creationId xmlns:a16="http://schemas.microsoft.com/office/drawing/2014/main" id="{875331EE-4B61-45F3-9438-C41927D6A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87548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" name="Line 208">
              <a:extLst>
                <a:ext uri="{FF2B5EF4-FFF2-40B4-BE49-F238E27FC236}">
                  <a16:creationId xmlns:a16="http://schemas.microsoft.com/office/drawing/2014/main" id="{B1F2AB1F-1DC9-4262-9713-95AB403FB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050106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0A00860A-64B3-4788-B8CE-F42D26D63179}"/>
                </a:ext>
              </a:extLst>
            </p:cNvPr>
            <p:cNvGrpSpPr/>
            <p:nvPr/>
          </p:nvGrpSpPr>
          <p:grpSpPr>
            <a:xfrm>
              <a:off x="1054100" y="3518293"/>
              <a:ext cx="628650" cy="939407"/>
              <a:chOff x="1054100" y="3518293"/>
              <a:chExt cx="628650" cy="1403351"/>
            </a:xfrm>
          </p:grpSpPr>
          <p:sp>
            <p:nvSpPr>
              <p:cNvPr id="224" name="Line 214">
                <a:extLst>
                  <a:ext uri="{FF2B5EF4-FFF2-40B4-BE49-F238E27FC236}">
                    <a16:creationId xmlns:a16="http://schemas.microsoft.com/office/drawing/2014/main" id="{26031F45-1B27-4C33-94FE-5E229CFDD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4100" y="3535756"/>
                <a:ext cx="0" cy="13858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" name="Line 215">
                <a:extLst>
                  <a:ext uri="{FF2B5EF4-FFF2-40B4-BE49-F238E27FC236}">
                    <a16:creationId xmlns:a16="http://schemas.microsoft.com/office/drawing/2014/main" id="{E6C94CD2-13B4-4F73-A0F1-7106E283F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750" y="3518293"/>
                <a:ext cx="0" cy="1403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9" name="Text Box 216">
              <a:extLst>
                <a:ext uri="{FF2B5EF4-FFF2-40B4-BE49-F238E27FC236}">
                  <a16:creationId xmlns:a16="http://schemas.microsoft.com/office/drawing/2014/main" id="{9F007977-55F9-4F41-9A97-815D0F944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488" y="3221431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220" name="Text Box 217">
              <a:extLst>
                <a:ext uri="{FF2B5EF4-FFF2-40B4-BE49-F238E27FC236}">
                  <a16:creationId xmlns:a16="http://schemas.microsoft.com/office/drawing/2014/main" id="{4FB548B1-624F-4A37-92CD-2649C995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213493"/>
              <a:ext cx="488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Tag</a:t>
              </a:r>
            </a:p>
          </p:txBody>
        </p:sp>
        <p:sp>
          <p:nvSpPr>
            <p:cNvPr id="221" name="Text Box 218">
              <a:extLst>
                <a:ext uri="{FF2B5EF4-FFF2-40B4-BE49-F238E27FC236}">
                  <a16:creationId xmlns:a16="http://schemas.microsoft.com/office/drawing/2014/main" id="{31AFDEE2-12C8-4F57-BE07-226604903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" y="3213493"/>
              <a:ext cx="303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222" name="Text Box 219">
              <a:extLst>
                <a:ext uri="{FF2B5EF4-FFF2-40B4-BE49-F238E27FC236}">
                  <a16:creationId xmlns:a16="http://schemas.microsoft.com/office/drawing/2014/main" id="{C6F8E798-F6DE-4E00-99DB-96E6EB14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01" y="3442093"/>
              <a:ext cx="482824" cy="10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 255</a:t>
              </a:r>
            </a:p>
          </p:txBody>
        </p:sp>
        <p:sp>
          <p:nvSpPr>
            <p:cNvPr id="223" name="Line 208">
              <a:extLst>
                <a:ext uri="{FF2B5EF4-FFF2-40B4-BE49-F238E27FC236}">
                  <a16:creationId xmlns:a16="http://schemas.microsoft.com/office/drawing/2014/main" id="{AD4889C8-000E-4553-B765-D9B898946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225160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40F83B-A82A-460B-AB6C-D56BB9D6AF30}"/>
              </a:ext>
            </a:extLst>
          </p:cNvPr>
          <p:cNvGrpSpPr/>
          <p:nvPr/>
        </p:nvGrpSpPr>
        <p:grpSpPr>
          <a:xfrm>
            <a:off x="8419731" y="2760619"/>
            <a:ext cx="2060800" cy="1320887"/>
            <a:chOff x="491901" y="3213493"/>
            <a:chExt cx="2060800" cy="1320887"/>
          </a:xfrm>
        </p:grpSpPr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188A770C-CBCE-4B96-B066-104D64F1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3526231"/>
              <a:ext cx="1617663" cy="931469"/>
            </a:xfrm>
            <a:custGeom>
              <a:avLst/>
              <a:gdLst>
                <a:gd name="T0" fmla="*/ 259 w 1608"/>
                <a:gd name="T1" fmla="*/ 1101 h 1103"/>
                <a:gd name="T2" fmla="*/ 259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259 w 1608"/>
                <a:gd name="T9" fmla="*/ 1103 h 1103"/>
                <a:gd name="T10" fmla="*/ 259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8" name="Line 206">
              <a:extLst>
                <a:ext uri="{FF2B5EF4-FFF2-40B4-BE49-F238E27FC236}">
                  <a16:creationId xmlns:a16="http://schemas.microsoft.com/office/drawing/2014/main" id="{EF73C836-3F4A-4E4E-A4A5-EBB7C7D8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67863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9" name="Line 207">
              <a:extLst>
                <a:ext uri="{FF2B5EF4-FFF2-40B4-BE49-F238E27FC236}">
                  <a16:creationId xmlns:a16="http://schemas.microsoft.com/office/drawing/2014/main" id="{4B3609DB-B273-49C4-BB8B-C071046D4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875481"/>
              <a:ext cx="1617663" cy="31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0" name="Line 208">
              <a:extLst>
                <a:ext uri="{FF2B5EF4-FFF2-40B4-BE49-F238E27FC236}">
                  <a16:creationId xmlns:a16="http://schemas.microsoft.com/office/drawing/2014/main" id="{E5EAEBBB-7ACE-4ACD-AEB2-C87E6EA02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050106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AFA42A2-4ADF-4F1E-9840-284682A1C91B}"/>
                </a:ext>
              </a:extLst>
            </p:cNvPr>
            <p:cNvGrpSpPr/>
            <p:nvPr/>
          </p:nvGrpSpPr>
          <p:grpSpPr>
            <a:xfrm>
              <a:off x="1054100" y="3518293"/>
              <a:ext cx="628650" cy="939407"/>
              <a:chOff x="1054100" y="3518293"/>
              <a:chExt cx="628650" cy="1403351"/>
            </a:xfrm>
          </p:grpSpPr>
          <p:sp>
            <p:nvSpPr>
              <p:cNvPr id="237" name="Line 214">
                <a:extLst>
                  <a:ext uri="{FF2B5EF4-FFF2-40B4-BE49-F238E27FC236}">
                    <a16:creationId xmlns:a16="http://schemas.microsoft.com/office/drawing/2014/main" id="{DBC1B3B5-BDB6-41D9-AE45-99F13522C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4100" y="3535756"/>
                <a:ext cx="0" cy="13858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8" name="Line 215">
                <a:extLst>
                  <a:ext uri="{FF2B5EF4-FFF2-40B4-BE49-F238E27FC236}">
                    <a16:creationId xmlns:a16="http://schemas.microsoft.com/office/drawing/2014/main" id="{32D9CE81-825C-411A-A951-0A2CF0556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750" y="3518293"/>
                <a:ext cx="0" cy="140335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2" name="Text Box 216">
              <a:extLst>
                <a:ext uri="{FF2B5EF4-FFF2-40B4-BE49-F238E27FC236}">
                  <a16:creationId xmlns:a16="http://schemas.microsoft.com/office/drawing/2014/main" id="{3C0CE479-27F2-4664-800E-217090C0C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488" y="3221431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233" name="Text Box 217">
              <a:extLst>
                <a:ext uri="{FF2B5EF4-FFF2-40B4-BE49-F238E27FC236}">
                  <a16:creationId xmlns:a16="http://schemas.microsoft.com/office/drawing/2014/main" id="{71A84A1B-53A9-4686-9B41-8127C7987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3213493"/>
              <a:ext cx="488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Tag</a:t>
              </a:r>
            </a:p>
          </p:txBody>
        </p:sp>
        <p:sp>
          <p:nvSpPr>
            <p:cNvPr id="234" name="Text Box 218">
              <a:extLst>
                <a:ext uri="{FF2B5EF4-FFF2-40B4-BE49-F238E27FC236}">
                  <a16:creationId xmlns:a16="http://schemas.microsoft.com/office/drawing/2014/main" id="{0C3F08AC-95D5-4D2B-B319-586A920A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300" y="3213493"/>
              <a:ext cx="303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>
                  <a:solidFill>
                    <a:srgbClr val="000000"/>
                  </a:solidFill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235" name="Text Box 219">
              <a:extLst>
                <a:ext uri="{FF2B5EF4-FFF2-40B4-BE49-F238E27FC236}">
                  <a16:creationId xmlns:a16="http://schemas.microsoft.com/office/drawing/2014/main" id="{43F46A68-F90A-4F0F-ABB0-0555E1619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01" y="3442093"/>
              <a:ext cx="482824" cy="10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ea typeface="굴림" panose="020B0600000101010101" pitchFamily="50" charset="-127"/>
                </a:rPr>
                <a:t> 255</a:t>
              </a:r>
            </a:p>
          </p:txBody>
        </p:sp>
        <p:sp>
          <p:nvSpPr>
            <p:cNvPr id="236" name="Line 208">
              <a:extLst>
                <a:ext uri="{FF2B5EF4-FFF2-40B4-BE49-F238E27FC236}">
                  <a16:creationId xmlns:a16="http://schemas.microsoft.com/office/drawing/2014/main" id="{5DB6E5E2-6E08-499E-B132-09BD1FDC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4225160"/>
              <a:ext cx="161766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D5E9FD5-D278-4E32-970A-334C3E5140BB}"/>
              </a:ext>
            </a:extLst>
          </p:cNvPr>
          <p:cNvGrpSpPr/>
          <p:nvPr/>
        </p:nvGrpSpPr>
        <p:grpSpPr>
          <a:xfrm>
            <a:off x="2986086" y="3720807"/>
            <a:ext cx="414338" cy="1044585"/>
            <a:chOff x="-1014627" y="6032774"/>
            <a:chExt cx="414338" cy="2081827"/>
          </a:xfrm>
        </p:grpSpPr>
        <p:sp>
          <p:nvSpPr>
            <p:cNvPr id="240" name="Line 6">
              <a:extLst>
                <a:ext uri="{FF2B5EF4-FFF2-40B4-BE49-F238E27FC236}">
                  <a16:creationId xmlns:a16="http://schemas.microsoft.com/office/drawing/2014/main" id="{D0326BBC-1374-4D5B-B163-9EFF423E5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Line 52">
              <a:extLst>
                <a:ext uri="{FF2B5EF4-FFF2-40B4-BE49-F238E27FC236}">
                  <a16:creationId xmlns:a16="http://schemas.microsoft.com/office/drawing/2014/main" id="{D95FD752-9316-42FE-A892-343715F8D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DB7571F-388A-4057-8D2F-1E4A731FDF21}"/>
              </a:ext>
            </a:extLst>
          </p:cNvPr>
          <p:cNvGrpSpPr/>
          <p:nvPr/>
        </p:nvGrpSpPr>
        <p:grpSpPr>
          <a:xfrm>
            <a:off x="2921176" y="4335181"/>
            <a:ext cx="681036" cy="690562"/>
            <a:chOff x="884025" y="7247212"/>
            <a:chExt cx="681036" cy="690562"/>
          </a:xfrm>
        </p:grpSpPr>
        <p:sp>
          <p:nvSpPr>
            <p:cNvPr id="243" name="Freeform 226">
              <a:extLst>
                <a:ext uri="{FF2B5EF4-FFF2-40B4-BE49-F238E27FC236}">
                  <a16:creationId xmlns:a16="http://schemas.microsoft.com/office/drawing/2014/main" id="{0872BA95-80FC-4B53-AD8B-07BA392C6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4AA2665-535E-43C7-8897-BAA429460A43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245" name="Freeform 224">
                <a:extLst>
                  <a:ext uri="{FF2B5EF4-FFF2-40B4-BE49-F238E27FC236}">
                    <a16:creationId xmlns:a16="http://schemas.microsoft.com/office/drawing/2014/main" id="{95A92AD0-2BD1-48F4-BE7A-0934252B9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7BD7FF23-B0EB-4AE6-9989-62FF036784F8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247" name="Freeform 227">
                  <a:extLst>
                    <a:ext uri="{FF2B5EF4-FFF2-40B4-BE49-F238E27FC236}">
                      <a16:creationId xmlns:a16="http://schemas.microsoft.com/office/drawing/2014/main" id="{134CB823-DA9D-4541-9A11-D2ACB9E4B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8" name="Freeform 228">
                  <a:extLst>
                    <a:ext uri="{FF2B5EF4-FFF2-40B4-BE49-F238E27FC236}">
                      <a16:creationId xmlns:a16="http://schemas.microsoft.com/office/drawing/2014/main" id="{EFE1C034-5636-476E-A9CF-A5240CC826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6DB2882-3B91-440C-8585-3D72C81964BD}"/>
              </a:ext>
            </a:extLst>
          </p:cNvPr>
          <p:cNvGrpSpPr/>
          <p:nvPr/>
        </p:nvGrpSpPr>
        <p:grpSpPr>
          <a:xfrm>
            <a:off x="1987743" y="2089433"/>
            <a:ext cx="1130316" cy="2776255"/>
            <a:chOff x="463743" y="2089432"/>
            <a:chExt cx="1130316" cy="2776255"/>
          </a:xfrm>
        </p:grpSpPr>
        <p:sp>
          <p:nvSpPr>
            <p:cNvPr id="250" name="Line 16">
              <a:extLst>
                <a:ext uri="{FF2B5EF4-FFF2-40B4-BE49-F238E27FC236}">
                  <a16:creationId xmlns:a16="http://schemas.microsoft.com/office/drawing/2014/main" id="{D427C358-1D42-4B45-A216-4C6C7BE2C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871" y="2185036"/>
              <a:ext cx="230188" cy="87313"/>
            </a:xfrm>
            <a:prstGeom prst="line">
              <a:avLst/>
            </a:prstGeom>
            <a:noFill/>
            <a:ln w="20638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382DA6C-6287-4344-88A6-C6558C7BCCCD}"/>
                </a:ext>
              </a:extLst>
            </p:cNvPr>
            <p:cNvGrpSpPr/>
            <p:nvPr/>
          </p:nvGrpSpPr>
          <p:grpSpPr>
            <a:xfrm>
              <a:off x="463743" y="2089432"/>
              <a:ext cx="993990" cy="2776255"/>
              <a:chOff x="1072721" y="4280174"/>
              <a:chExt cx="993990" cy="2776255"/>
            </a:xfrm>
          </p:grpSpPr>
          <p:sp>
            <p:nvSpPr>
              <p:cNvPr id="252" name="Line 251">
                <a:extLst>
                  <a:ext uri="{FF2B5EF4-FFF2-40B4-BE49-F238E27FC236}">
                    <a16:creationId xmlns:a16="http://schemas.microsoft.com/office/drawing/2014/main" id="{7BE039DA-8FAA-43A7-9D86-CD55ADBE9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6711" y="4280174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252">
                <a:extLst>
                  <a:ext uri="{FF2B5EF4-FFF2-40B4-BE49-F238E27FC236}">
                    <a16:creationId xmlns:a16="http://schemas.microsoft.com/office/drawing/2014/main" id="{0273D772-F14A-483D-931E-DFC1C08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721" y="4584974"/>
                <a:ext cx="993989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Line 253">
                <a:extLst>
                  <a:ext uri="{FF2B5EF4-FFF2-40B4-BE49-F238E27FC236}">
                    <a16:creationId xmlns:a16="http://schemas.microsoft.com/office/drawing/2014/main" id="{D959D709-0D90-4BA9-B77B-20423F953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722" y="4599365"/>
                <a:ext cx="0" cy="245706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5" name="Line 254">
                <a:extLst>
                  <a:ext uri="{FF2B5EF4-FFF2-40B4-BE49-F238E27FC236}">
                    <a16:creationId xmlns:a16="http://schemas.microsoft.com/office/drawing/2014/main" id="{E309C084-B4EB-4CCB-B37C-1D0376E93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189" y="7056429"/>
                <a:ext cx="9144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D8401D9-F669-4FAF-BD27-E5B1871F39E6}"/>
              </a:ext>
            </a:extLst>
          </p:cNvPr>
          <p:cNvGrpSpPr/>
          <p:nvPr/>
        </p:nvGrpSpPr>
        <p:grpSpPr>
          <a:xfrm>
            <a:off x="4964696" y="3720807"/>
            <a:ext cx="414338" cy="1044585"/>
            <a:chOff x="-1014627" y="6032774"/>
            <a:chExt cx="414338" cy="2081827"/>
          </a:xfrm>
        </p:grpSpPr>
        <p:sp>
          <p:nvSpPr>
            <p:cNvPr id="257" name="Line 6">
              <a:extLst>
                <a:ext uri="{FF2B5EF4-FFF2-40B4-BE49-F238E27FC236}">
                  <a16:creationId xmlns:a16="http://schemas.microsoft.com/office/drawing/2014/main" id="{87805A0F-4864-4100-8C85-567469511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8" name="Line 52">
              <a:extLst>
                <a:ext uri="{FF2B5EF4-FFF2-40B4-BE49-F238E27FC236}">
                  <a16:creationId xmlns:a16="http://schemas.microsoft.com/office/drawing/2014/main" id="{37697ABD-8CA6-4072-BE04-E5C658272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4B0C2D8-0478-4202-8A8F-D726183B185E}"/>
              </a:ext>
            </a:extLst>
          </p:cNvPr>
          <p:cNvGrpSpPr/>
          <p:nvPr/>
        </p:nvGrpSpPr>
        <p:grpSpPr>
          <a:xfrm>
            <a:off x="4899786" y="4335181"/>
            <a:ext cx="681036" cy="690562"/>
            <a:chOff x="884025" y="7247212"/>
            <a:chExt cx="681036" cy="690562"/>
          </a:xfrm>
        </p:grpSpPr>
        <p:sp>
          <p:nvSpPr>
            <p:cNvPr id="260" name="Freeform 226">
              <a:extLst>
                <a:ext uri="{FF2B5EF4-FFF2-40B4-BE49-F238E27FC236}">
                  <a16:creationId xmlns:a16="http://schemas.microsoft.com/office/drawing/2014/main" id="{D8DCE51A-50B9-430D-B498-5386C1BDD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EB5A0B5-3F60-4DAB-B02B-A965B4DFFCE3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262" name="Freeform 224">
                <a:extLst>
                  <a:ext uri="{FF2B5EF4-FFF2-40B4-BE49-F238E27FC236}">
                    <a16:creationId xmlns:a16="http://schemas.microsoft.com/office/drawing/2014/main" id="{B88FD7E9-63A3-401D-A1D2-D8DF6CA63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D606003-475B-4330-9782-FCD1F7D7E8A0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264" name="Freeform 227">
                  <a:extLst>
                    <a:ext uri="{FF2B5EF4-FFF2-40B4-BE49-F238E27FC236}">
                      <a16:creationId xmlns:a16="http://schemas.microsoft.com/office/drawing/2014/main" id="{75FE209A-F382-40A8-9F95-ABF6620AE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5" name="Freeform 228">
                  <a:extLst>
                    <a:ext uri="{FF2B5EF4-FFF2-40B4-BE49-F238E27FC236}">
                      <a16:creationId xmlns:a16="http://schemas.microsoft.com/office/drawing/2014/main" id="{99D73205-9B22-4A11-8EC1-DF4A7D66A2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D06DCA2-2788-44B6-A8F4-C0A27D61566B}"/>
              </a:ext>
            </a:extLst>
          </p:cNvPr>
          <p:cNvGrpSpPr/>
          <p:nvPr/>
        </p:nvGrpSpPr>
        <p:grpSpPr>
          <a:xfrm>
            <a:off x="6945233" y="3720807"/>
            <a:ext cx="414338" cy="1044585"/>
            <a:chOff x="-1014627" y="6032774"/>
            <a:chExt cx="414338" cy="2081827"/>
          </a:xfrm>
        </p:grpSpPr>
        <p:sp>
          <p:nvSpPr>
            <p:cNvPr id="267" name="Line 6">
              <a:extLst>
                <a:ext uri="{FF2B5EF4-FFF2-40B4-BE49-F238E27FC236}">
                  <a16:creationId xmlns:a16="http://schemas.microsoft.com/office/drawing/2014/main" id="{91C0009F-D2FD-466E-BA52-07E2A94A3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8" name="Line 52">
              <a:extLst>
                <a:ext uri="{FF2B5EF4-FFF2-40B4-BE49-F238E27FC236}">
                  <a16:creationId xmlns:a16="http://schemas.microsoft.com/office/drawing/2014/main" id="{85E230F4-D02B-4482-9C97-DC23A0D03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2B210CC-8C38-436F-940C-204B50CC9DF0}"/>
              </a:ext>
            </a:extLst>
          </p:cNvPr>
          <p:cNvGrpSpPr/>
          <p:nvPr/>
        </p:nvGrpSpPr>
        <p:grpSpPr>
          <a:xfrm>
            <a:off x="6880323" y="4335181"/>
            <a:ext cx="681036" cy="690562"/>
            <a:chOff x="884025" y="7247212"/>
            <a:chExt cx="681036" cy="690562"/>
          </a:xfrm>
        </p:grpSpPr>
        <p:sp>
          <p:nvSpPr>
            <p:cNvPr id="270" name="Freeform 226">
              <a:extLst>
                <a:ext uri="{FF2B5EF4-FFF2-40B4-BE49-F238E27FC236}">
                  <a16:creationId xmlns:a16="http://schemas.microsoft.com/office/drawing/2014/main" id="{7D7120EE-BD36-4AC9-871E-0942ED0D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8A114C36-AC04-412E-BBD4-B4AD310B39A2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272" name="Freeform 224">
                <a:extLst>
                  <a:ext uri="{FF2B5EF4-FFF2-40B4-BE49-F238E27FC236}">
                    <a16:creationId xmlns:a16="http://schemas.microsoft.com/office/drawing/2014/main" id="{8EF1B664-44A7-463C-95C1-8F880866D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6D43D3DA-4989-444F-9CB6-541C68EE44BF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274" name="Freeform 227">
                  <a:extLst>
                    <a:ext uri="{FF2B5EF4-FFF2-40B4-BE49-F238E27FC236}">
                      <a16:creationId xmlns:a16="http://schemas.microsoft.com/office/drawing/2014/main" id="{318CA610-4636-4F2E-BA67-8B86DFD34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5" name="Freeform 228">
                  <a:extLst>
                    <a:ext uri="{FF2B5EF4-FFF2-40B4-BE49-F238E27FC236}">
                      <a16:creationId xmlns:a16="http://schemas.microsoft.com/office/drawing/2014/main" id="{F09EF56A-B390-40D5-863C-C1586F6F36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01B267D-E1D9-43D9-A7B0-8F2DDCA4A2A8}"/>
              </a:ext>
            </a:extLst>
          </p:cNvPr>
          <p:cNvGrpSpPr/>
          <p:nvPr/>
        </p:nvGrpSpPr>
        <p:grpSpPr>
          <a:xfrm>
            <a:off x="8936276" y="3720807"/>
            <a:ext cx="414338" cy="1044585"/>
            <a:chOff x="-1014627" y="6032774"/>
            <a:chExt cx="414338" cy="2081827"/>
          </a:xfrm>
        </p:grpSpPr>
        <p:sp>
          <p:nvSpPr>
            <p:cNvPr id="277" name="Line 6">
              <a:extLst>
                <a:ext uri="{FF2B5EF4-FFF2-40B4-BE49-F238E27FC236}">
                  <a16:creationId xmlns:a16="http://schemas.microsoft.com/office/drawing/2014/main" id="{2BD02541-960D-4110-85D0-F9CC10CF8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14627" y="6032776"/>
              <a:ext cx="11844" cy="208182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Line 52">
              <a:extLst>
                <a:ext uri="{FF2B5EF4-FFF2-40B4-BE49-F238E27FC236}">
                  <a16:creationId xmlns:a16="http://schemas.microsoft.com/office/drawing/2014/main" id="{892C35F8-5994-4461-99CE-0D2BB8CAD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0289" y="6032774"/>
              <a:ext cx="0" cy="1219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7A186ED8-AEE7-4E5B-A77B-C17E0722A50A}"/>
              </a:ext>
            </a:extLst>
          </p:cNvPr>
          <p:cNvGrpSpPr/>
          <p:nvPr/>
        </p:nvGrpSpPr>
        <p:grpSpPr>
          <a:xfrm>
            <a:off x="8871366" y="4335181"/>
            <a:ext cx="681036" cy="690562"/>
            <a:chOff x="884025" y="7247212"/>
            <a:chExt cx="681036" cy="690562"/>
          </a:xfrm>
        </p:grpSpPr>
        <p:sp>
          <p:nvSpPr>
            <p:cNvPr id="280" name="Freeform 226">
              <a:extLst>
                <a:ext uri="{FF2B5EF4-FFF2-40B4-BE49-F238E27FC236}">
                  <a16:creationId xmlns:a16="http://schemas.microsoft.com/office/drawing/2014/main" id="{6E5A4348-FF08-4BCD-B488-03096CE1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274" y="7483749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41EEDEC-41C5-450A-B1D0-5C7811B09CB0}"/>
                </a:ext>
              </a:extLst>
            </p:cNvPr>
            <p:cNvGrpSpPr/>
            <p:nvPr/>
          </p:nvGrpSpPr>
          <p:grpSpPr>
            <a:xfrm>
              <a:off x="884025" y="7247212"/>
              <a:ext cx="681036" cy="690562"/>
              <a:chOff x="884025" y="7247212"/>
              <a:chExt cx="681036" cy="690562"/>
            </a:xfrm>
          </p:grpSpPr>
          <p:sp>
            <p:nvSpPr>
              <p:cNvPr id="282" name="Freeform 224">
                <a:extLst>
                  <a:ext uri="{FF2B5EF4-FFF2-40B4-BE49-F238E27FC236}">
                    <a16:creationId xmlns:a16="http://schemas.microsoft.com/office/drawing/2014/main" id="{3A121016-32DF-4DB0-B939-711EEBE26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25" y="7680599"/>
                <a:ext cx="290512" cy="257175"/>
              </a:xfrm>
              <a:custGeom>
                <a:avLst/>
                <a:gdLst>
                  <a:gd name="T0" fmla="*/ 0 w 222"/>
                  <a:gd name="T1" fmla="*/ 79 h 172"/>
                  <a:gd name="T2" fmla="*/ 1 w 222"/>
                  <a:gd name="T3" fmla="*/ 89 h 172"/>
                  <a:gd name="T4" fmla="*/ 2 w 222"/>
                  <a:gd name="T5" fmla="*/ 99 h 172"/>
                  <a:gd name="T6" fmla="*/ 3 w 222"/>
                  <a:gd name="T7" fmla="*/ 105 h 172"/>
                  <a:gd name="T8" fmla="*/ 6 w 222"/>
                  <a:gd name="T9" fmla="*/ 113 h 172"/>
                  <a:gd name="T10" fmla="*/ 8 w 222"/>
                  <a:gd name="T11" fmla="*/ 120 h 172"/>
                  <a:gd name="T12" fmla="*/ 11 w 222"/>
                  <a:gd name="T13" fmla="*/ 124 h 172"/>
                  <a:gd name="T14" fmla="*/ 16 w 222"/>
                  <a:gd name="T15" fmla="*/ 130 h 172"/>
                  <a:gd name="T16" fmla="*/ 20 w 222"/>
                  <a:gd name="T17" fmla="*/ 133 h 172"/>
                  <a:gd name="T18" fmla="*/ 24 w 222"/>
                  <a:gd name="T19" fmla="*/ 136 h 172"/>
                  <a:gd name="T20" fmla="*/ 28 w 222"/>
                  <a:gd name="T21" fmla="*/ 136 h 172"/>
                  <a:gd name="T22" fmla="*/ 33 w 222"/>
                  <a:gd name="T23" fmla="*/ 136 h 172"/>
                  <a:gd name="T24" fmla="*/ 38 w 222"/>
                  <a:gd name="T25" fmla="*/ 133 h 172"/>
                  <a:gd name="T26" fmla="*/ 41 w 222"/>
                  <a:gd name="T27" fmla="*/ 130 h 172"/>
                  <a:gd name="T28" fmla="*/ 46 w 222"/>
                  <a:gd name="T29" fmla="*/ 124 h 172"/>
                  <a:gd name="T30" fmla="*/ 48 w 222"/>
                  <a:gd name="T31" fmla="*/ 120 h 172"/>
                  <a:gd name="T32" fmla="*/ 52 w 222"/>
                  <a:gd name="T33" fmla="*/ 113 h 172"/>
                  <a:gd name="T34" fmla="*/ 53 w 222"/>
                  <a:gd name="T35" fmla="*/ 105 h 172"/>
                  <a:gd name="T36" fmla="*/ 56 w 222"/>
                  <a:gd name="T37" fmla="*/ 99 h 172"/>
                  <a:gd name="T38" fmla="*/ 57 w 222"/>
                  <a:gd name="T39" fmla="*/ 89 h 172"/>
                  <a:gd name="T40" fmla="*/ 57 w 222"/>
                  <a:gd name="T41" fmla="*/ 82 h 172"/>
                  <a:gd name="T42" fmla="*/ 57 w 222"/>
                  <a:gd name="T43" fmla="*/ 0 h 172"/>
                  <a:gd name="T44" fmla="*/ 1 w 222"/>
                  <a:gd name="T45" fmla="*/ 0 h 172"/>
                  <a:gd name="T46" fmla="*/ 1 w 222"/>
                  <a:gd name="T47" fmla="*/ 82 h 172"/>
                  <a:gd name="T48" fmla="*/ 1 w 222"/>
                  <a:gd name="T49" fmla="*/ 82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600FCD33-33E3-4AC8-8A50-530ABF59AB99}"/>
                  </a:ext>
                </a:extLst>
              </p:cNvPr>
              <p:cNvGrpSpPr/>
              <p:nvPr/>
            </p:nvGrpSpPr>
            <p:grpSpPr>
              <a:xfrm>
                <a:off x="1215811" y="7247212"/>
                <a:ext cx="349250" cy="236538"/>
                <a:chOff x="1215811" y="7247212"/>
                <a:chExt cx="349250" cy="236538"/>
              </a:xfrm>
            </p:grpSpPr>
            <p:sp>
              <p:nvSpPr>
                <p:cNvPr id="284" name="Freeform 227">
                  <a:extLst>
                    <a:ext uri="{FF2B5EF4-FFF2-40B4-BE49-F238E27FC236}">
                      <a16:creationId xmlns:a16="http://schemas.microsoft.com/office/drawing/2014/main" id="{87630A33-43D9-464B-A707-18752E1DF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811" y="7247212"/>
                  <a:ext cx="349250" cy="236538"/>
                </a:xfrm>
                <a:custGeom>
                  <a:avLst/>
                  <a:gdLst>
                    <a:gd name="T0" fmla="*/ 76 w 249"/>
                    <a:gd name="T1" fmla="*/ 107 h 165"/>
                    <a:gd name="T2" fmla="*/ 88 w 249"/>
                    <a:gd name="T3" fmla="*/ 107 h 165"/>
                    <a:gd name="T4" fmla="*/ 101 w 249"/>
                    <a:gd name="T5" fmla="*/ 106 h 165"/>
                    <a:gd name="T6" fmla="*/ 110 w 249"/>
                    <a:gd name="T7" fmla="*/ 103 h 165"/>
                    <a:gd name="T8" fmla="*/ 122 w 249"/>
                    <a:gd name="T9" fmla="*/ 98 h 165"/>
                    <a:gd name="T10" fmla="*/ 132 w 249"/>
                    <a:gd name="T11" fmla="*/ 93 h 165"/>
                    <a:gd name="T12" fmla="*/ 138 w 249"/>
                    <a:gd name="T13" fmla="*/ 87 h 165"/>
                    <a:gd name="T14" fmla="*/ 144 w 249"/>
                    <a:gd name="T15" fmla="*/ 79 h 165"/>
                    <a:gd name="T16" fmla="*/ 150 w 249"/>
                    <a:gd name="T17" fmla="*/ 71 h 165"/>
                    <a:gd name="T18" fmla="*/ 151 w 249"/>
                    <a:gd name="T19" fmla="*/ 63 h 165"/>
                    <a:gd name="T20" fmla="*/ 151 w 249"/>
                    <a:gd name="T21" fmla="*/ 54 h 165"/>
                    <a:gd name="T22" fmla="*/ 151 w 249"/>
                    <a:gd name="T23" fmla="*/ 45 h 165"/>
                    <a:gd name="T24" fmla="*/ 150 w 249"/>
                    <a:gd name="T25" fmla="*/ 38 h 165"/>
                    <a:gd name="T26" fmla="*/ 144 w 249"/>
                    <a:gd name="T27" fmla="*/ 30 h 165"/>
                    <a:gd name="T28" fmla="*/ 138 w 249"/>
                    <a:gd name="T29" fmla="*/ 23 h 165"/>
                    <a:gd name="T30" fmla="*/ 132 w 249"/>
                    <a:gd name="T31" fmla="*/ 16 h 165"/>
                    <a:gd name="T32" fmla="*/ 122 w 249"/>
                    <a:gd name="T33" fmla="*/ 11 h 165"/>
                    <a:gd name="T34" fmla="*/ 110 w 249"/>
                    <a:gd name="T35" fmla="*/ 5 h 165"/>
                    <a:gd name="T36" fmla="*/ 101 w 249"/>
                    <a:gd name="T37" fmla="*/ 4 h 165"/>
                    <a:gd name="T38" fmla="*/ 88 w 249"/>
                    <a:gd name="T39" fmla="*/ 2 h 165"/>
                    <a:gd name="T40" fmla="*/ 76 w 249"/>
                    <a:gd name="T41" fmla="*/ 0 h 165"/>
                    <a:gd name="T42" fmla="*/ 64 w 249"/>
                    <a:gd name="T43" fmla="*/ 2 h 165"/>
                    <a:gd name="T44" fmla="*/ 54 w 249"/>
                    <a:gd name="T45" fmla="*/ 4 h 165"/>
                    <a:gd name="T46" fmla="*/ 42 w 249"/>
                    <a:gd name="T47" fmla="*/ 5 h 165"/>
                    <a:gd name="T48" fmla="*/ 31 w 249"/>
                    <a:gd name="T49" fmla="*/ 11 h 165"/>
                    <a:gd name="T50" fmla="*/ 23 w 249"/>
                    <a:gd name="T51" fmla="*/ 16 h 165"/>
                    <a:gd name="T52" fmla="*/ 15 w 249"/>
                    <a:gd name="T53" fmla="*/ 23 h 165"/>
                    <a:gd name="T54" fmla="*/ 9 w 249"/>
                    <a:gd name="T55" fmla="*/ 30 h 165"/>
                    <a:gd name="T56" fmla="*/ 4 w 249"/>
                    <a:gd name="T57" fmla="*/ 38 h 165"/>
                    <a:gd name="T58" fmla="*/ 4 w 249"/>
                    <a:gd name="T59" fmla="*/ 45 h 165"/>
                    <a:gd name="T60" fmla="*/ 0 w 249"/>
                    <a:gd name="T61" fmla="*/ 54 h 165"/>
                    <a:gd name="T62" fmla="*/ 4 w 249"/>
                    <a:gd name="T63" fmla="*/ 63 h 165"/>
                    <a:gd name="T64" fmla="*/ 4 w 249"/>
                    <a:gd name="T65" fmla="*/ 71 h 165"/>
                    <a:gd name="T66" fmla="*/ 9 w 249"/>
                    <a:gd name="T67" fmla="*/ 79 h 165"/>
                    <a:gd name="T68" fmla="*/ 15 w 249"/>
                    <a:gd name="T69" fmla="*/ 87 h 165"/>
                    <a:gd name="T70" fmla="*/ 23 w 249"/>
                    <a:gd name="T71" fmla="*/ 93 h 165"/>
                    <a:gd name="T72" fmla="*/ 31 w 249"/>
                    <a:gd name="T73" fmla="*/ 98 h 165"/>
                    <a:gd name="T74" fmla="*/ 42 w 249"/>
                    <a:gd name="T75" fmla="*/ 103 h 165"/>
                    <a:gd name="T76" fmla="*/ 54 w 249"/>
                    <a:gd name="T77" fmla="*/ 106 h 165"/>
                    <a:gd name="T78" fmla="*/ 64 w 249"/>
                    <a:gd name="T79" fmla="*/ 107 h 165"/>
                    <a:gd name="T80" fmla="*/ 76 w 249"/>
                    <a:gd name="T81" fmla="*/ 110 h 165"/>
                    <a:gd name="T82" fmla="*/ 76 w 249"/>
                    <a:gd name="T83" fmla="*/ 11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5" name="Freeform 228">
                  <a:extLst>
                    <a:ext uri="{FF2B5EF4-FFF2-40B4-BE49-F238E27FC236}">
                      <a16:creationId xmlns:a16="http://schemas.microsoft.com/office/drawing/2014/main" id="{053377AB-4C1C-49C6-8A8E-2F64C2722F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9636" y="7350399"/>
                  <a:ext cx="103188" cy="34925"/>
                </a:xfrm>
                <a:custGeom>
                  <a:avLst/>
                  <a:gdLst>
                    <a:gd name="T0" fmla="*/ 0 w 74"/>
                    <a:gd name="T1" fmla="*/ 0 h 25"/>
                    <a:gd name="T2" fmla="*/ 44 w 74"/>
                    <a:gd name="T3" fmla="*/ 0 h 25"/>
                    <a:gd name="T4" fmla="*/ 44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11 h 25"/>
                    <a:gd name="T16" fmla="*/ 44 w 74"/>
                    <a:gd name="T17" fmla="*/ 11 h 25"/>
                    <a:gd name="T18" fmla="*/ 44 w 74"/>
                    <a:gd name="T19" fmla="*/ 15 h 25"/>
                    <a:gd name="T20" fmla="*/ 3 w 74"/>
                    <a:gd name="T21" fmla="*/ 15 h 25"/>
                    <a:gd name="T22" fmla="*/ 3 w 74"/>
                    <a:gd name="T23" fmla="*/ 11 h 25"/>
                    <a:gd name="T24" fmla="*/ 3 w 74"/>
                    <a:gd name="T25" fmla="*/ 11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F003D8F-4DA9-4889-8AED-7F7B6E18146B}"/>
              </a:ext>
            </a:extLst>
          </p:cNvPr>
          <p:cNvGrpSpPr/>
          <p:nvPr/>
        </p:nvGrpSpPr>
        <p:grpSpPr>
          <a:xfrm>
            <a:off x="3219236" y="4865687"/>
            <a:ext cx="5652130" cy="0"/>
            <a:chOff x="1695236" y="4865687"/>
            <a:chExt cx="5652130" cy="0"/>
          </a:xfrm>
        </p:grpSpPr>
        <p:sp>
          <p:nvSpPr>
            <p:cNvPr id="287" name="Line 255">
              <a:extLst>
                <a:ext uri="{FF2B5EF4-FFF2-40B4-BE49-F238E27FC236}">
                  <a16:creationId xmlns:a16="http://schemas.microsoft.com/office/drawing/2014/main" id="{095EDCCC-B90D-479A-BA40-3ABF763FD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236" y="4865687"/>
              <a:ext cx="1676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Line 255">
              <a:extLst>
                <a:ext uri="{FF2B5EF4-FFF2-40B4-BE49-F238E27FC236}">
                  <a16:creationId xmlns:a16="http://schemas.microsoft.com/office/drawing/2014/main" id="{44ED5E8A-6A34-45A4-85FA-31803683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99" y="4865687"/>
              <a:ext cx="1676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Line 255">
              <a:extLst>
                <a:ext uri="{FF2B5EF4-FFF2-40B4-BE49-F238E27FC236}">
                  <a16:creationId xmlns:a16="http://schemas.microsoft.com/office/drawing/2014/main" id="{21165139-720A-4099-A51D-4876DBBA9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0966" y="4865687"/>
              <a:ext cx="16764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D149CD9-AD23-4EDE-B7F2-B213863BEEF6}"/>
              </a:ext>
            </a:extLst>
          </p:cNvPr>
          <p:cNvGrpSpPr/>
          <p:nvPr/>
        </p:nvGrpSpPr>
        <p:grpSpPr>
          <a:xfrm>
            <a:off x="4167193" y="5641933"/>
            <a:ext cx="3810000" cy="447361"/>
            <a:chOff x="1406525" y="9294755"/>
            <a:chExt cx="3810000" cy="447361"/>
          </a:xfrm>
        </p:grpSpPr>
        <p:sp>
          <p:nvSpPr>
            <p:cNvPr id="291" name="AutoShape 260">
              <a:extLst>
                <a:ext uri="{FF2B5EF4-FFF2-40B4-BE49-F238E27FC236}">
                  <a16:creationId xmlns:a16="http://schemas.microsoft.com/office/drawing/2014/main" id="{E0097AFC-8F1C-4EAF-ACB1-851E5CB3DC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87644" y="9213636"/>
              <a:ext cx="447361" cy="609600"/>
            </a:xfrm>
            <a:prstGeom prst="moon">
              <a:avLst>
                <a:gd name="adj" fmla="val 8194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92" name="AutoShape 261">
              <a:extLst>
                <a:ext uri="{FF2B5EF4-FFF2-40B4-BE49-F238E27FC236}">
                  <a16:creationId xmlns:a16="http://schemas.microsoft.com/office/drawing/2014/main" id="{867D0E6E-BC88-4C6C-B001-C7A1E1BB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9314949"/>
              <a:ext cx="1752600" cy="298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3" name="Text Box 262">
              <a:extLst>
                <a:ext uri="{FF2B5EF4-FFF2-40B4-BE49-F238E27FC236}">
                  <a16:creationId xmlns:a16="http://schemas.microsoft.com/office/drawing/2014/main" id="{F9D62428-774F-4EAE-AA46-D0A9FEDF6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9314949"/>
              <a:ext cx="1098550" cy="33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50" charset="-127"/>
                </a:rPr>
                <a:t>4x1 select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ED42A33-96E4-43A6-87A6-2779424045C1}"/>
              </a:ext>
            </a:extLst>
          </p:cNvPr>
          <p:cNvGrpSpPr/>
          <p:nvPr/>
        </p:nvGrpSpPr>
        <p:grpSpPr>
          <a:xfrm>
            <a:off x="6819687" y="5960368"/>
            <a:ext cx="612775" cy="466001"/>
            <a:chOff x="3997325" y="9613190"/>
            <a:chExt cx="612775" cy="466001"/>
          </a:xfrm>
        </p:grpSpPr>
        <p:sp>
          <p:nvSpPr>
            <p:cNvPr id="295" name="Text Box 57">
              <a:extLst>
                <a:ext uri="{FF2B5EF4-FFF2-40B4-BE49-F238E27FC236}">
                  <a16:creationId xmlns:a16="http://schemas.microsoft.com/office/drawing/2014/main" id="{46881A9D-689E-4C3B-822C-67E710069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325" y="9742117"/>
              <a:ext cx="612775" cy="33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solidFill>
                    <a:srgbClr val="000000"/>
                  </a:solidFill>
                  <a:ea typeface="굴림" panose="020B0600000101010101" pitchFamily="50" charset="-127"/>
                </a:rPr>
                <a:t>Data</a:t>
              </a:r>
            </a:p>
          </p:txBody>
        </p:sp>
        <p:sp>
          <p:nvSpPr>
            <p:cNvPr id="296" name="Line 283">
              <a:extLst>
                <a:ext uri="{FF2B5EF4-FFF2-40B4-BE49-F238E27FC236}">
                  <a16:creationId xmlns:a16="http://schemas.microsoft.com/office/drawing/2014/main" id="{2D78F7FD-C038-4095-A34E-6E4008555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25" y="9613190"/>
              <a:ext cx="0" cy="223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AC91802-A34E-4A84-9980-D00571B7F3D1}"/>
              </a:ext>
            </a:extLst>
          </p:cNvPr>
          <p:cNvGrpSpPr/>
          <p:nvPr/>
        </p:nvGrpSpPr>
        <p:grpSpPr>
          <a:xfrm>
            <a:off x="4467983" y="6089294"/>
            <a:ext cx="508000" cy="337074"/>
            <a:chOff x="1711325" y="9742117"/>
            <a:chExt cx="508000" cy="337074"/>
          </a:xfrm>
        </p:grpSpPr>
        <p:sp>
          <p:nvSpPr>
            <p:cNvPr id="298" name="Text Box 9">
              <a:extLst>
                <a:ext uri="{FF2B5EF4-FFF2-40B4-BE49-F238E27FC236}">
                  <a16:creationId xmlns:a16="http://schemas.microsoft.com/office/drawing/2014/main" id="{A2FD9CD1-92B1-4F95-9379-367FB92DD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525" y="9742117"/>
              <a:ext cx="431800" cy="33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>
                  <a:solidFill>
                    <a:srgbClr val="000000"/>
                  </a:solidFill>
                  <a:ea typeface="굴림" panose="020B0600000101010101" pitchFamily="50" charset="-127"/>
                </a:rPr>
                <a:t>Hit</a:t>
              </a:r>
            </a:p>
          </p:txBody>
        </p:sp>
        <p:sp>
          <p:nvSpPr>
            <p:cNvPr id="299" name="Line 285">
              <a:extLst>
                <a:ext uri="{FF2B5EF4-FFF2-40B4-BE49-F238E27FC236}">
                  <a16:creationId xmlns:a16="http://schemas.microsoft.com/office/drawing/2014/main" id="{E6A821D0-2AC9-4332-A688-550179522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325" y="9742117"/>
              <a:ext cx="0" cy="3168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399778E-8320-4D89-AA65-B799BF18142F}"/>
              </a:ext>
            </a:extLst>
          </p:cNvPr>
          <p:cNvGrpSpPr/>
          <p:nvPr/>
        </p:nvGrpSpPr>
        <p:grpSpPr>
          <a:xfrm>
            <a:off x="3058715" y="5025742"/>
            <a:ext cx="1212777" cy="630744"/>
            <a:chOff x="1534714" y="5025742"/>
            <a:chExt cx="1212777" cy="630744"/>
          </a:xfrm>
        </p:grpSpPr>
        <p:sp>
          <p:nvSpPr>
            <p:cNvPr id="301" name="Line 273">
              <a:extLst>
                <a:ext uri="{FF2B5EF4-FFF2-40B4-BE49-F238E27FC236}">
                  <a16:creationId xmlns:a16="http://schemas.microsoft.com/office/drawing/2014/main" id="{98772C75-115C-4F72-8BDB-0BD79AADC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866" y="5387320"/>
              <a:ext cx="0" cy="269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2" name="Line 272">
              <a:extLst>
                <a:ext uri="{FF2B5EF4-FFF2-40B4-BE49-F238E27FC236}">
                  <a16:creationId xmlns:a16="http://schemas.microsoft.com/office/drawing/2014/main" id="{3AA19289-2769-4947-83B8-61AF0498F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4714" y="5378693"/>
              <a:ext cx="1212777" cy="86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3" name="Line 274">
              <a:extLst>
                <a:ext uri="{FF2B5EF4-FFF2-40B4-BE49-F238E27FC236}">
                  <a16:creationId xmlns:a16="http://schemas.microsoft.com/office/drawing/2014/main" id="{A3F43570-C005-40A9-9CDA-D3A0FD7BE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714" y="5025742"/>
              <a:ext cx="0" cy="361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42024ED-7781-497F-A6EC-4FF78B6C11C3}"/>
              </a:ext>
            </a:extLst>
          </p:cNvPr>
          <p:cNvGrpSpPr/>
          <p:nvPr/>
        </p:nvGrpSpPr>
        <p:grpSpPr>
          <a:xfrm>
            <a:off x="4395073" y="5025742"/>
            <a:ext cx="674848" cy="687660"/>
            <a:chOff x="2871073" y="5025742"/>
            <a:chExt cx="674848" cy="687660"/>
          </a:xfrm>
        </p:grpSpPr>
        <p:sp>
          <p:nvSpPr>
            <p:cNvPr id="305" name="Line 269">
              <a:extLst>
                <a:ext uri="{FF2B5EF4-FFF2-40B4-BE49-F238E27FC236}">
                  <a16:creationId xmlns:a16="http://schemas.microsoft.com/office/drawing/2014/main" id="{3DD276AB-B395-4FBF-BC74-4B58D7E39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073" y="5159656"/>
              <a:ext cx="0" cy="553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Line 274">
              <a:extLst>
                <a:ext uri="{FF2B5EF4-FFF2-40B4-BE49-F238E27FC236}">
                  <a16:creationId xmlns:a16="http://schemas.microsoft.com/office/drawing/2014/main" id="{4EC0766A-46BD-4343-B94B-7F02885B8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921" y="5025742"/>
              <a:ext cx="0" cy="133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" name="Line 272">
              <a:extLst>
                <a:ext uri="{FF2B5EF4-FFF2-40B4-BE49-F238E27FC236}">
                  <a16:creationId xmlns:a16="http://schemas.microsoft.com/office/drawing/2014/main" id="{18FDEA78-1FA9-4B5D-9456-4B1AA5C32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1073" y="5166608"/>
              <a:ext cx="67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F935DAE-5509-41DA-9395-7FFC6EF4EB26}"/>
              </a:ext>
            </a:extLst>
          </p:cNvPr>
          <p:cNvGrpSpPr/>
          <p:nvPr/>
        </p:nvGrpSpPr>
        <p:grpSpPr>
          <a:xfrm>
            <a:off x="4527281" y="5025742"/>
            <a:ext cx="2524180" cy="687661"/>
            <a:chOff x="3003281" y="5025741"/>
            <a:chExt cx="2524180" cy="687661"/>
          </a:xfrm>
        </p:grpSpPr>
        <p:sp>
          <p:nvSpPr>
            <p:cNvPr id="309" name="Line 275">
              <a:extLst>
                <a:ext uri="{FF2B5EF4-FFF2-40B4-BE49-F238E27FC236}">
                  <a16:creationId xmlns:a16="http://schemas.microsoft.com/office/drawing/2014/main" id="{3FCF9125-CD2D-45BF-80BE-1C5A007EB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281" y="5273489"/>
              <a:ext cx="0" cy="43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" name="Line 274">
              <a:extLst>
                <a:ext uri="{FF2B5EF4-FFF2-40B4-BE49-F238E27FC236}">
                  <a16:creationId xmlns:a16="http://schemas.microsoft.com/office/drawing/2014/main" id="{2A37F64B-021D-4741-A045-3F8AC9011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4842" y="5025741"/>
              <a:ext cx="0" cy="247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" name="Line 272">
              <a:extLst>
                <a:ext uri="{FF2B5EF4-FFF2-40B4-BE49-F238E27FC236}">
                  <a16:creationId xmlns:a16="http://schemas.microsoft.com/office/drawing/2014/main" id="{777BFAEE-5B47-40CD-9E1C-235EDCC3D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281" y="5273737"/>
              <a:ext cx="2524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3C1319C-6EE1-4DFB-9C41-265C7009253B}"/>
              </a:ext>
            </a:extLst>
          </p:cNvPr>
          <p:cNvGrpSpPr/>
          <p:nvPr/>
        </p:nvGrpSpPr>
        <p:grpSpPr>
          <a:xfrm>
            <a:off x="4646655" y="5042734"/>
            <a:ext cx="4386075" cy="613752"/>
            <a:chOff x="3122654" y="5042734"/>
            <a:chExt cx="4386075" cy="613752"/>
          </a:xfrm>
        </p:grpSpPr>
        <p:sp>
          <p:nvSpPr>
            <p:cNvPr id="313" name="Line 274">
              <a:extLst>
                <a:ext uri="{FF2B5EF4-FFF2-40B4-BE49-F238E27FC236}">
                  <a16:creationId xmlns:a16="http://schemas.microsoft.com/office/drawing/2014/main" id="{70055CA0-FD50-4942-9077-23A929A7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488" y="5387320"/>
              <a:ext cx="0" cy="269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4" name="Line 272">
              <a:extLst>
                <a:ext uri="{FF2B5EF4-FFF2-40B4-BE49-F238E27FC236}">
                  <a16:creationId xmlns:a16="http://schemas.microsoft.com/office/drawing/2014/main" id="{F97706DC-CC53-46DE-9096-A6343DD07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2654" y="5378693"/>
              <a:ext cx="4386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5" name="Line 274">
              <a:extLst>
                <a:ext uri="{FF2B5EF4-FFF2-40B4-BE49-F238E27FC236}">
                  <a16:creationId xmlns:a16="http://schemas.microsoft.com/office/drawing/2014/main" id="{AA63A933-3C52-4DDA-8509-C63F2624B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6691" y="5042734"/>
              <a:ext cx="0" cy="344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08FD393-6375-4E41-8819-3F9B6EE94939}"/>
              </a:ext>
            </a:extLst>
          </p:cNvPr>
          <p:cNvGrpSpPr/>
          <p:nvPr/>
        </p:nvGrpSpPr>
        <p:grpSpPr>
          <a:xfrm>
            <a:off x="4147951" y="3688908"/>
            <a:ext cx="2381442" cy="1972074"/>
            <a:chOff x="2623951" y="3688908"/>
            <a:chExt cx="2381442" cy="1972074"/>
          </a:xfrm>
        </p:grpSpPr>
        <p:sp>
          <p:nvSpPr>
            <p:cNvPr id="317" name="Line 263">
              <a:extLst>
                <a:ext uri="{FF2B5EF4-FFF2-40B4-BE49-F238E27FC236}">
                  <a16:creationId xmlns:a16="http://schemas.microsoft.com/office/drawing/2014/main" id="{088741AF-6176-4888-AA39-1800F8F28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92" y="3688908"/>
              <a:ext cx="0" cy="1629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" name="Line 279">
              <a:extLst>
                <a:ext uri="{FF2B5EF4-FFF2-40B4-BE49-F238E27FC236}">
                  <a16:creationId xmlns:a16="http://schemas.microsoft.com/office/drawing/2014/main" id="{EE29371D-2F4E-451E-9F2A-0EB516F8C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4031" y="5322678"/>
              <a:ext cx="0" cy="338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9" name="Line 281">
              <a:extLst>
                <a:ext uri="{FF2B5EF4-FFF2-40B4-BE49-F238E27FC236}">
                  <a16:creationId xmlns:a16="http://schemas.microsoft.com/office/drawing/2014/main" id="{CDD2A6BF-8D9D-488A-A91D-75C918177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951" y="5318181"/>
              <a:ext cx="23814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13E0EC7-711A-4DD7-8415-6ECC80157E48}"/>
              </a:ext>
            </a:extLst>
          </p:cNvPr>
          <p:cNvGrpSpPr/>
          <p:nvPr/>
        </p:nvGrpSpPr>
        <p:grpSpPr>
          <a:xfrm>
            <a:off x="6075274" y="3688909"/>
            <a:ext cx="617627" cy="1967577"/>
            <a:chOff x="4551273" y="3688908"/>
            <a:chExt cx="617627" cy="1967577"/>
          </a:xfrm>
        </p:grpSpPr>
        <p:sp>
          <p:nvSpPr>
            <p:cNvPr id="321" name="Line 263">
              <a:extLst>
                <a:ext uri="{FF2B5EF4-FFF2-40B4-BE49-F238E27FC236}">
                  <a16:creationId xmlns:a16="http://schemas.microsoft.com/office/drawing/2014/main" id="{9E7E76CF-1ADB-4E71-85E7-962629910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688908"/>
              <a:ext cx="0" cy="14989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2" name="Line 281">
              <a:extLst>
                <a:ext uri="{FF2B5EF4-FFF2-40B4-BE49-F238E27FC236}">
                  <a16:creationId xmlns:a16="http://schemas.microsoft.com/office/drawing/2014/main" id="{A85F4227-95FC-4AF3-9FC2-92F45BEB7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1273" y="5187827"/>
              <a:ext cx="6176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3" name="Line 279">
              <a:extLst>
                <a:ext uri="{FF2B5EF4-FFF2-40B4-BE49-F238E27FC236}">
                  <a16:creationId xmlns:a16="http://schemas.microsoft.com/office/drawing/2014/main" id="{03C65331-DE67-42F7-82C8-A6BA6E72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131" y="5173496"/>
              <a:ext cx="0" cy="4829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FE1F1AA-82AE-41C8-B375-5D7BF72CEAD6}"/>
              </a:ext>
            </a:extLst>
          </p:cNvPr>
          <p:cNvGrpSpPr/>
          <p:nvPr/>
        </p:nvGrpSpPr>
        <p:grpSpPr>
          <a:xfrm>
            <a:off x="7152188" y="3667689"/>
            <a:ext cx="964210" cy="1988796"/>
            <a:chOff x="5628188" y="3667689"/>
            <a:chExt cx="964210" cy="1988796"/>
          </a:xfrm>
        </p:grpSpPr>
        <p:sp>
          <p:nvSpPr>
            <p:cNvPr id="325" name="Line 263">
              <a:extLst>
                <a:ext uri="{FF2B5EF4-FFF2-40B4-BE49-F238E27FC236}">
                  <a16:creationId xmlns:a16="http://schemas.microsoft.com/office/drawing/2014/main" id="{8F2745DF-0341-4A6F-8F29-8A4A906F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518" y="3667689"/>
              <a:ext cx="0" cy="14989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6" name="Line 281">
              <a:extLst>
                <a:ext uri="{FF2B5EF4-FFF2-40B4-BE49-F238E27FC236}">
                  <a16:creationId xmlns:a16="http://schemas.microsoft.com/office/drawing/2014/main" id="{20E88AFB-6D14-4505-A93E-6BCB05425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8188" y="5181354"/>
              <a:ext cx="9642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" name="Line 279">
              <a:extLst>
                <a:ext uri="{FF2B5EF4-FFF2-40B4-BE49-F238E27FC236}">
                  <a16:creationId xmlns:a16="http://schemas.microsoft.com/office/drawing/2014/main" id="{0A4947D2-E96C-4595-9982-2E8DDD752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3819" y="5173496"/>
              <a:ext cx="0" cy="4829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002B8A4-5E89-4136-8A5C-3A44BABDD372}"/>
              </a:ext>
            </a:extLst>
          </p:cNvPr>
          <p:cNvGrpSpPr/>
          <p:nvPr/>
        </p:nvGrpSpPr>
        <p:grpSpPr>
          <a:xfrm>
            <a:off x="7335934" y="3667689"/>
            <a:ext cx="2739784" cy="1988796"/>
            <a:chOff x="5811934" y="3667689"/>
            <a:chExt cx="2739784" cy="1988796"/>
          </a:xfrm>
        </p:grpSpPr>
        <p:sp>
          <p:nvSpPr>
            <p:cNvPr id="329" name="Line 263">
              <a:extLst>
                <a:ext uri="{FF2B5EF4-FFF2-40B4-BE49-F238E27FC236}">
                  <a16:creationId xmlns:a16="http://schemas.microsoft.com/office/drawing/2014/main" id="{9B5A8D8E-8CF5-4381-8251-562DB87A9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1718" y="3667689"/>
              <a:ext cx="0" cy="1650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0" name="Line 281">
              <a:extLst>
                <a:ext uri="{FF2B5EF4-FFF2-40B4-BE49-F238E27FC236}">
                  <a16:creationId xmlns:a16="http://schemas.microsoft.com/office/drawing/2014/main" id="{A1C3DACD-9A43-48A8-ABC1-83F5C9A89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1934" y="5311585"/>
              <a:ext cx="2739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1" name="Line 279">
              <a:extLst>
                <a:ext uri="{FF2B5EF4-FFF2-40B4-BE49-F238E27FC236}">
                  <a16:creationId xmlns:a16="http://schemas.microsoft.com/office/drawing/2014/main" id="{8DF4DBC0-62F7-4D07-B4E0-DFA5144CB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7565" y="5318181"/>
              <a:ext cx="0" cy="338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2FC6F97-3290-4B80-9192-F91DC7AE594F}"/>
              </a:ext>
            </a:extLst>
          </p:cNvPr>
          <p:cNvGrpSpPr/>
          <p:nvPr/>
        </p:nvGrpSpPr>
        <p:grpSpPr>
          <a:xfrm>
            <a:off x="2913628" y="4329499"/>
            <a:ext cx="6631226" cy="690562"/>
            <a:chOff x="-819292" y="-77222"/>
            <a:chExt cx="6631226" cy="690562"/>
          </a:xfrm>
        </p:grpSpPr>
        <p:sp>
          <p:nvSpPr>
            <p:cNvPr id="334" name="Freeform 227">
              <a:extLst>
                <a:ext uri="{FF2B5EF4-FFF2-40B4-BE49-F238E27FC236}">
                  <a16:creationId xmlns:a16="http://schemas.microsoft.com/office/drawing/2014/main" id="{24AB8B75-AC7D-4519-9863-0C85C022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506" y="-77222"/>
              <a:ext cx="349250" cy="236538"/>
            </a:xfrm>
            <a:custGeom>
              <a:avLst/>
              <a:gdLst>
                <a:gd name="T0" fmla="*/ 76 w 249"/>
                <a:gd name="T1" fmla="*/ 107 h 165"/>
                <a:gd name="T2" fmla="*/ 88 w 249"/>
                <a:gd name="T3" fmla="*/ 107 h 165"/>
                <a:gd name="T4" fmla="*/ 101 w 249"/>
                <a:gd name="T5" fmla="*/ 106 h 165"/>
                <a:gd name="T6" fmla="*/ 110 w 249"/>
                <a:gd name="T7" fmla="*/ 103 h 165"/>
                <a:gd name="T8" fmla="*/ 122 w 249"/>
                <a:gd name="T9" fmla="*/ 98 h 165"/>
                <a:gd name="T10" fmla="*/ 132 w 249"/>
                <a:gd name="T11" fmla="*/ 93 h 165"/>
                <a:gd name="T12" fmla="*/ 138 w 249"/>
                <a:gd name="T13" fmla="*/ 87 h 165"/>
                <a:gd name="T14" fmla="*/ 144 w 249"/>
                <a:gd name="T15" fmla="*/ 79 h 165"/>
                <a:gd name="T16" fmla="*/ 150 w 249"/>
                <a:gd name="T17" fmla="*/ 71 h 165"/>
                <a:gd name="T18" fmla="*/ 151 w 249"/>
                <a:gd name="T19" fmla="*/ 63 h 165"/>
                <a:gd name="T20" fmla="*/ 151 w 249"/>
                <a:gd name="T21" fmla="*/ 54 h 165"/>
                <a:gd name="T22" fmla="*/ 151 w 249"/>
                <a:gd name="T23" fmla="*/ 45 h 165"/>
                <a:gd name="T24" fmla="*/ 150 w 249"/>
                <a:gd name="T25" fmla="*/ 38 h 165"/>
                <a:gd name="T26" fmla="*/ 144 w 249"/>
                <a:gd name="T27" fmla="*/ 30 h 165"/>
                <a:gd name="T28" fmla="*/ 138 w 249"/>
                <a:gd name="T29" fmla="*/ 23 h 165"/>
                <a:gd name="T30" fmla="*/ 132 w 249"/>
                <a:gd name="T31" fmla="*/ 16 h 165"/>
                <a:gd name="T32" fmla="*/ 122 w 249"/>
                <a:gd name="T33" fmla="*/ 11 h 165"/>
                <a:gd name="T34" fmla="*/ 110 w 249"/>
                <a:gd name="T35" fmla="*/ 5 h 165"/>
                <a:gd name="T36" fmla="*/ 101 w 249"/>
                <a:gd name="T37" fmla="*/ 4 h 165"/>
                <a:gd name="T38" fmla="*/ 88 w 249"/>
                <a:gd name="T39" fmla="*/ 2 h 165"/>
                <a:gd name="T40" fmla="*/ 76 w 249"/>
                <a:gd name="T41" fmla="*/ 0 h 165"/>
                <a:gd name="T42" fmla="*/ 64 w 249"/>
                <a:gd name="T43" fmla="*/ 2 h 165"/>
                <a:gd name="T44" fmla="*/ 54 w 249"/>
                <a:gd name="T45" fmla="*/ 4 h 165"/>
                <a:gd name="T46" fmla="*/ 42 w 249"/>
                <a:gd name="T47" fmla="*/ 5 h 165"/>
                <a:gd name="T48" fmla="*/ 31 w 249"/>
                <a:gd name="T49" fmla="*/ 11 h 165"/>
                <a:gd name="T50" fmla="*/ 23 w 249"/>
                <a:gd name="T51" fmla="*/ 16 h 165"/>
                <a:gd name="T52" fmla="*/ 15 w 249"/>
                <a:gd name="T53" fmla="*/ 23 h 165"/>
                <a:gd name="T54" fmla="*/ 9 w 249"/>
                <a:gd name="T55" fmla="*/ 30 h 165"/>
                <a:gd name="T56" fmla="*/ 4 w 249"/>
                <a:gd name="T57" fmla="*/ 38 h 165"/>
                <a:gd name="T58" fmla="*/ 4 w 249"/>
                <a:gd name="T59" fmla="*/ 45 h 165"/>
                <a:gd name="T60" fmla="*/ 0 w 249"/>
                <a:gd name="T61" fmla="*/ 54 h 165"/>
                <a:gd name="T62" fmla="*/ 4 w 249"/>
                <a:gd name="T63" fmla="*/ 63 h 165"/>
                <a:gd name="T64" fmla="*/ 4 w 249"/>
                <a:gd name="T65" fmla="*/ 71 h 165"/>
                <a:gd name="T66" fmla="*/ 9 w 249"/>
                <a:gd name="T67" fmla="*/ 79 h 165"/>
                <a:gd name="T68" fmla="*/ 15 w 249"/>
                <a:gd name="T69" fmla="*/ 87 h 165"/>
                <a:gd name="T70" fmla="*/ 23 w 249"/>
                <a:gd name="T71" fmla="*/ 93 h 165"/>
                <a:gd name="T72" fmla="*/ 31 w 249"/>
                <a:gd name="T73" fmla="*/ 98 h 165"/>
                <a:gd name="T74" fmla="*/ 42 w 249"/>
                <a:gd name="T75" fmla="*/ 103 h 165"/>
                <a:gd name="T76" fmla="*/ 54 w 249"/>
                <a:gd name="T77" fmla="*/ 106 h 165"/>
                <a:gd name="T78" fmla="*/ 64 w 249"/>
                <a:gd name="T79" fmla="*/ 107 h 165"/>
                <a:gd name="T80" fmla="*/ 76 w 249"/>
                <a:gd name="T81" fmla="*/ 110 h 165"/>
                <a:gd name="T82" fmla="*/ 76 w 249"/>
                <a:gd name="T83" fmla="*/ 110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5" name="Freeform 227">
              <a:extLst>
                <a:ext uri="{FF2B5EF4-FFF2-40B4-BE49-F238E27FC236}">
                  <a16:creationId xmlns:a16="http://schemas.microsoft.com/office/drawing/2014/main" id="{317FFD30-CFE7-43DE-98EA-80B764CC1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104" y="-77222"/>
              <a:ext cx="349250" cy="236538"/>
            </a:xfrm>
            <a:custGeom>
              <a:avLst/>
              <a:gdLst>
                <a:gd name="T0" fmla="*/ 76 w 249"/>
                <a:gd name="T1" fmla="*/ 107 h 165"/>
                <a:gd name="T2" fmla="*/ 88 w 249"/>
                <a:gd name="T3" fmla="*/ 107 h 165"/>
                <a:gd name="T4" fmla="*/ 101 w 249"/>
                <a:gd name="T5" fmla="*/ 106 h 165"/>
                <a:gd name="T6" fmla="*/ 110 w 249"/>
                <a:gd name="T7" fmla="*/ 103 h 165"/>
                <a:gd name="T8" fmla="*/ 122 w 249"/>
                <a:gd name="T9" fmla="*/ 98 h 165"/>
                <a:gd name="T10" fmla="*/ 132 w 249"/>
                <a:gd name="T11" fmla="*/ 93 h 165"/>
                <a:gd name="T12" fmla="*/ 138 w 249"/>
                <a:gd name="T13" fmla="*/ 87 h 165"/>
                <a:gd name="T14" fmla="*/ 144 w 249"/>
                <a:gd name="T15" fmla="*/ 79 h 165"/>
                <a:gd name="T16" fmla="*/ 150 w 249"/>
                <a:gd name="T17" fmla="*/ 71 h 165"/>
                <a:gd name="T18" fmla="*/ 151 w 249"/>
                <a:gd name="T19" fmla="*/ 63 h 165"/>
                <a:gd name="T20" fmla="*/ 151 w 249"/>
                <a:gd name="T21" fmla="*/ 54 h 165"/>
                <a:gd name="T22" fmla="*/ 151 w 249"/>
                <a:gd name="T23" fmla="*/ 45 h 165"/>
                <a:gd name="T24" fmla="*/ 150 w 249"/>
                <a:gd name="T25" fmla="*/ 38 h 165"/>
                <a:gd name="T26" fmla="*/ 144 w 249"/>
                <a:gd name="T27" fmla="*/ 30 h 165"/>
                <a:gd name="T28" fmla="*/ 138 w 249"/>
                <a:gd name="T29" fmla="*/ 23 h 165"/>
                <a:gd name="T30" fmla="*/ 132 w 249"/>
                <a:gd name="T31" fmla="*/ 16 h 165"/>
                <a:gd name="T32" fmla="*/ 122 w 249"/>
                <a:gd name="T33" fmla="*/ 11 h 165"/>
                <a:gd name="T34" fmla="*/ 110 w 249"/>
                <a:gd name="T35" fmla="*/ 5 h 165"/>
                <a:gd name="T36" fmla="*/ 101 w 249"/>
                <a:gd name="T37" fmla="*/ 4 h 165"/>
                <a:gd name="T38" fmla="*/ 88 w 249"/>
                <a:gd name="T39" fmla="*/ 2 h 165"/>
                <a:gd name="T40" fmla="*/ 76 w 249"/>
                <a:gd name="T41" fmla="*/ 0 h 165"/>
                <a:gd name="T42" fmla="*/ 64 w 249"/>
                <a:gd name="T43" fmla="*/ 2 h 165"/>
                <a:gd name="T44" fmla="*/ 54 w 249"/>
                <a:gd name="T45" fmla="*/ 4 h 165"/>
                <a:gd name="T46" fmla="*/ 42 w 249"/>
                <a:gd name="T47" fmla="*/ 5 h 165"/>
                <a:gd name="T48" fmla="*/ 31 w 249"/>
                <a:gd name="T49" fmla="*/ 11 h 165"/>
                <a:gd name="T50" fmla="*/ 23 w 249"/>
                <a:gd name="T51" fmla="*/ 16 h 165"/>
                <a:gd name="T52" fmla="*/ 15 w 249"/>
                <a:gd name="T53" fmla="*/ 23 h 165"/>
                <a:gd name="T54" fmla="*/ 9 w 249"/>
                <a:gd name="T55" fmla="*/ 30 h 165"/>
                <a:gd name="T56" fmla="*/ 4 w 249"/>
                <a:gd name="T57" fmla="*/ 38 h 165"/>
                <a:gd name="T58" fmla="*/ 4 w 249"/>
                <a:gd name="T59" fmla="*/ 45 h 165"/>
                <a:gd name="T60" fmla="*/ 0 w 249"/>
                <a:gd name="T61" fmla="*/ 54 h 165"/>
                <a:gd name="T62" fmla="*/ 4 w 249"/>
                <a:gd name="T63" fmla="*/ 63 h 165"/>
                <a:gd name="T64" fmla="*/ 4 w 249"/>
                <a:gd name="T65" fmla="*/ 71 h 165"/>
                <a:gd name="T66" fmla="*/ 9 w 249"/>
                <a:gd name="T67" fmla="*/ 79 h 165"/>
                <a:gd name="T68" fmla="*/ 15 w 249"/>
                <a:gd name="T69" fmla="*/ 87 h 165"/>
                <a:gd name="T70" fmla="*/ 23 w 249"/>
                <a:gd name="T71" fmla="*/ 93 h 165"/>
                <a:gd name="T72" fmla="*/ 31 w 249"/>
                <a:gd name="T73" fmla="*/ 98 h 165"/>
                <a:gd name="T74" fmla="*/ 42 w 249"/>
                <a:gd name="T75" fmla="*/ 103 h 165"/>
                <a:gd name="T76" fmla="*/ 54 w 249"/>
                <a:gd name="T77" fmla="*/ 106 h 165"/>
                <a:gd name="T78" fmla="*/ 64 w 249"/>
                <a:gd name="T79" fmla="*/ 107 h 165"/>
                <a:gd name="T80" fmla="*/ 76 w 249"/>
                <a:gd name="T81" fmla="*/ 110 h 165"/>
                <a:gd name="T82" fmla="*/ 76 w 249"/>
                <a:gd name="T83" fmla="*/ 110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36" name="Freeform 227">
              <a:extLst>
                <a:ext uri="{FF2B5EF4-FFF2-40B4-BE49-F238E27FC236}">
                  <a16:creationId xmlns:a16="http://schemas.microsoft.com/office/drawing/2014/main" id="{25DF08CB-BAA2-477E-9C98-3B21D37C8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641" y="-77222"/>
              <a:ext cx="349250" cy="236538"/>
            </a:xfrm>
            <a:custGeom>
              <a:avLst/>
              <a:gdLst>
                <a:gd name="T0" fmla="*/ 76 w 249"/>
                <a:gd name="T1" fmla="*/ 107 h 165"/>
                <a:gd name="T2" fmla="*/ 88 w 249"/>
                <a:gd name="T3" fmla="*/ 107 h 165"/>
                <a:gd name="T4" fmla="*/ 101 w 249"/>
                <a:gd name="T5" fmla="*/ 106 h 165"/>
                <a:gd name="T6" fmla="*/ 110 w 249"/>
                <a:gd name="T7" fmla="*/ 103 h 165"/>
                <a:gd name="T8" fmla="*/ 122 w 249"/>
                <a:gd name="T9" fmla="*/ 98 h 165"/>
                <a:gd name="T10" fmla="*/ 132 w 249"/>
                <a:gd name="T11" fmla="*/ 93 h 165"/>
                <a:gd name="T12" fmla="*/ 138 w 249"/>
                <a:gd name="T13" fmla="*/ 87 h 165"/>
                <a:gd name="T14" fmla="*/ 144 w 249"/>
                <a:gd name="T15" fmla="*/ 79 h 165"/>
                <a:gd name="T16" fmla="*/ 150 w 249"/>
                <a:gd name="T17" fmla="*/ 71 h 165"/>
                <a:gd name="T18" fmla="*/ 151 w 249"/>
                <a:gd name="T19" fmla="*/ 63 h 165"/>
                <a:gd name="T20" fmla="*/ 151 w 249"/>
                <a:gd name="T21" fmla="*/ 54 h 165"/>
                <a:gd name="T22" fmla="*/ 151 w 249"/>
                <a:gd name="T23" fmla="*/ 45 h 165"/>
                <a:gd name="T24" fmla="*/ 150 w 249"/>
                <a:gd name="T25" fmla="*/ 38 h 165"/>
                <a:gd name="T26" fmla="*/ 144 w 249"/>
                <a:gd name="T27" fmla="*/ 30 h 165"/>
                <a:gd name="T28" fmla="*/ 138 w 249"/>
                <a:gd name="T29" fmla="*/ 23 h 165"/>
                <a:gd name="T30" fmla="*/ 132 w 249"/>
                <a:gd name="T31" fmla="*/ 16 h 165"/>
                <a:gd name="T32" fmla="*/ 122 w 249"/>
                <a:gd name="T33" fmla="*/ 11 h 165"/>
                <a:gd name="T34" fmla="*/ 110 w 249"/>
                <a:gd name="T35" fmla="*/ 5 h 165"/>
                <a:gd name="T36" fmla="*/ 101 w 249"/>
                <a:gd name="T37" fmla="*/ 4 h 165"/>
                <a:gd name="T38" fmla="*/ 88 w 249"/>
                <a:gd name="T39" fmla="*/ 2 h 165"/>
                <a:gd name="T40" fmla="*/ 76 w 249"/>
                <a:gd name="T41" fmla="*/ 0 h 165"/>
                <a:gd name="T42" fmla="*/ 64 w 249"/>
                <a:gd name="T43" fmla="*/ 2 h 165"/>
                <a:gd name="T44" fmla="*/ 54 w 249"/>
                <a:gd name="T45" fmla="*/ 4 h 165"/>
                <a:gd name="T46" fmla="*/ 42 w 249"/>
                <a:gd name="T47" fmla="*/ 5 h 165"/>
                <a:gd name="T48" fmla="*/ 31 w 249"/>
                <a:gd name="T49" fmla="*/ 11 h 165"/>
                <a:gd name="T50" fmla="*/ 23 w 249"/>
                <a:gd name="T51" fmla="*/ 16 h 165"/>
                <a:gd name="T52" fmla="*/ 15 w 249"/>
                <a:gd name="T53" fmla="*/ 23 h 165"/>
                <a:gd name="T54" fmla="*/ 9 w 249"/>
                <a:gd name="T55" fmla="*/ 30 h 165"/>
                <a:gd name="T56" fmla="*/ 4 w 249"/>
                <a:gd name="T57" fmla="*/ 38 h 165"/>
                <a:gd name="T58" fmla="*/ 4 w 249"/>
                <a:gd name="T59" fmla="*/ 45 h 165"/>
                <a:gd name="T60" fmla="*/ 0 w 249"/>
                <a:gd name="T61" fmla="*/ 54 h 165"/>
                <a:gd name="T62" fmla="*/ 4 w 249"/>
                <a:gd name="T63" fmla="*/ 63 h 165"/>
                <a:gd name="T64" fmla="*/ 4 w 249"/>
                <a:gd name="T65" fmla="*/ 71 h 165"/>
                <a:gd name="T66" fmla="*/ 9 w 249"/>
                <a:gd name="T67" fmla="*/ 79 h 165"/>
                <a:gd name="T68" fmla="*/ 15 w 249"/>
                <a:gd name="T69" fmla="*/ 87 h 165"/>
                <a:gd name="T70" fmla="*/ 23 w 249"/>
                <a:gd name="T71" fmla="*/ 93 h 165"/>
                <a:gd name="T72" fmla="*/ 31 w 249"/>
                <a:gd name="T73" fmla="*/ 98 h 165"/>
                <a:gd name="T74" fmla="*/ 42 w 249"/>
                <a:gd name="T75" fmla="*/ 103 h 165"/>
                <a:gd name="T76" fmla="*/ 54 w 249"/>
                <a:gd name="T77" fmla="*/ 106 h 165"/>
                <a:gd name="T78" fmla="*/ 64 w 249"/>
                <a:gd name="T79" fmla="*/ 107 h 165"/>
                <a:gd name="T80" fmla="*/ 76 w 249"/>
                <a:gd name="T81" fmla="*/ 110 h 165"/>
                <a:gd name="T82" fmla="*/ 76 w 249"/>
                <a:gd name="T83" fmla="*/ 110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" name="Freeform 227">
              <a:extLst>
                <a:ext uri="{FF2B5EF4-FFF2-40B4-BE49-F238E27FC236}">
                  <a16:creationId xmlns:a16="http://schemas.microsoft.com/office/drawing/2014/main" id="{C877A6F9-2DF3-48DC-9C91-9EBE49E17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84" y="-77222"/>
              <a:ext cx="349250" cy="236538"/>
            </a:xfrm>
            <a:custGeom>
              <a:avLst/>
              <a:gdLst>
                <a:gd name="T0" fmla="*/ 76 w 249"/>
                <a:gd name="T1" fmla="*/ 107 h 165"/>
                <a:gd name="T2" fmla="*/ 88 w 249"/>
                <a:gd name="T3" fmla="*/ 107 h 165"/>
                <a:gd name="T4" fmla="*/ 101 w 249"/>
                <a:gd name="T5" fmla="*/ 106 h 165"/>
                <a:gd name="T6" fmla="*/ 110 w 249"/>
                <a:gd name="T7" fmla="*/ 103 h 165"/>
                <a:gd name="T8" fmla="*/ 122 w 249"/>
                <a:gd name="T9" fmla="*/ 98 h 165"/>
                <a:gd name="T10" fmla="*/ 132 w 249"/>
                <a:gd name="T11" fmla="*/ 93 h 165"/>
                <a:gd name="T12" fmla="*/ 138 w 249"/>
                <a:gd name="T13" fmla="*/ 87 h 165"/>
                <a:gd name="T14" fmla="*/ 144 w 249"/>
                <a:gd name="T15" fmla="*/ 79 h 165"/>
                <a:gd name="T16" fmla="*/ 150 w 249"/>
                <a:gd name="T17" fmla="*/ 71 h 165"/>
                <a:gd name="T18" fmla="*/ 151 w 249"/>
                <a:gd name="T19" fmla="*/ 63 h 165"/>
                <a:gd name="T20" fmla="*/ 151 w 249"/>
                <a:gd name="T21" fmla="*/ 54 h 165"/>
                <a:gd name="T22" fmla="*/ 151 w 249"/>
                <a:gd name="T23" fmla="*/ 45 h 165"/>
                <a:gd name="T24" fmla="*/ 150 w 249"/>
                <a:gd name="T25" fmla="*/ 38 h 165"/>
                <a:gd name="T26" fmla="*/ 144 w 249"/>
                <a:gd name="T27" fmla="*/ 30 h 165"/>
                <a:gd name="T28" fmla="*/ 138 w 249"/>
                <a:gd name="T29" fmla="*/ 23 h 165"/>
                <a:gd name="T30" fmla="*/ 132 w 249"/>
                <a:gd name="T31" fmla="*/ 16 h 165"/>
                <a:gd name="T32" fmla="*/ 122 w 249"/>
                <a:gd name="T33" fmla="*/ 11 h 165"/>
                <a:gd name="T34" fmla="*/ 110 w 249"/>
                <a:gd name="T35" fmla="*/ 5 h 165"/>
                <a:gd name="T36" fmla="*/ 101 w 249"/>
                <a:gd name="T37" fmla="*/ 4 h 165"/>
                <a:gd name="T38" fmla="*/ 88 w 249"/>
                <a:gd name="T39" fmla="*/ 2 h 165"/>
                <a:gd name="T40" fmla="*/ 76 w 249"/>
                <a:gd name="T41" fmla="*/ 0 h 165"/>
                <a:gd name="T42" fmla="*/ 64 w 249"/>
                <a:gd name="T43" fmla="*/ 2 h 165"/>
                <a:gd name="T44" fmla="*/ 54 w 249"/>
                <a:gd name="T45" fmla="*/ 4 h 165"/>
                <a:gd name="T46" fmla="*/ 42 w 249"/>
                <a:gd name="T47" fmla="*/ 5 h 165"/>
                <a:gd name="T48" fmla="*/ 31 w 249"/>
                <a:gd name="T49" fmla="*/ 11 h 165"/>
                <a:gd name="T50" fmla="*/ 23 w 249"/>
                <a:gd name="T51" fmla="*/ 16 h 165"/>
                <a:gd name="T52" fmla="*/ 15 w 249"/>
                <a:gd name="T53" fmla="*/ 23 h 165"/>
                <a:gd name="T54" fmla="*/ 9 w 249"/>
                <a:gd name="T55" fmla="*/ 30 h 165"/>
                <a:gd name="T56" fmla="*/ 4 w 249"/>
                <a:gd name="T57" fmla="*/ 38 h 165"/>
                <a:gd name="T58" fmla="*/ 4 w 249"/>
                <a:gd name="T59" fmla="*/ 45 h 165"/>
                <a:gd name="T60" fmla="*/ 0 w 249"/>
                <a:gd name="T61" fmla="*/ 54 h 165"/>
                <a:gd name="T62" fmla="*/ 4 w 249"/>
                <a:gd name="T63" fmla="*/ 63 h 165"/>
                <a:gd name="T64" fmla="*/ 4 w 249"/>
                <a:gd name="T65" fmla="*/ 71 h 165"/>
                <a:gd name="T66" fmla="*/ 9 w 249"/>
                <a:gd name="T67" fmla="*/ 79 h 165"/>
                <a:gd name="T68" fmla="*/ 15 w 249"/>
                <a:gd name="T69" fmla="*/ 87 h 165"/>
                <a:gd name="T70" fmla="*/ 23 w 249"/>
                <a:gd name="T71" fmla="*/ 93 h 165"/>
                <a:gd name="T72" fmla="*/ 31 w 249"/>
                <a:gd name="T73" fmla="*/ 98 h 165"/>
                <a:gd name="T74" fmla="*/ 42 w 249"/>
                <a:gd name="T75" fmla="*/ 103 h 165"/>
                <a:gd name="T76" fmla="*/ 54 w 249"/>
                <a:gd name="T77" fmla="*/ 106 h 165"/>
                <a:gd name="T78" fmla="*/ 64 w 249"/>
                <a:gd name="T79" fmla="*/ 107 h 165"/>
                <a:gd name="T80" fmla="*/ 76 w 249"/>
                <a:gd name="T81" fmla="*/ 110 h 165"/>
                <a:gd name="T82" fmla="*/ 76 w 249"/>
                <a:gd name="T83" fmla="*/ 110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" name="Freeform 226">
              <a:extLst>
                <a:ext uri="{FF2B5EF4-FFF2-40B4-BE49-F238E27FC236}">
                  <a16:creationId xmlns:a16="http://schemas.microsoft.com/office/drawing/2014/main" id="{3DDFC92D-7725-4D92-A547-9872FED20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7043" y="159315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" name="Freeform 224">
              <a:extLst>
                <a:ext uri="{FF2B5EF4-FFF2-40B4-BE49-F238E27FC236}">
                  <a16:creationId xmlns:a16="http://schemas.microsoft.com/office/drawing/2014/main" id="{F49E147F-886F-4885-8862-BBFDF6B58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9292" y="356165"/>
              <a:ext cx="290512" cy="257175"/>
            </a:xfrm>
            <a:custGeom>
              <a:avLst/>
              <a:gdLst>
                <a:gd name="T0" fmla="*/ 0 w 222"/>
                <a:gd name="T1" fmla="*/ 79 h 172"/>
                <a:gd name="T2" fmla="*/ 1 w 222"/>
                <a:gd name="T3" fmla="*/ 89 h 172"/>
                <a:gd name="T4" fmla="*/ 2 w 222"/>
                <a:gd name="T5" fmla="*/ 99 h 172"/>
                <a:gd name="T6" fmla="*/ 3 w 222"/>
                <a:gd name="T7" fmla="*/ 105 h 172"/>
                <a:gd name="T8" fmla="*/ 6 w 222"/>
                <a:gd name="T9" fmla="*/ 113 h 172"/>
                <a:gd name="T10" fmla="*/ 8 w 222"/>
                <a:gd name="T11" fmla="*/ 120 h 172"/>
                <a:gd name="T12" fmla="*/ 11 w 222"/>
                <a:gd name="T13" fmla="*/ 124 h 172"/>
                <a:gd name="T14" fmla="*/ 16 w 222"/>
                <a:gd name="T15" fmla="*/ 130 h 172"/>
                <a:gd name="T16" fmla="*/ 20 w 222"/>
                <a:gd name="T17" fmla="*/ 133 h 172"/>
                <a:gd name="T18" fmla="*/ 24 w 222"/>
                <a:gd name="T19" fmla="*/ 136 h 172"/>
                <a:gd name="T20" fmla="*/ 28 w 222"/>
                <a:gd name="T21" fmla="*/ 136 h 172"/>
                <a:gd name="T22" fmla="*/ 33 w 222"/>
                <a:gd name="T23" fmla="*/ 136 h 172"/>
                <a:gd name="T24" fmla="*/ 38 w 222"/>
                <a:gd name="T25" fmla="*/ 133 h 172"/>
                <a:gd name="T26" fmla="*/ 41 w 222"/>
                <a:gd name="T27" fmla="*/ 130 h 172"/>
                <a:gd name="T28" fmla="*/ 46 w 222"/>
                <a:gd name="T29" fmla="*/ 124 h 172"/>
                <a:gd name="T30" fmla="*/ 48 w 222"/>
                <a:gd name="T31" fmla="*/ 120 h 172"/>
                <a:gd name="T32" fmla="*/ 52 w 222"/>
                <a:gd name="T33" fmla="*/ 113 h 172"/>
                <a:gd name="T34" fmla="*/ 53 w 222"/>
                <a:gd name="T35" fmla="*/ 105 h 172"/>
                <a:gd name="T36" fmla="*/ 56 w 222"/>
                <a:gd name="T37" fmla="*/ 99 h 172"/>
                <a:gd name="T38" fmla="*/ 57 w 222"/>
                <a:gd name="T39" fmla="*/ 89 h 172"/>
                <a:gd name="T40" fmla="*/ 57 w 222"/>
                <a:gd name="T41" fmla="*/ 82 h 172"/>
                <a:gd name="T42" fmla="*/ 57 w 222"/>
                <a:gd name="T43" fmla="*/ 0 h 172"/>
                <a:gd name="T44" fmla="*/ 1 w 222"/>
                <a:gd name="T45" fmla="*/ 0 h 172"/>
                <a:gd name="T46" fmla="*/ 1 w 222"/>
                <a:gd name="T47" fmla="*/ 82 h 172"/>
                <a:gd name="T48" fmla="*/ 1 w 222"/>
                <a:gd name="T49" fmla="*/ 82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0" name="Freeform 228">
              <a:extLst>
                <a:ext uri="{FF2B5EF4-FFF2-40B4-BE49-F238E27FC236}">
                  <a16:creationId xmlns:a16="http://schemas.microsoft.com/office/drawing/2014/main" id="{8196CCBE-4E93-45DF-9311-A3E78BDE1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3681" y="25965"/>
              <a:ext cx="103188" cy="34925"/>
            </a:xfrm>
            <a:custGeom>
              <a:avLst/>
              <a:gdLst>
                <a:gd name="T0" fmla="*/ 0 w 74"/>
                <a:gd name="T1" fmla="*/ 0 h 25"/>
                <a:gd name="T2" fmla="*/ 44 w 74"/>
                <a:gd name="T3" fmla="*/ 0 h 25"/>
                <a:gd name="T4" fmla="*/ 44 w 74"/>
                <a:gd name="T5" fmla="*/ 4 h 25"/>
                <a:gd name="T6" fmla="*/ 3 w 74"/>
                <a:gd name="T7" fmla="*/ 4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1 h 25"/>
                <a:gd name="T16" fmla="*/ 44 w 74"/>
                <a:gd name="T17" fmla="*/ 11 h 25"/>
                <a:gd name="T18" fmla="*/ 44 w 74"/>
                <a:gd name="T19" fmla="*/ 15 h 25"/>
                <a:gd name="T20" fmla="*/ 3 w 74"/>
                <a:gd name="T21" fmla="*/ 15 h 25"/>
                <a:gd name="T22" fmla="*/ 3 w 74"/>
                <a:gd name="T23" fmla="*/ 11 h 25"/>
                <a:gd name="T24" fmla="*/ 3 w 74"/>
                <a:gd name="T25" fmla="*/ 11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1" name="Freeform 226">
              <a:extLst>
                <a:ext uri="{FF2B5EF4-FFF2-40B4-BE49-F238E27FC236}">
                  <a16:creationId xmlns:a16="http://schemas.microsoft.com/office/drawing/2014/main" id="{C4675A0C-F538-49C4-8FB7-2A7B42298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67" y="159315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2" name="Freeform 224">
              <a:extLst>
                <a:ext uri="{FF2B5EF4-FFF2-40B4-BE49-F238E27FC236}">
                  <a16:creationId xmlns:a16="http://schemas.microsoft.com/office/drawing/2014/main" id="{4D7D8BC7-D435-4DA9-9388-8AB3FCFB6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318" y="356165"/>
              <a:ext cx="290512" cy="257175"/>
            </a:xfrm>
            <a:custGeom>
              <a:avLst/>
              <a:gdLst>
                <a:gd name="T0" fmla="*/ 0 w 222"/>
                <a:gd name="T1" fmla="*/ 79 h 172"/>
                <a:gd name="T2" fmla="*/ 1 w 222"/>
                <a:gd name="T3" fmla="*/ 89 h 172"/>
                <a:gd name="T4" fmla="*/ 2 w 222"/>
                <a:gd name="T5" fmla="*/ 99 h 172"/>
                <a:gd name="T6" fmla="*/ 3 w 222"/>
                <a:gd name="T7" fmla="*/ 105 h 172"/>
                <a:gd name="T8" fmla="*/ 6 w 222"/>
                <a:gd name="T9" fmla="*/ 113 h 172"/>
                <a:gd name="T10" fmla="*/ 8 w 222"/>
                <a:gd name="T11" fmla="*/ 120 h 172"/>
                <a:gd name="T12" fmla="*/ 11 w 222"/>
                <a:gd name="T13" fmla="*/ 124 h 172"/>
                <a:gd name="T14" fmla="*/ 16 w 222"/>
                <a:gd name="T15" fmla="*/ 130 h 172"/>
                <a:gd name="T16" fmla="*/ 20 w 222"/>
                <a:gd name="T17" fmla="*/ 133 h 172"/>
                <a:gd name="T18" fmla="*/ 24 w 222"/>
                <a:gd name="T19" fmla="*/ 136 h 172"/>
                <a:gd name="T20" fmla="*/ 28 w 222"/>
                <a:gd name="T21" fmla="*/ 136 h 172"/>
                <a:gd name="T22" fmla="*/ 33 w 222"/>
                <a:gd name="T23" fmla="*/ 136 h 172"/>
                <a:gd name="T24" fmla="*/ 38 w 222"/>
                <a:gd name="T25" fmla="*/ 133 h 172"/>
                <a:gd name="T26" fmla="*/ 41 w 222"/>
                <a:gd name="T27" fmla="*/ 130 h 172"/>
                <a:gd name="T28" fmla="*/ 46 w 222"/>
                <a:gd name="T29" fmla="*/ 124 h 172"/>
                <a:gd name="T30" fmla="*/ 48 w 222"/>
                <a:gd name="T31" fmla="*/ 120 h 172"/>
                <a:gd name="T32" fmla="*/ 52 w 222"/>
                <a:gd name="T33" fmla="*/ 113 h 172"/>
                <a:gd name="T34" fmla="*/ 53 w 222"/>
                <a:gd name="T35" fmla="*/ 105 h 172"/>
                <a:gd name="T36" fmla="*/ 56 w 222"/>
                <a:gd name="T37" fmla="*/ 99 h 172"/>
                <a:gd name="T38" fmla="*/ 57 w 222"/>
                <a:gd name="T39" fmla="*/ 89 h 172"/>
                <a:gd name="T40" fmla="*/ 57 w 222"/>
                <a:gd name="T41" fmla="*/ 82 h 172"/>
                <a:gd name="T42" fmla="*/ 57 w 222"/>
                <a:gd name="T43" fmla="*/ 0 h 172"/>
                <a:gd name="T44" fmla="*/ 1 w 222"/>
                <a:gd name="T45" fmla="*/ 0 h 172"/>
                <a:gd name="T46" fmla="*/ 1 w 222"/>
                <a:gd name="T47" fmla="*/ 82 h 172"/>
                <a:gd name="T48" fmla="*/ 1 w 222"/>
                <a:gd name="T49" fmla="*/ 82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3" name="Freeform 228">
              <a:extLst>
                <a:ext uri="{FF2B5EF4-FFF2-40B4-BE49-F238E27FC236}">
                  <a16:creationId xmlns:a16="http://schemas.microsoft.com/office/drawing/2014/main" id="{526B6800-8B74-4E5D-82E0-A1A73B2B1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929" y="25965"/>
              <a:ext cx="103188" cy="34925"/>
            </a:xfrm>
            <a:custGeom>
              <a:avLst/>
              <a:gdLst>
                <a:gd name="T0" fmla="*/ 0 w 74"/>
                <a:gd name="T1" fmla="*/ 0 h 25"/>
                <a:gd name="T2" fmla="*/ 44 w 74"/>
                <a:gd name="T3" fmla="*/ 0 h 25"/>
                <a:gd name="T4" fmla="*/ 44 w 74"/>
                <a:gd name="T5" fmla="*/ 4 h 25"/>
                <a:gd name="T6" fmla="*/ 3 w 74"/>
                <a:gd name="T7" fmla="*/ 4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1 h 25"/>
                <a:gd name="T16" fmla="*/ 44 w 74"/>
                <a:gd name="T17" fmla="*/ 11 h 25"/>
                <a:gd name="T18" fmla="*/ 44 w 74"/>
                <a:gd name="T19" fmla="*/ 15 h 25"/>
                <a:gd name="T20" fmla="*/ 3 w 74"/>
                <a:gd name="T21" fmla="*/ 15 h 25"/>
                <a:gd name="T22" fmla="*/ 3 w 74"/>
                <a:gd name="T23" fmla="*/ 11 h 25"/>
                <a:gd name="T24" fmla="*/ 3 w 74"/>
                <a:gd name="T25" fmla="*/ 11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4" name="Freeform 226">
              <a:extLst>
                <a:ext uri="{FF2B5EF4-FFF2-40B4-BE49-F238E27FC236}">
                  <a16:creationId xmlns:a16="http://schemas.microsoft.com/office/drawing/2014/main" id="{684C6E07-500B-45CE-87DA-DD67DE90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104" y="159315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5" name="Freeform 224">
              <a:extLst>
                <a:ext uri="{FF2B5EF4-FFF2-40B4-BE49-F238E27FC236}">
                  <a16:creationId xmlns:a16="http://schemas.microsoft.com/office/drawing/2014/main" id="{E4520318-D2F5-44C2-A062-90A9CC34A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855" y="356165"/>
              <a:ext cx="290512" cy="257175"/>
            </a:xfrm>
            <a:custGeom>
              <a:avLst/>
              <a:gdLst>
                <a:gd name="T0" fmla="*/ 0 w 222"/>
                <a:gd name="T1" fmla="*/ 79 h 172"/>
                <a:gd name="T2" fmla="*/ 1 w 222"/>
                <a:gd name="T3" fmla="*/ 89 h 172"/>
                <a:gd name="T4" fmla="*/ 2 w 222"/>
                <a:gd name="T5" fmla="*/ 99 h 172"/>
                <a:gd name="T6" fmla="*/ 3 w 222"/>
                <a:gd name="T7" fmla="*/ 105 h 172"/>
                <a:gd name="T8" fmla="*/ 6 w 222"/>
                <a:gd name="T9" fmla="*/ 113 h 172"/>
                <a:gd name="T10" fmla="*/ 8 w 222"/>
                <a:gd name="T11" fmla="*/ 120 h 172"/>
                <a:gd name="T12" fmla="*/ 11 w 222"/>
                <a:gd name="T13" fmla="*/ 124 h 172"/>
                <a:gd name="T14" fmla="*/ 16 w 222"/>
                <a:gd name="T15" fmla="*/ 130 h 172"/>
                <a:gd name="T16" fmla="*/ 20 w 222"/>
                <a:gd name="T17" fmla="*/ 133 h 172"/>
                <a:gd name="T18" fmla="*/ 24 w 222"/>
                <a:gd name="T19" fmla="*/ 136 h 172"/>
                <a:gd name="T20" fmla="*/ 28 w 222"/>
                <a:gd name="T21" fmla="*/ 136 h 172"/>
                <a:gd name="T22" fmla="*/ 33 w 222"/>
                <a:gd name="T23" fmla="*/ 136 h 172"/>
                <a:gd name="T24" fmla="*/ 38 w 222"/>
                <a:gd name="T25" fmla="*/ 133 h 172"/>
                <a:gd name="T26" fmla="*/ 41 w 222"/>
                <a:gd name="T27" fmla="*/ 130 h 172"/>
                <a:gd name="T28" fmla="*/ 46 w 222"/>
                <a:gd name="T29" fmla="*/ 124 h 172"/>
                <a:gd name="T30" fmla="*/ 48 w 222"/>
                <a:gd name="T31" fmla="*/ 120 h 172"/>
                <a:gd name="T32" fmla="*/ 52 w 222"/>
                <a:gd name="T33" fmla="*/ 113 h 172"/>
                <a:gd name="T34" fmla="*/ 53 w 222"/>
                <a:gd name="T35" fmla="*/ 105 h 172"/>
                <a:gd name="T36" fmla="*/ 56 w 222"/>
                <a:gd name="T37" fmla="*/ 99 h 172"/>
                <a:gd name="T38" fmla="*/ 57 w 222"/>
                <a:gd name="T39" fmla="*/ 89 h 172"/>
                <a:gd name="T40" fmla="*/ 57 w 222"/>
                <a:gd name="T41" fmla="*/ 82 h 172"/>
                <a:gd name="T42" fmla="*/ 57 w 222"/>
                <a:gd name="T43" fmla="*/ 0 h 172"/>
                <a:gd name="T44" fmla="*/ 1 w 222"/>
                <a:gd name="T45" fmla="*/ 0 h 172"/>
                <a:gd name="T46" fmla="*/ 1 w 222"/>
                <a:gd name="T47" fmla="*/ 82 h 172"/>
                <a:gd name="T48" fmla="*/ 1 w 222"/>
                <a:gd name="T49" fmla="*/ 82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6" name="Freeform 228">
              <a:extLst>
                <a:ext uri="{FF2B5EF4-FFF2-40B4-BE49-F238E27FC236}">
                  <a16:creationId xmlns:a16="http://schemas.microsoft.com/office/drawing/2014/main" id="{180B68EF-7465-4C72-89D2-F74572BFB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466" y="25965"/>
              <a:ext cx="103188" cy="34925"/>
            </a:xfrm>
            <a:custGeom>
              <a:avLst/>
              <a:gdLst>
                <a:gd name="T0" fmla="*/ 0 w 74"/>
                <a:gd name="T1" fmla="*/ 0 h 25"/>
                <a:gd name="T2" fmla="*/ 44 w 74"/>
                <a:gd name="T3" fmla="*/ 0 h 25"/>
                <a:gd name="T4" fmla="*/ 44 w 74"/>
                <a:gd name="T5" fmla="*/ 4 h 25"/>
                <a:gd name="T6" fmla="*/ 3 w 74"/>
                <a:gd name="T7" fmla="*/ 4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1 h 25"/>
                <a:gd name="T16" fmla="*/ 44 w 74"/>
                <a:gd name="T17" fmla="*/ 11 h 25"/>
                <a:gd name="T18" fmla="*/ 44 w 74"/>
                <a:gd name="T19" fmla="*/ 15 h 25"/>
                <a:gd name="T20" fmla="*/ 3 w 74"/>
                <a:gd name="T21" fmla="*/ 15 h 25"/>
                <a:gd name="T22" fmla="*/ 3 w 74"/>
                <a:gd name="T23" fmla="*/ 11 h 25"/>
                <a:gd name="T24" fmla="*/ 3 w 74"/>
                <a:gd name="T25" fmla="*/ 11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7" name="Freeform 226">
              <a:extLst>
                <a:ext uri="{FF2B5EF4-FFF2-40B4-BE49-F238E27FC236}">
                  <a16:creationId xmlns:a16="http://schemas.microsoft.com/office/drawing/2014/main" id="{339987E1-35C4-4C28-88FB-8414A33BD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47" y="159315"/>
              <a:ext cx="285750" cy="179388"/>
            </a:xfrm>
            <a:custGeom>
              <a:avLst/>
              <a:gdLst>
                <a:gd name="T0" fmla="*/ 64 w 252"/>
                <a:gd name="T1" fmla="*/ 0 h 136"/>
                <a:gd name="T2" fmla="*/ 66 w 252"/>
                <a:gd name="T3" fmla="*/ 32 h 136"/>
                <a:gd name="T4" fmla="*/ 0 w 252"/>
                <a:gd name="T5" fmla="*/ 32 h 136"/>
                <a:gd name="T6" fmla="*/ 0 w 252"/>
                <a:gd name="T7" fmla="*/ 65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2"/>
                <a:gd name="T13" fmla="*/ 0 h 136"/>
                <a:gd name="T14" fmla="*/ 252 w 252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" name="Freeform 224">
              <a:extLst>
                <a:ext uri="{FF2B5EF4-FFF2-40B4-BE49-F238E27FC236}">
                  <a16:creationId xmlns:a16="http://schemas.microsoft.com/office/drawing/2014/main" id="{4E3192A4-4E98-4B6A-AD5A-74C4B2A13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98" y="356165"/>
              <a:ext cx="290512" cy="257175"/>
            </a:xfrm>
            <a:custGeom>
              <a:avLst/>
              <a:gdLst>
                <a:gd name="T0" fmla="*/ 0 w 222"/>
                <a:gd name="T1" fmla="*/ 79 h 172"/>
                <a:gd name="T2" fmla="*/ 1 w 222"/>
                <a:gd name="T3" fmla="*/ 89 h 172"/>
                <a:gd name="T4" fmla="*/ 2 w 222"/>
                <a:gd name="T5" fmla="*/ 99 h 172"/>
                <a:gd name="T6" fmla="*/ 3 w 222"/>
                <a:gd name="T7" fmla="*/ 105 h 172"/>
                <a:gd name="T8" fmla="*/ 6 w 222"/>
                <a:gd name="T9" fmla="*/ 113 h 172"/>
                <a:gd name="T10" fmla="*/ 8 w 222"/>
                <a:gd name="T11" fmla="*/ 120 h 172"/>
                <a:gd name="T12" fmla="*/ 11 w 222"/>
                <a:gd name="T13" fmla="*/ 124 h 172"/>
                <a:gd name="T14" fmla="*/ 16 w 222"/>
                <a:gd name="T15" fmla="*/ 130 h 172"/>
                <a:gd name="T16" fmla="*/ 20 w 222"/>
                <a:gd name="T17" fmla="*/ 133 h 172"/>
                <a:gd name="T18" fmla="*/ 24 w 222"/>
                <a:gd name="T19" fmla="*/ 136 h 172"/>
                <a:gd name="T20" fmla="*/ 28 w 222"/>
                <a:gd name="T21" fmla="*/ 136 h 172"/>
                <a:gd name="T22" fmla="*/ 33 w 222"/>
                <a:gd name="T23" fmla="*/ 136 h 172"/>
                <a:gd name="T24" fmla="*/ 38 w 222"/>
                <a:gd name="T25" fmla="*/ 133 h 172"/>
                <a:gd name="T26" fmla="*/ 41 w 222"/>
                <a:gd name="T27" fmla="*/ 130 h 172"/>
                <a:gd name="T28" fmla="*/ 46 w 222"/>
                <a:gd name="T29" fmla="*/ 124 h 172"/>
                <a:gd name="T30" fmla="*/ 48 w 222"/>
                <a:gd name="T31" fmla="*/ 120 h 172"/>
                <a:gd name="T32" fmla="*/ 52 w 222"/>
                <a:gd name="T33" fmla="*/ 113 h 172"/>
                <a:gd name="T34" fmla="*/ 53 w 222"/>
                <a:gd name="T35" fmla="*/ 105 h 172"/>
                <a:gd name="T36" fmla="*/ 56 w 222"/>
                <a:gd name="T37" fmla="*/ 99 h 172"/>
                <a:gd name="T38" fmla="*/ 57 w 222"/>
                <a:gd name="T39" fmla="*/ 89 h 172"/>
                <a:gd name="T40" fmla="*/ 57 w 222"/>
                <a:gd name="T41" fmla="*/ 82 h 172"/>
                <a:gd name="T42" fmla="*/ 57 w 222"/>
                <a:gd name="T43" fmla="*/ 0 h 172"/>
                <a:gd name="T44" fmla="*/ 1 w 222"/>
                <a:gd name="T45" fmla="*/ 0 h 172"/>
                <a:gd name="T46" fmla="*/ 1 w 222"/>
                <a:gd name="T47" fmla="*/ 82 h 172"/>
                <a:gd name="T48" fmla="*/ 1 w 222"/>
                <a:gd name="T49" fmla="*/ 82 h 17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2"/>
                <a:gd name="T76" fmla="*/ 0 h 172"/>
                <a:gd name="T77" fmla="*/ 222 w 222"/>
                <a:gd name="T78" fmla="*/ 172 h 17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" name="Freeform 228">
              <a:extLst>
                <a:ext uri="{FF2B5EF4-FFF2-40B4-BE49-F238E27FC236}">
                  <a16:creationId xmlns:a16="http://schemas.microsoft.com/office/drawing/2014/main" id="{63FD51FF-76DF-41D2-A53E-8ABE0599E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509" y="25965"/>
              <a:ext cx="103188" cy="34925"/>
            </a:xfrm>
            <a:custGeom>
              <a:avLst/>
              <a:gdLst>
                <a:gd name="T0" fmla="*/ 0 w 74"/>
                <a:gd name="T1" fmla="*/ 0 h 25"/>
                <a:gd name="T2" fmla="*/ 44 w 74"/>
                <a:gd name="T3" fmla="*/ 0 h 25"/>
                <a:gd name="T4" fmla="*/ 44 w 74"/>
                <a:gd name="T5" fmla="*/ 4 h 25"/>
                <a:gd name="T6" fmla="*/ 3 w 74"/>
                <a:gd name="T7" fmla="*/ 4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1 h 25"/>
                <a:gd name="T16" fmla="*/ 44 w 74"/>
                <a:gd name="T17" fmla="*/ 11 h 25"/>
                <a:gd name="T18" fmla="*/ 44 w 74"/>
                <a:gd name="T19" fmla="*/ 15 h 25"/>
                <a:gd name="T20" fmla="*/ 3 w 74"/>
                <a:gd name="T21" fmla="*/ 15 h 25"/>
                <a:gd name="T22" fmla="*/ 3 w 74"/>
                <a:gd name="T23" fmla="*/ 11 h 25"/>
                <a:gd name="T24" fmla="*/ 3 w 74"/>
                <a:gd name="T25" fmla="*/ 11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0" name="Speech Bubble: Rectangle 349">
            <a:extLst>
              <a:ext uri="{FF2B5EF4-FFF2-40B4-BE49-F238E27FC236}">
                <a16:creationId xmlns:a16="http://schemas.microsoft.com/office/drawing/2014/main" id="{4D0FFAA3-B64E-4539-AE76-B2534BEA36AB}"/>
              </a:ext>
            </a:extLst>
          </p:cNvPr>
          <p:cNvSpPr/>
          <p:nvPr/>
        </p:nvSpPr>
        <p:spPr>
          <a:xfrm>
            <a:off x="8488751" y="2805749"/>
            <a:ext cx="1914159" cy="944777"/>
          </a:xfrm>
          <a:prstGeom prst="wedgeRectCallout">
            <a:avLst>
              <a:gd name="adj1" fmla="val 2422"/>
              <a:gd name="adj2" fmla="val 8751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N comparators (N-way)</a:t>
            </a: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Bell Gothic Std Black" panose="020B0706020202040204" pitchFamily="34" charset="0"/>
                <a:sym typeface="Wingdings" panose="05000000000000000000" pitchFamily="2" charset="2"/>
              </a:rPr>
              <a:t> Delay &amp; area</a:t>
            </a:r>
            <a:endParaRPr lang="ko-KR" altLang="en-US" i="1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AC678B20-8655-4AF8-8893-C119A83374DA}"/>
              </a:ext>
            </a:extLst>
          </p:cNvPr>
          <p:cNvGrpSpPr/>
          <p:nvPr/>
        </p:nvGrpSpPr>
        <p:grpSpPr>
          <a:xfrm>
            <a:off x="4170273" y="5647649"/>
            <a:ext cx="3810000" cy="447361"/>
            <a:chOff x="1406525" y="9294755"/>
            <a:chExt cx="3810000" cy="447361"/>
          </a:xfrm>
          <a:solidFill>
            <a:schemeClr val="bg1">
              <a:lumMod val="85000"/>
            </a:schemeClr>
          </a:solidFill>
        </p:grpSpPr>
        <p:sp>
          <p:nvSpPr>
            <p:cNvPr id="352" name="AutoShape 260">
              <a:extLst>
                <a:ext uri="{FF2B5EF4-FFF2-40B4-BE49-F238E27FC236}">
                  <a16:creationId xmlns:a16="http://schemas.microsoft.com/office/drawing/2014/main" id="{0EF81BC4-3A96-437E-B3F2-0F9B55F79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87644" y="9213636"/>
              <a:ext cx="447361" cy="609600"/>
            </a:xfrm>
            <a:prstGeom prst="moon">
              <a:avLst>
                <a:gd name="adj" fmla="val 81944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53" name="AutoShape 261">
              <a:extLst>
                <a:ext uri="{FF2B5EF4-FFF2-40B4-BE49-F238E27FC236}">
                  <a16:creationId xmlns:a16="http://schemas.microsoft.com/office/drawing/2014/main" id="{C5F49AF4-9AB8-4A5F-8A03-501A6DD7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9314949"/>
              <a:ext cx="1752600" cy="298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4" name="Text Box 262">
              <a:extLst>
                <a:ext uri="{FF2B5EF4-FFF2-40B4-BE49-F238E27FC236}">
                  <a16:creationId xmlns:a16="http://schemas.microsoft.com/office/drawing/2014/main" id="{9628B10C-6E00-4885-A0E9-DB6A1E7D5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9314949"/>
              <a:ext cx="1098550" cy="3370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dirty="0">
                  <a:solidFill>
                    <a:srgbClr val="000000"/>
                  </a:solidFill>
                  <a:ea typeface="굴림" panose="020B0600000101010101" pitchFamily="50" charset="-127"/>
                </a:rPr>
                <a:t>4x1 select</a:t>
              </a:r>
            </a:p>
          </p:txBody>
        </p:sp>
      </p:grpSp>
      <p:sp>
        <p:nvSpPr>
          <p:cNvPr id="355" name="Speech Bubble: Rectangle 354">
            <a:extLst>
              <a:ext uri="{FF2B5EF4-FFF2-40B4-BE49-F238E27FC236}">
                <a16:creationId xmlns:a16="http://schemas.microsoft.com/office/drawing/2014/main" id="{7DBC4701-A87D-41A1-8501-B8EE39117170}"/>
              </a:ext>
            </a:extLst>
          </p:cNvPr>
          <p:cNvSpPr/>
          <p:nvPr/>
        </p:nvSpPr>
        <p:spPr>
          <a:xfrm>
            <a:off x="4495959" y="4643164"/>
            <a:ext cx="1764578" cy="723356"/>
          </a:xfrm>
          <a:prstGeom prst="wedgeRectCallout">
            <a:avLst>
              <a:gd name="adj1" fmla="val -40467"/>
              <a:gd name="adj2" fmla="val 77696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Hit/Miss decision delay</a:t>
            </a:r>
            <a:endParaRPr lang="ko-KR" altLang="en-US" i="1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356" name="Group 250">
            <a:extLst>
              <a:ext uri="{FF2B5EF4-FFF2-40B4-BE49-F238E27FC236}">
                <a16:creationId xmlns:a16="http://schemas.microsoft.com/office/drawing/2014/main" id="{D8A94B62-9004-43A6-8282-DE018B84F0DF}"/>
              </a:ext>
            </a:extLst>
          </p:cNvPr>
          <p:cNvGrpSpPr>
            <a:grpSpLocks/>
          </p:cNvGrpSpPr>
          <p:nvPr/>
        </p:nvGrpSpPr>
        <p:grpSpPr bwMode="auto">
          <a:xfrm>
            <a:off x="2230390" y="2084495"/>
            <a:ext cx="2870200" cy="1601788"/>
            <a:chOff x="1622" y="1200"/>
            <a:chExt cx="1808" cy="1009"/>
          </a:xfrm>
        </p:grpSpPr>
        <p:sp>
          <p:nvSpPr>
            <p:cNvPr id="357" name="Line 20">
              <a:extLst>
                <a:ext uri="{FF2B5EF4-FFF2-40B4-BE49-F238E27FC236}">
                  <a16:creationId xmlns:a16="http://schemas.microsoft.com/office/drawing/2014/main" id="{7A4708EF-94F4-4E28-942C-9DE502536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" name="Line 244">
              <a:extLst>
                <a:ext uri="{FF2B5EF4-FFF2-40B4-BE49-F238E27FC236}">
                  <a16:creationId xmlns:a16="http://schemas.microsoft.com/office/drawing/2014/main" id="{1EA1A863-7BE4-4998-94BA-3CE120DE9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" name="Line 245">
              <a:extLst>
                <a:ext uri="{FF2B5EF4-FFF2-40B4-BE49-F238E27FC236}">
                  <a16:creationId xmlns:a16="http://schemas.microsoft.com/office/drawing/2014/main" id="{C035CF34-65A0-421C-97F0-430599762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1584"/>
              <a:ext cx="17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0" name="Line 246">
              <a:extLst>
                <a:ext uri="{FF2B5EF4-FFF2-40B4-BE49-F238E27FC236}">
                  <a16:creationId xmlns:a16="http://schemas.microsoft.com/office/drawing/2014/main" id="{4920384D-C0A2-417C-B964-F43AC2F7B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76"/>
              <a:ext cx="0" cy="63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1" name="Line 247">
              <a:extLst>
                <a:ext uri="{FF2B5EF4-FFF2-40B4-BE49-F238E27FC236}">
                  <a16:creationId xmlns:a16="http://schemas.microsoft.com/office/drawing/2014/main" id="{127D0463-C94C-4992-BF3D-5080A111B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2209"/>
              <a:ext cx="4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62" name="Speech Bubble: Rectangle 361">
            <a:extLst>
              <a:ext uri="{FF2B5EF4-FFF2-40B4-BE49-F238E27FC236}">
                <a16:creationId xmlns:a16="http://schemas.microsoft.com/office/drawing/2014/main" id="{5F29CBF5-25F1-470A-A247-8A5D449BD318}"/>
              </a:ext>
            </a:extLst>
          </p:cNvPr>
          <p:cNvSpPr/>
          <p:nvPr/>
        </p:nvSpPr>
        <p:spPr>
          <a:xfrm>
            <a:off x="5488915" y="1898500"/>
            <a:ext cx="1914159" cy="944777"/>
          </a:xfrm>
          <a:prstGeom prst="wedgeRectCallout">
            <a:avLst>
              <a:gd name="adj1" fmla="val -66579"/>
              <a:gd name="adj2" fmla="val 42958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Mux delay (set selection) before data is available</a:t>
            </a:r>
            <a:endParaRPr lang="ko-KR" altLang="en-US" i="1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095243B-47B4-B5E6-969C-9F84716ACDEF}"/>
              </a:ext>
            </a:extLst>
          </p:cNvPr>
          <p:cNvSpPr/>
          <p:nvPr/>
        </p:nvSpPr>
        <p:spPr>
          <a:xfrm>
            <a:off x="2084697" y="940966"/>
            <a:ext cx="671195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One word/block, Cache size = 1K words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= 256 sets each with four ways (each with one block)</a:t>
            </a:r>
            <a:endParaRPr lang="en-US" altLang="ko-KR" sz="2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5" grpId="0" animBg="1"/>
      <p:bldP spid="3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271D-5C22-430F-97EC-D443FC3A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Set-Associative Cache</a:t>
            </a:r>
            <a:endParaRPr lang="ko-KR" altLang="en-US" dirty="0"/>
          </a:p>
        </p:txBody>
      </p:sp>
      <p:sp>
        <p:nvSpPr>
          <p:cNvPr id="168" name="Text Placeholder 167">
            <a:extLst>
              <a:ext uri="{FF2B5EF4-FFF2-40B4-BE49-F238E27FC236}">
                <a16:creationId xmlns:a16="http://schemas.microsoft.com/office/drawing/2014/main" id="{197D8F02-0B84-4021-99A3-DE032D009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100" dirty="0">
                <a:ea typeface="굴림" panose="020B0600000101010101" pitchFamily="50" charset="-127"/>
              </a:rPr>
              <a:t>Data from Hennessy &amp; Patterson, </a:t>
            </a:r>
            <a:r>
              <a:rPr lang="en-US" altLang="ko-KR" sz="1100" i="1" dirty="0">
                <a:ea typeface="굴림" panose="020B0600000101010101" pitchFamily="50" charset="-127"/>
              </a:rPr>
              <a:t>Computer Architecture</a:t>
            </a:r>
            <a:endParaRPr lang="en-US" altLang="ko-KR" sz="1100" dirty="0">
              <a:ea typeface="굴림" panose="020B0600000101010101" pitchFamily="50" charset="-127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ABC86B0-8A49-4560-A7B9-BEFB77C4450B}"/>
              </a:ext>
            </a:extLst>
          </p:cNvPr>
          <p:cNvSpPr/>
          <p:nvPr/>
        </p:nvSpPr>
        <p:spPr>
          <a:xfrm>
            <a:off x="564204" y="1071438"/>
            <a:ext cx="761365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choice of direct mapped or set associative depends on the cost of a miss versus the cost of implementation</a:t>
            </a:r>
            <a:endParaRPr lang="en-US" altLang="ko-KR" sz="2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65" name="Object 29">
            <a:extLst>
              <a:ext uri="{FF2B5EF4-FFF2-40B4-BE49-F238E27FC236}">
                <a16:creationId xmlns:a16="http://schemas.microsoft.com/office/drawing/2014/main" id="{F0D71E3E-02B5-4444-BEB0-B1EEF7AEB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1512222"/>
          <a:ext cx="6324600" cy="4616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6" name="Speech Bubble: Rectangle 365">
            <a:extLst>
              <a:ext uri="{FF2B5EF4-FFF2-40B4-BE49-F238E27FC236}">
                <a16:creationId xmlns:a16="http://schemas.microsoft.com/office/drawing/2014/main" id="{237358C2-843F-43B3-BEDE-6A7A7BBA4A5E}"/>
              </a:ext>
            </a:extLst>
          </p:cNvPr>
          <p:cNvSpPr/>
          <p:nvPr/>
        </p:nvSpPr>
        <p:spPr>
          <a:xfrm>
            <a:off x="5590170" y="1540340"/>
            <a:ext cx="2207630" cy="944777"/>
          </a:xfrm>
          <a:prstGeom prst="wedgeRectCallout">
            <a:avLst>
              <a:gd name="adj1" fmla="val -44943"/>
              <a:gd name="adj2" fmla="val 8539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Largest gains are in going from direct mapped to 2-way</a:t>
            </a:r>
            <a:endParaRPr lang="ko-KR" altLang="en-US" i="1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" name="Text Placeholder 167">
            <a:extLst>
              <a:ext uri="{FF2B5EF4-FFF2-40B4-BE49-F238E27FC236}">
                <a16:creationId xmlns:a16="http://schemas.microsoft.com/office/drawing/2014/main" id="{4579BFF5-4552-83F6-FC56-E35CF6EE5072}"/>
              </a:ext>
            </a:extLst>
          </p:cNvPr>
          <p:cNvSpPr txBox="1">
            <a:spLocks/>
          </p:cNvSpPr>
          <p:nvPr/>
        </p:nvSpPr>
        <p:spPr>
          <a:xfrm>
            <a:off x="686124" y="693895"/>
            <a:ext cx="8015896" cy="4071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i="1" kern="1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i="0" dirty="0">
                <a:solidFill>
                  <a:srgbClr val="0000FF"/>
                </a:solidFill>
              </a:rPr>
              <a:t>Advantage</a:t>
            </a:r>
            <a:r>
              <a:rPr lang="en-US" altLang="ko-KR" sz="2000" i="0" dirty="0">
                <a:solidFill>
                  <a:schemeClr val="tx1"/>
                </a:solidFill>
              </a:rPr>
              <a:t>: can reduce miss rate with small associativity</a:t>
            </a:r>
            <a:r>
              <a:rPr lang="zh-CN" altLang="en-US" sz="2000" i="0" dirty="0">
                <a:solidFill>
                  <a:schemeClr val="tx1"/>
                </a:solidFill>
              </a:rPr>
              <a:t> </a:t>
            </a:r>
            <a:endParaRPr lang="ko-KR" alt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6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6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6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6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6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6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65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65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5" grpId="0" uiExpand="1">
        <p:bldSub>
          <a:bldChart bld="series"/>
        </p:bldSub>
      </p:bldGraphic>
      <p:bldP spid="3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7AD1-9142-4858-8587-70665FA6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Range of Set Associative Caches</a:t>
            </a:r>
            <a:endParaRPr lang="ko-KR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BD2F0-0D71-28F3-5617-A0EB71CD1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4BA17-2BC2-4F6A-A938-5C30B67C2EC5}"/>
              </a:ext>
            </a:extLst>
          </p:cNvPr>
          <p:cNvSpPr/>
          <p:nvPr/>
        </p:nvSpPr>
        <p:spPr>
          <a:xfrm>
            <a:off x="564204" y="795492"/>
            <a:ext cx="761365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a fixed size cache, each increase by a factor of two in associativity doubles the number of blocks per set (i.e., the number or ways) and halves the number of sets – decreases the size of the index by 1 bit and increases the size of the tag by 1 bit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AA26592-001A-4B13-AEB0-A702F48603DC}"/>
              </a:ext>
            </a:extLst>
          </p:cNvPr>
          <p:cNvGrpSpPr/>
          <p:nvPr/>
        </p:nvGrpSpPr>
        <p:grpSpPr>
          <a:xfrm>
            <a:off x="1744909" y="4248151"/>
            <a:ext cx="8725382" cy="308895"/>
            <a:chOff x="220909" y="3366831"/>
            <a:chExt cx="8725382" cy="3088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421110-5816-4BED-BA02-82B304A83148}"/>
                </a:ext>
              </a:extLst>
            </p:cNvPr>
            <p:cNvSpPr/>
            <p:nvPr/>
          </p:nvSpPr>
          <p:spPr>
            <a:xfrm>
              <a:off x="220909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72A774-3A3B-43D9-92F8-68899CB635EE}"/>
                </a:ext>
              </a:extLst>
            </p:cNvPr>
            <p:cNvSpPr/>
            <p:nvPr/>
          </p:nvSpPr>
          <p:spPr>
            <a:xfrm>
              <a:off x="493589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8176CD-C8C5-4A93-8393-CDDA321C8A93}"/>
                </a:ext>
              </a:extLst>
            </p:cNvPr>
            <p:cNvSpPr/>
            <p:nvPr/>
          </p:nvSpPr>
          <p:spPr>
            <a:xfrm>
              <a:off x="766269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7B2433-7A59-4273-BF33-28BEC911CFD1}"/>
                </a:ext>
              </a:extLst>
            </p:cNvPr>
            <p:cNvSpPr/>
            <p:nvPr/>
          </p:nvSpPr>
          <p:spPr>
            <a:xfrm>
              <a:off x="103894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C1A377-FA52-4CA4-B475-F3B7E8246AB9}"/>
                </a:ext>
              </a:extLst>
            </p:cNvPr>
            <p:cNvSpPr/>
            <p:nvPr/>
          </p:nvSpPr>
          <p:spPr>
            <a:xfrm>
              <a:off x="131162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73D9740-E13E-4B4C-9F5B-7E7F6C8A13B9}"/>
                </a:ext>
              </a:extLst>
            </p:cNvPr>
            <p:cNvSpPr/>
            <p:nvPr/>
          </p:nvSpPr>
          <p:spPr>
            <a:xfrm>
              <a:off x="158430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4BBA1B-9BF5-4A88-A62C-EA9CE6519938}"/>
                </a:ext>
              </a:extLst>
            </p:cNvPr>
            <p:cNvSpPr/>
            <p:nvPr/>
          </p:nvSpPr>
          <p:spPr>
            <a:xfrm>
              <a:off x="185698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CEE423-6C5B-4EF5-AA82-9BBD39CD4940}"/>
                </a:ext>
              </a:extLst>
            </p:cNvPr>
            <p:cNvSpPr/>
            <p:nvPr/>
          </p:nvSpPr>
          <p:spPr>
            <a:xfrm>
              <a:off x="2129667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8D241E-559D-4E7A-98CC-82A3B916FDB6}"/>
                </a:ext>
              </a:extLst>
            </p:cNvPr>
            <p:cNvSpPr/>
            <p:nvPr/>
          </p:nvSpPr>
          <p:spPr>
            <a:xfrm>
              <a:off x="240234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EFF2FF-76D9-466A-A579-9CBA28D3A07C}"/>
                </a:ext>
              </a:extLst>
            </p:cNvPr>
            <p:cNvSpPr/>
            <p:nvPr/>
          </p:nvSpPr>
          <p:spPr>
            <a:xfrm>
              <a:off x="267502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F679D5-0DA1-455D-B016-787040D55C84}"/>
                </a:ext>
              </a:extLst>
            </p:cNvPr>
            <p:cNvSpPr/>
            <p:nvPr/>
          </p:nvSpPr>
          <p:spPr>
            <a:xfrm>
              <a:off x="2947708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3F7FF6-894D-436E-83A9-CD6E0448F80E}"/>
                </a:ext>
              </a:extLst>
            </p:cNvPr>
            <p:cNvSpPr/>
            <p:nvPr/>
          </p:nvSpPr>
          <p:spPr>
            <a:xfrm>
              <a:off x="3220387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FC05E3-60F7-42EA-B711-CF298589BB01}"/>
                </a:ext>
              </a:extLst>
            </p:cNvPr>
            <p:cNvSpPr/>
            <p:nvPr/>
          </p:nvSpPr>
          <p:spPr>
            <a:xfrm>
              <a:off x="3493067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E009AD-EAF7-4B4F-B46A-78BB635249A7}"/>
                </a:ext>
              </a:extLst>
            </p:cNvPr>
            <p:cNvSpPr/>
            <p:nvPr/>
          </p:nvSpPr>
          <p:spPr>
            <a:xfrm>
              <a:off x="3765747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1FCD6B-BD14-4D33-B1FA-C7C4DFFDF200}"/>
                </a:ext>
              </a:extLst>
            </p:cNvPr>
            <p:cNvSpPr/>
            <p:nvPr/>
          </p:nvSpPr>
          <p:spPr>
            <a:xfrm>
              <a:off x="4038427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7B7B56-3131-4BCE-97F3-E2A25D0446B1}"/>
                </a:ext>
              </a:extLst>
            </p:cNvPr>
            <p:cNvSpPr/>
            <p:nvPr/>
          </p:nvSpPr>
          <p:spPr>
            <a:xfrm>
              <a:off x="4311106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C88F83-42F0-49E5-863D-8395A133D848}"/>
                </a:ext>
              </a:extLst>
            </p:cNvPr>
            <p:cNvSpPr/>
            <p:nvPr/>
          </p:nvSpPr>
          <p:spPr>
            <a:xfrm>
              <a:off x="4583414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CBF1076-182C-4748-8902-4646E6871188}"/>
                </a:ext>
              </a:extLst>
            </p:cNvPr>
            <p:cNvSpPr/>
            <p:nvPr/>
          </p:nvSpPr>
          <p:spPr>
            <a:xfrm>
              <a:off x="4856094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23541E8-CB7E-461A-AFFD-63AF5048DB9A}"/>
                </a:ext>
              </a:extLst>
            </p:cNvPr>
            <p:cNvSpPr/>
            <p:nvPr/>
          </p:nvSpPr>
          <p:spPr>
            <a:xfrm>
              <a:off x="5128774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5DEA4B2-0310-4BDA-B66A-1EFDCB6B8B33}"/>
                </a:ext>
              </a:extLst>
            </p:cNvPr>
            <p:cNvSpPr/>
            <p:nvPr/>
          </p:nvSpPr>
          <p:spPr>
            <a:xfrm>
              <a:off x="540145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30952A-E390-407D-97C5-317ED50B870C}"/>
                </a:ext>
              </a:extLst>
            </p:cNvPr>
            <p:cNvSpPr/>
            <p:nvPr/>
          </p:nvSpPr>
          <p:spPr>
            <a:xfrm>
              <a:off x="567413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016D6C-0828-4AEE-B9FD-CD89D25CCA89}"/>
                </a:ext>
              </a:extLst>
            </p:cNvPr>
            <p:cNvSpPr/>
            <p:nvPr/>
          </p:nvSpPr>
          <p:spPr>
            <a:xfrm>
              <a:off x="594681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97494E-9655-45FC-9F88-1E6BF60A1E1B}"/>
                </a:ext>
              </a:extLst>
            </p:cNvPr>
            <p:cNvSpPr/>
            <p:nvPr/>
          </p:nvSpPr>
          <p:spPr>
            <a:xfrm>
              <a:off x="621949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AA43209-5008-469E-A764-F730B820F276}"/>
                </a:ext>
              </a:extLst>
            </p:cNvPr>
            <p:cNvSpPr/>
            <p:nvPr/>
          </p:nvSpPr>
          <p:spPr>
            <a:xfrm>
              <a:off x="6492172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52B7AAD-601F-4D47-AF2B-4588FAB5CD40}"/>
                </a:ext>
              </a:extLst>
            </p:cNvPr>
            <p:cNvSpPr/>
            <p:nvPr/>
          </p:nvSpPr>
          <p:spPr>
            <a:xfrm>
              <a:off x="676485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DE9E96E-EEC1-47ED-A995-F8B9BD0BA6B1}"/>
                </a:ext>
              </a:extLst>
            </p:cNvPr>
            <p:cNvSpPr/>
            <p:nvPr/>
          </p:nvSpPr>
          <p:spPr>
            <a:xfrm>
              <a:off x="703753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9C6BF6E-25F8-49DF-94E0-D09E6FFF319B}"/>
                </a:ext>
              </a:extLst>
            </p:cNvPr>
            <p:cNvSpPr/>
            <p:nvPr/>
          </p:nvSpPr>
          <p:spPr>
            <a:xfrm>
              <a:off x="7310213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8BCFD9-71F5-43FC-A57A-CE410063E964}"/>
                </a:ext>
              </a:extLst>
            </p:cNvPr>
            <p:cNvSpPr/>
            <p:nvPr/>
          </p:nvSpPr>
          <p:spPr>
            <a:xfrm>
              <a:off x="7582892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935635-6178-4FC2-89FB-7908FC3F69EC}"/>
                </a:ext>
              </a:extLst>
            </p:cNvPr>
            <p:cNvSpPr/>
            <p:nvPr/>
          </p:nvSpPr>
          <p:spPr>
            <a:xfrm>
              <a:off x="7855572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770117-3745-499B-ACB7-BCB33320C87C}"/>
                </a:ext>
              </a:extLst>
            </p:cNvPr>
            <p:cNvSpPr/>
            <p:nvPr/>
          </p:nvSpPr>
          <p:spPr>
            <a:xfrm>
              <a:off x="8128252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4DA9FD-86FD-4D25-9A47-EEBC5DC5CBE3}"/>
                </a:ext>
              </a:extLst>
            </p:cNvPr>
            <p:cNvSpPr/>
            <p:nvPr/>
          </p:nvSpPr>
          <p:spPr>
            <a:xfrm>
              <a:off x="8400932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1FFBE8-163B-466F-83E2-D0BAE452FC4E}"/>
                </a:ext>
              </a:extLst>
            </p:cNvPr>
            <p:cNvSpPr/>
            <p:nvPr/>
          </p:nvSpPr>
          <p:spPr>
            <a:xfrm>
              <a:off x="8673611" y="3366831"/>
              <a:ext cx="272680" cy="30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1E1A6D-DA98-4038-89A8-49707F10C9DF}"/>
              </a:ext>
            </a:extLst>
          </p:cNvPr>
          <p:cNvGrpSpPr/>
          <p:nvPr/>
        </p:nvGrpSpPr>
        <p:grpSpPr>
          <a:xfrm>
            <a:off x="9924933" y="4248151"/>
            <a:ext cx="545359" cy="308895"/>
            <a:chOff x="8553332" y="3581400"/>
            <a:chExt cx="545359" cy="308895"/>
          </a:xfrm>
          <a:solidFill>
            <a:schemeClr val="bg1">
              <a:lumMod val="75000"/>
            </a:schemeClr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7A7F209-540C-4E83-A58B-83CED24DAC43}"/>
                </a:ext>
              </a:extLst>
            </p:cNvPr>
            <p:cNvSpPr/>
            <p:nvPr/>
          </p:nvSpPr>
          <p:spPr>
            <a:xfrm>
              <a:off x="8553332" y="3581400"/>
              <a:ext cx="272680" cy="308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4AB3301-B046-4B29-8677-EA3DD9070BB5}"/>
                </a:ext>
              </a:extLst>
            </p:cNvPr>
            <p:cNvSpPr/>
            <p:nvPr/>
          </p:nvSpPr>
          <p:spPr>
            <a:xfrm>
              <a:off x="8826011" y="3581400"/>
              <a:ext cx="272680" cy="30889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250E12-FE61-4BBC-A46D-1A4D038E3D49}"/>
              </a:ext>
            </a:extLst>
          </p:cNvPr>
          <p:cNvGrpSpPr/>
          <p:nvPr/>
        </p:nvGrpSpPr>
        <p:grpSpPr>
          <a:xfrm>
            <a:off x="1743155" y="2486025"/>
            <a:ext cx="1441072" cy="338554"/>
            <a:chOff x="238163" y="2444174"/>
            <a:chExt cx="1441072" cy="33855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D9CBB70-111A-48B0-A70E-D6A7630AAF9B}"/>
                </a:ext>
              </a:extLst>
            </p:cNvPr>
            <p:cNvSpPr/>
            <p:nvPr/>
          </p:nvSpPr>
          <p:spPr>
            <a:xfrm>
              <a:off x="238163" y="2486760"/>
              <a:ext cx="272680" cy="2533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30B8FE4-7F5E-4221-AD36-8D14B04D1625}"/>
                </a:ext>
              </a:extLst>
            </p:cNvPr>
            <p:cNvSpPr txBox="1"/>
            <p:nvPr/>
          </p:nvSpPr>
          <p:spPr>
            <a:xfrm>
              <a:off x="493589" y="2444174"/>
              <a:ext cx="1185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Black" panose="02000503050000020004" pitchFamily="2" charset="0"/>
                </a:rPr>
                <a:t>: Byte offset</a:t>
              </a:r>
              <a:endParaRPr lang="ko-KR" altLang="en-US" sz="1600" dirty="0">
                <a:latin typeface="Bell Gothic Black" panose="02000503050000020004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F78E30-F1E1-4CE2-93B2-E7221F2EC535}"/>
              </a:ext>
            </a:extLst>
          </p:cNvPr>
          <p:cNvGrpSpPr/>
          <p:nvPr/>
        </p:nvGrpSpPr>
        <p:grpSpPr>
          <a:xfrm>
            <a:off x="1744909" y="2836149"/>
            <a:ext cx="5990458" cy="338554"/>
            <a:chOff x="238163" y="2444174"/>
            <a:chExt cx="5990458" cy="33855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99458C-EF91-4A65-AB21-4B6B3AE82D1A}"/>
                </a:ext>
              </a:extLst>
            </p:cNvPr>
            <p:cNvSpPr/>
            <p:nvPr/>
          </p:nvSpPr>
          <p:spPr>
            <a:xfrm>
              <a:off x="238163" y="2486760"/>
              <a:ext cx="272680" cy="25338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EF59995-033A-4AA4-84C6-1BEE8C02B188}"/>
                </a:ext>
              </a:extLst>
            </p:cNvPr>
            <p:cNvSpPr txBox="1"/>
            <p:nvPr/>
          </p:nvSpPr>
          <p:spPr>
            <a:xfrm>
              <a:off x="493589" y="2444174"/>
              <a:ext cx="5735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Black" panose="02000503050000020004" pitchFamily="2" charset="0"/>
                </a:rPr>
                <a:t>: Block offset </a:t>
              </a:r>
              <a:r>
                <a:rPr lang="en-US" altLang="ko-KR" sz="1600" dirty="0">
                  <a:latin typeface="Bell Gothic Black" panose="02000503050000020004" pitchFamily="2" charset="0"/>
                  <a:sym typeface="Wingdings" panose="05000000000000000000" pitchFamily="2" charset="2"/>
                </a:rPr>
                <a:t> selects the word in the block (multi-word support)</a:t>
              </a:r>
              <a:endParaRPr lang="ko-KR" altLang="en-US" sz="1600" dirty="0">
                <a:latin typeface="Bell Gothic Black" panose="02000503050000020004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2E7844E-FECA-4894-8CDC-6F36C936BB78}"/>
              </a:ext>
            </a:extLst>
          </p:cNvPr>
          <p:cNvGrpSpPr/>
          <p:nvPr/>
        </p:nvGrpSpPr>
        <p:grpSpPr>
          <a:xfrm>
            <a:off x="1743155" y="3197730"/>
            <a:ext cx="2478150" cy="338554"/>
            <a:chOff x="238163" y="2444174"/>
            <a:chExt cx="2478150" cy="338554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5D3C9E-00E8-4B0E-91F0-73F716CE0260}"/>
                </a:ext>
              </a:extLst>
            </p:cNvPr>
            <p:cNvSpPr/>
            <p:nvPr/>
          </p:nvSpPr>
          <p:spPr>
            <a:xfrm>
              <a:off x="238163" y="2486760"/>
              <a:ext cx="272680" cy="253381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72A96A0-29F5-4930-9E0A-5E4CBEAF0474}"/>
                </a:ext>
              </a:extLst>
            </p:cNvPr>
            <p:cNvSpPr txBox="1"/>
            <p:nvPr/>
          </p:nvSpPr>
          <p:spPr>
            <a:xfrm>
              <a:off x="493589" y="2444174"/>
              <a:ext cx="2222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Black" panose="02000503050000020004" pitchFamily="2" charset="0"/>
                </a:rPr>
                <a:t>: Index </a:t>
              </a:r>
              <a:r>
                <a:rPr lang="en-US" altLang="ko-KR" sz="1600" dirty="0">
                  <a:latin typeface="Bell Gothic Black" panose="02000503050000020004" pitchFamily="2" charset="0"/>
                  <a:sym typeface="Wingdings" panose="05000000000000000000" pitchFamily="2" charset="2"/>
                </a:rPr>
                <a:t> selects the set</a:t>
              </a:r>
              <a:endParaRPr lang="ko-KR" altLang="en-US" sz="1600" dirty="0">
                <a:latin typeface="Bell Gothic Black" panose="02000503050000020004" pitchFamily="2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C563D10-0F03-497A-9E7E-24E5F691F002}"/>
              </a:ext>
            </a:extLst>
          </p:cNvPr>
          <p:cNvGrpSpPr/>
          <p:nvPr/>
        </p:nvGrpSpPr>
        <p:grpSpPr>
          <a:xfrm>
            <a:off x="1744909" y="3547854"/>
            <a:ext cx="2883068" cy="338554"/>
            <a:chOff x="238163" y="2444174"/>
            <a:chExt cx="2883068" cy="3385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5C161E1-2A86-41DC-923F-78A50C0C24C6}"/>
                </a:ext>
              </a:extLst>
            </p:cNvPr>
            <p:cNvSpPr/>
            <p:nvPr/>
          </p:nvSpPr>
          <p:spPr>
            <a:xfrm>
              <a:off x="238163" y="2486760"/>
              <a:ext cx="272680" cy="253381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1156924-A1C1-4CEC-A3DB-7194417068F7}"/>
                </a:ext>
              </a:extLst>
            </p:cNvPr>
            <p:cNvSpPr txBox="1"/>
            <p:nvPr/>
          </p:nvSpPr>
          <p:spPr>
            <a:xfrm>
              <a:off x="493589" y="2444174"/>
              <a:ext cx="2627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Black" panose="02000503050000020004" pitchFamily="2" charset="0"/>
                </a:rPr>
                <a:t>: Tag </a:t>
              </a:r>
              <a:r>
                <a:rPr lang="en-US" altLang="ko-KR" sz="1600" dirty="0">
                  <a:latin typeface="Bell Gothic Black" panose="02000503050000020004" pitchFamily="2" charset="0"/>
                  <a:sym typeface="Wingdings" panose="05000000000000000000" pitchFamily="2" charset="2"/>
                </a:rPr>
                <a:t> used for tag compare</a:t>
              </a:r>
              <a:endParaRPr lang="ko-KR" altLang="en-US" sz="1600" dirty="0">
                <a:latin typeface="Bell Gothic Black" panose="02000503050000020004" pitchFamily="2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3E74E44-F34D-4D94-98D1-3619F0BEE4D1}"/>
              </a:ext>
            </a:extLst>
          </p:cNvPr>
          <p:cNvSpPr txBox="1"/>
          <p:nvPr/>
        </p:nvSpPr>
        <p:spPr>
          <a:xfrm>
            <a:off x="1636346" y="2135281"/>
            <a:ext cx="213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ell Gothic Black" panose="02000503050000020004" pitchFamily="2" charset="0"/>
              </a:rPr>
              <a:t>Address decomposition</a:t>
            </a:r>
            <a:endParaRPr lang="ko-KR" altLang="en-US" sz="1600" dirty="0">
              <a:latin typeface="Bell Gothic Black" panose="02000503050000020004" pitchFamily="2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C0395DA-9011-400E-8026-D50FA785BBEB}"/>
              </a:ext>
            </a:extLst>
          </p:cNvPr>
          <p:cNvGrpSpPr/>
          <p:nvPr/>
        </p:nvGrpSpPr>
        <p:grpSpPr>
          <a:xfrm>
            <a:off x="8834213" y="4248151"/>
            <a:ext cx="1090719" cy="308895"/>
            <a:chOff x="7310212" y="4505325"/>
            <a:chExt cx="1090719" cy="30889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5FAB63E-2AE9-4D8B-8637-075F276D5552}"/>
                </a:ext>
              </a:extLst>
            </p:cNvPr>
            <p:cNvGrpSpPr/>
            <p:nvPr/>
          </p:nvGrpSpPr>
          <p:grpSpPr>
            <a:xfrm>
              <a:off x="7855572" y="4505325"/>
              <a:ext cx="545359" cy="308895"/>
              <a:chOff x="8553332" y="3581400"/>
              <a:chExt cx="545359" cy="308895"/>
            </a:xfrm>
            <a:solidFill>
              <a:srgbClr val="7030A0"/>
            </a:solidFill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75B55D1-87BA-412C-92F5-B5B2C4233390}"/>
                  </a:ext>
                </a:extLst>
              </p:cNvPr>
              <p:cNvSpPr/>
              <p:nvPr/>
            </p:nvSpPr>
            <p:spPr>
              <a:xfrm>
                <a:off x="8553332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E73B683-EE82-4717-AB96-E01B4004B097}"/>
                  </a:ext>
                </a:extLst>
              </p:cNvPr>
              <p:cNvSpPr/>
              <p:nvPr/>
            </p:nvSpPr>
            <p:spPr>
              <a:xfrm>
                <a:off x="8826011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DBBA67D-81CE-4E36-99ED-547961058275}"/>
                </a:ext>
              </a:extLst>
            </p:cNvPr>
            <p:cNvGrpSpPr/>
            <p:nvPr/>
          </p:nvGrpSpPr>
          <p:grpSpPr>
            <a:xfrm>
              <a:off x="7310212" y="4505325"/>
              <a:ext cx="545359" cy="308895"/>
              <a:chOff x="8553332" y="3581400"/>
              <a:chExt cx="545359" cy="308895"/>
            </a:xfrm>
            <a:solidFill>
              <a:srgbClr val="7030A0"/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54F7F5F-7658-457F-BE4A-5CDC26255BEE}"/>
                  </a:ext>
                </a:extLst>
              </p:cNvPr>
              <p:cNvSpPr/>
              <p:nvPr/>
            </p:nvSpPr>
            <p:spPr>
              <a:xfrm>
                <a:off x="8553332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D7C07A6-9E3D-4179-87FF-350F6D7105DD}"/>
                  </a:ext>
                </a:extLst>
              </p:cNvPr>
              <p:cNvSpPr/>
              <p:nvPr/>
            </p:nvSpPr>
            <p:spPr>
              <a:xfrm>
                <a:off x="8826011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4F97779-EC78-4069-A2E1-BAE02B77971A}"/>
              </a:ext>
            </a:extLst>
          </p:cNvPr>
          <p:cNvGrpSpPr/>
          <p:nvPr/>
        </p:nvGrpSpPr>
        <p:grpSpPr>
          <a:xfrm>
            <a:off x="7735075" y="4248151"/>
            <a:ext cx="1090719" cy="308895"/>
            <a:chOff x="6211074" y="4505325"/>
            <a:chExt cx="1090719" cy="308895"/>
          </a:xfrm>
          <a:solidFill>
            <a:srgbClr val="FFC000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A4EFBC5-2FDA-4120-B381-0EB9F7BFB5DB}"/>
                </a:ext>
              </a:extLst>
            </p:cNvPr>
            <p:cNvGrpSpPr/>
            <p:nvPr/>
          </p:nvGrpSpPr>
          <p:grpSpPr>
            <a:xfrm>
              <a:off x="6756434" y="4505325"/>
              <a:ext cx="545359" cy="308895"/>
              <a:chOff x="8553332" y="3581400"/>
              <a:chExt cx="545359" cy="308895"/>
            </a:xfrm>
            <a:grpFill/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9C3026-E1A6-4EAF-A634-58E52C438481}"/>
                  </a:ext>
                </a:extLst>
              </p:cNvPr>
              <p:cNvSpPr/>
              <p:nvPr/>
            </p:nvSpPr>
            <p:spPr>
              <a:xfrm>
                <a:off x="8553332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7A580EF-886B-4F70-85DC-5B0F454BE681}"/>
                  </a:ext>
                </a:extLst>
              </p:cNvPr>
              <p:cNvSpPr/>
              <p:nvPr/>
            </p:nvSpPr>
            <p:spPr>
              <a:xfrm>
                <a:off x="8826011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103F3C0-AACA-4343-9723-922B7852343D}"/>
                </a:ext>
              </a:extLst>
            </p:cNvPr>
            <p:cNvGrpSpPr/>
            <p:nvPr/>
          </p:nvGrpSpPr>
          <p:grpSpPr>
            <a:xfrm>
              <a:off x="6211074" y="4505325"/>
              <a:ext cx="545359" cy="308895"/>
              <a:chOff x="8553332" y="3581400"/>
              <a:chExt cx="545359" cy="308895"/>
            </a:xfrm>
            <a:grpFill/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E2123C9-6562-43AA-9E2E-993FE66A7E08}"/>
                  </a:ext>
                </a:extLst>
              </p:cNvPr>
              <p:cNvSpPr/>
              <p:nvPr/>
            </p:nvSpPr>
            <p:spPr>
              <a:xfrm>
                <a:off x="8553332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2A54C8-CB66-425B-84E5-4F40169306B5}"/>
                  </a:ext>
                </a:extLst>
              </p:cNvPr>
              <p:cNvSpPr/>
              <p:nvPr/>
            </p:nvSpPr>
            <p:spPr>
              <a:xfrm>
                <a:off x="8826011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73BB541-8D49-4326-8488-4C3E841FA058}"/>
              </a:ext>
            </a:extLst>
          </p:cNvPr>
          <p:cNvGrpSpPr/>
          <p:nvPr/>
        </p:nvGrpSpPr>
        <p:grpSpPr>
          <a:xfrm>
            <a:off x="1735506" y="4248148"/>
            <a:ext cx="5994748" cy="308897"/>
            <a:chOff x="409795" y="5448297"/>
            <a:chExt cx="5994748" cy="30889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8436DD3-4B92-4944-9EEF-881CB4D40E8F}"/>
                </a:ext>
              </a:extLst>
            </p:cNvPr>
            <p:cNvGrpSpPr/>
            <p:nvPr/>
          </p:nvGrpSpPr>
          <p:grpSpPr>
            <a:xfrm>
              <a:off x="4227313" y="5448297"/>
              <a:ext cx="2177230" cy="308897"/>
              <a:chOff x="4033842" y="4505323"/>
              <a:chExt cx="2177230" cy="30889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4C9EE8B-97D1-4C15-9301-70003EAF47F8}"/>
                  </a:ext>
                </a:extLst>
              </p:cNvPr>
              <p:cNvGrpSpPr/>
              <p:nvPr/>
            </p:nvGrpSpPr>
            <p:grpSpPr>
              <a:xfrm>
                <a:off x="5120353" y="4505324"/>
                <a:ext cx="1090719" cy="308896"/>
                <a:chOff x="4583414" y="5153024"/>
                <a:chExt cx="1090719" cy="308896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22E75CD3-B936-46CC-9AC2-C6468F8BE650}"/>
                    </a:ext>
                  </a:extLst>
                </p:cNvPr>
                <p:cNvGrpSpPr/>
                <p:nvPr/>
              </p:nvGrpSpPr>
              <p:grpSpPr>
                <a:xfrm>
                  <a:off x="5128774" y="5153025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AA3B07C0-E95B-4DDE-B6AF-90CA236332C6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50F5283-88ED-43D4-8375-26DC4F310C53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0364159-0F35-4AD8-8C77-C0384E4E9AA7}"/>
                    </a:ext>
                  </a:extLst>
                </p:cNvPr>
                <p:cNvGrpSpPr/>
                <p:nvPr/>
              </p:nvGrpSpPr>
              <p:grpSpPr>
                <a:xfrm>
                  <a:off x="4583414" y="5153024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3559F645-9879-4FC9-8B75-820298A28DD2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5026E84C-6029-44ED-BDAA-3B31ED79BFEB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6E88D75-0C41-4A7F-BFFF-021FEFF5A44E}"/>
                  </a:ext>
                </a:extLst>
              </p:cNvPr>
              <p:cNvGrpSpPr/>
              <p:nvPr/>
            </p:nvGrpSpPr>
            <p:grpSpPr>
              <a:xfrm>
                <a:off x="4033842" y="4505323"/>
                <a:ext cx="1090719" cy="308896"/>
                <a:chOff x="4583414" y="5153024"/>
                <a:chExt cx="1090719" cy="30889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39703A88-CDB1-4971-B3E6-20D0B46CBB20}"/>
                    </a:ext>
                  </a:extLst>
                </p:cNvPr>
                <p:cNvGrpSpPr/>
                <p:nvPr/>
              </p:nvGrpSpPr>
              <p:grpSpPr>
                <a:xfrm>
                  <a:off x="5128774" y="5153025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52FDD62A-B457-4198-8F1C-917A035D6EC5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C7D9010C-0ACD-478E-96EC-B428C423B30D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D7CC3B34-70CD-40A3-9538-BDE73894487E}"/>
                    </a:ext>
                  </a:extLst>
                </p:cNvPr>
                <p:cNvGrpSpPr/>
                <p:nvPr/>
              </p:nvGrpSpPr>
              <p:grpSpPr>
                <a:xfrm>
                  <a:off x="4583414" y="5153024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418EEC9A-B6CF-439C-9D3A-8FE8A50D6C4A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F45F37BD-250E-4F1A-AADB-C0A671BD6944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41EE283-DB07-4E45-B1D4-58559DA45742}"/>
                </a:ext>
              </a:extLst>
            </p:cNvPr>
            <p:cNvGrpSpPr/>
            <p:nvPr/>
          </p:nvGrpSpPr>
          <p:grpSpPr>
            <a:xfrm>
              <a:off x="2046136" y="5448297"/>
              <a:ext cx="2177230" cy="308897"/>
              <a:chOff x="4033842" y="4505323"/>
              <a:chExt cx="2177230" cy="308897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F5FF4AB-0BD6-4CE3-AAC3-FADC9E0589C5}"/>
                  </a:ext>
                </a:extLst>
              </p:cNvPr>
              <p:cNvGrpSpPr/>
              <p:nvPr/>
            </p:nvGrpSpPr>
            <p:grpSpPr>
              <a:xfrm>
                <a:off x="5120353" y="4505324"/>
                <a:ext cx="1090719" cy="308896"/>
                <a:chOff x="4583414" y="5153024"/>
                <a:chExt cx="1090719" cy="30889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9A508783-CB9F-4D99-A0FD-531B5696F1D7}"/>
                    </a:ext>
                  </a:extLst>
                </p:cNvPr>
                <p:cNvGrpSpPr/>
                <p:nvPr/>
              </p:nvGrpSpPr>
              <p:grpSpPr>
                <a:xfrm>
                  <a:off x="5128774" y="5153025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A43CDFD-1749-425A-8CA1-1B769F60ADAA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C4F1C7E1-3A6C-4319-97FF-96ECE1DB3862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031EFF4-13DB-466C-BB29-7BAF5E8378FD}"/>
                    </a:ext>
                  </a:extLst>
                </p:cNvPr>
                <p:cNvGrpSpPr/>
                <p:nvPr/>
              </p:nvGrpSpPr>
              <p:grpSpPr>
                <a:xfrm>
                  <a:off x="4583414" y="5153024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69415314-8DD6-4CCB-B536-141957FC2A15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9297491-EFFE-4F22-ABD3-41195E4FABCF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E8CB33C-D9F6-45D6-91D8-DCD79204910E}"/>
                  </a:ext>
                </a:extLst>
              </p:cNvPr>
              <p:cNvGrpSpPr/>
              <p:nvPr/>
            </p:nvGrpSpPr>
            <p:grpSpPr>
              <a:xfrm>
                <a:off x="4033842" y="4505323"/>
                <a:ext cx="1090719" cy="308896"/>
                <a:chOff x="4583414" y="5153024"/>
                <a:chExt cx="1090719" cy="308896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FA5C61B-9F64-4B4B-B210-94E0B0B3F38D}"/>
                    </a:ext>
                  </a:extLst>
                </p:cNvPr>
                <p:cNvGrpSpPr/>
                <p:nvPr/>
              </p:nvGrpSpPr>
              <p:grpSpPr>
                <a:xfrm>
                  <a:off x="5128774" y="5153025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4E9EA8D-3B57-446A-A9F0-BDF329224D4F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C0254BA8-B78F-4F20-A9B4-59DC465336D3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A843E51-5ECC-41E2-A781-BBF59049101A}"/>
                    </a:ext>
                  </a:extLst>
                </p:cNvPr>
                <p:cNvGrpSpPr/>
                <p:nvPr/>
              </p:nvGrpSpPr>
              <p:grpSpPr>
                <a:xfrm>
                  <a:off x="4583414" y="5153024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CB45305-D3E5-4ED1-AEBF-AA4608EBDB52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92E5079-F871-4201-AF61-7D395AD41DBF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ABAFECD-F991-4C3E-941F-E0DD1247EB53}"/>
                </a:ext>
              </a:extLst>
            </p:cNvPr>
            <p:cNvGrpSpPr/>
            <p:nvPr/>
          </p:nvGrpSpPr>
          <p:grpSpPr>
            <a:xfrm>
              <a:off x="409795" y="5448297"/>
              <a:ext cx="1631870" cy="308896"/>
              <a:chOff x="4579202" y="4505324"/>
              <a:chExt cx="1631870" cy="308896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DB36410-B2E4-4719-942D-22E6BBB362EE}"/>
                  </a:ext>
                </a:extLst>
              </p:cNvPr>
              <p:cNvGrpSpPr/>
              <p:nvPr/>
            </p:nvGrpSpPr>
            <p:grpSpPr>
              <a:xfrm>
                <a:off x="5120353" y="4505324"/>
                <a:ext cx="1090719" cy="308896"/>
                <a:chOff x="4583414" y="5153024"/>
                <a:chExt cx="1090719" cy="308896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292375E3-22B5-40F5-A731-6649D9D9D762}"/>
                    </a:ext>
                  </a:extLst>
                </p:cNvPr>
                <p:cNvGrpSpPr/>
                <p:nvPr/>
              </p:nvGrpSpPr>
              <p:grpSpPr>
                <a:xfrm>
                  <a:off x="5128774" y="5153025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B463DDC6-4749-4E68-BC7B-F756F5968AD3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C01B8CBE-7A4F-477A-B473-328CFBFCB6BB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568CD01B-B7DB-4819-9135-4EB7823CDE2B}"/>
                    </a:ext>
                  </a:extLst>
                </p:cNvPr>
                <p:cNvGrpSpPr/>
                <p:nvPr/>
              </p:nvGrpSpPr>
              <p:grpSpPr>
                <a:xfrm>
                  <a:off x="4583414" y="5153024"/>
                  <a:ext cx="545359" cy="308895"/>
                  <a:chOff x="8553332" y="3581400"/>
                  <a:chExt cx="545359" cy="308895"/>
                </a:xfrm>
                <a:solidFill>
                  <a:srgbClr val="0070C0"/>
                </a:solidFill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4C724A7-CA8F-478A-923F-8D1B2D40E2D6}"/>
                      </a:ext>
                    </a:extLst>
                  </p:cNvPr>
                  <p:cNvSpPr/>
                  <p:nvPr/>
                </p:nvSpPr>
                <p:spPr>
                  <a:xfrm>
                    <a:off x="8553332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2445A606-FF83-4D47-8DFC-3B657A194297}"/>
                      </a:ext>
                    </a:extLst>
                  </p:cNvPr>
                  <p:cNvSpPr/>
                  <p:nvPr/>
                </p:nvSpPr>
                <p:spPr>
                  <a:xfrm>
                    <a:off x="8826011" y="3581400"/>
                    <a:ext cx="272680" cy="30889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AE916B3-D8B4-4221-B46C-D2AA14321BE7}"/>
                  </a:ext>
                </a:extLst>
              </p:cNvPr>
              <p:cNvGrpSpPr/>
              <p:nvPr/>
            </p:nvGrpSpPr>
            <p:grpSpPr>
              <a:xfrm>
                <a:off x="4579202" y="4505324"/>
                <a:ext cx="545359" cy="308895"/>
                <a:chOff x="8553332" y="3581400"/>
                <a:chExt cx="545359" cy="308895"/>
              </a:xfrm>
              <a:solidFill>
                <a:srgbClr val="0070C0"/>
              </a:solidFill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9378494-9E65-4ADE-8B82-E6F640F6BA4C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21BB2A7-0B5C-4C15-A345-28A4DD8172BC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59881A2-9C43-49E1-9C96-9EA96E4E2141}"/>
              </a:ext>
            </a:extLst>
          </p:cNvPr>
          <p:cNvCxnSpPr>
            <a:cxnSpLocks/>
          </p:cNvCxnSpPr>
          <p:nvPr/>
        </p:nvCxnSpPr>
        <p:spPr>
          <a:xfrm>
            <a:off x="7733968" y="3791158"/>
            <a:ext cx="0" cy="14094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09D27D0-C88B-4161-B963-142D8F16141B}"/>
              </a:ext>
            </a:extLst>
          </p:cNvPr>
          <p:cNvGrpSpPr/>
          <p:nvPr/>
        </p:nvGrpSpPr>
        <p:grpSpPr>
          <a:xfrm>
            <a:off x="7733968" y="4555123"/>
            <a:ext cx="2606116" cy="338554"/>
            <a:chOff x="6219493" y="4878973"/>
            <a:chExt cx="2606116" cy="338554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928448F-51AC-4145-8B78-45124AD76D8E}"/>
                </a:ext>
              </a:extLst>
            </p:cNvPr>
            <p:cNvCxnSpPr/>
            <p:nvPr/>
          </p:nvCxnSpPr>
          <p:spPr>
            <a:xfrm>
              <a:off x="6219493" y="5048250"/>
              <a:ext cx="53694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795574C-1CC4-4134-AD6D-0E7F26BAB741}"/>
                </a:ext>
              </a:extLst>
            </p:cNvPr>
            <p:cNvSpPr txBox="1"/>
            <p:nvPr/>
          </p:nvSpPr>
          <p:spPr>
            <a:xfrm>
              <a:off x="6736383" y="4878973"/>
              <a:ext cx="2089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Black" panose="02000503050000020004" pitchFamily="2" charset="0"/>
                </a:rPr>
                <a:t>Increasing associativity</a:t>
              </a:r>
              <a:endParaRPr lang="ko-KR" altLang="en-US" sz="1600" dirty="0">
                <a:latin typeface="Bell Gothic Black" panose="02000503050000020004" pitchFamily="2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91E7D15-FFE3-4565-826A-D8BB4453CAB8}"/>
              </a:ext>
            </a:extLst>
          </p:cNvPr>
          <p:cNvGrpSpPr/>
          <p:nvPr/>
        </p:nvGrpSpPr>
        <p:grpSpPr>
          <a:xfrm>
            <a:off x="4853334" y="4555123"/>
            <a:ext cx="2876424" cy="338554"/>
            <a:chOff x="3338859" y="4878973"/>
            <a:chExt cx="2876424" cy="338554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6A6D42D-6BCD-473E-B5DF-0CF195B45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8343" y="5048250"/>
              <a:ext cx="53694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99A2B54-7217-48CB-9C0F-FBAA80478AF6}"/>
                </a:ext>
              </a:extLst>
            </p:cNvPr>
            <p:cNvSpPr txBox="1"/>
            <p:nvPr/>
          </p:nvSpPr>
          <p:spPr>
            <a:xfrm>
              <a:off x="3338859" y="4878973"/>
              <a:ext cx="2159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Bell Gothic Black" panose="02000503050000020004" pitchFamily="2" charset="0"/>
                </a:rPr>
                <a:t>Decreasing associativity</a:t>
              </a:r>
              <a:endParaRPr lang="ko-KR" altLang="en-US" sz="1600" dirty="0">
                <a:latin typeface="Bell Gothic Black" panose="02000503050000020004" pitchFamily="2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4CA5B73-BED4-4F11-B816-C430DC5C9416}"/>
              </a:ext>
            </a:extLst>
          </p:cNvPr>
          <p:cNvGrpSpPr/>
          <p:nvPr/>
        </p:nvGrpSpPr>
        <p:grpSpPr>
          <a:xfrm>
            <a:off x="7742800" y="4248196"/>
            <a:ext cx="1090719" cy="308895"/>
            <a:chOff x="6211074" y="4505325"/>
            <a:chExt cx="1090719" cy="308895"/>
          </a:xfrm>
          <a:solidFill>
            <a:srgbClr val="0070C0"/>
          </a:solidFill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39922E84-894E-459A-8153-1AA8B2E9CD15}"/>
                </a:ext>
              </a:extLst>
            </p:cNvPr>
            <p:cNvGrpSpPr/>
            <p:nvPr/>
          </p:nvGrpSpPr>
          <p:grpSpPr>
            <a:xfrm>
              <a:off x="6756434" y="4505325"/>
              <a:ext cx="545359" cy="308895"/>
              <a:chOff x="8553332" y="3581400"/>
              <a:chExt cx="545359" cy="308895"/>
            </a:xfrm>
            <a:grpFill/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19F080C-4458-4000-B6F4-577C8135BDA5}"/>
                  </a:ext>
                </a:extLst>
              </p:cNvPr>
              <p:cNvSpPr/>
              <p:nvPr/>
            </p:nvSpPr>
            <p:spPr>
              <a:xfrm>
                <a:off x="8553332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C623D32-ABEF-4FC7-AB49-651121E2B5CA}"/>
                  </a:ext>
                </a:extLst>
              </p:cNvPr>
              <p:cNvSpPr/>
              <p:nvPr/>
            </p:nvSpPr>
            <p:spPr>
              <a:xfrm>
                <a:off x="8826011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7D41592-9B66-47D1-9860-9BCE39301F9D}"/>
                </a:ext>
              </a:extLst>
            </p:cNvPr>
            <p:cNvGrpSpPr/>
            <p:nvPr/>
          </p:nvGrpSpPr>
          <p:grpSpPr>
            <a:xfrm>
              <a:off x="6211074" y="4505325"/>
              <a:ext cx="545359" cy="308895"/>
              <a:chOff x="8553332" y="3581400"/>
              <a:chExt cx="545359" cy="308895"/>
            </a:xfrm>
            <a:grpFill/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B79D874-06A9-4F13-8896-E3AC70A05F1C}"/>
                  </a:ext>
                </a:extLst>
              </p:cNvPr>
              <p:cNvSpPr/>
              <p:nvPr/>
            </p:nvSpPr>
            <p:spPr>
              <a:xfrm>
                <a:off x="8553332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8EE7A7BF-E6D9-4F61-B7A8-2E091F582B3C}"/>
                  </a:ext>
                </a:extLst>
              </p:cNvPr>
              <p:cNvSpPr/>
              <p:nvPr/>
            </p:nvSpPr>
            <p:spPr>
              <a:xfrm>
                <a:off x="8826011" y="3581400"/>
                <a:ext cx="272680" cy="3088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09A488F-C98B-4739-853E-180829612A62}"/>
              </a:ext>
            </a:extLst>
          </p:cNvPr>
          <p:cNvCxnSpPr>
            <a:cxnSpLocks/>
          </p:cNvCxnSpPr>
          <p:nvPr/>
        </p:nvCxnSpPr>
        <p:spPr>
          <a:xfrm>
            <a:off x="8825792" y="3791158"/>
            <a:ext cx="0" cy="14094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87FF56B-3F18-44EB-9528-8E79F70009A5}"/>
              </a:ext>
            </a:extLst>
          </p:cNvPr>
          <p:cNvCxnSpPr>
            <a:cxnSpLocks/>
          </p:cNvCxnSpPr>
          <p:nvPr/>
        </p:nvCxnSpPr>
        <p:spPr>
          <a:xfrm>
            <a:off x="7713918" y="5086350"/>
            <a:ext cx="11202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 Box 19">
            <a:extLst>
              <a:ext uri="{FF2B5EF4-FFF2-40B4-BE49-F238E27FC236}">
                <a16:creationId xmlns:a16="http://schemas.microsoft.com/office/drawing/2014/main" id="{59D16E21-8D60-44DF-B58B-3274249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759" y="5086348"/>
            <a:ext cx="25181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Fully associative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(only </a:t>
            </a:r>
            <a:r>
              <a:rPr lang="en-US" altLang="ko-KR" dirty="0">
                <a:solidFill>
                  <a:srgbClr val="FC0128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one set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- Tag is all the bits except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block and byte offset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ACA3EF8-4690-4C14-BB52-462E052FF189}"/>
              </a:ext>
            </a:extLst>
          </p:cNvPr>
          <p:cNvCxnSpPr>
            <a:cxnSpLocks/>
          </p:cNvCxnSpPr>
          <p:nvPr/>
        </p:nvCxnSpPr>
        <p:spPr>
          <a:xfrm>
            <a:off x="4471708" y="3791158"/>
            <a:ext cx="0" cy="14094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3781D3-BAA0-4783-92CE-032A597D0472}"/>
              </a:ext>
            </a:extLst>
          </p:cNvPr>
          <p:cNvCxnSpPr>
            <a:cxnSpLocks/>
          </p:cNvCxnSpPr>
          <p:nvPr/>
        </p:nvCxnSpPr>
        <p:spPr>
          <a:xfrm flipH="1">
            <a:off x="4471708" y="5086347"/>
            <a:ext cx="32422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 Box 19">
            <a:extLst>
              <a:ext uri="{FF2B5EF4-FFF2-40B4-BE49-F238E27FC236}">
                <a16:creationId xmlns:a16="http://schemas.microsoft.com/office/drawing/2014/main" id="{1833FC5F-433A-4EB7-9CDF-72E9BD5E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386" y="5134640"/>
            <a:ext cx="29901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Direct mapped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(only </a:t>
            </a:r>
            <a:r>
              <a:rPr lang="en-US" altLang="ko-KR" dirty="0">
                <a:solidFill>
                  <a:srgbClr val="FC0128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one way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anose="020B0600000101010101" pitchFamily="34" charset="-127"/>
                <a:cs typeface="Calibri" panose="020F0502020204030204" pitchFamily="34" charset="0"/>
              </a:rPr>
              <a:t>- Smaller tags (determined by cache size)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E69F03D-4AB1-47CD-9325-414E234D00CF}"/>
              </a:ext>
            </a:extLst>
          </p:cNvPr>
          <p:cNvGrpSpPr/>
          <p:nvPr/>
        </p:nvGrpSpPr>
        <p:grpSpPr>
          <a:xfrm>
            <a:off x="4449527" y="4247190"/>
            <a:ext cx="3280292" cy="308895"/>
            <a:chOff x="2916001" y="3867402"/>
            <a:chExt cx="3280292" cy="308895"/>
          </a:xfrm>
          <a:solidFill>
            <a:srgbClr val="FFC000"/>
          </a:solidFill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DA443AF-D897-4F23-AFA5-D1A14478855B}"/>
                </a:ext>
              </a:extLst>
            </p:cNvPr>
            <p:cNvGrpSpPr/>
            <p:nvPr/>
          </p:nvGrpSpPr>
          <p:grpSpPr>
            <a:xfrm>
              <a:off x="5105574" y="3867402"/>
              <a:ext cx="1090719" cy="308895"/>
              <a:chOff x="5105574" y="3867402"/>
              <a:chExt cx="1090719" cy="308895"/>
            </a:xfrm>
            <a:grpFill/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A6829C00-92B9-4FE1-8F14-9F3CD5358BC1}"/>
                  </a:ext>
                </a:extLst>
              </p:cNvPr>
              <p:cNvGrpSpPr/>
              <p:nvPr/>
            </p:nvGrpSpPr>
            <p:grpSpPr>
              <a:xfrm>
                <a:off x="5650934" y="3867402"/>
                <a:ext cx="545359" cy="308895"/>
                <a:chOff x="8553332" y="3581400"/>
                <a:chExt cx="545359" cy="308895"/>
              </a:xfrm>
              <a:grpFill/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AFA8D9B8-30E1-48C5-8C4C-08375ADA709B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FEDEE03C-DBEA-4104-9548-D591C1CA9BB2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8C716A0B-11A8-4632-966E-95368DA00DED}"/>
                  </a:ext>
                </a:extLst>
              </p:cNvPr>
              <p:cNvGrpSpPr/>
              <p:nvPr/>
            </p:nvGrpSpPr>
            <p:grpSpPr>
              <a:xfrm>
                <a:off x="5105574" y="3867402"/>
                <a:ext cx="545359" cy="308895"/>
                <a:chOff x="8553332" y="3581400"/>
                <a:chExt cx="545359" cy="308895"/>
              </a:xfrm>
              <a:grpFill/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39AA7824-2392-4DC6-BD2D-47849A46EC80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A6D5833C-C349-43CE-AD66-59E33B001250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AEC6985-B57B-43D1-BA6D-0AD79A7B7E6C}"/>
                </a:ext>
              </a:extLst>
            </p:cNvPr>
            <p:cNvGrpSpPr/>
            <p:nvPr/>
          </p:nvGrpSpPr>
          <p:grpSpPr>
            <a:xfrm>
              <a:off x="4010260" y="3867402"/>
              <a:ext cx="1090719" cy="308895"/>
              <a:chOff x="5105574" y="3867402"/>
              <a:chExt cx="1090719" cy="308895"/>
            </a:xfrm>
            <a:grpFill/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09631FAF-C28E-4576-A124-3B237935C28C}"/>
                  </a:ext>
                </a:extLst>
              </p:cNvPr>
              <p:cNvGrpSpPr/>
              <p:nvPr/>
            </p:nvGrpSpPr>
            <p:grpSpPr>
              <a:xfrm>
                <a:off x="5650934" y="3867402"/>
                <a:ext cx="545359" cy="308895"/>
                <a:chOff x="8553332" y="3581400"/>
                <a:chExt cx="545359" cy="308895"/>
              </a:xfrm>
              <a:grpFill/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E4CE41E5-B1A9-4CA0-88B9-69F79D149F44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1DB6C91C-9018-4258-87CE-826D8EAA6446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CECE3D43-FF23-4203-987F-F159D4B5A38B}"/>
                  </a:ext>
                </a:extLst>
              </p:cNvPr>
              <p:cNvGrpSpPr/>
              <p:nvPr/>
            </p:nvGrpSpPr>
            <p:grpSpPr>
              <a:xfrm>
                <a:off x="5105574" y="3867402"/>
                <a:ext cx="545359" cy="308895"/>
                <a:chOff x="8553332" y="3581400"/>
                <a:chExt cx="545359" cy="308895"/>
              </a:xfrm>
              <a:grpFill/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D1F1C108-C2BC-43A7-B5A1-48F1D38748CE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3B15B59D-1965-4B8F-A137-CE2CE564CA9F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BC15A9-FB85-4949-9E69-0B889D068180}"/>
                </a:ext>
              </a:extLst>
            </p:cNvPr>
            <p:cNvGrpSpPr/>
            <p:nvPr/>
          </p:nvGrpSpPr>
          <p:grpSpPr>
            <a:xfrm>
              <a:off x="2916001" y="3867402"/>
              <a:ext cx="1090719" cy="308895"/>
              <a:chOff x="5105574" y="3867402"/>
              <a:chExt cx="1090719" cy="308895"/>
            </a:xfrm>
            <a:grpFill/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953A5E48-F9B2-48AD-8596-708572C24E2A}"/>
                  </a:ext>
                </a:extLst>
              </p:cNvPr>
              <p:cNvGrpSpPr/>
              <p:nvPr/>
            </p:nvGrpSpPr>
            <p:grpSpPr>
              <a:xfrm>
                <a:off x="5650934" y="3867402"/>
                <a:ext cx="545359" cy="308895"/>
                <a:chOff x="8553332" y="3581400"/>
                <a:chExt cx="545359" cy="308895"/>
              </a:xfrm>
              <a:grpFill/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847A614E-03D4-47F0-8912-A32EC5CD74B7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32C6502-0077-4F29-9C90-BA3A193021AB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A0858D0-25B3-424D-86A7-D52FBDCAD67B}"/>
                  </a:ext>
                </a:extLst>
              </p:cNvPr>
              <p:cNvGrpSpPr/>
              <p:nvPr/>
            </p:nvGrpSpPr>
            <p:grpSpPr>
              <a:xfrm>
                <a:off x="5105574" y="3867402"/>
                <a:ext cx="545359" cy="308895"/>
                <a:chOff x="8553332" y="3581400"/>
                <a:chExt cx="545359" cy="308895"/>
              </a:xfrm>
              <a:grpFill/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6BBBF6B1-60B0-4FC6-BB39-48100CA14875}"/>
                    </a:ext>
                  </a:extLst>
                </p:cNvPr>
                <p:cNvSpPr/>
                <p:nvPr/>
              </p:nvSpPr>
              <p:spPr>
                <a:xfrm>
                  <a:off x="8553332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7E3EB44E-A2B1-484F-89F4-C91BB8C15AD4}"/>
                    </a:ext>
                  </a:extLst>
                </p:cNvPr>
                <p:cNvSpPr/>
                <p:nvPr/>
              </p:nvSpPr>
              <p:spPr>
                <a:xfrm>
                  <a:off x="8826011" y="3581400"/>
                  <a:ext cx="272680" cy="30889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10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5DB-17FC-42CF-808D-AADA4998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Revisit: Classification of Cache Misses (3Cs)</a:t>
            </a:r>
            <a:endParaRPr lang="ko-KR" altLang="en-US" sz="38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FCB5C-4F4C-A626-78F7-AC6BDB0F0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2" descr="Image result for core i7">
            <a:extLst>
              <a:ext uri="{FF2B5EF4-FFF2-40B4-BE49-F238E27FC236}">
                <a16:creationId xmlns:a16="http://schemas.microsoft.com/office/drawing/2014/main" id="{31829549-78D3-4B20-8CD0-2F6058764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7037" r="11390" b="5330"/>
          <a:stretch/>
        </p:blipFill>
        <p:spPr bwMode="auto">
          <a:xfrm>
            <a:off x="1590675" y="1200150"/>
            <a:ext cx="1676400" cy="14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cache memory">
            <a:extLst>
              <a:ext uri="{FF2B5EF4-FFF2-40B4-BE49-F238E27FC236}">
                <a16:creationId xmlns:a16="http://schemas.microsoft.com/office/drawing/2014/main" id="{4DB27735-84C7-4FE9-8C3A-7A0EFD4A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56" y="1311023"/>
            <a:ext cx="1585547" cy="11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4F983-499D-41FC-8328-3E5DE0F662AD}"/>
              </a:ext>
            </a:extLst>
          </p:cNvPr>
          <p:cNvCxnSpPr>
            <a:stCxn id="13" idx="3"/>
          </p:cNvCxnSpPr>
          <p:nvPr/>
        </p:nvCxnSpPr>
        <p:spPr>
          <a:xfrm>
            <a:off x="3267076" y="1904838"/>
            <a:ext cx="18764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F3C89-BDF6-40AD-A18C-8FA5E2E1FC08}"/>
              </a:ext>
            </a:extLst>
          </p:cNvPr>
          <p:cNvSpPr/>
          <p:nvPr/>
        </p:nvSpPr>
        <p:spPr>
          <a:xfrm>
            <a:off x="3705225" y="1200151"/>
            <a:ext cx="1000127" cy="5619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Write to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0x1234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0CB3B0-1DA8-40B8-9D6E-A445E4F87153}"/>
              </a:ext>
            </a:extLst>
          </p:cNvPr>
          <p:cNvCxnSpPr/>
          <p:nvPr/>
        </p:nvCxnSpPr>
        <p:spPr>
          <a:xfrm flipV="1">
            <a:off x="6811902" y="866775"/>
            <a:ext cx="796472" cy="454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DCA0A-9B89-490D-BE0F-11DE95216140}"/>
              </a:ext>
            </a:extLst>
          </p:cNvPr>
          <p:cNvCxnSpPr>
            <a:cxnSpLocks/>
          </p:cNvCxnSpPr>
          <p:nvPr/>
        </p:nvCxnSpPr>
        <p:spPr>
          <a:xfrm>
            <a:off x="6804192" y="2488592"/>
            <a:ext cx="804183" cy="197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FD2B3E-0EF1-4AEF-AEF8-3C60DFEA6080}"/>
              </a:ext>
            </a:extLst>
          </p:cNvPr>
          <p:cNvGrpSpPr/>
          <p:nvPr/>
        </p:nvGrpSpPr>
        <p:grpSpPr>
          <a:xfrm>
            <a:off x="7608374" y="866776"/>
            <a:ext cx="1162808" cy="1808807"/>
            <a:chOff x="6360599" y="3715287"/>
            <a:chExt cx="1162808" cy="1808807"/>
          </a:xfrm>
          <a:solidFill>
            <a:schemeClr val="bg1">
              <a:lumMod val="95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8752E3-183D-40ED-BD53-F8091EBE2248}"/>
                </a:ext>
              </a:extLst>
            </p:cNvPr>
            <p:cNvSpPr/>
            <p:nvPr/>
          </p:nvSpPr>
          <p:spPr>
            <a:xfrm>
              <a:off x="6360599" y="3715287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FAF0C9-2D7E-4CFE-8FC4-129B122DBC22}"/>
                </a:ext>
              </a:extLst>
            </p:cNvPr>
            <p:cNvSpPr/>
            <p:nvPr/>
          </p:nvSpPr>
          <p:spPr>
            <a:xfrm>
              <a:off x="6360599" y="4169597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BF0032-BEA4-4580-9FAE-502E7E4FE46E}"/>
                </a:ext>
              </a:extLst>
            </p:cNvPr>
            <p:cNvSpPr/>
            <p:nvPr/>
          </p:nvSpPr>
          <p:spPr>
            <a:xfrm>
              <a:off x="6360599" y="4620632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8550A8-2AFC-45A2-9443-351FBBEE66DE}"/>
                </a:ext>
              </a:extLst>
            </p:cNvPr>
            <p:cNvSpPr/>
            <p:nvPr/>
          </p:nvSpPr>
          <p:spPr>
            <a:xfrm>
              <a:off x="6360599" y="5069784"/>
              <a:ext cx="1162808" cy="45431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95FFF8-6A0B-4826-95D4-C276FED47E17}"/>
              </a:ext>
            </a:extLst>
          </p:cNvPr>
          <p:cNvSpPr txBox="1"/>
          <p:nvPr/>
        </p:nvSpPr>
        <p:spPr>
          <a:xfrm>
            <a:off x="7210138" y="2742448"/>
            <a:ext cx="220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Assumption: there are only 4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cachelines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6DF713-0717-48B7-887E-5A76F3DA86E8}"/>
              </a:ext>
            </a:extLst>
          </p:cNvPr>
          <p:cNvGrpSpPr/>
          <p:nvPr/>
        </p:nvGrpSpPr>
        <p:grpSpPr>
          <a:xfrm>
            <a:off x="5226354" y="2528999"/>
            <a:ext cx="1184648" cy="701693"/>
            <a:chOff x="4150029" y="2738548"/>
            <a:chExt cx="1184648" cy="7016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68ADA3-C864-4088-9BFA-3BAF0E99B4BD}"/>
                </a:ext>
              </a:extLst>
            </p:cNvPr>
            <p:cNvSpPr/>
            <p:nvPr/>
          </p:nvSpPr>
          <p:spPr>
            <a:xfrm>
              <a:off x="4150030" y="2797037"/>
              <a:ext cx="277179" cy="273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23CBD-10F6-4527-8C5E-1641E5B2D37E}"/>
                </a:ext>
              </a:extLst>
            </p:cNvPr>
            <p:cNvSpPr/>
            <p:nvPr/>
          </p:nvSpPr>
          <p:spPr>
            <a:xfrm>
              <a:off x="4150029" y="3138226"/>
              <a:ext cx="277179" cy="2738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177266-AB63-4AAA-8868-A28DDDE4D7A7}"/>
                </a:ext>
              </a:extLst>
            </p:cNvPr>
            <p:cNvSpPr txBox="1"/>
            <p:nvPr/>
          </p:nvSpPr>
          <p:spPr>
            <a:xfrm>
              <a:off x="4438655" y="2738548"/>
              <a:ext cx="89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: empty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A1C43-74B3-40C0-9028-3BDC68AD104A}"/>
                </a:ext>
              </a:extLst>
            </p:cNvPr>
            <p:cNvSpPr txBox="1"/>
            <p:nvPr/>
          </p:nvSpPr>
          <p:spPr>
            <a:xfrm>
              <a:off x="4438655" y="3070909"/>
              <a:ext cx="89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: filled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8341DB-54CA-440F-8ECD-57610D0E0BF8}"/>
              </a:ext>
            </a:extLst>
          </p:cNvPr>
          <p:cNvGrpSpPr/>
          <p:nvPr/>
        </p:nvGrpSpPr>
        <p:grpSpPr>
          <a:xfrm>
            <a:off x="7717436" y="3547374"/>
            <a:ext cx="2950564" cy="1552507"/>
            <a:chOff x="6146104" y="1031875"/>
            <a:chExt cx="2950564" cy="155250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A53E2B6-9D5A-4ADE-972F-74080F5F4975}"/>
                </a:ext>
              </a:extLst>
            </p:cNvPr>
            <p:cNvSpPr/>
            <p:nvPr/>
          </p:nvSpPr>
          <p:spPr>
            <a:xfrm>
              <a:off x="6306502" y="1031875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ll Gothic Std Black" panose="020B0706020202040204" pitchFamily="34" charset="0"/>
                  <a:ea typeface="微软雅黑"/>
                  <a:cs typeface="+mn-cs"/>
                </a:rPr>
                <a:t>Capacity Miss</a:t>
              </a: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Gothic Std Black" panose="020B0706020202040204" pitchFamily="34" charset="0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79E7D7-A341-4FD1-90E6-A4AAF454E92B}"/>
                </a:ext>
              </a:extLst>
            </p:cNvPr>
            <p:cNvSpPr txBox="1"/>
            <p:nvPr/>
          </p:nvSpPr>
          <p:spPr>
            <a:xfrm>
              <a:off x="6146104" y="1661052"/>
              <a:ext cx="2950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  <a:sym typeface="Wingdings" panose="05000000000000000000" pitchFamily="2" charset="2"/>
                </a:rPr>
                <a:t> Although we assume 0x1234 can be put anywhere,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cache cannot contain all data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946A84-4163-4FF8-985E-8C1012A24858}"/>
              </a:ext>
            </a:extLst>
          </p:cNvPr>
          <p:cNvGrpSpPr/>
          <p:nvPr/>
        </p:nvGrpSpPr>
        <p:grpSpPr>
          <a:xfrm>
            <a:off x="4791734" y="3547374"/>
            <a:ext cx="2734250" cy="1552507"/>
            <a:chOff x="3220402" y="1031875"/>
            <a:chExt cx="2734250" cy="155250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CF8105D-D793-4A74-9BD9-234EF0321B70}"/>
                </a:ext>
              </a:extLst>
            </p:cNvPr>
            <p:cNvSpPr/>
            <p:nvPr/>
          </p:nvSpPr>
          <p:spPr>
            <a:xfrm>
              <a:off x="3220402" y="1031875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ll Gothic Std Black" panose="020B0706020202040204" pitchFamily="34" charset="0"/>
                  <a:ea typeface="微软雅黑"/>
                  <a:cs typeface="+mn-cs"/>
                </a:rPr>
                <a:t>Conflict Miss</a:t>
              </a: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Gothic Std Black" panose="020B0706020202040204" pitchFamily="34" charset="0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C6FE17-51B4-43EE-841A-BA2392BB4D1E}"/>
                </a:ext>
              </a:extLst>
            </p:cNvPr>
            <p:cNvSpPr txBox="1"/>
            <p:nvPr/>
          </p:nvSpPr>
          <p:spPr>
            <a:xfrm>
              <a:off x="3326704" y="1661052"/>
              <a:ext cx="26279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  <a:sym typeface="Wingdings" panose="05000000000000000000" pitchFamily="2" charset="2"/>
                </a:rPr>
                <a:t> Multiple memory locations mapped to the same cache location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5906F-5C0D-40E6-86E8-4CA5EA22EB32}"/>
              </a:ext>
            </a:extLst>
          </p:cNvPr>
          <p:cNvGrpSpPr/>
          <p:nvPr/>
        </p:nvGrpSpPr>
        <p:grpSpPr>
          <a:xfrm>
            <a:off x="1673792" y="3547366"/>
            <a:ext cx="2926490" cy="1552515"/>
            <a:chOff x="102460" y="1031867"/>
            <a:chExt cx="2926490" cy="155251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ADEF9B-B74A-49A4-8216-95BA3EC04D91}"/>
                </a:ext>
              </a:extLst>
            </p:cNvPr>
            <p:cNvSpPr/>
            <p:nvPr/>
          </p:nvSpPr>
          <p:spPr>
            <a:xfrm>
              <a:off x="209550" y="1031867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ell Gothic Std Black" panose="020B0706020202040204" pitchFamily="34" charset="0"/>
                  <a:ea typeface="微软雅黑"/>
                  <a:cs typeface="+mn-cs"/>
                </a:rPr>
                <a:t>Compulsory Miss</a:t>
              </a:r>
              <a:endPara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Gothic Std Black" panose="020B0706020202040204" pitchFamily="34" charset="0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6CB890-6DEB-4FEB-A9B1-5DD570097996}"/>
                </a:ext>
              </a:extLst>
            </p:cNvPr>
            <p:cNvSpPr txBox="1"/>
            <p:nvPr/>
          </p:nvSpPr>
          <p:spPr>
            <a:xfrm>
              <a:off x="102460" y="1661052"/>
              <a:ext cx="29264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  <a:sym typeface="Wingdings" panose="05000000000000000000" pitchFamily="2" charset="2"/>
                </a:rPr>
                <a:t> First access to a block, “cold” fact of life, not a whole lot you can do about it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B055E1-4159-47C7-B0B5-2282CD8A10E9}"/>
              </a:ext>
            </a:extLst>
          </p:cNvPr>
          <p:cNvGrpSpPr/>
          <p:nvPr/>
        </p:nvGrpSpPr>
        <p:grpSpPr>
          <a:xfrm>
            <a:off x="1780883" y="5222373"/>
            <a:ext cx="2627947" cy="923330"/>
            <a:chOff x="256882" y="5269260"/>
            <a:chExt cx="2627947" cy="923330"/>
          </a:xfrm>
        </p:grpSpPr>
        <p:pic>
          <p:nvPicPr>
            <p:cNvPr id="43" name="Picture 2" descr="Image result for core i7">
              <a:extLst>
                <a:ext uri="{FF2B5EF4-FFF2-40B4-BE49-F238E27FC236}">
                  <a16:creationId xmlns:a16="http://schemas.microsoft.com/office/drawing/2014/main" id="{097E7A50-C7E0-410A-94F2-5D1C508E9D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56882" y="5425233"/>
              <a:ext cx="686562" cy="57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9AF5A14-7E2D-4992-85DD-73509250FAF0}"/>
                </a:ext>
              </a:extLst>
            </p:cNvPr>
            <p:cNvCxnSpPr>
              <a:cxnSpLocks/>
            </p:cNvCxnSpPr>
            <p:nvPr/>
          </p:nvCxnSpPr>
          <p:spPr>
            <a:xfrm>
              <a:off x="943444" y="5771013"/>
              <a:ext cx="10187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AF3B84-F89B-4550-80E4-3CABBA706CF4}"/>
                </a:ext>
              </a:extLst>
            </p:cNvPr>
            <p:cNvSpPr/>
            <p:nvPr/>
          </p:nvSpPr>
          <p:spPr>
            <a:xfrm>
              <a:off x="981543" y="5339709"/>
              <a:ext cx="885357" cy="275248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0x1234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608FE04-3DE5-4375-98BC-A1D990B01075}"/>
                </a:ext>
              </a:extLst>
            </p:cNvPr>
            <p:cNvGrpSpPr/>
            <p:nvPr/>
          </p:nvGrpSpPr>
          <p:grpSpPr>
            <a:xfrm>
              <a:off x="2000247" y="5269260"/>
              <a:ext cx="884582" cy="923330"/>
              <a:chOff x="6360595" y="3715287"/>
              <a:chExt cx="1498188" cy="1808807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A4861B4-E7FC-4935-A105-ED2B977BB80F}"/>
                  </a:ext>
                </a:extLst>
              </p:cNvPr>
              <p:cNvSpPr/>
              <p:nvPr/>
            </p:nvSpPr>
            <p:spPr>
              <a:xfrm>
                <a:off x="6360597" y="3715287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7FD8D5-81BB-4A58-B00D-AF62C7F3A001}"/>
                  </a:ext>
                </a:extLst>
              </p:cNvPr>
              <p:cNvSpPr/>
              <p:nvPr/>
            </p:nvSpPr>
            <p:spPr>
              <a:xfrm>
                <a:off x="6360595" y="4169598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138E033-BF3E-4D65-9A56-E5ACFAA1EEF0}"/>
                  </a:ext>
                </a:extLst>
              </p:cNvPr>
              <p:cNvSpPr/>
              <p:nvPr/>
            </p:nvSpPr>
            <p:spPr>
              <a:xfrm>
                <a:off x="6360597" y="4620633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8F9938C-7662-4B13-B568-6CB947391A50}"/>
                  </a:ext>
                </a:extLst>
              </p:cNvPr>
              <p:cNvSpPr/>
              <p:nvPr/>
            </p:nvSpPr>
            <p:spPr>
              <a:xfrm>
                <a:off x="6360597" y="5069783"/>
                <a:ext cx="1498186" cy="45431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70339367-54EE-4253-A03C-9C84E9776C18}"/>
              </a:ext>
            </a:extLst>
          </p:cNvPr>
          <p:cNvSpPr/>
          <p:nvPr/>
        </p:nvSpPr>
        <p:spPr>
          <a:xfrm>
            <a:off x="4286247" y="5113733"/>
            <a:ext cx="255931" cy="278466"/>
          </a:xfrm>
          <a:prstGeom prst="irregularSeal1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51C60C-EA76-431A-8D8E-B955FCEBCAA7}"/>
              </a:ext>
            </a:extLst>
          </p:cNvPr>
          <p:cNvCxnSpPr/>
          <p:nvPr/>
        </p:nvCxnSpPr>
        <p:spPr>
          <a:xfrm flipH="1">
            <a:off x="8569630" y="1000453"/>
            <a:ext cx="457200" cy="106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A9399B8-BFEF-43F7-9447-B2209A63EFD2}"/>
              </a:ext>
            </a:extLst>
          </p:cNvPr>
          <p:cNvGrpSpPr/>
          <p:nvPr/>
        </p:nvGrpSpPr>
        <p:grpSpPr>
          <a:xfrm>
            <a:off x="4631631" y="5222373"/>
            <a:ext cx="2627947" cy="923330"/>
            <a:chOff x="256882" y="5269260"/>
            <a:chExt cx="2627947" cy="923330"/>
          </a:xfrm>
        </p:grpSpPr>
        <p:pic>
          <p:nvPicPr>
            <p:cNvPr id="67" name="Picture 2" descr="Image result for core i7">
              <a:extLst>
                <a:ext uri="{FF2B5EF4-FFF2-40B4-BE49-F238E27FC236}">
                  <a16:creationId xmlns:a16="http://schemas.microsoft.com/office/drawing/2014/main" id="{37A7B4D3-42EC-4E8B-85F4-046441AD34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56882" y="5425233"/>
              <a:ext cx="686562" cy="57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3A05148-85ED-4D5C-954E-6A8DACA8F50E}"/>
                </a:ext>
              </a:extLst>
            </p:cNvPr>
            <p:cNvCxnSpPr>
              <a:cxnSpLocks/>
            </p:cNvCxnSpPr>
            <p:nvPr/>
          </p:nvCxnSpPr>
          <p:spPr>
            <a:xfrm>
              <a:off x="943444" y="5771013"/>
              <a:ext cx="10187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958978E-E7D2-4E9D-9209-FA30FA85948D}"/>
                </a:ext>
              </a:extLst>
            </p:cNvPr>
            <p:cNvSpPr/>
            <p:nvPr/>
          </p:nvSpPr>
          <p:spPr>
            <a:xfrm>
              <a:off x="981543" y="5339709"/>
              <a:ext cx="885357" cy="275248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0x1234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A37743D-2B34-4B26-B639-69846BC66B0C}"/>
                </a:ext>
              </a:extLst>
            </p:cNvPr>
            <p:cNvGrpSpPr/>
            <p:nvPr/>
          </p:nvGrpSpPr>
          <p:grpSpPr>
            <a:xfrm>
              <a:off x="2000247" y="5269260"/>
              <a:ext cx="884582" cy="923330"/>
              <a:chOff x="6360595" y="3715287"/>
              <a:chExt cx="1498188" cy="1808807"/>
            </a:xfrm>
            <a:solidFill>
              <a:schemeClr val="bg1">
                <a:lumMod val="95000"/>
              </a:schemeClr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84BB60-7BF3-4FDA-BC35-E254A193AE72}"/>
                  </a:ext>
                </a:extLst>
              </p:cNvPr>
              <p:cNvSpPr/>
              <p:nvPr/>
            </p:nvSpPr>
            <p:spPr>
              <a:xfrm>
                <a:off x="6360597" y="3715287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0x5670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8D06201-40C8-44F4-83B9-C7968188532F}"/>
                  </a:ext>
                </a:extLst>
              </p:cNvPr>
              <p:cNvSpPr/>
              <p:nvPr/>
            </p:nvSpPr>
            <p:spPr>
              <a:xfrm>
                <a:off x="6360595" y="4169598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0x91B1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780EAE3-D75D-49BB-91D7-463AACEC461E}"/>
                  </a:ext>
                </a:extLst>
              </p:cNvPr>
              <p:cNvSpPr/>
              <p:nvPr/>
            </p:nvSpPr>
            <p:spPr>
              <a:xfrm>
                <a:off x="6360597" y="462063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0x1112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B55C9A0-97C8-4F82-B896-923736FC0136}"/>
                  </a:ext>
                </a:extLst>
              </p:cNvPr>
              <p:cNvSpPr/>
              <p:nvPr/>
            </p:nvSpPr>
            <p:spPr>
              <a:xfrm>
                <a:off x="6360597" y="506978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75" name="Explosion: 8 Points 74">
            <a:extLst>
              <a:ext uri="{FF2B5EF4-FFF2-40B4-BE49-F238E27FC236}">
                <a16:creationId xmlns:a16="http://schemas.microsoft.com/office/drawing/2014/main" id="{8B3D86C7-B315-45DB-A58A-2609DB9B0165}"/>
              </a:ext>
            </a:extLst>
          </p:cNvPr>
          <p:cNvSpPr/>
          <p:nvPr/>
        </p:nvSpPr>
        <p:spPr>
          <a:xfrm>
            <a:off x="7136995" y="5113733"/>
            <a:ext cx="255931" cy="278466"/>
          </a:xfrm>
          <a:prstGeom prst="irregularSeal1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8A0EC3-5DA7-41CE-9881-DB4840091962}"/>
              </a:ext>
            </a:extLst>
          </p:cNvPr>
          <p:cNvSpPr txBox="1"/>
          <p:nvPr/>
        </p:nvSpPr>
        <p:spPr>
          <a:xfrm>
            <a:off x="9057711" y="803311"/>
            <a:ext cx="158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Assumption: here is the location of 0x1234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BB3FDB-E90A-4BA1-AA0C-54C30438BFC7}"/>
              </a:ext>
            </a:extLst>
          </p:cNvPr>
          <p:cNvGrpSpPr/>
          <p:nvPr/>
        </p:nvGrpSpPr>
        <p:grpSpPr>
          <a:xfrm>
            <a:off x="7712857" y="5222373"/>
            <a:ext cx="2627947" cy="923330"/>
            <a:chOff x="256882" y="5269260"/>
            <a:chExt cx="2627947" cy="923330"/>
          </a:xfrm>
        </p:grpSpPr>
        <p:pic>
          <p:nvPicPr>
            <p:cNvPr id="78" name="Picture 2" descr="Image result for core i7">
              <a:extLst>
                <a:ext uri="{FF2B5EF4-FFF2-40B4-BE49-F238E27FC236}">
                  <a16:creationId xmlns:a16="http://schemas.microsoft.com/office/drawing/2014/main" id="{1F55B313-5052-43AA-9C48-1FF877B1E5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56882" y="5425233"/>
              <a:ext cx="686562" cy="57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DD7DF40-F48A-49B0-A8AA-139BDD55C1A6}"/>
                </a:ext>
              </a:extLst>
            </p:cNvPr>
            <p:cNvCxnSpPr>
              <a:cxnSpLocks/>
            </p:cNvCxnSpPr>
            <p:nvPr/>
          </p:nvCxnSpPr>
          <p:spPr>
            <a:xfrm>
              <a:off x="943444" y="5771013"/>
              <a:ext cx="10187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D6941F9-AACE-4E3F-99D0-B1D9FB873C50}"/>
                </a:ext>
              </a:extLst>
            </p:cNvPr>
            <p:cNvSpPr/>
            <p:nvPr/>
          </p:nvSpPr>
          <p:spPr>
            <a:xfrm>
              <a:off x="981543" y="5339709"/>
              <a:ext cx="885357" cy="275248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0x1234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3B4ED32-46D8-4573-8CEE-DF9329E03A45}"/>
                </a:ext>
              </a:extLst>
            </p:cNvPr>
            <p:cNvGrpSpPr/>
            <p:nvPr/>
          </p:nvGrpSpPr>
          <p:grpSpPr>
            <a:xfrm>
              <a:off x="2000247" y="5269260"/>
              <a:ext cx="884582" cy="923330"/>
              <a:chOff x="6360595" y="3715287"/>
              <a:chExt cx="1498188" cy="1808807"/>
            </a:xfrm>
            <a:solidFill>
              <a:schemeClr val="bg1">
                <a:lumMod val="95000"/>
              </a:schemeClr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405DE4-5D8A-4392-9392-E4487822EEE6}"/>
                  </a:ext>
                </a:extLst>
              </p:cNvPr>
              <p:cNvSpPr/>
              <p:nvPr/>
            </p:nvSpPr>
            <p:spPr>
              <a:xfrm>
                <a:off x="6360597" y="3715287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0x5670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F5ED7F7-31B8-4DC4-BD33-D812E10D10C8}"/>
                  </a:ext>
                </a:extLst>
              </p:cNvPr>
              <p:cNvSpPr/>
              <p:nvPr/>
            </p:nvSpPr>
            <p:spPr>
              <a:xfrm>
                <a:off x="6360595" y="4169598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0x91B1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3AD75FC-6742-4EF4-B659-7B6F089707EB}"/>
                  </a:ext>
                </a:extLst>
              </p:cNvPr>
              <p:cNvSpPr/>
              <p:nvPr/>
            </p:nvSpPr>
            <p:spPr>
              <a:xfrm>
                <a:off x="6360597" y="462063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0x1112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015D16-4EBA-4817-B1A5-9EAD901B1907}"/>
                  </a:ext>
                </a:extLst>
              </p:cNvPr>
              <p:cNvSpPr/>
              <p:nvPr/>
            </p:nvSpPr>
            <p:spPr>
              <a:xfrm>
                <a:off x="6360597" y="5069783"/>
                <a:ext cx="1498186" cy="45431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rPr>
                  <a:t>0x3113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86" name="Explosion: 8 Points 85">
            <a:extLst>
              <a:ext uri="{FF2B5EF4-FFF2-40B4-BE49-F238E27FC236}">
                <a16:creationId xmlns:a16="http://schemas.microsoft.com/office/drawing/2014/main" id="{62B36B7C-55A8-46E4-AE16-C4F0E6D2F5B2}"/>
              </a:ext>
            </a:extLst>
          </p:cNvPr>
          <p:cNvSpPr/>
          <p:nvPr/>
        </p:nvSpPr>
        <p:spPr>
          <a:xfrm>
            <a:off x="9580236" y="5307535"/>
            <a:ext cx="770850" cy="812837"/>
          </a:xfrm>
          <a:prstGeom prst="irregularSeal1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65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8096-D62B-4782-8D0A-35CFD87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Design#3: Block Replacement</a:t>
            </a:r>
            <a:endParaRPr lang="ko-KR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0049E83-18CB-BEAF-0FFF-C808BDA7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6E63D8F-6F4C-F2B2-0836-45960E663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75A894B-6C6F-43C7-8831-D66B536AD75F}"/>
              </a:ext>
            </a:extLst>
          </p:cNvPr>
          <p:cNvSpPr/>
          <p:nvPr/>
        </p:nvSpPr>
        <p:spPr>
          <a:xfrm>
            <a:off x="4848226" y="1773748"/>
            <a:ext cx="2343151" cy="14430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F92DAD-F79B-4272-9CB4-5D678DE0E9D0}"/>
              </a:ext>
            </a:extLst>
          </p:cNvPr>
          <p:cNvGrpSpPr/>
          <p:nvPr/>
        </p:nvGrpSpPr>
        <p:grpSpPr>
          <a:xfrm>
            <a:off x="5164609" y="1032894"/>
            <a:ext cx="1876422" cy="1405506"/>
            <a:chOff x="813571" y="2023494"/>
            <a:chExt cx="1876422" cy="1405506"/>
          </a:xfrm>
        </p:grpSpPr>
        <p:pic>
          <p:nvPicPr>
            <p:cNvPr id="48" name="Picture 8" descr="Image result for cache memory">
              <a:extLst>
                <a:ext uri="{FF2B5EF4-FFF2-40B4-BE49-F238E27FC236}">
                  <a16:creationId xmlns:a16="http://schemas.microsoft.com/office/drawing/2014/main" id="{9C46E74B-6428-4820-AA36-D1C63A681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71" y="2023494"/>
              <a:ext cx="1876422" cy="140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B4BF5C-68E6-4E5A-89B0-E6D74B06E45D}"/>
                </a:ext>
              </a:extLst>
            </p:cNvPr>
            <p:cNvSpPr txBox="1"/>
            <p:nvPr/>
          </p:nvSpPr>
          <p:spPr>
            <a:xfrm>
              <a:off x="1021220" y="2967335"/>
              <a:ext cx="146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rPr>
                <a:t>Cache</a:t>
              </a:r>
              <a:endParaRPr lang="ko-KR" altLang="en-US" sz="24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7D04BBE-C14C-496A-9C05-CF85A0C55458}"/>
              </a:ext>
            </a:extLst>
          </p:cNvPr>
          <p:cNvGrpSpPr/>
          <p:nvPr/>
        </p:nvGrpSpPr>
        <p:grpSpPr>
          <a:xfrm>
            <a:off x="3958342" y="4084448"/>
            <a:ext cx="4155607" cy="2181153"/>
            <a:chOff x="349718" y="4141597"/>
            <a:chExt cx="4155607" cy="218115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7BC466E9-86AC-408E-90E5-DAACE88C2947}"/>
                </a:ext>
              </a:extLst>
            </p:cNvPr>
            <p:cNvSpPr/>
            <p:nvPr/>
          </p:nvSpPr>
          <p:spPr>
            <a:xfrm>
              <a:off x="349718" y="4141597"/>
              <a:ext cx="4155607" cy="1626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FC62C1C-2466-436D-A2F6-12A09934FE5E}"/>
                </a:ext>
              </a:extLst>
            </p:cNvPr>
            <p:cNvGrpSpPr/>
            <p:nvPr/>
          </p:nvGrpSpPr>
          <p:grpSpPr>
            <a:xfrm>
              <a:off x="1609882" y="5078601"/>
              <a:ext cx="1876422" cy="1244149"/>
              <a:chOff x="813571" y="3718260"/>
              <a:chExt cx="1876422" cy="1244149"/>
            </a:xfrm>
          </p:grpSpPr>
          <p:pic>
            <p:nvPicPr>
              <p:cNvPr id="92" name="Picture 4" descr="Image result for DRAM">
                <a:extLst>
                  <a:ext uri="{FF2B5EF4-FFF2-40B4-BE49-F238E27FC236}">
                    <a16:creationId xmlns:a16="http://schemas.microsoft.com/office/drawing/2014/main" id="{BD3F2A03-D32E-4AC6-8590-1641C06D5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3718260"/>
                <a:ext cx="1876422" cy="1244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98AB69-2764-41BB-A838-3E5DB5A55ED5}"/>
                  </a:ext>
                </a:extLst>
              </p:cNvPr>
              <p:cNvSpPr txBox="1"/>
              <p:nvPr/>
            </p:nvSpPr>
            <p:spPr>
              <a:xfrm>
                <a:off x="1021220" y="4496666"/>
                <a:ext cx="1461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effectLst>
                      <a:glow rad="63500">
                        <a:schemeClr val="tx1">
                          <a:alpha val="40000"/>
                        </a:schemeClr>
                      </a:glow>
                    </a:effectLst>
                    <a:latin typeface="Bell Gothic Std Black" panose="020B0706020202040204" pitchFamily="34" charset="0"/>
                  </a:rPr>
                  <a:t>Memory</a:t>
                </a:r>
                <a:endParaRPr lang="ko-KR" altLang="en-US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094B56A-DD86-4115-8908-3C2520363382}"/>
              </a:ext>
            </a:extLst>
          </p:cNvPr>
          <p:cNvGrpSpPr/>
          <p:nvPr/>
        </p:nvGrpSpPr>
        <p:grpSpPr>
          <a:xfrm>
            <a:off x="5086252" y="2639200"/>
            <a:ext cx="1867096" cy="390205"/>
            <a:chOff x="571500" y="2628900"/>
            <a:chExt cx="2476500" cy="45984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7442D3B-A6C5-454E-97C6-EA63B7041E02}"/>
                </a:ext>
              </a:extLst>
            </p:cNvPr>
            <p:cNvSpPr/>
            <p:nvPr/>
          </p:nvSpPr>
          <p:spPr>
            <a:xfrm>
              <a:off x="57150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7083613-9BA0-48C1-950D-0BAA3E0F41C7}"/>
                </a:ext>
              </a:extLst>
            </p:cNvPr>
            <p:cNvSpPr/>
            <p:nvPr/>
          </p:nvSpPr>
          <p:spPr>
            <a:xfrm>
              <a:off x="119062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2608CA-2F90-4B69-83B7-D58E4CC58EF9}"/>
                </a:ext>
              </a:extLst>
            </p:cNvPr>
            <p:cNvSpPr/>
            <p:nvPr/>
          </p:nvSpPr>
          <p:spPr>
            <a:xfrm>
              <a:off x="180975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63B218B-22FC-49F4-8F26-1523D17DD686}"/>
                </a:ext>
              </a:extLst>
            </p:cNvPr>
            <p:cNvSpPr/>
            <p:nvPr/>
          </p:nvSpPr>
          <p:spPr>
            <a:xfrm>
              <a:off x="242887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B289D0-7AB2-44ED-8F8B-F58926F77FE4}"/>
              </a:ext>
            </a:extLst>
          </p:cNvPr>
          <p:cNvGrpSpPr/>
          <p:nvPr/>
        </p:nvGrpSpPr>
        <p:grpSpPr>
          <a:xfrm>
            <a:off x="4169048" y="4234738"/>
            <a:ext cx="3734192" cy="772229"/>
            <a:chOff x="473347" y="4291887"/>
            <a:chExt cx="3734192" cy="77222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FD326C-8A75-47E1-9088-D243C54CD18E}"/>
                </a:ext>
              </a:extLst>
            </p:cNvPr>
            <p:cNvGrpSpPr/>
            <p:nvPr/>
          </p:nvGrpSpPr>
          <p:grpSpPr>
            <a:xfrm>
              <a:off x="473347" y="4291887"/>
              <a:ext cx="3734191" cy="390205"/>
              <a:chOff x="456809" y="4304843"/>
              <a:chExt cx="4008412" cy="39020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8F55CB77-8D93-4237-BAFF-3A176C14F38E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D863478-A4E5-4F89-8CC9-4D612B5FBD51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72AF106-9749-4207-A9A9-C741A82DCF38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3AF7B53-892E-4B8E-BC6C-F152E5A79A30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273B792A-2F86-4447-91C4-1BFFCB327FA5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6E467C1-D890-4AD3-A2A1-ED62B901E9E9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AD5303C-5095-4188-85B2-3E3A6DC704C9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240D24B-75DF-43D7-A689-0F2F68F906DD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2BD8363-2FA0-4DB9-84D8-B33380AF9AC0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77C7167-3194-4673-8BB8-CF6F3DB46AEC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596E7C2-A92F-4D76-8993-736C38EEED2F}"/>
                </a:ext>
              </a:extLst>
            </p:cNvPr>
            <p:cNvGrpSpPr/>
            <p:nvPr/>
          </p:nvGrpSpPr>
          <p:grpSpPr>
            <a:xfrm>
              <a:off x="473348" y="4673911"/>
              <a:ext cx="3734191" cy="390205"/>
              <a:chOff x="456809" y="4304843"/>
              <a:chExt cx="4008412" cy="39020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CFD4F6B-49C9-470D-BB99-92CF5FA53550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469D47F-DBEA-4AEA-A546-8065141769C2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ACEECB0-37E5-434A-AA11-196EBDD2357F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835CC89-5EB0-4116-8D48-23D7CB775B68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C0D9B4C-6C5D-4CD1-858C-77F99D8A9AAC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EB89988-3CE4-4608-910A-69A86D9751B1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FB15317-E66E-4E04-AD2C-E71A77F030E0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422925E-D453-4A1E-BC2F-860965B77598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C29CBDA-EC5E-4A3C-807E-82FF61A12AA4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A6BD285-9735-48A9-A088-48FBE9F9A15C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8879FB-13C2-4F78-85CC-FC28F724178E}"/>
              </a:ext>
            </a:extLst>
          </p:cNvPr>
          <p:cNvSpPr/>
          <p:nvPr/>
        </p:nvSpPr>
        <p:spPr>
          <a:xfrm>
            <a:off x="4169048" y="4226557"/>
            <a:ext cx="466774" cy="39020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CD69ECBD-7745-4AE8-88B7-BD5DDAE709DD}"/>
              </a:ext>
            </a:extLst>
          </p:cNvPr>
          <p:cNvSpPr/>
          <p:nvPr/>
        </p:nvSpPr>
        <p:spPr>
          <a:xfrm>
            <a:off x="5112962" y="3013557"/>
            <a:ext cx="1118262" cy="678050"/>
          </a:xfrm>
          <a:prstGeom prst="mathMultiply">
            <a:avLst>
              <a:gd name="adj1" fmla="val 85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E1A52-EAB7-4466-9F43-0D16140EE901}"/>
              </a:ext>
            </a:extLst>
          </p:cNvPr>
          <p:cNvSpPr txBox="1"/>
          <p:nvPr/>
        </p:nvSpPr>
        <p:spPr>
          <a:xfrm>
            <a:off x="6036144" y="3206487"/>
            <a:ext cx="187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Bell Gothic Std Black" panose="020B0706020202040204" pitchFamily="34" charset="0"/>
              </a:rPr>
              <a:t>Evict the </a:t>
            </a:r>
            <a:r>
              <a:rPr lang="en-US" altLang="ko-KR" sz="2000" dirty="0" err="1">
                <a:solidFill>
                  <a:srgbClr val="FF0000"/>
                </a:solidFill>
                <a:latin typeface="Bell Gothic Std Black" panose="020B0706020202040204" pitchFamily="34" charset="0"/>
              </a:rPr>
              <a:t>cacheline</a:t>
            </a:r>
            <a:r>
              <a:rPr lang="en-US" altLang="ko-KR" sz="2000" dirty="0">
                <a:solidFill>
                  <a:srgbClr val="FF0000"/>
                </a:solidFill>
                <a:latin typeface="Bell Gothic Std Black" panose="020B0706020202040204" pitchFamily="34" charset="0"/>
              </a:rPr>
              <a:t> first!</a:t>
            </a:r>
            <a:endParaRPr lang="ko-KR" altLang="en-US" sz="2000" dirty="0">
              <a:solidFill>
                <a:srgbClr val="FF0000"/>
              </a:solidFill>
              <a:latin typeface="Bell Gothic Std Black" panose="020B0706020202040204" pitchFamily="34" charset="0"/>
            </a:endParaRPr>
          </a:p>
        </p:txBody>
      </p:sp>
      <p:pic>
        <p:nvPicPr>
          <p:cNvPr id="130" name="Picture 2" descr="Image result for question person">
            <a:extLst>
              <a:ext uri="{FF2B5EF4-FFF2-40B4-BE49-F238E27FC236}">
                <a16:creationId xmlns:a16="http://schemas.microsoft.com/office/drawing/2014/main" id="{431027E9-FAAE-4630-BB3E-AF16EBC63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37" y="2479017"/>
            <a:ext cx="1028075" cy="15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8C5F093E-3127-45BF-9BC9-B0C496594464}"/>
              </a:ext>
            </a:extLst>
          </p:cNvPr>
          <p:cNvSpPr/>
          <p:nvPr/>
        </p:nvSpPr>
        <p:spPr>
          <a:xfrm>
            <a:off x="1794981" y="2685611"/>
            <a:ext cx="1529193" cy="1151521"/>
          </a:xfrm>
          <a:prstGeom prst="wedgeRectCallout">
            <a:avLst>
              <a:gd name="adj1" fmla="val 83401"/>
              <a:gd name="adj2" fmla="val -1783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Which block should be replaced on a miss?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13732 -0.15718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3" grpId="0" animBg="1"/>
      <p:bldP spid="4" grpId="0"/>
      <p:bldP spid="1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59F3-1BA3-4EA8-9770-10F30CB9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Replacement Policy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575B-D3EE-4CB5-92F3-1CE73F2F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For direct mapped cache, there is only one choice</a:t>
            </a:r>
          </a:p>
          <a:p>
            <a:r>
              <a:rPr lang="en-US" altLang="ko-KR" dirty="0"/>
              <a:t>Random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Replace a randomly chosen </a:t>
            </a:r>
            <a:r>
              <a:rPr lang="en-US" altLang="ko-KR" dirty="0" err="1"/>
              <a:t>cacheline</a:t>
            </a:r>
            <a:endParaRPr lang="en-US" altLang="ko-KR" dirty="0"/>
          </a:p>
          <a:p>
            <a:r>
              <a:rPr lang="en-US" altLang="ko-KR" dirty="0"/>
              <a:t>FIFO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Replace the oldest </a:t>
            </a:r>
            <a:r>
              <a:rPr lang="en-US" altLang="ko-KR" dirty="0" err="1"/>
              <a:t>cacheline</a:t>
            </a:r>
            <a:endParaRPr lang="en-US" altLang="ko-KR" dirty="0"/>
          </a:p>
          <a:p>
            <a:r>
              <a:rPr lang="en-US" altLang="ko-KR" dirty="0"/>
              <a:t>LRU (Least Recently Used)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Replace the least recently used line</a:t>
            </a:r>
          </a:p>
          <a:p>
            <a:r>
              <a:rPr lang="en-US" altLang="ko-KR" dirty="0"/>
              <a:t>NRU (Not Recently Used)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Replace one of the lines that is not recently used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In Itanium2, L1$, L2$ and L3$ use this policy</a:t>
            </a:r>
            <a:endParaRPr lang="ko-KR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BDADC-B18D-ED86-E761-1B8F8FC82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9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56F7-1FE4-480A-9285-998C4BBC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Least-Recently Used (LRU):</a:t>
            </a:r>
            <a:endParaRPr lang="ko-KR" altLang="en-US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DAC6E7-BB3C-4741-B1CC-FFC56C13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1428348"/>
            <a:ext cx="11599333" cy="4781951"/>
          </a:xfrm>
        </p:spPr>
        <p:txBody>
          <a:bodyPr/>
          <a:lstStyle/>
          <a:p>
            <a:r>
              <a:rPr lang="en-US" altLang="ko-KR" dirty="0"/>
              <a:t> For </a:t>
            </a:r>
            <a:r>
              <a:rPr lang="en-US" altLang="ko-KR" i="1" dirty="0"/>
              <a:t>way = 2</a:t>
            </a:r>
            <a:r>
              <a:rPr lang="en-US" altLang="ko-KR" dirty="0"/>
              <a:t>, LRU is equivalent to NMRU (Not Most Recently Used)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Single bit per set indicated LRU/MRU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Set/clear on each access</a:t>
            </a:r>
          </a:p>
          <a:p>
            <a:r>
              <a:rPr lang="en-US" altLang="ko-KR" dirty="0"/>
              <a:t> For </a:t>
            </a:r>
            <a:r>
              <a:rPr lang="en-US" altLang="ko-KR" i="1" dirty="0"/>
              <a:t>way &gt; 2</a:t>
            </a:r>
            <a:r>
              <a:rPr lang="en-US" altLang="ko-KR" dirty="0"/>
              <a:t>, LRU is </a:t>
            </a:r>
            <a:r>
              <a:rPr lang="en-US" altLang="ko-KR" dirty="0">
                <a:solidFill>
                  <a:srgbClr val="FF0000"/>
                </a:solidFill>
              </a:rPr>
              <a:t>difficult / expensive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Including timestamps? How many bits?</a:t>
            </a:r>
          </a:p>
          <a:p>
            <a:pPr marL="885825" lvl="2" indent="-342900">
              <a:buFontTx/>
              <a:buChar char="-"/>
            </a:pPr>
            <a:r>
              <a:rPr lang="en-US" altLang="ko-KR" dirty="0"/>
              <a:t>Ideal implementation: find min timestamp on each eviction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Sorted list? Re-sort on every access?</a:t>
            </a:r>
          </a:p>
          <a:p>
            <a:r>
              <a:rPr lang="en-US" altLang="ko-KR" dirty="0"/>
              <a:t> Let’s remember the </a:t>
            </a:r>
            <a:r>
              <a:rPr lang="en-US" altLang="ko-KR" dirty="0">
                <a:solidFill>
                  <a:srgbClr val="0000FF"/>
                </a:solidFill>
              </a:rPr>
              <a:t>order</a:t>
            </a:r>
            <a:r>
              <a:rPr lang="en-US" altLang="ko-KR" dirty="0"/>
              <a:t> in which all N </a:t>
            </a:r>
            <a:r>
              <a:rPr lang="en-US" altLang="ko-KR" dirty="0" err="1"/>
              <a:t>cachelines</a:t>
            </a:r>
            <a:r>
              <a:rPr lang="en-US" altLang="ko-KR" dirty="0"/>
              <a:t> were last accessed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3C5E-23BF-DED1-2C87-02861969C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4C3C5-6394-456D-8312-97817FBAD48E}"/>
              </a:ext>
            </a:extLst>
          </p:cNvPr>
          <p:cNvSpPr/>
          <p:nvPr/>
        </p:nvSpPr>
        <p:spPr>
          <a:xfrm>
            <a:off x="2038350" y="764774"/>
            <a:ext cx="81153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evict block with longest reuse distance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Practical Pseudo-LRU: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7" t="-28302" b="-50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A44F-F2AE-4AE8-A805-7A9C92E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788454"/>
            <a:ext cx="11599333" cy="1421845"/>
          </a:xfrm>
        </p:spPr>
        <p:txBody>
          <a:bodyPr/>
          <a:lstStyle/>
          <a:p>
            <a:r>
              <a:rPr lang="en-US" altLang="ko-KR" sz="2400" dirty="0"/>
              <a:t>Each node records which half is older/newer</a:t>
            </a:r>
          </a:p>
          <a:p>
            <a:pPr lvl="1"/>
            <a:r>
              <a:rPr lang="en-US" altLang="ko-KR" sz="2000" dirty="0"/>
              <a:t>- Cache ways are the leaves of the tree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6F44780-213F-964F-19CD-38F9CB02A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CA6EE-D467-4BC7-9868-F683565A23EB}"/>
              </a:ext>
            </a:extLst>
          </p:cNvPr>
          <p:cNvSpPr/>
          <p:nvPr/>
        </p:nvSpPr>
        <p:spPr>
          <a:xfrm>
            <a:off x="2038350" y="764774"/>
            <a:ext cx="81153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approximated LRU policy with a binary tree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PL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for 4-way set associative cache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0D24E5-EEC4-43B5-A591-644D1CF89B8F}"/>
              </a:ext>
            </a:extLst>
          </p:cNvPr>
          <p:cNvGrpSpPr/>
          <p:nvPr/>
        </p:nvGrpSpPr>
        <p:grpSpPr>
          <a:xfrm>
            <a:off x="2819400" y="2257437"/>
            <a:ext cx="6451600" cy="2024079"/>
            <a:chOff x="1295400" y="2028836"/>
            <a:chExt cx="6451600" cy="20240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EBB71C-85B4-472C-AEA6-15BA615B69F9}"/>
                </a:ext>
              </a:extLst>
            </p:cNvPr>
            <p:cNvGrpSpPr/>
            <p:nvPr/>
          </p:nvGrpSpPr>
          <p:grpSpPr>
            <a:xfrm>
              <a:off x="1295400" y="2028836"/>
              <a:ext cx="6451600" cy="2024079"/>
              <a:chOff x="1295400" y="2028836"/>
              <a:chExt cx="6451600" cy="20240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BBBF9A-2050-4AE9-8957-16BC76B460C5}"/>
                  </a:ext>
                </a:extLst>
              </p:cNvPr>
              <p:cNvGrpSpPr/>
              <p:nvPr/>
            </p:nvGrpSpPr>
            <p:grpSpPr>
              <a:xfrm>
                <a:off x="1295400" y="3691187"/>
                <a:ext cx="6451600" cy="361728"/>
                <a:chOff x="1295400" y="3691187"/>
                <a:chExt cx="6451600" cy="3617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C332DA-5C26-4ACB-B768-94480ABE89DB}"/>
                    </a:ext>
                  </a:extLst>
                </p:cNvPr>
                <p:cNvSpPr/>
                <p:nvPr/>
              </p:nvSpPr>
              <p:spPr>
                <a:xfrm>
                  <a:off x="12954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A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B797B9-C1A9-4945-9E56-67DB178F0622}"/>
                    </a:ext>
                  </a:extLst>
                </p:cNvPr>
                <p:cNvSpPr/>
                <p:nvPr/>
              </p:nvSpPr>
              <p:spPr>
                <a:xfrm>
                  <a:off x="30861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B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E16683-79DF-4664-8E88-EF369965B154}"/>
                    </a:ext>
                  </a:extLst>
                </p:cNvPr>
                <p:cNvSpPr/>
                <p:nvPr/>
              </p:nvSpPr>
              <p:spPr>
                <a:xfrm>
                  <a:off x="48768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C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7C0A4BD-A7AF-4C68-930B-D53884EA95D6}"/>
                    </a:ext>
                  </a:extLst>
                </p:cNvPr>
                <p:cNvSpPr/>
                <p:nvPr/>
              </p:nvSpPr>
              <p:spPr>
                <a:xfrm>
                  <a:off x="66675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D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4481CD-D8B0-4BBD-998F-39A70DBCA37A}"/>
                  </a:ext>
                </a:extLst>
              </p:cNvPr>
              <p:cNvGrpSpPr/>
              <p:nvPr/>
            </p:nvGrpSpPr>
            <p:grpSpPr>
              <a:xfrm>
                <a:off x="1835150" y="3110051"/>
                <a:ext cx="5372100" cy="581136"/>
                <a:chOff x="1835150" y="3110051"/>
                <a:chExt cx="5372100" cy="58113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949497-23B4-4A3E-9C77-73EFE78E146D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 flipH="1">
                  <a:off x="1835150" y="3110051"/>
                  <a:ext cx="91440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A6170E3-1729-4F63-A372-EB310B2C98C6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>
                  <a:off x="2749550" y="3110051"/>
                  <a:ext cx="87630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016F6C7-FF97-4BE0-BCC9-E62E504ABA9E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416550" y="3110051"/>
                  <a:ext cx="84412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FC68D-7650-4569-B1CC-001C9C233D77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260670" y="3110051"/>
                  <a:ext cx="94658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FC58B-6529-416E-8EAF-5790D53BB761}"/>
                  </a:ext>
                </a:extLst>
              </p:cNvPr>
              <p:cNvGrpSpPr/>
              <p:nvPr/>
            </p:nvGrpSpPr>
            <p:grpSpPr>
              <a:xfrm>
                <a:off x="1752600" y="2028836"/>
                <a:ext cx="5505020" cy="1081215"/>
                <a:chOff x="1765300" y="1649285"/>
                <a:chExt cx="5505020" cy="10812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BD99E1-5541-4B78-9AF7-AAD6663DDAA5}"/>
                    </a:ext>
                  </a:extLst>
                </p:cNvPr>
                <p:cNvSpPr/>
                <p:nvPr/>
              </p:nvSpPr>
              <p:spPr>
                <a:xfrm>
                  <a:off x="3530600" y="1649285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AB/CD bit (L0)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F15C1E-C82E-48E8-AC16-A37E18B01591}"/>
                    </a:ext>
                  </a:extLst>
                </p:cNvPr>
                <p:cNvSpPr/>
                <p:nvPr/>
              </p:nvSpPr>
              <p:spPr>
                <a:xfrm>
                  <a:off x="176530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A/B bit (L1)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9E84E-D80E-45AD-99D1-1F2E2B624EEF}"/>
                    </a:ext>
                  </a:extLst>
                </p:cNvPr>
                <p:cNvSpPr/>
                <p:nvPr/>
              </p:nvSpPr>
              <p:spPr>
                <a:xfrm>
                  <a:off x="527642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C/D bit (L2)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DF8491E-5E2B-4A10-8234-3E24C3914699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2762250" y="2011013"/>
                  <a:ext cx="176530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6B3BDBC-D98D-43AF-9444-83330875E2ED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4527550" y="2011013"/>
                  <a:ext cx="174582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ABF88-8535-4DBA-AA33-87696177BBFC}"/>
                </a:ext>
              </a:extLst>
            </p:cNvPr>
            <p:cNvSpPr/>
            <p:nvPr/>
          </p:nvSpPr>
          <p:spPr>
            <a:xfrm>
              <a:off x="5511800" y="2028836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C4FA9F-0200-4798-B4F0-76BDA71E26FA}"/>
                </a:ext>
              </a:extLst>
            </p:cNvPr>
            <p:cNvSpPr/>
            <p:nvPr/>
          </p:nvSpPr>
          <p:spPr>
            <a:xfrm>
              <a:off x="3752850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D7B202-1CAC-47AC-B48C-B0A1BF77C30C}"/>
                </a:ext>
              </a:extLst>
            </p:cNvPr>
            <p:cNvSpPr/>
            <p:nvPr/>
          </p:nvSpPr>
          <p:spPr>
            <a:xfrm>
              <a:off x="7254875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577DA6D1-5F1E-4C5A-941B-D6DAEEFF22FD}"/>
              </a:ext>
            </a:extLst>
          </p:cNvPr>
          <p:cNvSpPr/>
          <p:nvPr/>
        </p:nvSpPr>
        <p:spPr>
          <a:xfrm>
            <a:off x="8553020" y="1511310"/>
            <a:ext cx="1917270" cy="1151521"/>
          </a:xfrm>
          <a:prstGeom prst="wedgeRectCallout">
            <a:avLst>
              <a:gd name="adj1" fmla="val -40344"/>
              <a:gd name="adj2" fmla="val 6709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Pointer indicates </a:t>
            </a:r>
            <a:r>
              <a:rPr lang="en-US" altLang="ko-KR" i="1" dirty="0">
                <a:solidFill>
                  <a:schemeClr val="tx1"/>
                </a:solidFill>
                <a:latin typeface="Bell Gothic Std Black" panose="020B0706020202040204" pitchFamily="34" charset="0"/>
              </a:rPr>
              <a:t>the older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0: left is older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1: right is older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82A96932-A829-4EB1-807C-A42E453E1388}"/>
              </a:ext>
            </a:extLst>
          </p:cNvPr>
          <p:cNvSpPr/>
          <p:nvPr/>
        </p:nvSpPr>
        <p:spPr>
          <a:xfrm>
            <a:off x="1778002" y="1849519"/>
            <a:ext cx="1993899" cy="815834"/>
          </a:xfrm>
          <a:prstGeom prst="wedgeRectCallout">
            <a:avLst>
              <a:gd name="adj1" fmla="val 41131"/>
              <a:gd name="adj2" fmla="val 70399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All PLRU bits are initialized as </a:t>
            </a:r>
            <a:r>
              <a:rPr lang="en-US" altLang="ko-KR" i="1" dirty="0">
                <a:solidFill>
                  <a:schemeClr val="tx1"/>
                </a:solidFill>
                <a:latin typeface="Bell Gothic Std Black" panose="020B0706020202040204" pitchFamily="34" charset="0"/>
              </a:rPr>
              <a:t>0</a:t>
            </a:r>
            <a:endParaRPr lang="ko-KR" altLang="en-US" i="1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30BD-52D6-4BD1-A7A5-8D3FB90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Why Do We Need the Cache Memory?</a:t>
            </a:r>
            <a:endParaRPr lang="ko-KR" altLang="en-US" sz="3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526FB47-533F-6015-8EC2-BB3E98F65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85C52-21FC-48B8-A791-1BC5B92E39DE}"/>
              </a:ext>
            </a:extLst>
          </p:cNvPr>
          <p:cNvSpPr/>
          <p:nvPr/>
        </p:nvSpPr>
        <p:spPr>
          <a:xfrm>
            <a:off x="313267" y="956751"/>
            <a:ext cx="843291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“Memory wall"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Logic vs. DRAM speed gap continues to grow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3881ED2C-79A6-40DA-8654-14E7D58FE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3947" y="1551647"/>
          <a:ext cx="6223000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50F9FDF7-DF0F-4BA5-BBEA-0F9C57A7F97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77429" y="3189153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>
                <a:solidFill>
                  <a:srgbClr val="FC0128"/>
                </a:solidFill>
                <a:ea typeface="굴림" panose="020B0600000101010101" pitchFamily="50" charset="-127"/>
              </a:rPr>
              <a:t>Clocks per instruction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BE558B1-D93B-4A0E-A408-604843EF5E2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84429" y="3087553"/>
            <a:ext cx="277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>
                <a:solidFill>
                  <a:srgbClr val="063DE8"/>
                </a:solidFill>
                <a:ea typeface="굴림" panose="020B0600000101010101" pitchFamily="50" charset="-127"/>
              </a:rPr>
              <a:t>Clocks per DRAM access</a:t>
            </a:r>
          </a:p>
        </p:txBody>
      </p:sp>
      <p:pic>
        <p:nvPicPr>
          <p:cNvPr id="15" name="Picture 2" descr="Image result for core i7">
            <a:extLst>
              <a:ext uri="{FF2B5EF4-FFF2-40B4-BE49-F238E27FC236}">
                <a16:creationId xmlns:a16="http://schemas.microsoft.com/office/drawing/2014/main" id="{7A98A021-DC76-4848-9F87-3BE43B4C2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7037" r="11390" b="5330"/>
          <a:stretch/>
        </p:blipFill>
        <p:spPr bwMode="auto">
          <a:xfrm>
            <a:off x="6758461" y="2591059"/>
            <a:ext cx="728401" cy="61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DRAM">
            <a:extLst>
              <a:ext uri="{FF2B5EF4-FFF2-40B4-BE49-F238E27FC236}">
                <a16:creationId xmlns:a16="http://schemas.microsoft.com/office/drawing/2014/main" id="{728866EF-3191-421A-B58F-688CCB9B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79" y="3429001"/>
            <a:ext cx="866765" cy="5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series"/>
        </p:bldSub>
      </p:bldGraphic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Practical Pseudo-LRU: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7" t="-28302" b="-50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A44F-F2AE-4AE8-A805-7A9C92E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788454"/>
            <a:ext cx="11599333" cy="1421846"/>
          </a:xfrm>
        </p:spPr>
        <p:txBody>
          <a:bodyPr/>
          <a:lstStyle/>
          <a:p>
            <a:r>
              <a:rPr lang="en-US" altLang="ko-KR" sz="2400" dirty="0"/>
              <a:t>Each node records which half is older/newer</a:t>
            </a:r>
          </a:p>
          <a:p>
            <a:pPr lvl="1"/>
            <a:r>
              <a:rPr lang="en-US" altLang="ko-KR" sz="2000" dirty="0"/>
              <a:t>- Cache ways are the leaves of the tree</a:t>
            </a:r>
          </a:p>
          <a:p>
            <a:r>
              <a:rPr lang="en-US" altLang="ko-KR" sz="2400" dirty="0"/>
              <a:t>Update nodes on each reference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665163B-9C23-D652-9A8F-031B793B9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CA6EE-D467-4BC7-9868-F683565A23EB}"/>
              </a:ext>
            </a:extLst>
          </p:cNvPr>
          <p:cNvSpPr/>
          <p:nvPr/>
        </p:nvSpPr>
        <p:spPr>
          <a:xfrm>
            <a:off x="2038350" y="764773"/>
            <a:ext cx="81153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approximated LRU policy with a binary tree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PLRU for 4-way set associative cache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Update order: way 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way B  way C  way 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0D24E5-EEC4-43B5-A591-644D1CF89B8F}"/>
              </a:ext>
            </a:extLst>
          </p:cNvPr>
          <p:cNvGrpSpPr/>
          <p:nvPr/>
        </p:nvGrpSpPr>
        <p:grpSpPr>
          <a:xfrm>
            <a:off x="2819400" y="2257437"/>
            <a:ext cx="6451600" cy="2024079"/>
            <a:chOff x="1295400" y="2028836"/>
            <a:chExt cx="6451600" cy="20240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EBB71C-85B4-472C-AEA6-15BA615B69F9}"/>
                </a:ext>
              </a:extLst>
            </p:cNvPr>
            <p:cNvGrpSpPr/>
            <p:nvPr/>
          </p:nvGrpSpPr>
          <p:grpSpPr>
            <a:xfrm>
              <a:off x="1295400" y="2028836"/>
              <a:ext cx="6451600" cy="2024079"/>
              <a:chOff x="1295400" y="2028836"/>
              <a:chExt cx="6451600" cy="20240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BBBF9A-2050-4AE9-8957-16BC76B460C5}"/>
                  </a:ext>
                </a:extLst>
              </p:cNvPr>
              <p:cNvGrpSpPr/>
              <p:nvPr/>
            </p:nvGrpSpPr>
            <p:grpSpPr>
              <a:xfrm>
                <a:off x="1295400" y="3691187"/>
                <a:ext cx="6451600" cy="361728"/>
                <a:chOff x="1295400" y="3691187"/>
                <a:chExt cx="6451600" cy="3617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C332DA-5C26-4ACB-B768-94480ABE89DB}"/>
                    </a:ext>
                  </a:extLst>
                </p:cNvPr>
                <p:cNvSpPr/>
                <p:nvPr/>
              </p:nvSpPr>
              <p:spPr>
                <a:xfrm>
                  <a:off x="12954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A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B797B9-C1A9-4945-9E56-67DB178F0622}"/>
                    </a:ext>
                  </a:extLst>
                </p:cNvPr>
                <p:cNvSpPr/>
                <p:nvPr/>
              </p:nvSpPr>
              <p:spPr>
                <a:xfrm>
                  <a:off x="30861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B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E16683-79DF-4664-8E88-EF369965B154}"/>
                    </a:ext>
                  </a:extLst>
                </p:cNvPr>
                <p:cNvSpPr/>
                <p:nvPr/>
              </p:nvSpPr>
              <p:spPr>
                <a:xfrm>
                  <a:off x="48768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C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7C0A4BD-A7AF-4C68-930B-D53884EA95D6}"/>
                    </a:ext>
                  </a:extLst>
                </p:cNvPr>
                <p:cNvSpPr/>
                <p:nvPr/>
              </p:nvSpPr>
              <p:spPr>
                <a:xfrm>
                  <a:off x="66675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D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4481CD-D8B0-4BBD-998F-39A70DBCA37A}"/>
                  </a:ext>
                </a:extLst>
              </p:cNvPr>
              <p:cNvGrpSpPr/>
              <p:nvPr/>
            </p:nvGrpSpPr>
            <p:grpSpPr>
              <a:xfrm>
                <a:off x="1835150" y="3110051"/>
                <a:ext cx="5372100" cy="581136"/>
                <a:chOff x="1835150" y="3110051"/>
                <a:chExt cx="5372100" cy="58113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949497-23B4-4A3E-9C77-73EFE78E146D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 flipH="1">
                  <a:off x="1835150" y="3110051"/>
                  <a:ext cx="91440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A6170E3-1729-4F63-A372-EB310B2C98C6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>
                  <a:off x="2749550" y="3110051"/>
                  <a:ext cx="87630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016F6C7-FF97-4BE0-BCC9-E62E504ABA9E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416550" y="3110051"/>
                  <a:ext cx="84412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FC68D-7650-4569-B1CC-001C9C233D77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260670" y="3110051"/>
                  <a:ext cx="94658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FC58B-6529-416E-8EAF-5790D53BB761}"/>
                  </a:ext>
                </a:extLst>
              </p:cNvPr>
              <p:cNvGrpSpPr/>
              <p:nvPr/>
            </p:nvGrpSpPr>
            <p:grpSpPr>
              <a:xfrm>
                <a:off x="1752600" y="2028836"/>
                <a:ext cx="5505020" cy="1081215"/>
                <a:chOff x="1765300" y="1649285"/>
                <a:chExt cx="5505020" cy="10812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BD99E1-5541-4B78-9AF7-AAD6663DDAA5}"/>
                    </a:ext>
                  </a:extLst>
                </p:cNvPr>
                <p:cNvSpPr/>
                <p:nvPr/>
              </p:nvSpPr>
              <p:spPr>
                <a:xfrm>
                  <a:off x="3530600" y="1649285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AB/CD bit (L0)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F15C1E-C82E-48E8-AC16-A37E18B01591}"/>
                    </a:ext>
                  </a:extLst>
                </p:cNvPr>
                <p:cNvSpPr/>
                <p:nvPr/>
              </p:nvSpPr>
              <p:spPr>
                <a:xfrm>
                  <a:off x="176530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A/B bit (L1)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9E84E-D80E-45AD-99D1-1F2E2B624EEF}"/>
                    </a:ext>
                  </a:extLst>
                </p:cNvPr>
                <p:cNvSpPr/>
                <p:nvPr/>
              </p:nvSpPr>
              <p:spPr>
                <a:xfrm>
                  <a:off x="527642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C/D bit (L2)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DF8491E-5E2B-4A10-8234-3E24C3914699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2762250" y="2011013"/>
                  <a:ext cx="176530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6B3BDBC-D98D-43AF-9444-83330875E2ED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4527550" y="2011013"/>
                  <a:ext cx="174582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ABF88-8535-4DBA-AA33-87696177BBFC}"/>
                </a:ext>
              </a:extLst>
            </p:cNvPr>
            <p:cNvSpPr/>
            <p:nvPr/>
          </p:nvSpPr>
          <p:spPr>
            <a:xfrm>
              <a:off x="5511800" y="2028836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C4FA9F-0200-4798-B4F0-76BDA71E26FA}"/>
                </a:ext>
              </a:extLst>
            </p:cNvPr>
            <p:cNvSpPr/>
            <p:nvPr/>
          </p:nvSpPr>
          <p:spPr>
            <a:xfrm>
              <a:off x="3752850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D7B202-1CAC-47AC-B48C-B0A1BF77C30C}"/>
                </a:ext>
              </a:extLst>
            </p:cNvPr>
            <p:cNvSpPr/>
            <p:nvPr/>
          </p:nvSpPr>
          <p:spPr>
            <a:xfrm>
              <a:off x="7254875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28E5FC7-B0A7-4753-B146-C452EBA97998}"/>
              </a:ext>
            </a:extLst>
          </p:cNvPr>
          <p:cNvSpPr/>
          <p:nvPr/>
        </p:nvSpPr>
        <p:spPr>
          <a:xfrm>
            <a:off x="4303395" y="1332930"/>
            <a:ext cx="806450" cy="4381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F4ABCA-E4F4-40CF-A192-AACBF6C7DEA2}"/>
              </a:ext>
            </a:extLst>
          </p:cNvPr>
          <p:cNvSpPr/>
          <p:nvPr/>
        </p:nvSpPr>
        <p:spPr>
          <a:xfrm>
            <a:off x="2819400" y="3919787"/>
            <a:ext cx="1079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Way A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219F81-3B86-4A36-A715-36E97A9B20FF}"/>
              </a:ext>
            </a:extLst>
          </p:cNvPr>
          <p:cNvCxnSpPr>
            <a:cxnSpLocks/>
          </p:cNvCxnSpPr>
          <p:nvPr/>
        </p:nvCxnSpPr>
        <p:spPr>
          <a:xfrm>
            <a:off x="6019370" y="2619165"/>
            <a:ext cx="1745820" cy="35775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B155D-6765-44F1-A02D-CC940DA98751}"/>
              </a:ext>
            </a:extLst>
          </p:cNvPr>
          <p:cNvSpPr/>
          <p:nvPr/>
        </p:nvSpPr>
        <p:spPr>
          <a:xfrm>
            <a:off x="7034725" y="2257436"/>
            <a:ext cx="444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1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9EB965E8-9C36-4B82-AEB1-8318F5B3D600}"/>
              </a:ext>
            </a:extLst>
          </p:cNvPr>
          <p:cNvSpPr/>
          <p:nvPr/>
        </p:nvSpPr>
        <p:spPr>
          <a:xfrm>
            <a:off x="7765190" y="1996807"/>
            <a:ext cx="1917270" cy="640014"/>
          </a:xfrm>
          <a:prstGeom prst="wedgeRectCallout">
            <a:avLst>
              <a:gd name="adj1" fmla="val -40344"/>
              <a:gd name="adj2" fmla="val 6709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Way CD is older than Way AB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7BA4CF-6931-4F3D-90FE-BEEE746AF5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73550" y="3342621"/>
            <a:ext cx="876300" cy="57716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56DCAD2-0B4B-4D35-B244-FCEEBD0FC5A4}"/>
              </a:ext>
            </a:extLst>
          </p:cNvPr>
          <p:cNvSpPr/>
          <p:nvPr/>
        </p:nvSpPr>
        <p:spPr>
          <a:xfrm>
            <a:off x="1712185" y="2233257"/>
            <a:ext cx="1670050" cy="640014"/>
          </a:xfrm>
          <a:prstGeom prst="wedgeRectCallout">
            <a:avLst>
              <a:gd name="adj1" fmla="val 41025"/>
              <a:gd name="adj2" fmla="val 8296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Way B is older than Way A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BC1E1F-85AC-4243-8984-4199570A9511}"/>
              </a:ext>
            </a:extLst>
          </p:cNvPr>
          <p:cNvSpPr/>
          <p:nvPr/>
        </p:nvSpPr>
        <p:spPr>
          <a:xfrm>
            <a:off x="5269640" y="2971301"/>
            <a:ext cx="444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1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0" grpId="0" animBg="1"/>
      <p:bldP spid="41" grpId="0" animBg="1"/>
      <p:bldP spid="43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Practical Pseudo-LRU: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7" t="-28302" b="-50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A44F-F2AE-4AE8-A805-7A9C92E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788454"/>
            <a:ext cx="11599333" cy="1421845"/>
          </a:xfrm>
        </p:spPr>
        <p:txBody>
          <a:bodyPr/>
          <a:lstStyle/>
          <a:p>
            <a:r>
              <a:rPr lang="en-US" altLang="ko-KR" sz="2400" dirty="0"/>
              <a:t>Each node records which half is older/newer</a:t>
            </a:r>
          </a:p>
          <a:p>
            <a:pPr lvl="1"/>
            <a:r>
              <a:rPr lang="en-US" altLang="ko-KR" sz="2000" dirty="0"/>
              <a:t>- Cache ways are the leaves of the tree</a:t>
            </a:r>
          </a:p>
          <a:p>
            <a:r>
              <a:rPr lang="en-US" altLang="ko-KR" sz="2400" dirty="0"/>
              <a:t>Update nodes on each reference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8020A94-BD7C-4A71-7DD3-18A17D689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CA6EE-D467-4BC7-9868-F683565A23EB}"/>
              </a:ext>
            </a:extLst>
          </p:cNvPr>
          <p:cNvSpPr/>
          <p:nvPr/>
        </p:nvSpPr>
        <p:spPr>
          <a:xfrm>
            <a:off x="2038350" y="764773"/>
            <a:ext cx="81153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approximated LRU policy with a binary tree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PLRU for 4-way set associative cache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Update order: way 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way B  way C  way 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0D24E5-EEC4-43B5-A591-644D1CF89B8F}"/>
              </a:ext>
            </a:extLst>
          </p:cNvPr>
          <p:cNvGrpSpPr/>
          <p:nvPr/>
        </p:nvGrpSpPr>
        <p:grpSpPr>
          <a:xfrm>
            <a:off x="2819400" y="2257437"/>
            <a:ext cx="6451600" cy="2024079"/>
            <a:chOff x="1295400" y="2028836"/>
            <a:chExt cx="6451600" cy="20240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EBB71C-85B4-472C-AEA6-15BA615B69F9}"/>
                </a:ext>
              </a:extLst>
            </p:cNvPr>
            <p:cNvGrpSpPr/>
            <p:nvPr/>
          </p:nvGrpSpPr>
          <p:grpSpPr>
            <a:xfrm>
              <a:off x="1295400" y="2028836"/>
              <a:ext cx="6451600" cy="2024079"/>
              <a:chOff x="1295400" y="2028836"/>
              <a:chExt cx="6451600" cy="20240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BBBF9A-2050-4AE9-8957-16BC76B460C5}"/>
                  </a:ext>
                </a:extLst>
              </p:cNvPr>
              <p:cNvGrpSpPr/>
              <p:nvPr/>
            </p:nvGrpSpPr>
            <p:grpSpPr>
              <a:xfrm>
                <a:off x="1295400" y="3691187"/>
                <a:ext cx="6451600" cy="361728"/>
                <a:chOff x="1295400" y="3691187"/>
                <a:chExt cx="6451600" cy="3617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C332DA-5C26-4ACB-B768-94480ABE89DB}"/>
                    </a:ext>
                  </a:extLst>
                </p:cNvPr>
                <p:cNvSpPr/>
                <p:nvPr/>
              </p:nvSpPr>
              <p:spPr>
                <a:xfrm>
                  <a:off x="12954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A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B797B9-C1A9-4945-9E56-67DB178F0622}"/>
                    </a:ext>
                  </a:extLst>
                </p:cNvPr>
                <p:cNvSpPr/>
                <p:nvPr/>
              </p:nvSpPr>
              <p:spPr>
                <a:xfrm>
                  <a:off x="30861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B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E16683-79DF-4664-8E88-EF369965B154}"/>
                    </a:ext>
                  </a:extLst>
                </p:cNvPr>
                <p:cNvSpPr/>
                <p:nvPr/>
              </p:nvSpPr>
              <p:spPr>
                <a:xfrm>
                  <a:off x="48768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C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7C0A4BD-A7AF-4C68-930B-D53884EA95D6}"/>
                    </a:ext>
                  </a:extLst>
                </p:cNvPr>
                <p:cNvSpPr/>
                <p:nvPr/>
              </p:nvSpPr>
              <p:spPr>
                <a:xfrm>
                  <a:off x="66675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D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4481CD-D8B0-4BBD-998F-39A70DBCA37A}"/>
                  </a:ext>
                </a:extLst>
              </p:cNvPr>
              <p:cNvGrpSpPr/>
              <p:nvPr/>
            </p:nvGrpSpPr>
            <p:grpSpPr>
              <a:xfrm>
                <a:off x="1835150" y="3110051"/>
                <a:ext cx="5372100" cy="581136"/>
                <a:chOff x="1835150" y="3110051"/>
                <a:chExt cx="5372100" cy="58113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949497-23B4-4A3E-9C77-73EFE78E146D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 flipH="1">
                  <a:off x="1835150" y="3110051"/>
                  <a:ext cx="91440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A6170E3-1729-4F63-A372-EB310B2C98C6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>
                  <a:off x="2749550" y="3110051"/>
                  <a:ext cx="876300" cy="58113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016F6C7-FF97-4BE0-BCC9-E62E504ABA9E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416550" y="3110051"/>
                  <a:ext cx="84412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FC68D-7650-4569-B1CC-001C9C233D77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260670" y="3110051"/>
                  <a:ext cx="94658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FC58B-6529-416E-8EAF-5790D53BB761}"/>
                  </a:ext>
                </a:extLst>
              </p:cNvPr>
              <p:cNvGrpSpPr/>
              <p:nvPr/>
            </p:nvGrpSpPr>
            <p:grpSpPr>
              <a:xfrm>
                <a:off x="1752600" y="2028836"/>
                <a:ext cx="5505020" cy="1081215"/>
                <a:chOff x="1765300" y="1649285"/>
                <a:chExt cx="5505020" cy="10812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BD99E1-5541-4B78-9AF7-AAD6663DDAA5}"/>
                    </a:ext>
                  </a:extLst>
                </p:cNvPr>
                <p:cNvSpPr/>
                <p:nvPr/>
              </p:nvSpPr>
              <p:spPr>
                <a:xfrm>
                  <a:off x="3530600" y="1649285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AB/CD bit (L0)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F15C1E-C82E-48E8-AC16-A37E18B01591}"/>
                    </a:ext>
                  </a:extLst>
                </p:cNvPr>
                <p:cNvSpPr/>
                <p:nvPr/>
              </p:nvSpPr>
              <p:spPr>
                <a:xfrm>
                  <a:off x="176530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A/B bit (L1)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9E84E-D80E-45AD-99D1-1F2E2B624EEF}"/>
                    </a:ext>
                  </a:extLst>
                </p:cNvPr>
                <p:cNvSpPr/>
                <p:nvPr/>
              </p:nvSpPr>
              <p:spPr>
                <a:xfrm>
                  <a:off x="527642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C/D bit (L2)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DF8491E-5E2B-4A10-8234-3E24C3914699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2762250" y="2011013"/>
                  <a:ext cx="176530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6B3BDBC-D98D-43AF-9444-83330875E2ED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4527550" y="2011013"/>
                  <a:ext cx="1745820" cy="357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ABF88-8535-4DBA-AA33-87696177BBFC}"/>
                </a:ext>
              </a:extLst>
            </p:cNvPr>
            <p:cNvSpPr/>
            <p:nvPr/>
          </p:nvSpPr>
          <p:spPr>
            <a:xfrm>
              <a:off x="5511800" y="2028836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1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C4FA9F-0200-4798-B4F0-76BDA71E26FA}"/>
                </a:ext>
              </a:extLst>
            </p:cNvPr>
            <p:cNvSpPr/>
            <p:nvPr/>
          </p:nvSpPr>
          <p:spPr>
            <a:xfrm>
              <a:off x="3752850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1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D7B202-1CAC-47AC-B48C-B0A1BF77C30C}"/>
                </a:ext>
              </a:extLst>
            </p:cNvPr>
            <p:cNvSpPr/>
            <p:nvPr/>
          </p:nvSpPr>
          <p:spPr>
            <a:xfrm>
              <a:off x="7254875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6719A616-34A9-4942-9CB2-0B66F725B65A}"/>
              </a:ext>
            </a:extLst>
          </p:cNvPr>
          <p:cNvSpPr/>
          <p:nvPr/>
        </p:nvSpPr>
        <p:spPr>
          <a:xfrm>
            <a:off x="4308475" y="1338010"/>
            <a:ext cx="806450" cy="4381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7EFAC4-E048-4CB3-BAAB-08569C8F5A34}"/>
              </a:ext>
            </a:extLst>
          </p:cNvPr>
          <p:cNvSpPr/>
          <p:nvPr/>
        </p:nvSpPr>
        <p:spPr>
          <a:xfrm>
            <a:off x="4610100" y="3919787"/>
            <a:ext cx="1079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Way B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A9E55A-2C53-4DAE-888D-BB350F72575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359150" y="3338651"/>
            <a:ext cx="914400" cy="58113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3E03ED-351B-48B1-9DF7-24A34506C213}"/>
              </a:ext>
            </a:extLst>
          </p:cNvPr>
          <p:cNvSpPr/>
          <p:nvPr/>
        </p:nvSpPr>
        <p:spPr>
          <a:xfrm>
            <a:off x="5270500" y="2976923"/>
            <a:ext cx="444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0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B82161A9-EE31-479C-AB8B-0D863ED38803}"/>
              </a:ext>
            </a:extLst>
          </p:cNvPr>
          <p:cNvSpPr/>
          <p:nvPr/>
        </p:nvSpPr>
        <p:spPr>
          <a:xfrm>
            <a:off x="1712185" y="2233257"/>
            <a:ext cx="1670050" cy="640014"/>
          </a:xfrm>
          <a:prstGeom prst="wedgeRectCallout">
            <a:avLst>
              <a:gd name="adj1" fmla="val 41025"/>
              <a:gd name="adj2" fmla="val 8296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Way A is older than Way B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8906 -0.0043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Practical Pseudo-LRU: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7" t="-28302" b="-50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A44F-F2AE-4AE8-A805-7A9C92E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627472"/>
            <a:ext cx="11599333" cy="1582828"/>
          </a:xfrm>
        </p:spPr>
        <p:txBody>
          <a:bodyPr/>
          <a:lstStyle/>
          <a:p>
            <a:r>
              <a:rPr lang="en-US" altLang="ko-KR" sz="2400" dirty="0"/>
              <a:t>Each node records which half is older/newer</a:t>
            </a:r>
          </a:p>
          <a:p>
            <a:pPr lvl="1"/>
            <a:r>
              <a:rPr lang="en-US" altLang="ko-KR" sz="2000" dirty="0"/>
              <a:t>- Cache ways are the leaves of the tree</a:t>
            </a:r>
          </a:p>
          <a:p>
            <a:r>
              <a:rPr lang="en-US" altLang="ko-KR" sz="2400" dirty="0"/>
              <a:t>Update nodes on each reference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FD711DFA-23FD-764B-1B05-9C0016024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CA6EE-D467-4BC7-9868-F683565A23EB}"/>
              </a:ext>
            </a:extLst>
          </p:cNvPr>
          <p:cNvSpPr/>
          <p:nvPr/>
        </p:nvSpPr>
        <p:spPr>
          <a:xfrm>
            <a:off x="2038350" y="764773"/>
            <a:ext cx="81153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approximated LRU policy with a binary tree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PLRU for 4-way set associative cache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Update order: way 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way B  way C  way 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0D24E5-EEC4-43B5-A591-644D1CF89B8F}"/>
              </a:ext>
            </a:extLst>
          </p:cNvPr>
          <p:cNvGrpSpPr/>
          <p:nvPr/>
        </p:nvGrpSpPr>
        <p:grpSpPr>
          <a:xfrm>
            <a:off x="2819400" y="2257437"/>
            <a:ext cx="6451600" cy="2024079"/>
            <a:chOff x="1295400" y="2028836"/>
            <a:chExt cx="6451600" cy="20240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EBB71C-85B4-472C-AEA6-15BA615B69F9}"/>
                </a:ext>
              </a:extLst>
            </p:cNvPr>
            <p:cNvGrpSpPr/>
            <p:nvPr/>
          </p:nvGrpSpPr>
          <p:grpSpPr>
            <a:xfrm>
              <a:off x="1295400" y="2028836"/>
              <a:ext cx="6451600" cy="2024079"/>
              <a:chOff x="1295400" y="2028836"/>
              <a:chExt cx="6451600" cy="20240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BBBF9A-2050-4AE9-8957-16BC76B460C5}"/>
                  </a:ext>
                </a:extLst>
              </p:cNvPr>
              <p:cNvGrpSpPr/>
              <p:nvPr/>
            </p:nvGrpSpPr>
            <p:grpSpPr>
              <a:xfrm>
                <a:off x="1295400" y="3691187"/>
                <a:ext cx="6451600" cy="361728"/>
                <a:chOff x="1295400" y="3691187"/>
                <a:chExt cx="6451600" cy="3617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C332DA-5C26-4ACB-B768-94480ABE89DB}"/>
                    </a:ext>
                  </a:extLst>
                </p:cNvPr>
                <p:cNvSpPr/>
                <p:nvPr/>
              </p:nvSpPr>
              <p:spPr>
                <a:xfrm>
                  <a:off x="12954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A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B797B9-C1A9-4945-9E56-67DB178F0622}"/>
                    </a:ext>
                  </a:extLst>
                </p:cNvPr>
                <p:cNvSpPr/>
                <p:nvPr/>
              </p:nvSpPr>
              <p:spPr>
                <a:xfrm>
                  <a:off x="30861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B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E16683-79DF-4664-8E88-EF369965B154}"/>
                    </a:ext>
                  </a:extLst>
                </p:cNvPr>
                <p:cNvSpPr/>
                <p:nvPr/>
              </p:nvSpPr>
              <p:spPr>
                <a:xfrm>
                  <a:off x="48768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C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7C0A4BD-A7AF-4C68-930B-D53884EA95D6}"/>
                    </a:ext>
                  </a:extLst>
                </p:cNvPr>
                <p:cNvSpPr/>
                <p:nvPr/>
              </p:nvSpPr>
              <p:spPr>
                <a:xfrm>
                  <a:off x="66675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D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4481CD-D8B0-4BBD-998F-39A70DBCA37A}"/>
                  </a:ext>
                </a:extLst>
              </p:cNvPr>
              <p:cNvGrpSpPr/>
              <p:nvPr/>
            </p:nvGrpSpPr>
            <p:grpSpPr>
              <a:xfrm>
                <a:off x="1835150" y="3110051"/>
                <a:ext cx="5372100" cy="581136"/>
                <a:chOff x="1835150" y="3110051"/>
                <a:chExt cx="5372100" cy="58113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949497-23B4-4A3E-9C77-73EFE78E146D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 flipH="1">
                  <a:off x="1835150" y="3110051"/>
                  <a:ext cx="914400" cy="58113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A6170E3-1729-4F63-A372-EB310B2C98C6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>
                  <a:off x="2749550" y="3110051"/>
                  <a:ext cx="876300" cy="58113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016F6C7-FF97-4BE0-BCC9-E62E504ABA9E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416550" y="3110051"/>
                  <a:ext cx="84412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FC68D-7650-4569-B1CC-001C9C233D77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260670" y="3110051"/>
                  <a:ext cx="94658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FC58B-6529-416E-8EAF-5790D53BB761}"/>
                  </a:ext>
                </a:extLst>
              </p:cNvPr>
              <p:cNvGrpSpPr/>
              <p:nvPr/>
            </p:nvGrpSpPr>
            <p:grpSpPr>
              <a:xfrm>
                <a:off x="1752600" y="2028836"/>
                <a:ext cx="5505020" cy="1081215"/>
                <a:chOff x="1765300" y="1649285"/>
                <a:chExt cx="5505020" cy="10812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BD99E1-5541-4B78-9AF7-AAD6663DDAA5}"/>
                    </a:ext>
                  </a:extLst>
                </p:cNvPr>
                <p:cNvSpPr/>
                <p:nvPr/>
              </p:nvSpPr>
              <p:spPr>
                <a:xfrm>
                  <a:off x="3530600" y="1649285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AB/CD bit (L0)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F15C1E-C82E-48E8-AC16-A37E18B01591}"/>
                    </a:ext>
                  </a:extLst>
                </p:cNvPr>
                <p:cNvSpPr/>
                <p:nvPr/>
              </p:nvSpPr>
              <p:spPr>
                <a:xfrm>
                  <a:off x="176530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A/B bit (L1)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9E84E-D80E-45AD-99D1-1F2E2B624EEF}"/>
                    </a:ext>
                  </a:extLst>
                </p:cNvPr>
                <p:cNvSpPr/>
                <p:nvPr/>
              </p:nvSpPr>
              <p:spPr>
                <a:xfrm>
                  <a:off x="527642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C/D bit (L2)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DF8491E-5E2B-4A10-8234-3E24C3914699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2762250" y="2011013"/>
                  <a:ext cx="176530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6B3BDBC-D98D-43AF-9444-83330875E2ED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4527550" y="2011013"/>
                  <a:ext cx="1745820" cy="357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ABF88-8535-4DBA-AA33-87696177BBFC}"/>
                </a:ext>
              </a:extLst>
            </p:cNvPr>
            <p:cNvSpPr/>
            <p:nvPr/>
          </p:nvSpPr>
          <p:spPr>
            <a:xfrm>
              <a:off x="5511800" y="2028836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1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C4FA9F-0200-4798-B4F0-76BDA71E26FA}"/>
                </a:ext>
              </a:extLst>
            </p:cNvPr>
            <p:cNvSpPr/>
            <p:nvPr/>
          </p:nvSpPr>
          <p:spPr>
            <a:xfrm>
              <a:off x="3752850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D7B202-1CAC-47AC-B48C-B0A1BF77C30C}"/>
                </a:ext>
              </a:extLst>
            </p:cNvPr>
            <p:cNvSpPr/>
            <p:nvPr/>
          </p:nvSpPr>
          <p:spPr>
            <a:xfrm>
              <a:off x="7254875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ACD11EA-1C69-4BFA-8559-EE4AB789A06F}"/>
              </a:ext>
            </a:extLst>
          </p:cNvPr>
          <p:cNvSpPr/>
          <p:nvPr/>
        </p:nvSpPr>
        <p:spPr>
          <a:xfrm>
            <a:off x="5384370" y="1314572"/>
            <a:ext cx="806450" cy="4381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DDFE37-4D46-4B85-B24E-94704BF47EA2}"/>
              </a:ext>
            </a:extLst>
          </p:cNvPr>
          <p:cNvSpPr/>
          <p:nvPr/>
        </p:nvSpPr>
        <p:spPr>
          <a:xfrm>
            <a:off x="6400800" y="3919787"/>
            <a:ext cx="1079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Way C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441E58-05CE-4047-8769-3BD64FDA9B17}"/>
              </a:ext>
            </a:extLst>
          </p:cNvPr>
          <p:cNvCxnSpPr>
            <a:cxnSpLocks/>
          </p:cNvCxnSpPr>
          <p:nvPr/>
        </p:nvCxnSpPr>
        <p:spPr>
          <a:xfrm flipH="1">
            <a:off x="4273550" y="2619165"/>
            <a:ext cx="1745820" cy="35775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0CCB5-090F-4071-A42D-E3664479F423}"/>
              </a:ext>
            </a:extLst>
          </p:cNvPr>
          <p:cNvSpPr/>
          <p:nvPr/>
        </p:nvSpPr>
        <p:spPr>
          <a:xfrm>
            <a:off x="7034725" y="2257436"/>
            <a:ext cx="444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0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2F1BD205-B372-4B9F-810B-85E52BB38B74}"/>
              </a:ext>
            </a:extLst>
          </p:cNvPr>
          <p:cNvSpPr/>
          <p:nvPr/>
        </p:nvSpPr>
        <p:spPr>
          <a:xfrm>
            <a:off x="2857715" y="1900287"/>
            <a:ext cx="1917270" cy="640014"/>
          </a:xfrm>
          <a:prstGeom prst="wedgeRectCallout">
            <a:avLst>
              <a:gd name="adj1" fmla="val 41794"/>
              <a:gd name="adj2" fmla="val 84949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Way AB is older than Way CD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A06B16-621C-43E1-A4F4-2AE405E7085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7784670" y="3338651"/>
            <a:ext cx="946580" cy="58113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40B554F2-8AAF-401C-AEBD-E3D9F76C9E93}"/>
              </a:ext>
            </a:extLst>
          </p:cNvPr>
          <p:cNvSpPr/>
          <p:nvPr/>
        </p:nvSpPr>
        <p:spPr>
          <a:xfrm>
            <a:off x="8673670" y="1937429"/>
            <a:ext cx="1670050" cy="640014"/>
          </a:xfrm>
          <a:prstGeom prst="wedgeRectCallout">
            <a:avLst>
              <a:gd name="adj1" fmla="val -34260"/>
              <a:gd name="adj2" fmla="val 8891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Way D is older than Way C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0C4183-B2D1-4451-A5E9-9CBA64D04C47}"/>
              </a:ext>
            </a:extLst>
          </p:cNvPr>
          <p:cNvSpPr/>
          <p:nvPr/>
        </p:nvSpPr>
        <p:spPr>
          <a:xfrm>
            <a:off x="8787970" y="2976923"/>
            <a:ext cx="444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1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0.08815 0.0004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  <p:bldP spid="42" grpId="0" animBg="1"/>
      <p:bldP spid="44" grpId="0" animBg="1"/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Practical Pseudo-LRU: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7" t="-28302" b="-50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A44F-F2AE-4AE8-A805-7A9C92E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627472"/>
            <a:ext cx="11599333" cy="1582828"/>
          </a:xfrm>
        </p:spPr>
        <p:txBody>
          <a:bodyPr/>
          <a:lstStyle/>
          <a:p>
            <a:r>
              <a:rPr lang="en-US" altLang="ko-KR" sz="2400" dirty="0"/>
              <a:t>Each node records which half is older/newer</a:t>
            </a:r>
          </a:p>
          <a:p>
            <a:pPr lvl="1"/>
            <a:r>
              <a:rPr lang="en-US" altLang="ko-KR" sz="2000" dirty="0"/>
              <a:t>- Cache ways are the leaves of the tree</a:t>
            </a:r>
          </a:p>
          <a:p>
            <a:r>
              <a:rPr lang="en-US" altLang="ko-KR" sz="2400" dirty="0"/>
              <a:t>Update nodes on each reference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69D1524-58F8-3A22-1662-BEF45F8DCE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CA6EE-D467-4BC7-9868-F683565A23EB}"/>
              </a:ext>
            </a:extLst>
          </p:cNvPr>
          <p:cNvSpPr/>
          <p:nvPr/>
        </p:nvSpPr>
        <p:spPr>
          <a:xfrm>
            <a:off x="2038350" y="764773"/>
            <a:ext cx="81153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approximated LRU policy with a binary tree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PLRU for 4-way set associative cache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Update order: way 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way B  way C  way 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0D24E5-EEC4-43B5-A591-644D1CF89B8F}"/>
              </a:ext>
            </a:extLst>
          </p:cNvPr>
          <p:cNvGrpSpPr/>
          <p:nvPr/>
        </p:nvGrpSpPr>
        <p:grpSpPr>
          <a:xfrm>
            <a:off x="2819400" y="2257437"/>
            <a:ext cx="6451600" cy="2024079"/>
            <a:chOff x="1295400" y="2028836"/>
            <a:chExt cx="6451600" cy="20240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EBB71C-85B4-472C-AEA6-15BA615B69F9}"/>
                </a:ext>
              </a:extLst>
            </p:cNvPr>
            <p:cNvGrpSpPr/>
            <p:nvPr/>
          </p:nvGrpSpPr>
          <p:grpSpPr>
            <a:xfrm>
              <a:off x="1295400" y="2028836"/>
              <a:ext cx="6451600" cy="2024079"/>
              <a:chOff x="1295400" y="2028836"/>
              <a:chExt cx="6451600" cy="20240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BBBF9A-2050-4AE9-8957-16BC76B460C5}"/>
                  </a:ext>
                </a:extLst>
              </p:cNvPr>
              <p:cNvGrpSpPr/>
              <p:nvPr/>
            </p:nvGrpSpPr>
            <p:grpSpPr>
              <a:xfrm>
                <a:off x="1295400" y="3691187"/>
                <a:ext cx="6451600" cy="361728"/>
                <a:chOff x="1295400" y="3691187"/>
                <a:chExt cx="6451600" cy="3617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C332DA-5C26-4ACB-B768-94480ABE89DB}"/>
                    </a:ext>
                  </a:extLst>
                </p:cNvPr>
                <p:cNvSpPr/>
                <p:nvPr/>
              </p:nvSpPr>
              <p:spPr>
                <a:xfrm>
                  <a:off x="12954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A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B797B9-C1A9-4945-9E56-67DB178F0622}"/>
                    </a:ext>
                  </a:extLst>
                </p:cNvPr>
                <p:cNvSpPr/>
                <p:nvPr/>
              </p:nvSpPr>
              <p:spPr>
                <a:xfrm>
                  <a:off x="30861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B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E16683-79DF-4664-8E88-EF369965B154}"/>
                    </a:ext>
                  </a:extLst>
                </p:cNvPr>
                <p:cNvSpPr/>
                <p:nvPr/>
              </p:nvSpPr>
              <p:spPr>
                <a:xfrm>
                  <a:off x="48768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C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7C0A4BD-A7AF-4C68-930B-D53884EA95D6}"/>
                    </a:ext>
                  </a:extLst>
                </p:cNvPr>
                <p:cNvSpPr/>
                <p:nvPr/>
              </p:nvSpPr>
              <p:spPr>
                <a:xfrm>
                  <a:off x="66675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D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4481CD-D8B0-4BBD-998F-39A70DBCA37A}"/>
                  </a:ext>
                </a:extLst>
              </p:cNvPr>
              <p:cNvGrpSpPr/>
              <p:nvPr/>
            </p:nvGrpSpPr>
            <p:grpSpPr>
              <a:xfrm>
                <a:off x="1835150" y="3110051"/>
                <a:ext cx="5372100" cy="581136"/>
                <a:chOff x="1835150" y="3110051"/>
                <a:chExt cx="5372100" cy="58113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949497-23B4-4A3E-9C77-73EFE78E146D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 flipH="1">
                  <a:off x="1835150" y="3110051"/>
                  <a:ext cx="914400" cy="58113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A6170E3-1729-4F63-A372-EB310B2C98C6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>
                  <a:off x="2749550" y="3110051"/>
                  <a:ext cx="876300" cy="58113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016F6C7-FF97-4BE0-BCC9-E62E504ABA9E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416550" y="3110051"/>
                  <a:ext cx="84412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FC68D-7650-4569-B1CC-001C9C233D77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260670" y="3110051"/>
                  <a:ext cx="946580" cy="58113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FC58B-6529-416E-8EAF-5790D53BB761}"/>
                  </a:ext>
                </a:extLst>
              </p:cNvPr>
              <p:cNvGrpSpPr/>
              <p:nvPr/>
            </p:nvGrpSpPr>
            <p:grpSpPr>
              <a:xfrm>
                <a:off x="1752600" y="2028836"/>
                <a:ext cx="5505020" cy="1081215"/>
                <a:chOff x="1765300" y="1649285"/>
                <a:chExt cx="5505020" cy="10812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BD99E1-5541-4B78-9AF7-AAD6663DDAA5}"/>
                    </a:ext>
                  </a:extLst>
                </p:cNvPr>
                <p:cNvSpPr/>
                <p:nvPr/>
              </p:nvSpPr>
              <p:spPr>
                <a:xfrm>
                  <a:off x="3530600" y="1649285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AB/CD bit (L0)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F15C1E-C82E-48E8-AC16-A37E18B01591}"/>
                    </a:ext>
                  </a:extLst>
                </p:cNvPr>
                <p:cNvSpPr/>
                <p:nvPr/>
              </p:nvSpPr>
              <p:spPr>
                <a:xfrm>
                  <a:off x="176530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A/B bit (L1)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9E84E-D80E-45AD-99D1-1F2E2B624EEF}"/>
                    </a:ext>
                  </a:extLst>
                </p:cNvPr>
                <p:cNvSpPr/>
                <p:nvPr/>
              </p:nvSpPr>
              <p:spPr>
                <a:xfrm>
                  <a:off x="527642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C/D bit (L2)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DF8491E-5E2B-4A10-8234-3E24C3914699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2762250" y="2011013"/>
                  <a:ext cx="1765300" cy="357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6B3BDBC-D98D-43AF-9444-83330875E2ED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4527550" y="2011013"/>
                  <a:ext cx="174582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ABF88-8535-4DBA-AA33-87696177BBFC}"/>
                </a:ext>
              </a:extLst>
            </p:cNvPr>
            <p:cNvSpPr/>
            <p:nvPr/>
          </p:nvSpPr>
          <p:spPr>
            <a:xfrm>
              <a:off x="5511800" y="2028836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C4FA9F-0200-4798-B4F0-76BDA71E26FA}"/>
                </a:ext>
              </a:extLst>
            </p:cNvPr>
            <p:cNvSpPr/>
            <p:nvPr/>
          </p:nvSpPr>
          <p:spPr>
            <a:xfrm>
              <a:off x="3752850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D7B202-1CAC-47AC-B48C-B0A1BF77C30C}"/>
                </a:ext>
              </a:extLst>
            </p:cNvPr>
            <p:cNvSpPr/>
            <p:nvPr/>
          </p:nvSpPr>
          <p:spPr>
            <a:xfrm>
              <a:off x="7254875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1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ACD11EA-1C69-4BFA-8559-EE4AB789A06F}"/>
              </a:ext>
            </a:extLst>
          </p:cNvPr>
          <p:cNvSpPr/>
          <p:nvPr/>
        </p:nvSpPr>
        <p:spPr>
          <a:xfrm>
            <a:off x="6463870" y="1314572"/>
            <a:ext cx="806450" cy="4381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6BB85E-30F6-4C5F-9995-6F4083ED667A}"/>
              </a:ext>
            </a:extLst>
          </p:cNvPr>
          <p:cNvSpPr/>
          <p:nvPr/>
        </p:nvSpPr>
        <p:spPr>
          <a:xfrm>
            <a:off x="8191500" y="3919787"/>
            <a:ext cx="1079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Way D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FC828D-604F-49D9-BC7B-EF22856B245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40550" y="3338651"/>
            <a:ext cx="844120" cy="58113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E7E86330-C839-4575-934B-F2EB30C27D8D}"/>
              </a:ext>
            </a:extLst>
          </p:cNvPr>
          <p:cNvSpPr/>
          <p:nvPr/>
        </p:nvSpPr>
        <p:spPr>
          <a:xfrm>
            <a:off x="8673670" y="1937429"/>
            <a:ext cx="1670050" cy="640014"/>
          </a:xfrm>
          <a:prstGeom prst="wedgeRectCallout">
            <a:avLst>
              <a:gd name="adj1" fmla="val -34260"/>
              <a:gd name="adj2" fmla="val 8891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Way C is older than Way D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0926BF-00D8-4B49-9E1B-83E8A91F76DE}"/>
              </a:ext>
            </a:extLst>
          </p:cNvPr>
          <p:cNvSpPr/>
          <p:nvPr/>
        </p:nvSpPr>
        <p:spPr>
          <a:xfrm>
            <a:off x="8787970" y="2976923"/>
            <a:ext cx="444500" cy="36172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0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139 L 0.08867 0.0023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5" grpId="1" animBg="1"/>
      <p:bldP spid="48" grpId="0" animBg="1"/>
      <p:bldP spid="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Practical Pseudo-LRU: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58FD53-1D23-48E4-8999-606CC029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7" t="-28302" b="-50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A44F-F2AE-4AE8-A805-7A9C92EF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500924"/>
            <a:ext cx="11599333" cy="1709376"/>
          </a:xfrm>
        </p:spPr>
        <p:txBody>
          <a:bodyPr/>
          <a:lstStyle/>
          <a:p>
            <a:r>
              <a:rPr lang="en-US" altLang="ko-KR" sz="2400" dirty="0"/>
              <a:t>Each node records which half is older/newer</a:t>
            </a:r>
          </a:p>
          <a:p>
            <a:pPr lvl="1"/>
            <a:r>
              <a:rPr lang="en-US" altLang="ko-KR" sz="2000" dirty="0"/>
              <a:t>- Cache ways are the leaves of the tree</a:t>
            </a:r>
          </a:p>
          <a:p>
            <a:r>
              <a:rPr lang="en-US" altLang="ko-KR" sz="2400" dirty="0"/>
              <a:t>Update nodes on each reference</a:t>
            </a:r>
          </a:p>
          <a:p>
            <a:r>
              <a:rPr lang="en-US" altLang="ko-KR" sz="2400" dirty="0"/>
              <a:t>Follow older pointers to find LRU victim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0BF044A-98A2-EDA0-4EE2-10485C163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CA6EE-D467-4BC7-9868-F683565A23EB}"/>
              </a:ext>
            </a:extLst>
          </p:cNvPr>
          <p:cNvSpPr/>
          <p:nvPr/>
        </p:nvSpPr>
        <p:spPr>
          <a:xfrm>
            <a:off x="2038350" y="764773"/>
            <a:ext cx="81153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approximated LRU policy with a binary tree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Example: PLRU for 4-way set associative cache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Update order: way 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way B  way C  way 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0D24E5-EEC4-43B5-A591-644D1CF89B8F}"/>
              </a:ext>
            </a:extLst>
          </p:cNvPr>
          <p:cNvGrpSpPr/>
          <p:nvPr/>
        </p:nvGrpSpPr>
        <p:grpSpPr>
          <a:xfrm>
            <a:off x="2819400" y="2257437"/>
            <a:ext cx="6451600" cy="2024079"/>
            <a:chOff x="1295400" y="2028836"/>
            <a:chExt cx="6451600" cy="20240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9EBB71C-85B4-472C-AEA6-15BA615B69F9}"/>
                </a:ext>
              </a:extLst>
            </p:cNvPr>
            <p:cNvGrpSpPr/>
            <p:nvPr/>
          </p:nvGrpSpPr>
          <p:grpSpPr>
            <a:xfrm>
              <a:off x="1295400" y="2028836"/>
              <a:ext cx="6451600" cy="2024079"/>
              <a:chOff x="1295400" y="2028836"/>
              <a:chExt cx="6451600" cy="202407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7BBBF9A-2050-4AE9-8957-16BC76B460C5}"/>
                  </a:ext>
                </a:extLst>
              </p:cNvPr>
              <p:cNvGrpSpPr/>
              <p:nvPr/>
            </p:nvGrpSpPr>
            <p:grpSpPr>
              <a:xfrm>
                <a:off x="1295400" y="3691187"/>
                <a:ext cx="6451600" cy="361728"/>
                <a:chOff x="1295400" y="3691187"/>
                <a:chExt cx="6451600" cy="3617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C332DA-5C26-4ACB-B768-94480ABE89DB}"/>
                    </a:ext>
                  </a:extLst>
                </p:cNvPr>
                <p:cNvSpPr/>
                <p:nvPr/>
              </p:nvSpPr>
              <p:spPr>
                <a:xfrm>
                  <a:off x="12954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A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B797B9-C1A9-4945-9E56-67DB178F0622}"/>
                    </a:ext>
                  </a:extLst>
                </p:cNvPr>
                <p:cNvSpPr/>
                <p:nvPr/>
              </p:nvSpPr>
              <p:spPr>
                <a:xfrm>
                  <a:off x="30861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B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E16683-79DF-4664-8E88-EF369965B154}"/>
                    </a:ext>
                  </a:extLst>
                </p:cNvPr>
                <p:cNvSpPr/>
                <p:nvPr/>
              </p:nvSpPr>
              <p:spPr>
                <a:xfrm>
                  <a:off x="48768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C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7C0A4BD-A7AF-4C68-930B-D53884EA95D6}"/>
                    </a:ext>
                  </a:extLst>
                </p:cNvPr>
                <p:cNvSpPr/>
                <p:nvPr/>
              </p:nvSpPr>
              <p:spPr>
                <a:xfrm>
                  <a:off x="6667500" y="3691187"/>
                  <a:ext cx="10795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Way D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4481CD-D8B0-4BBD-998F-39A70DBCA37A}"/>
                  </a:ext>
                </a:extLst>
              </p:cNvPr>
              <p:cNvGrpSpPr/>
              <p:nvPr/>
            </p:nvGrpSpPr>
            <p:grpSpPr>
              <a:xfrm>
                <a:off x="1835150" y="3110051"/>
                <a:ext cx="5372100" cy="581136"/>
                <a:chOff x="1835150" y="3110051"/>
                <a:chExt cx="5372100" cy="581136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949497-23B4-4A3E-9C77-73EFE78E146D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 flipH="1">
                  <a:off x="1835150" y="3110051"/>
                  <a:ext cx="914400" cy="58113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A6170E3-1729-4F63-A372-EB310B2C98C6}"/>
                    </a:ext>
                  </a:extLst>
                </p:cNvPr>
                <p:cNvCxnSpPr>
                  <a:cxnSpLocks/>
                  <a:stCxn id="6" idx="2"/>
                  <a:endCxn id="9" idx="0"/>
                </p:cNvCxnSpPr>
                <p:nvPr/>
              </p:nvCxnSpPr>
              <p:spPr>
                <a:xfrm>
                  <a:off x="2749550" y="3110051"/>
                  <a:ext cx="876300" cy="581136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016F6C7-FF97-4BE0-BCC9-E62E504ABA9E}"/>
                    </a:ext>
                  </a:extLst>
                </p:cNvPr>
                <p:cNvCxnSpPr>
                  <a:cxnSpLocks/>
                  <a:stCxn id="7" idx="2"/>
                  <a:endCxn id="11" idx="0"/>
                </p:cNvCxnSpPr>
                <p:nvPr/>
              </p:nvCxnSpPr>
              <p:spPr>
                <a:xfrm flipH="1">
                  <a:off x="5416550" y="3110051"/>
                  <a:ext cx="844120" cy="581136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3AFC68D-7650-4569-B1CC-001C9C233D77}"/>
                    </a:ext>
                  </a:extLst>
                </p:cNvPr>
                <p:cNvCxnSpPr>
                  <a:cxnSpLocks/>
                  <a:stCxn id="7" idx="2"/>
                  <a:endCxn id="12" idx="0"/>
                </p:cNvCxnSpPr>
                <p:nvPr/>
              </p:nvCxnSpPr>
              <p:spPr>
                <a:xfrm>
                  <a:off x="6260670" y="3110051"/>
                  <a:ext cx="946580" cy="58113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FC58B-6529-416E-8EAF-5790D53BB761}"/>
                  </a:ext>
                </a:extLst>
              </p:cNvPr>
              <p:cNvGrpSpPr/>
              <p:nvPr/>
            </p:nvGrpSpPr>
            <p:grpSpPr>
              <a:xfrm>
                <a:off x="1752600" y="2028836"/>
                <a:ext cx="5505020" cy="1081215"/>
                <a:chOff x="1765300" y="1649285"/>
                <a:chExt cx="5505020" cy="10812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BD99E1-5541-4B78-9AF7-AAD6663DDAA5}"/>
                    </a:ext>
                  </a:extLst>
                </p:cNvPr>
                <p:cNvSpPr/>
                <p:nvPr/>
              </p:nvSpPr>
              <p:spPr>
                <a:xfrm>
                  <a:off x="3530600" y="1649285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AB/CD bit (L0)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BF15C1E-C82E-48E8-AC16-A37E18B01591}"/>
                    </a:ext>
                  </a:extLst>
                </p:cNvPr>
                <p:cNvSpPr/>
                <p:nvPr/>
              </p:nvSpPr>
              <p:spPr>
                <a:xfrm>
                  <a:off x="176530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A/B bit (L1)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9E84E-D80E-45AD-99D1-1F2E2B624EEF}"/>
                    </a:ext>
                  </a:extLst>
                </p:cNvPr>
                <p:cNvSpPr/>
                <p:nvPr/>
              </p:nvSpPr>
              <p:spPr>
                <a:xfrm>
                  <a:off x="5276420" y="2368772"/>
                  <a:ext cx="1993900" cy="36172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latin typeface="Bell Gothic Std Black" panose="020B0706020202040204" pitchFamily="34" charset="0"/>
                    </a:rPr>
                    <a:t>C/D bit (L2)</a:t>
                  </a:r>
                  <a:endParaRPr lang="ko-KR" altLang="en-US" sz="2000" dirty="0">
                    <a:latin typeface="Bell Gothic Std Black" panose="020B0706020202040204" pitchFamily="34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DF8491E-5E2B-4A10-8234-3E24C3914699}"/>
                    </a:ext>
                  </a:extLst>
                </p:cNvPr>
                <p:cNvCxnSpPr>
                  <a:cxnSpLocks/>
                  <a:stCxn id="5" idx="2"/>
                  <a:endCxn id="6" idx="0"/>
                </p:cNvCxnSpPr>
                <p:nvPr/>
              </p:nvCxnSpPr>
              <p:spPr>
                <a:xfrm flipH="1">
                  <a:off x="2762250" y="2011013"/>
                  <a:ext cx="1765300" cy="35775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6B3BDBC-D98D-43AF-9444-83330875E2ED}"/>
                    </a:ext>
                  </a:extLst>
                </p:cNvPr>
                <p:cNvCxnSpPr>
                  <a:cxnSpLocks/>
                  <a:stCxn id="5" idx="2"/>
                  <a:endCxn id="7" idx="0"/>
                </p:cNvCxnSpPr>
                <p:nvPr/>
              </p:nvCxnSpPr>
              <p:spPr>
                <a:xfrm>
                  <a:off x="4527550" y="2011013"/>
                  <a:ext cx="1745820" cy="3577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0ABF88-8535-4DBA-AA33-87696177BBFC}"/>
                </a:ext>
              </a:extLst>
            </p:cNvPr>
            <p:cNvSpPr/>
            <p:nvPr/>
          </p:nvSpPr>
          <p:spPr>
            <a:xfrm>
              <a:off x="5511800" y="2028836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C4FA9F-0200-4798-B4F0-76BDA71E26FA}"/>
                </a:ext>
              </a:extLst>
            </p:cNvPr>
            <p:cNvSpPr/>
            <p:nvPr/>
          </p:nvSpPr>
          <p:spPr>
            <a:xfrm>
              <a:off x="3752850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D7B202-1CAC-47AC-B48C-B0A1BF77C30C}"/>
                </a:ext>
              </a:extLst>
            </p:cNvPr>
            <p:cNvSpPr/>
            <p:nvPr/>
          </p:nvSpPr>
          <p:spPr>
            <a:xfrm>
              <a:off x="7254875" y="2748323"/>
              <a:ext cx="444500" cy="3617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Bell Gothic Std Black" panose="020B0706020202040204" pitchFamily="34" charset="0"/>
                </a:rPr>
                <a:t>0</a:t>
              </a:r>
              <a:endParaRPr lang="ko-KR" altLang="en-US" sz="2000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95857D-0443-42AC-8021-3A3561AA4F63}"/>
              </a:ext>
            </a:extLst>
          </p:cNvPr>
          <p:cNvGrpSpPr/>
          <p:nvPr/>
        </p:nvGrpSpPr>
        <p:grpSpPr>
          <a:xfrm>
            <a:off x="3359150" y="2630688"/>
            <a:ext cx="2679700" cy="1300623"/>
            <a:chOff x="1987550" y="2771564"/>
            <a:chExt cx="2679700" cy="130062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BE961B-B9F6-49CC-AC98-ED44026831A1}"/>
                </a:ext>
              </a:extLst>
            </p:cNvPr>
            <p:cNvCxnSpPr/>
            <p:nvPr/>
          </p:nvCxnSpPr>
          <p:spPr>
            <a:xfrm flipH="1">
              <a:off x="1987550" y="3491051"/>
              <a:ext cx="914400" cy="581136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E9748-A289-444A-9199-4F9F645B6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1950" y="2771564"/>
              <a:ext cx="1765300" cy="35775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30DA1C77-F217-4034-8470-809968E91A78}"/>
              </a:ext>
            </a:extLst>
          </p:cNvPr>
          <p:cNvSpPr/>
          <p:nvPr/>
        </p:nvSpPr>
        <p:spPr>
          <a:xfrm>
            <a:off x="1591321" y="2989205"/>
            <a:ext cx="1533095" cy="640014"/>
          </a:xfrm>
          <a:prstGeom prst="wedgeRectCallout">
            <a:avLst>
              <a:gd name="adj1" fmla="val 47751"/>
              <a:gd name="adj2" fmla="val 8098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Victim block is in Way A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60740-DFAA-4945-92C6-558041286433}"/>
              </a:ext>
            </a:extLst>
          </p:cNvPr>
          <p:cNvSpPr/>
          <p:nvPr/>
        </p:nvSpPr>
        <p:spPr>
          <a:xfrm>
            <a:off x="2819400" y="3919787"/>
            <a:ext cx="1079500" cy="36172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ell Gothic Std Black" panose="020B0706020202040204" pitchFamily="34" charset="0"/>
              </a:rPr>
              <a:t>Way A</a:t>
            </a:r>
            <a:endParaRPr lang="ko-KR" altLang="en-US" sz="2000" dirty="0"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5EB6-2666-48AD-A0BD-61E3F39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1A8F-C7A5-4BC4-871A-2D703D24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Simpler implementation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“Clock” hand points to next page to replace</a:t>
            </a:r>
          </a:p>
          <a:p>
            <a:pPr lvl="1"/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If R=0, replace page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If R=1, set R=0 and advance the clock hand</a:t>
            </a:r>
          </a:p>
          <a:p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en-US" altLang="ko-KR" sz="2400" dirty="0">
                <a:ea typeface="굴림" panose="020B0600000101010101" pitchFamily="50" charset="-127"/>
              </a:rPr>
              <a:t>Continue until page </a:t>
            </a:r>
            <a:br>
              <a:rPr lang="en-US" altLang="ko-KR" sz="2400" dirty="0">
                <a:ea typeface="굴림" panose="020B0600000101010101" pitchFamily="50" charset="-127"/>
              </a:rPr>
            </a:br>
            <a:r>
              <a:rPr lang="en-US" altLang="ko-KR" sz="2400" dirty="0">
                <a:ea typeface="굴림" panose="020B0600000101010101" pitchFamily="50" charset="-127"/>
              </a:rPr>
              <a:t>with R=0 is found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This may involve going all the way </a:t>
            </a:r>
            <a:br>
              <a:rPr lang="en-US" altLang="ko-KR" sz="2000" dirty="0">
                <a:ea typeface="굴림" panose="020B0600000101010101" pitchFamily="50" charset="-127"/>
              </a:rPr>
            </a:br>
            <a:r>
              <a:rPr lang="en-US" altLang="ko-KR" sz="2000" dirty="0">
                <a:ea typeface="굴림" panose="020B0600000101010101" pitchFamily="50" charset="-127"/>
              </a:rPr>
              <a:t>around the clock…</a:t>
            </a:r>
          </a:p>
          <a:p>
            <a:endParaRPr lang="ko-KR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BC85E-07DA-C38D-63B4-F2F5CFA54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100" dirty="0"/>
              <a:t>Credit: U of </a:t>
            </a:r>
            <a:r>
              <a:rPr lang="en-US" altLang="ko-KR" sz="1100" dirty="0" err="1"/>
              <a:t>pitts</a:t>
            </a:r>
            <a:endParaRPr lang="ko-KR" alt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A24E0-06D0-4C1D-B77F-6F20DD77F7A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09800" y="952500"/>
            <a:ext cx="3981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5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B7CFF35-CA8A-4FBE-9A3E-0D3311D2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277" y="1389184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A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t=0</a:t>
            </a: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6D84C5EA-EA7E-4B14-A855-2422B5597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77" y="1770184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B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t=4</a:t>
            </a: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94C101B-F05F-46D0-A450-76969C33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077" y="2836984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C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t=8</a:t>
            </a: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A01E2E38-85F0-4C39-A95B-6E97CDF7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77" y="3903784"/>
            <a:ext cx="533400" cy="762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D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t=15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9EB9582-4BD5-4E31-A401-B1251404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277" y="4284784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E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t=21</a:t>
            </a: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62E17AAE-040E-4412-BEFC-06EA47D1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477" y="3903784"/>
            <a:ext cx="533400" cy="762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F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t=22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FC9C11ED-07AC-4AF4-8776-342815F2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77" y="2836984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G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t=29</a:t>
            </a: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0997089B-0452-4F93-BB4F-E7F458CA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277" y="1770184"/>
            <a:ext cx="533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H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t=30</a:t>
            </a:r>
          </a:p>
        </p:txBody>
      </p:sp>
      <p:sp>
        <p:nvSpPr>
          <p:cNvPr id="76" name="Oval 12">
            <a:extLst>
              <a:ext uri="{FF2B5EF4-FFF2-40B4-BE49-F238E27FC236}">
                <a16:creationId xmlns:a16="http://schemas.microsoft.com/office/drawing/2014/main" id="{E59411AC-B486-4FDF-8F93-EEFA917D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677" y="3141784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77" name="AutoShape 13">
            <a:extLst>
              <a:ext uri="{FF2B5EF4-FFF2-40B4-BE49-F238E27FC236}">
                <a16:creationId xmlns:a16="http://schemas.microsoft.com/office/drawing/2014/main" id="{CC375838-CDE5-4A15-BC74-C69595EE4FEA}"/>
              </a:ext>
            </a:extLst>
          </p:cNvPr>
          <p:cNvCxnSpPr>
            <a:cxnSpLocks noChangeShapeType="1"/>
            <a:stCxn id="76" idx="0"/>
            <a:endCxn id="68" idx="2"/>
          </p:cNvCxnSpPr>
          <p:nvPr/>
        </p:nvCxnSpPr>
        <p:spPr bwMode="auto">
          <a:xfrm flipV="1">
            <a:off x="8636977" y="2151184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Rectangle 14">
            <a:extLst>
              <a:ext uri="{FF2B5EF4-FFF2-40B4-BE49-F238E27FC236}">
                <a16:creationId xmlns:a16="http://schemas.microsoft.com/office/drawing/2014/main" id="{57896653-B89F-436C-97CD-7973FCB7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277" y="1389184"/>
            <a:ext cx="533400" cy="762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A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t=32</a:t>
            </a:r>
          </a:p>
        </p:txBody>
      </p:sp>
      <p:cxnSp>
        <p:nvCxnSpPr>
          <p:cNvPr id="79" name="AutoShape 15">
            <a:extLst>
              <a:ext uri="{FF2B5EF4-FFF2-40B4-BE49-F238E27FC236}">
                <a16:creationId xmlns:a16="http://schemas.microsoft.com/office/drawing/2014/main" id="{95F75716-E147-4934-A763-BAA355FC0905}"/>
              </a:ext>
            </a:extLst>
          </p:cNvPr>
          <p:cNvCxnSpPr>
            <a:cxnSpLocks noChangeShapeType="1"/>
            <a:stCxn id="76" idx="7"/>
            <a:endCxn id="69" idx="2"/>
          </p:cNvCxnSpPr>
          <p:nvPr/>
        </p:nvCxnSpPr>
        <p:spPr bwMode="auto">
          <a:xfrm flipV="1">
            <a:off x="8717941" y="2532184"/>
            <a:ext cx="909637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16">
            <a:extLst>
              <a:ext uri="{FF2B5EF4-FFF2-40B4-BE49-F238E27FC236}">
                <a16:creationId xmlns:a16="http://schemas.microsoft.com/office/drawing/2014/main" id="{9BA860BE-010E-4736-A695-F67AFB44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77" y="1770184"/>
            <a:ext cx="533400" cy="762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B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t=32</a:t>
            </a:r>
          </a:p>
        </p:txBody>
      </p:sp>
      <p:cxnSp>
        <p:nvCxnSpPr>
          <p:cNvPr id="81" name="AutoShape 17">
            <a:extLst>
              <a:ext uri="{FF2B5EF4-FFF2-40B4-BE49-F238E27FC236}">
                <a16:creationId xmlns:a16="http://schemas.microsoft.com/office/drawing/2014/main" id="{C3ED57A1-3DE4-463F-BAA0-43CB9B9083FD}"/>
              </a:ext>
            </a:extLst>
          </p:cNvPr>
          <p:cNvCxnSpPr>
            <a:cxnSpLocks noChangeShapeType="1"/>
            <a:stCxn id="76" idx="6"/>
            <a:endCxn id="70" idx="1"/>
          </p:cNvCxnSpPr>
          <p:nvPr/>
        </p:nvCxnSpPr>
        <p:spPr bwMode="auto">
          <a:xfrm flipV="1">
            <a:off x="8751277" y="3217984"/>
            <a:ext cx="1066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18">
            <a:extLst>
              <a:ext uri="{FF2B5EF4-FFF2-40B4-BE49-F238E27FC236}">
                <a16:creationId xmlns:a16="http://schemas.microsoft.com/office/drawing/2014/main" id="{CAD1554C-A15B-4768-B11C-2BF3D07E8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077" y="2836984"/>
            <a:ext cx="533400" cy="762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C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t=32</a:t>
            </a:r>
          </a:p>
        </p:txBody>
      </p:sp>
      <p:cxnSp>
        <p:nvCxnSpPr>
          <p:cNvPr id="83" name="AutoShape 19">
            <a:extLst>
              <a:ext uri="{FF2B5EF4-FFF2-40B4-BE49-F238E27FC236}">
                <a16:creationId xmlns:a16="http://schemas.microsoft.com/office/drawing/2014/main" id="{EFF28EE6-0670-470E-9BC6-82FBECBFF721}"/>
              </a:ext>
            </a:extLst>
          </p:cNvPr>
          <p:cNvCxnSpPr>
            <a:cxnSpLocks noChangeShapeType="1"/>
            <a:stCxn id="76" idx="5"/>
            <a:endCxn id="71" idx="0"/>
          </p:cNvCxnSpPr>
          <p:nvPr/>
        </p:nvCxnSpPr>
        <p:spPr bwMode="auto">
          <a:xfrm>
            <a:off x="8717941" y="3337048"/>
            <a:ext cx="909637" cy="566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utoShape 20">
            <a:extLst>
              <a:ext uri="{FF2B5EF4-FFF2-40B4-BE49-F238E27FC236}">
                <a16:creationId xmlns:a16="http://schemas.microsoft.com/office/drawing/2014/main" id="{163EEAD7-480A-4E42-A244-45BCDDFE04D1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9208477" y="3827584"/>
            <a:ext cx="914400" cy="914400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3FA77CBF-8E91-4660-B16D-A042A02D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77" y="3903784"/>
            <a:ext cx="533400" cy="762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J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t=32</a:t>
            </a: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3ED103E8-9B65-4258-A8D7-E642CB9E1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31" y="5427784"/>
            <a:ext cx="1471246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dirty="0">
                <a:ea typeface="굴림" panose="020B0600000101010101" pitchFamily="50" charset="-127"/>
              </a:rPr>
              <a:t>referenced</a:t>
            </a: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6CD02676-BB57-4A86-82AD-941D75187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277" y="5427784"/>
            <a:ext cx="1524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>
                <a:ea typeface="굴림" panose="020B0600000101010101" pitchFamily="50" charset="-127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4159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80" grpId="0" animBg="1" autoUpdateAnimBg="0"/>
      <p:bldP spid="82" grpId="0" animBg="1" autoUpdateAnimBg="0"/>
      <p:bldP spid="8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8096-D62B-4782-8D0A-35CFD87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Design#4: Write Strategy</a:t>
            </a:r>
            <a:endParaRPr lang="ko-KR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A6AD7-CAA7-A0AA-DAA2-23FFC5A2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728E12E-81B3-3A24-E022-D6CE1104F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CBF5DF9-E0F6-439A-AC20-5D0EBF2B3E42}"/>
              </a:ext>
            </a:extLst>
          </p:cNvPr>
          <p:cNvSpPr/>
          <p:nvPr/>
        </p:nvSpPr>
        <p:spPr>
          <a:xfrm>
            <a:off x="4848226" y="1773748"/>
            <a:ext cx="2343151" cy="144305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3F4CC3-3A63-4009-B8DF-DA76CCBD57A9}"/>
              </a:ext>
            </a:extLst>
          </p:cNvPr>
          <p:cNvGrpSpPr/>
          <p:nvPr/>
        </p:nvGrpSpPr>
        <p:grpSpPr>
          <a:xfrm>
            <a:off x="5164609" y="1032894"/>
            <a:ext cx="1876422" cy="1405506"/>
            <a:chOff x="813571" y="2023494"/>
            <a:chExt cx="1876422" cy="1405506"/>
          </a:xfrm>
        </p:grpSpPr>
        <p:pic>
          <p:nvPicPr>
            <p:cNvPr id="49" name="Picture 8" descr="Image result for cache memory">
              <a:extLst>
                <a:ext uri="{FF2B5EF4-FFF2-40B4-BE49-F238E27FC236}">
                  <a16:creationId xmlns:a16="http://schemas.microsoft.com/office/drawing/2014/main" id="{93B6D4F3-B4E7-4D8A-A0E3-7828DFAA9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71" y="2023494"/>
              <a:ext cx="1876422" cy="1405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E23600-16BD-45C6-8997-4EEA7C356386}"/>
                </a:ext>
              </a:extLst>
            </p:cNvPr>
            <p:cNvSpPr txBox="1"/>
            <p:nvPr/>
          </p:nvSpPr>
          <p:spPr>
            <a:xfrm>
              <a:off x="1021220" y="2967335"/>
              <a:ext cx="146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rPr>
                <a:t>Cache</a:t>
              </a:r>
              <a:endParaRPr lang="ko-KR" altLang="en-US" sz="2400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C94C17-1E1F-49DE-B5CB-B0355720433F}"/>
              </a:ext>
            </a:extLst>
          </p:cNvPr>
          <p:cNvGrpSpPr/>
          <p:nvPr/>
        </p:nvGrpSpPr>
        <p:grpSpPr>
          <a:xfrm>
            <a:off x="3958342" y="4084448"/>
            <a:ext cx="4155607" cy="2181153"/>
            <a:chOff x="349718" y="4141597"/>
            <a:chExt cx="4155607" cy="218115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1E2A020-9230-4C10-8BAA-D300BAAF58B9}"/>
                </a:ext>
              </a:extLst>
            </p:cNvPr>
            <p:cNvSpPr/>
            <p:nvPr/>
          </p:nvSpPr>
          <p:spPr>
            <a:xfrm>
              <a:off x="349718" y="4141597"/>
              <a:ext cx="4155607" cy="1626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D1854B-5EE5-466C-AC10-44BEAE372A39}"/>
                </a:ext>
              </a:extLst>
            </p:cNvPr>
            <p:cNvGrpSpPr/>
            <p:nvPr/>
          </p:nvGrpSpPr>
          <p:grpSpPr>
            <a:xfrm>
              <a:off x="1609882" y="5078601"/>
              <a:ext cx="1876422" cy="1244149"/>
              <a:chOff x="813571" y="3718260"/>
              <a:chExt cx="1876422" cy="1244149"/>
            </a:xfrm>
          </p:grpSpPr>
          <p:pic>
            <p:nvPicPr>
              <p:cNvPr id="54" name="Picture 4" descr="Image result for DRAM">
                <a:extLst>
                  <a:ext uri="{FF2B5EF4-FFF2-40B4-BE49-F238E27FC236}">
                    <a16:creationId xmlns:a16="http://schemas.microsoft.com/office/drawing/2014/main" id="{BB63F5CE-3622-4D2F-8933-53E3267B3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3718260"/>
                <a:ext cx="1876422" cy="1244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ED8864-88E0-4E55-A4BF-AAC176031658}"/>
                  </a:ext>
                </a:extLst>
              </p:cNvPr>
              <p:cNvSpPr txBox="1"/>
              <p:nvPr/>
            </p:nvSpPr>
            <p:spPr>
              <a:xfrm>
                <a:off x="1021220" y="4496666"/>
                <a:ext cx="1461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effectLst>
                      <a:glow rad="63500">
                        <a:schemeClr val="tx1">
                          <a:alpha val="40000"/>
                        </a:schemeClr>
                      </a:glow>
                    </a:effectLst>
                    <a:latin typeface="Bell Gothic Std Black" panose="020B0706020202040204" pitchFamily="34" charset="0"/>
                  </a:rPr>
                  <a:t>Memory</a:t>
                </a:r>
                <a:endParaRPr lang="ko-KR" altLang="en-US" sz="24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Bell Gothic Std Black" panose="020B0706020202040204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F792CB-B328-4848-B9E7-AD8981D061EB}"/>
              </a:ext>
            </a:extLst>
          </p:cNvPr>
          <p:cNvGrpSpPr/>
          <p:nvPr/>
        </p:nvGrpSpPr>
        <p:grpSpPr>
          <a:xfrm>
            <a:off x="5086252" y="2639200"/>
            <a:ext cx="1867096" cy="390205"/>
            <a:chOff x="571500" y="2628900"/>
            <a:chExt cx="2476500" cy="459844"/>
          </a:xfrm>
          <a:solidFill>
            <a:schemeClr val="bg1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4F577CF-7174-4E94-A9C1-F0A48DBC57A4}"/>
                </a:ext>
              </a:extLst>
            </p:cNvPr>
            <p:cNvSpPr/>
            <p:nvPr/>
          </p:nvSpPr>
          <p:spPr>
            <a:xfrm>
              <a:off x="57150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85F91B-F48E-40F1-8F4C-3737546DE7E4}"/>
                </a:ext>
              </a:extLst>
            </p:cNvPr>
            <p:cNvSpPr/>
            <p:nvPr/>
          </p:nvSpPr>
          <p:spPr>
            <a:xfrm>
              <a:off x="119062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92D487A-0FBD-4961-B79A-7146E1EA803B}"/>
                </a:ext>
              </a:extLst>
            </p:cNvPr>
            <p:cNvSpPr/>
            <p:nvPr/>
          </p:nvSpPr>
          <p:spPr>
            <a:xfrm>
              <a:off x="180975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7C61A3-4F01-492C-9B0C-1DDC7EE854CA}"/>
                </a:ext>
              </a:extLst>
            </p:cNvPr>
            <p:cNvSpPr/>
            <p:nvPr/>
          </p:nvSpPr>
          <p:spPr>
            <a:xfrm>
              <a:off x="242887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B8AAC-C3B4-490B-A249-0FE5FE7EACDF}"/>
              </a:ext>
            </a:extLst>
          </p:cNvPr>
          <p:cNvGrpSpPr/>
          <p:nvPr/>
        </p:nvGrpSpPr>
        <p:grpSpPr>
          <a:xfrm>
            <a:off x="4169048" y="4234738"/>
            <a:ext cx="3734192" cy="772229"/>
            <a:chOff x="473347" y="4291887"/>
            <a:chExt cx="3734192" cy="77222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0F1EB77-9A7A-4596-BE7C-5A549F2CCF3B}"/>
                </a:ext>
              </a:extLst>
            </p:cNvPr>
            <p:cNvGrpSpPr/>
            <p:nvPr/>
          </p:nvGrpSpPr>
          <p:grpSpPr>
            <a:xfrm>
              <a:off x="473347" y="4291887"/>
              <a:ext cx="3734191" cy="390205"/>
              <a:chOff x="456809" y="4304843"/>
              <a:chExt cx="4008412" cy="39020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195460A-F241-4AA0-8144-A4CB982B9917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E103006-BAE4-4BC7-A6BC-81AF45DB2BFC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0DE02F1-82E8-4CF9-B5A9-4852EDEBEBAC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725CE88-0EB7-4AC7-BE5B-0E8D68A8884B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71FCFEF-565E-46E4-8C34-B14A2314B8BF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BBB6B3D-4487-46E9-914A-780648EA8D1C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43048F-F912-4B89-AF95-478CB4AB0F4D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D4A3389-1A14-4544-B505-FF733A0ED27C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CF8B0CD-C222-40F8-9037-82A44EEAC99A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DCFED75-53F4-4434-9EEB-6E60EC8B4AD1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A30B502-66B2-4266-911C-7B9930A05432}"/>
                </a:ext>
              </a:extLst>
            </p:cNvPr>
            <p:cNvGrpSpPr/>
            <p:nvPr/>
          </p:nvGrpSpPr>
          <p:grpSpPr>
            <a:xfrm>
              <a:off x="473348" y="4673911"/>
              <a:ext cx="3734191" cy="390205"/>
              <a:chOff x="456809" y="4304843"/>
              <a:chExt cx="4008412" cy="39020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B998277-636C-4F6A-98FD-5CA82B4F2CF2}"/>
                  </a:ext>
                </a:extLst>
              </p:cNvPr>
              <p:cNvGrpSpPr/>
              <p:nvPr/>
            </p:nvGrpSpPr>
            <p:grpSpPr>
              <a:xfrm>
                <a:off x="456809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9448170-340A-4BFE-BF02-437E787869C7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0E29014-F241-4734-96A1-AABA572AFE2B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F94CBB0-DCDD-4164-AECB-A774B44C9CEB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1A8E3F2-7B65-41D0-AF03-007CF81E65E0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627D137-4915-41A6-864A-7BE186F5F9D2}"/>
                  </a:ext>
                </a:extLst>
              </p:cNvPr>
              <p:cNvGrpSpPr/>
              <p:nvPr/>
            </p:nvGrpSpPr>
            <p:grpSpPr>
              <a:xfrm>
                <a:off x="2461015" y="4304843"/>
                <a:ext cx="2004206" cy="390205"/>
                <a:chOff x="571500" y="2628900"/>
                <a:chExt cx="2476500" cy="459844"/>
              </a:xfrm>
              <a:solidFill>
                <a:schemeClr val="bg1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92F1C67-9539-457E-B092-F6900853A6D6}"/>
                    </a:ext>
                  </a:extLst>
                </p:cNvPr>
                <p:cNvSpPr/>
                <p:nvPr/>
              </p:nvSpPr>
              <p:spPr>
                <a:xfrm>
                  <a:off x="57150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069DF3F-A79C-4235-98D5-4C1380DCE65B}"/>
                    </a:ext>
                  </a:extLst>
                </p:cNvPr>
                <p:cNvSpPr/>
                <p:nvPr/>
              </p:nvSpPr>
              <p:spPr>
                <a:xfrm>
                  <a:off x="119062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74932B6-BDF9-468C-821F-F2A5D442F2B8}"/>
                    </a:ext>
                  </a:extLst>
                </p:cNvPr>
                <p:cNvSpPr/>
                <p:nvPr/>
              </p:nvSpPr>
              <p:spPr>
                <a:xfrm>
                  <a:off x="1809750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1E7B10C-4D87-44AB-9EF5-C7E9F852A14E}"/>
                    </a:ext>
                  </a:extLst>
                </p:cNvPr>
                <p:cNvSpPr/>
                <p:nvPr/>
              </p:nvSpPr>
              <p:spPr>
                <a:xfrm>
                  <a:off x="2428875" y="2628900"/>
                  <a:ext cx="619125" cy="45984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E7E1B6B-440E-4420-A3A6-F7243B709820}"/>
              </a:ext>
            </a:extLst>
          </p:cNvPr>
          <p:cNvSpPr/>
          <p:nvPr/>
        </p:nvSpPr>
        <p:spPr>
          <a:xfrm>
            <a:off x="6021631" y="2640492"/>
            <a:ext cx="466774" cy="39020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 descr="Image result for question person">
            <a:extLst>
              <a:ext uri="{FF2B5EF4-FFF2-40B4-BE49-F238E27FC236}">
                <a16:creationId xmlns:a16="http://schemas.microsoft.com/office/drawing/2014/main" id="{92A60297-AC2F-4FEB-922F-306EB4A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37" y="2479017"/>
            <a:ext cx="1028075" cy="15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11A44747-EFDF-4EF5-B075-D725E008403E}"/>
              </a:ext>
            </a:extLst>
          </p:cNvPr>
          <p:cNvSpPr/>
          <p:nvPr/>
        </p:nvSpPr>
        <p:spPr>
          <a:xfrm>
            <a:off x="1794981" y="2685611"/>
            <a:ext cx="1529193" cy="1151521"/>
          </a:xfrm>
          <a:prstGeom prst="wedgeRectCallout">
            <a:avLst>
              <a:gd name="adj1" fmla="val 83401"/>
              <a:gd name="adj2" fmla="val -1783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What happens on a write?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pic>
        <p:nvPicPr>
          <p:cNvPr id="122" name="Picture 2" descr="Image result for core i7">
            <a:extLst>
              <a:ext uri="{FF2B5EF4-FFF2-40B4-BE49-F238E27FC236}">
                <a16:creationId xmlns:a16="http://schemas.microsoft.com/office/drawing/2014/main" id="{D32956E8-3613-48CD-906E-1F48F4E5F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7037" r="11390" b="5330"/>
          <a:stretch/>
        </p:blipFill>
        <p:spPr bwMode="auto">
          <a:xfrm>
            <a:off x="7548327" y="1038228"/>
            <a:ext cx="1682167" cy="14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Bent 4">
            <a:extLst>
              <a:ext uri="{FF2B5EF4-FFF2-40B4-BE49-F238E27FC236}">
                <a16:creationId xmlns:a16="http://schemas.microsoft.com/office/drawing/2014/main" id="{D725A1A7-6B16-4347-9C4B-D065C929DAB3}"/>
              </a:ext>
            </a:extLst>
          </p:cNvPr>
          <p:cNvSpPr/>
          <p:nvPr/>
        </p:nvSpPr>
        <p:spPr>
          <a:xfrm rot="16200000" flipH="1">
            <a:off x="6396427" y="1373321"/>
            <a:ext cx="963032" cy="1568729"/>
          </a:xfrm>
          <a:prstGeom prst="bentArrow">
            <a:avLst>
              <a:gd name="adj1" fmla="val 11787"/>
              <a:gd name="adj2" fmla="val 15751"/>
              <a:gd name="adj3" fmla="val 22357"/>
              <a:gd name="adj4" fmla="val 43750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EDF92F-7D23-47AC-9947-E3A286703F9F}"/>
              </a:ext>
            </a:extLst>
          </p:cNvPr>
          <p:cNvSpPr/>
          <p:nvPr/>
        </p:nvSpPr>
        <p:spPr>
          <a:xfrm>
            <a:off x="6021631" y="2639199"/>
            <a:ext cx="466774" cy="390205"/>
          </a:xfrm>
          <a:prstGeom prst="rect">
            <a:avLst/>
          </a:prstGeom>
          <a:pattFill prst="sphere">
            <a:fgClr>
              <a:srgbClr val="00B0F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" grpId="0" animBg="1"/>
      <p:bldP spid="1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8010-FF6D-417B-AE66-1B71C11C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Cache Hits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FFB7-052E-4FB3-9656-410BCEF85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Write through vs. Write back</a:t>
            </a:r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1BA29A-B205-495D-AA8F-B028D39D161D}"/>
              </a:ext>
            </a:extLst>
          </p:cNvPr>
          <p:cNvSpPr/>
          <p:nvPr/>
        </p:nvSpPr>
        <p:spPr>
          <a:xfrm>
            <a:off x="1744027" y="1132892"/>
            <a:ext cx="4009072" cy="4577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Write through</a:t>
            </a:r>
            <a:endParaRPr lang="ko-KR" altLang="en-US" sz="16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63F9D-46B3-40E5-B6EA-82ACE0A2616F}"/>
              </a:ext>
            </a:extLst>
          </p:cNvPr>
          <p:cNvSpPr/>
          <p:nvPr/>
        </p:nvSpPr>
        <p:spPr>
          <a:xfrm>
            <a:off x="6438901" y="1130294"/>
            <a:ext cx="4009073" cy="4577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Write back</a:t>
            </a:r>
            <a:endParaRPr lang="ko-KR" altLang="en-US" sz="16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6AFC5-B9BC-4559-90F1-916B71BAF02F}"/>
              </a:ext>
            </a:extLst>
          </p:cNvPr>
          <p:cNvSpPr txBox="1"/>
          <p:nvPr/>
        </p:nvSpPr>
        <p:spPr>
          <a:xfrm>
            <a:off x="1653716" y="1630777"/>
            <a:ext cx="4189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Light" panose="020B0606020203020204" pitchFamily="34" charset="0"/>
              </a:rPr>
              <a:t>Allow cache and memory to be </a:t>
            </a:r>
            <a:r>
              <a:rPr lang="en-US" altLang="ko-KR" sz="1600" dirty="0">
                <a:solidFill>
                  <a:srgbClr val="0000FF"/>
                </a:solidFill>
                <a:latin typeface="Bell Gothic Std Light" panose="020B0606020203020204" pitchFamily="34" charset="0"/>
              </a:rPr>
              <a:t>consistent</a:t>
            </a:r>
          </a:p>
          <a:p>
            <a:r>
              <a:rPr lang="en-US" altLang="ko-KR" sz="14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Always write the data into both the cache and next level memory</a:t>
            </a:r>
            <a:endParaRPr lang="ko-KR" altLang="en-US" sz="1400" dirty="0">
              <a:latin typeface="Bell Gothic Std Light" panose="020B0606020203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4A6E98-4B4D-4413-BC7B-EAC1ED6655CB}"/>
              </a:ext>
            </a:extLst>
          </p:cNvPr>
          <p:cNvGrpSpPr/>
          <p:nvPr/>
        </p:nvGrpSpPr>
        <p:grpSpPr>
          <a:xfrm>
            <a:off x="3391140" y="4377365"/>
            <a:ext cx="1303243" cy="598355"/>
            <a:chOff x="3977115" y="3518314"/>
            <a:chExt cx="1303243" cy="598355"/>
          </a:xfrm>
        </p:grpSpPr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D32E75BE-9FC6-4455-96CD-76DE26F35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934" y="3837269"/>
              <a:ext cx="889000" cy="27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F8DC94D0-8512-4297-BCAF-6CC632CDE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3834" y="3837269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F21E6346-7DD8-4D3B-9290-8D4C904D5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434" y="3837269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0B93572D-0D5F-43A3-831C-7FC8A65EA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034" y="3837269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BB0DE3FB-AE2D-4D0A-9134-7D62E37E5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115" y="3518314"/>
              <a:ext cx="130324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b="1">
                  <a:solidFill>
                    <a:srgbClr val="000000"/>
                  </a:solidFill>
                  <a:ea typeface="굴림" panose="020B0600000101010101" pitchFamily="50" charset="-127"/>
                </a:rPr>
                <a:t>write buffer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AA37D4-FFDC-4D38-9851-063CD0EBFA74}"/>
              </a:ext>
            </a:extLst>
          </p:cNvPr>
          <p:cNvSpPr/>
          <p:nvPr/>
        </p:nvSpPr>
        <p:spPr>
          <a:xfrm>
            <a:off x="1653716" y="2311677"/>
            <a:ext cx="4189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Write-through is always combined with a </a:t>
            </a:r>
            <a:r>
              <a:rPr lang="en-US" altLang="ko-KR" sz="1400" dirty="0">
                <a:solidFill>
                  <a:srgbClr val="0000FF"/>
                </a:solidFill>
                <a:latin typeface="Bell Gothic Std Light" panose="020B0606020203020204" pitchFamily="34" charset="0"/>
                <a:sym typeface="Wingdings" panose="05000000000000000000" pitchFamily="2" charset="2"/>
              </a:rPr>
              <a:t>write buffer</a:t>
            </a:r>
            <a:r>
              <a:rPr lang="en-US" altLang="ko-KR" sz="14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; so we can eliminate the overhead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16D72C-D917-4292-82D5-DEA0D58DE345}"/>
              </a:ext>
            </a:extLst>
          </p:cNvPr>
          <p:cNvSpPr txBox="1"/>
          <p:nvPr/>
        </p:nvSpPr>
        <p:spPr>
          <a:xfrm>
            <a:off x="6408297" y="1630410"/>
            <a:ext cx="4189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Light" panose="020B0606020203020204" pitchFamily="34" charset="0"/>
              </a:rPr>
              <a:t>Allow cache and memory to be </a:t>
            </a:r>
            <a:r>
              <a:rPr lang="en-US" altLang="ko-KR" sz="1600" dirty="0">
                <a:solidFill>
                  <a:srgbClr val="0000FF"/>
                </a:solidFill>
                <a:latin typeface="Bell Gothic Std Light" panose="020B0606020203020204" pitchFamily="34" charset="0"/>
              </a:rPr>
              <a:t>inconsistent</a:t>
            </a:r>
          </a:p>
          <a:p>
            <a:r>
              <a:rPr lang="en-US" altLang="ko-KR" sz="14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Write the data only into the cache block</a:t>
            </a:r>
            <a:endParaRPr lang="ko-KR" altLang="en-US" sz="1600" dirty="0">
              <a:latin typeface="Bell Gothic Std Light" panose="020B0606020203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AE183-4674-4CEA-A561-D515A565EDC4}"/>
              </a:ext>
            </a:extLst>
          </p:cNvPr>
          <p:cNvSpPr/>
          <p:nvPr/>
        </p:nvSpPr>
        <p:spPr>
          <a:xfrm>
            <a:off x="6408297" y="2132031"/>
            <a:ext cx="4189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Need a </a:t>
            </a:r>
            <a:r>
              <a:rPr lang="en-US" altLang="ko-KR" sz="1400" dirty="0">
                <a:solidFill>
                  <a:srgbClr val="0000FF"/>
                </a:solidFill>
                <a:latin typeface="Bell Gothic Std Light" panose="020B0606020203020204" pitchFamily="34" charset="0"/>
                <a:sym typeface="Wingdings" panose="05000000000000000000" pitchFamily="2" charset="2"/>
              </a:rPr>
              <a:t>dirty bit </a:t>
            </a:r>
            <a:r>
              <a:rPr lang="en-US" altLang="ko-KR" sz="14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for each data cache block to tell if it needs to be written back to memory when it is evicted</a:t>
            </a:r>
            <a:endParaRPr lang="ko-KR" altLang="en-US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7A1A15-A412-46C9-8425-97FFC55E751B}"/>
              </a:ext>
            </a:extLst>
          </p:cNvPr>
          <p:cNvGrpSpPr/>
          <p:nvPr/>
        </p:nvGrpSpPr>
        <p:grpSpPr>
          <a:xfrm>
            <a:off x="2140626" y="2870695"/>
            <a:ext cx="2468056" cy="3447356"/>
            <a:chOff x="616626" y="2706795"/>
            <a:chExt cx="2468056" cy="3447356"/>
          </a:xfrm>
        </p:grpSpPr>
        <p:pic>
          <p:nvPicPr>
            <p:cNvPr id="17" name="Picture 2" descr="Image result for core i7">
              <a:extLst>
                <a:ext uri="{FF2B5EF4-FFF2-40B4-BE49-F238E27FC236}">
                  <a16:creationId xmlns:a16="http://schemas.microsoft.com/office/drawing/2014/main" id="{44ED8373-28BB-4937-996F-ED5AE2AE4C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065816" y="2706795"/>
              <a:ext cx="870827" cy="732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DRAM">
              <a:extLst>
                <a:ext uri="{FF2B5EF4-FFF2-40B4-BE49-F238E27FC236}">
                  <a16:creationId xmlns:a16="http://schemas.microsoft.com/office/drawing/2014/main" id="{390F966C-3364-480E-AD83-0A2441500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232" y="5395331"/>
              <a:ext cx="1144450" cy="75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Image result for cache memory">
              <a:extLst>
                <a:ext uri="{FF2B5EF4-FFF2-40B4-BE49-F238E27FC236}">
                  <a16:creationId xmlns:a16="http://schemas.microsoft.com/office/drawing/2014/main" id="{1DACA798-D2C8-4276-BA1F-AF1893AA2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26" y="3519489"/>
              <a:ext cx="1035398" cy="77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441940-F698-40D5-8A0E-233C8EE2237E}"/>
              </a:ext>
            </a:extLst>
          </p:cNvPr>
          <p:cNvSpPr/>
          <p:nvPr/>
        </p:nvSpPr>
        <p:spPr>
          <a:xfrm rot="5400000">
            <a:off x="3362933" y="3540919"/>
            <a:ext cx="775549" cy="1004507"/>
          </a:xfrm>
          <a:custGeom>
            <a:avLst/>
            <a:gdLst>
              <a:gd name="connsiteX0" fmla="*/ 0 w 775549"/>
              <a:gd name="connsiteY0" fmla="*/ 298030 h 1004507"/>
              <a:gd name="connsiteX1" fmla="*/ 0 w 775549"/>
              <a:gd name="connsiteY1" fmla="*/ 99343 h 1004507"/>
              <a:gd name="connsiteX2" fmla="*/ 576863 w 775549"/>
              <a:gd name="connsiteY2" fmla="*/ 99343 h 1004507"/>
              <a:gd name="connsiteX3" fmla="*/ 576863 w 775549"/>
              <a:gd name="connsiteY3" fmla="*/ 0 h 1004507"/>
              <a:gd name="connsiteX4" fmla="*/ 775549 w 775549"/>
              <a:gd name="connsiteY4" fmla="*/ 198686 h 1004507"/>
              <a:gd name="connsiteX5" fmla="*/ 576863 w 775549"/>
              <a:gd name="connsiteY5" fmla="*/ 397373 h 1004507"/>
              <a:gd name="connsiteX6" fmla="*/ 576863 w 775549"/>
              <a:gd name="connsiteY6" fmla="*/ 298030 h 1004507"/>
              <a:gd name="connsiteX7" fmla="*/ 423892 w 775549"/>
              <a:gd name="connsiteY7" fmla="*/ 298030 h 1004507"/>
              <a:gd name="connsiteX8" fmla="*/ 423892 w 775549"/>
              <a:gd name="connsiteY8" fmla="*/ 805821 h 1004507"/>
              <a:gd name="connsiteX9" fmla="*/ 523235 w 775549"/>
              <a:gd name="connsiteY9" fmla="*/ 805821 h 1004507"/>
              <a:gd name="connsiteX10" fmla="*/ 324549 w 775549"/>
              <a:gd name="connsiteY10" fmla="*/ 1004507 h 1004507"/>
              <a:gd name="connsiteX11" fmla="*/ 125862 w 775549"/>
              <a:gd name="connsiteY11" fmla="*/ 805821 h 1004507"/>
              <a:gd name="connsiteX12" fmla="*/ 225205 w 775549"/>
              <a:gd name="connsiteY12" fmla="*/ 805821 h 1004507"/>
              <a:gd name="connsiteX13" fmla="*/ 225205 w 775549"/>
              <a:gd name="connsiteY13" fmla="*/ 298030 h 100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549" h="1004507">
                <a:moveTo>
                  <a:pt x="0" y="298030"/>
                </a:moveTo>
                <a:lnTo>
                  <a:pt x="0" y="99343"/>
                </a:lnTo>
                <a:lnTo>
                  <a:pt x="576863" y="99343"/>
                </a:lnTo>
                <a:lnTo>
                  <a:pt x="576863" y="0"/>
                </a:lnTo>
                <a:lnTo>
                  <a:pt x="775549" y="198686"/>
                </a:lnTo>
                <a:lnTo>
                  <a:pt x="576863" y="397373"/>
                </a:lnTo>
                <a:lnTo>
                  <a:pt x="576863" y="298030"/>
                </a:lnTo>
                <a:lnTo>
                  <a:pt x="423892" y="298030"/>
                </a:lnTo>
                <a:lnTo>
                  <a:pt x="423892" y="805821"/>
                </a:lnTo>
                <a:lnTo>
                  <a:pt x="523235" y="805821"/>
                </a:lnTo>
                <a:lnTo>
                  <a:pt x="324549" y="1004507"/>
                </a:lnTo>
                <a:lnTo>
                  <a:pt x="125862" y="805821"/>
                </a:lnTo>
                <a:lnTo>
                  <a:pt x="225205" y="805821"/>
                </a:lnTo>
                <a:lnTo>
                  <a:pt x="225205" y="29803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1712619-578A-4E45-AC78-611F673B54C9}"/>
              </a:ext>
            </a:extLst>
          </p:cNvPr>
          <p:cNvSpPr/>
          <p:nvPr/>
        </p:nvSpPr>
        <p:spPr>
          <a:xfrm>
            <a:off x="3843472" y="5028303"/>
            <a:ext cx="439680" cy="5229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CDB140B7-8FAA-45C9-92B0-5788F5BB1E98}"/>
              </a:ext>
            </a:extLst>
          </p:cNvPr>
          <p:cNvSpPr/>
          <p:nvPr/>
        </p:nvSpPr>
        <p:spPr>
          <a:xfrm>
            <a:off x="4404999" y="3654346"/>
            <a:ext cx="1408482" cy="584776"/>
          </a:xfrm>
          <a:prstGeom prst="wedgeRectCallout">
            <a:avLst>
              <a:gd name="adj1" fmla="val -43447"/>
              <a:gd name="adj2" fmla="val 90393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FIFO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(#entry = 4)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0B452B-9AB9-4728-87B6-9187CD3A1BF9}"/>
              </a:ext>
            </a:extLst>
          </p:cNvPr>
          <p:cNvGrpSpPr/>
          <p:nvPr/>
        </p:nvGrpSpPr>
        <p:grpSpPr>
          <a:xfrm>
            <a:off x="6629429" y="2815574"/>
            <a:ext cx="2468056" cy="3447356"/>
            <a:chOff x="616626" y="2706795"/>
            <a:chExt cx="2468056" cy="3447356"/>
          </a:xfrm>
        </p:grpSpPr>
        <p:pic>
          <p:nvPicPr>
            <p:cNvPr id="51" name="Picture 2" descr="Image result for core i7">
              <a:extLst>
                <a:ext uri="{FF2B5EF4-FFF2-40B4-BE49-F238E27FC236}">
                  <a16:creationId xmlns:a16="http://schemas.microsoft.com/office/drawing/2014/main" id="{0D7EBE36-DCA2-4CD3-9021-AA70D379B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065816" y="2706795"/>
              <a:ext cx="870827" cy="732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DRAM">
              <a:extLst>
                <a:ext uri="{FF2B5EF4-FFF2-40B4-BE49-F238E27FC236}">
                  <a16:creationId xmlns:a16="http://schemas.microsoft.com/office/drawing/2014/main" id="{3682E331-368B-4304-BFDD-2EB234A47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232" y="5395331"/>
              <a:ext cx="1144450" cy="75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Image result for cache memory">
              <a:extLst>
                <a:ext uri="{FF2B5EF4-FFF2-40B4-BE49-F238E27FC236}">
                  <a16:creationId xmlns:a16="http://schemas.microsoft.com/office/drawing/2014/main" id="{68845CE4-CBBD-4041-9BFF-9ED38DACB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26" y="3519489"/>
              <a:ext cx="1035398" cy="77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90D88372-0C7B-420A-A5C1-68863A9EECEF}"/>
              </a:ext>
            </a:extLst>
          </p:cNvPr>
          <p:cNvSpPr/>
          <p:nvPr/>
        </p:nvSpPr>
        <p:spPr>
          <a:xfrm rot="16200000" flipH="1">
            <a:off x="7905243" y="3343362"/>
            <a:ext cx="584777" cy="870826"/>
          </a:xfrm>
          <a:prstGeom prst="bentUpArrow">
            <a:avLst>
              <a:gd name="adj1" fmla="val 25000"/>
              <a:gd name="adj2" fmla="val 28288"/>
              <a:gd name="adj3" fmla="val 30261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9061325F-A1F1-4690-ACCC-1619CD7376EF}"/>
              </a:ext>
            </a:extLst>
          </p:cNvPr>
          <p:cNvSpPr/>
          <p:nvPr/>
        </p:nvSpPr>
        <p:spPr>
          <a:xfrm rot="10800000" flipH="1">
            <a:off x="7812207" y="4140826"/>
            <a:ext cx="955974" cy="1418405"/>
          </a:xfrm>
          <a:prstGeom prst="bentUpArrow">
            <a:avLst>
              <a:gd name="adj1" fmla="val 15074"/>
              <a:gd name="adj2" fmla="val 18751"/>
              <a:gd name="adj3" fmla="val 20834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4C6AE3-665C-41D5-89FC-5CA10C7F13B4}"/>
              </a:ext>
            </a:extLst>
          </p:cNvPr>
          <p:cNvSpPr/>
          <p:nvPr/>
        </p:nvSpPr>
        <p:spPr>
          <a:xfrm>
            <a:off x="3187381" y="3588173"/>
            <a:ext cx="2796476" cy="196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EE8D2A-832F-4F98-91BE-13339EB596D6}"/>
              </a:ext>
            </a:extLst>
          </p:cNvPr>
          <p:cNvSpPr/>
          <p:nvPr/>
        </p:nvSpPr>
        <p:spPr>
          <a:xfrm>
            <a:off x="3200168" y="3727168"/>
            <a:ext cx="1004507" cy="1779595"/>
          </a:xfrm>
          <a:custGeom>
            <a:avLst/>
            <a:gdLst>
              <a:gd name="connsiteX0" fmla="*/ 713365 w 1004507"/>
              <a:gd name="connsiteY0" fmla="*/ 0 h 1779595"/>
              <a:gd name="connsiteX1" fmla="*/ 718772 w 1004507"/>
              <a:gd name="connsiteY1" fmla="*/ 0 h 1779595"/>
              <a:gd name="connsiteX2" fmla="*/ 879026 w 1004507"/>
              <a:gd name="connsiteY2" fmla="*/ 0 h 1779595"/>
              <a:gd name="connsiteX3" fmla="*/ 907460 w 1004507"/>
              <a:gd name="connsiteY3" fmla="*/ 0 h 1779595"/>
              <a:gd name="connsiteX4" fmla="*/ 907460 w 1004507"/>
              <a:gd name="connsiteY4" fmla="*/ 1585501 h 1779595"/>
              <a:gd name="connsiteX5" fmla="*/ 1004507 w 1004507"/>
              <a:gd name="connsiteY5" fmla="*/ 1585501 h 1779595"/>
              <a:gd name="connsiteX6" fmla="*/ 810413 w 1004507"/>
              <a:gd name="connsiteY6" fmla="*/ 1779595 h 1779595"/>
              <a:gd name="connsiteX7" fmla="*/ 616318 w 1004507"/>
              <a:gd name="connsiteY7" fmla="*/ 1585501 h 1779595"/>
              <a:gd name="connsiteX8" fmla="*/ 713365 w 1004507"/>
              <a:gd name="connsiteY8" fmla="*/ 1585501 h 1779595"/>
              <a:gd name="connsiteX9" fmla="*/ 713365 w 1004507"/>
              <a:gd name="connsiteY9" fmla="*/ 422434 h 1779595"/>
              <a:gd name="connsiteX10" fmla="*/ 195593 w 1004507"/>
              <a:gd name="connsiteY10" fmla="*/ 422434 h 1779595"/>
              <a:gd name="connsiteX11" fmla="*/ 195593 w 1004507"/>
              <a:gd name="connsiteY11" fmla="*/ 502978 h 1779595"/>
              <a:gd name="connsiteX12" fmla="*/ 0 w 1004507"/>
              <a:gd name="connsiteY12" fmla="*/ 342307 h 1779595"/>
              <a:gd name="connsiteX13" fmla="*/ 195593 w 1004507"/>
              <a:gd name="connsiteY13" fmla="*/ 181635 h 1779595"/>
              <a:gd name="connsiteX14" fmla="*/ 195593 w 1004507"/>
              <a:gd name="connsiteY14" fmla="*/ 262180 h 1779595"/>
              <a:gd name="connsiteX15" fmla="*/ 713365 w 1004507"/>
              <a:gd name="connsiteY15" fmla="*/ 262180 h 177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4507" h="1779595">
                <a:moveTo>
                  <a:pt x="713365" y="0"/>
                </a:moveTo>
                <a:lnTo>
                  <a:pt x="718772" y="0"/>
                </a:lnTo>
                <a:lnTo>
                  <a:pt x="879026" y="0"/>
                </a:lnTo>
                <a:lnTo>
                  <a:pt x="907460" y="0"/>
                </a:lnTo>
                <a:lnTo>
                  <a:pt x="907460" y="1585501"/>
                </a:lnTo>
                <a:lnTo>
                  <a:pt x="1004507" y="1585501"/>
                </a:lnTo>
                <a:lnTo>
                  <a:pt x="810413" y="1779595"/>
                </a:lnTo>
                <a:lnTo>
                  <a:pt x="616318" y="1585501"/>
                </a:lnTo>
                <a:lnTo>
                  <a:pt x="713365" y="1585501"/>
                </a:lnTo>
                <a:lnTo>
                  <a:pt x="713365" y="422434"/>
                </a:lnTo>
                <a:lnTo>
                  <a:pt x="195593" y="422434"/>
                </a:lnTo>
                <a:lnTo>
                  <a:pt x="195593" y="502978"/>
                </a:lnTo>
                <a:lnTo>
                  <a:pt x="0" y="342307"/>
                </a:lnTo>
                <a:lnTo>
                  <a:pt x="195593" y="181635"/>
                </a:lnTo>
                <a:lnTo>
                  <a:pt x="195593" y="262180"/>
                </a:lnTo>
                <a:lnTo>
                  <a:pt x="713365" y="262180"/>
                </a:lnTo>
                <a:close/>
              </a:path>
            </a:pathLst>
          </a:cu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6" grpId="0"/>
      <p:bldP spid="40" grpId="0"/>
      <p:bldP spid="35" grpId="0" animBg="1"/>
      <p:bldP spid="37" grpId="0" animBg="1"/>
      <p:bldP spid="38" grpId="0" animBg="1"/>
      <p:bldP spid="38" grpId="1" animBg="1"/>
      <p:bldP spid="57" grpId="0" animBg="1"/>
      <p:bldP spid="58" grpId="0" animBg="1"/>
      <p:bldP spid="41" grpId="0" animBg="1"/>
      <p:bldP spid="22" grpId="0" animBg="1"/>
      <p:bldP spid="2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8010-FF6D-417B-AE66-1B71C11C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Cache Write Miss</a:t>
            </a:r>
            <a:endParaRPr lang="ko-KR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6C06F2-C75D-5E0C-6806-2026EBCC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FFB7-052E-4FB3-9656-410BCEF85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Write allocate vs. No write allocate</a:t>
            </a:r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356516-DB54-416E-B5A5-3C5D31A8477F}"/>
              </a:ext>
            </a:extLst>
          </p:cNvPr>
          <p:cNvSpPr/>
          <p:nvPr/>
        </p:nvSpPr>
        <p:spPr>
          <a:xfrm>
            <a:off x="1744027" y="1132892"/>
            <a:ext cx="4009072" cy="4577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Write allocate</a:t>
            </a:r>
            <a:endParaRPr lang="ko-KR" altLang="en-US" sz="16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54033C-AD10-4307-89A1-65E46B692F2E}"/>
              </a:ext>
            </a:extLst>
          </p:cNvPr>
          <p:cNvSpPr/>
          <p:nvPr/>
        </p:nvSpPr>
        <p:spPr>
          <a:xfrm>
            <a:off x="6438901" y="1130294"/>
            <a:ext cx="4009073" cy="4577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No write allocate</a:t>
            </a:r>
            <a:endParaRPr lang="ko-KR" altLang="en-US" sz="16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410F5-83EC-421A-9422-DECEA38B7C33}"/>
              </a:ext>
            </a:extLst>
          </p:cNvPr>
          <p:cNvSpPr txBox="1"/>
          <p:nvPr/>
        </p:nvSpPr>
        <p:spPr>
          <a:xfrm>
            <a:off x="1696954" y="1630777"/>
            <a:ext cx="410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Light" panose="020B0606020203020204" pitchFamily="34" charset="0"/>
              </a:rPr>
              <a:t>Just write the word into the cache updating both the tag and data, no need to check for cache hit, no need to stall the pipeline</a:t>
            </a:r>
            <a:endParaRPr lang="ko-KR" altLang="en-US" sz="1600" dirty="0">
              <a:latin typeface="Bell Gothic Std Light" panose="020B0606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FBAA9-2BB3-468E-80C9-51E9470B9639}"/>
              </a:ext>
            </a:extLst>
          </p:cNvPr>
          <p:cNvSpPr txBox="1"/>
          <p:nvPr/>
        </p:nvSpPr>
        <p:spPr>
          <a:xfrm>
            <a:off x="6391833" y="1630777"/>
            <a:ext cx="4009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Light" panose="020B0606020203020204" pitchFamily="34" charset="0"/>
              </a:rPr>
              <a:t>Skip the cache write and just write the word to the next memory level</a:t>
            </a:r>
          </a:p>
          <a:p>
            <a:r>
              <a:rPr lang="en-US" altLang="ko-KR" sz="16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Mostly use with write-through cache</a:t>
            </a:r>
            <a:endParaRPr lang="ko-KR" altLang="en-US" sz="1600" dirty="0">
              <a:latin typeface="Bell Gothic Std Light" panose="020B06060202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65AB21-D6CD-4637-A8E2-DCAC29A93E50}"/>
              </a:ext>
            </a:extLst>
          </p:cNvPr>
          <p:cNvGrpSpPr/>
          <p:nvPr/>
        </p:nvGrpSpPr>
        <p:grpSpPr>
          <a:xfrm>
            <a:off x="2140626" y="2870695"/>
            <a:ext cx="2468056" cy="3447356"/>
            <a:chOff x="616626" y="2706795"/>
            <a:chExt cx="2468056" cy="3447356"/>
          </a:xfrm>
        </p:grpSpPr>
        <p:pic>
          <p:nvPicPr>
            <p:cNvPr id="12" name="Picture 2" descr="Image result for core i7">
              <a:extLst>
                <a:ext uri="{FF2B5EF4-FFF2-40B4-BE49-F238E27FC236}">
                  <a16:creationId xmlns:a16="http://schemas.microsoft.com/office/drawing/2014/main" id="{2062B0B7-7AD9-42B9-801B-4CE5472737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065816" y="2706795"/>
              <a:ext cx="870827" cy="732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DRAM">
              <a:extLst>
                <a:ext uri="{FF2B5EF4-FFF2-40B4-BE49-F238E27FC236}">
                  <a16:creationId xmlns:a16="http://schemas.microsoft.com/office/drawing/2014/main" id="{9C6E39AE-A955-46DC-8DEC-5630D752C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232" y="5395331"/>
              <a:ext cx="1144450" cy="75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Image result for cache memory">
              <a:extLst>
                <a:ext uri="{FF2B5EF4-FFF2-40B4-BE49-F238E27FC236}">
                  <a16:creationId xmlns:a16="http://schemas.microsoft.com/office/drawing/2014/main" id="{75DDA8DD-7013-448B-AF99-95EE31E17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26" y="3519489"/>
              <a:ext cx="1035398" cy="77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3990640-C060-4D07-A0DE-57F438E27AA0}"/>
              </a:ext>
            </a:extLst>
          </p:cNvPr>
          <p:cNvSpPr/>
          <p:nvPr/>
        </p:nvSpPr>
        <p:spPr>
          <a:xfrm>
            <a:off x="2140626" y="4533900"/>
            <a:ext cx="1035398" cy="3060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9CFAB-3275-4377-AD21-451EB8987921}"/>
              </a:ext>
            </a:extLst>
          </p:cNvPr>
          <p:cNvGrpSpPr/>
          <p:nvPr/>
        </p:nvGrpSpPr>
        <p:grpSpPr>
          <a:xfrm>
            <a:off x="3210278" y="3497796"/>
            <a:ext cx="1230832" cy="764308"/>
            <a:chOff x="1671451" y="3425725"/>
            <a:chExt cx="1230832" cy="764308"/>
          </a:xfrm>
        </p:grpSpPr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873428EB-2404-48C7-B88E-E94B0D97E8C0}"/>
                </a:ext>
              </a:extLst>
            </p:cNvPr>
            <p:cNvSpPr/>
            <p:nvPr/>
          </p:nvSpPr>
          <p:spPr>
            <a:xfrm rot="16200000" flipH="1">
              <a:off x="1714913" y="3382263"/>
              <a:ext cx="584777" cy="671701"/>
            </a:xfrm>
            <a:prstGeom prst="bentUpArrow">
              <a:avLst>
                <a:gd name="adj1" fmla="val 25000"/>
                <a:gd name="adj2" fmla="val 28288"/>
                <a:gd name="adj3" fmla="val 3026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9BAFBE01-882F-4314-870B-EE01A2B06AE4}"/>
                </a:ext>
              </a:extLst>
            </p:cNvPr>
            <p:cNvSpPr/>
            <p:nvPr/>
          </p:nvSpPr>
          <p:spPr>
            <a:xfrm>
              <a:off x="1784021" y="3511983"/>
              <a:ext cx="1118262" cy="678050"/>
            </a:xfrm>
            <a:prstGeom prst="mathMultiply">
              <a:avLst>
                <a:gd name="adj1" fmla="val 853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CA9EC7BF-9F8F-4B58-95C1-14F2D06A3878}"/>
              </a:ext>
            </a:extLst>
          </p:cNvPr>
          <p:cNvSpPr/>
          <p:nvPr/>
        </p:nvSpPr>
        <p:spPr>
          <a:xfrm>
            <a:off x="1704581" y="5177491"/>
            <a:ext cx="1767278" cy="1095236"/>
          </a:xfrm>
          <a:prstGeom prst="wedgeRectCallout">
            <a:avLst>
              <a:gd name="adj1" fmla="val 34194"/>
              <a:gd name="adj2" fmla="val -64153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Step1: Allocate </a:t>
            </a:r>
            <a:r>
              <a:rPr lang="en-US" altLang="ko-KR" dirty="0" err="1">
                <a:solidFill>
                  <a:schemeClr val="tx1"/>
                </a:solidFill>
                <a:latin typeface="Bell Gothic Std Black" panose="020B0706020202040204" pitchFamily="34" charset="0"/>
              </a:rPr>
              <a:t>cacheline</a:t>
            </a: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 and read data from DRAM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978C165-34EA-4D3B-AA42-C4656EE77E8D}"/>
              </a:ext>
            </a:extLst>
          </p:cNvPr>
          <p:cNvSpPr/>
          <p:nvPr/>
        </p:nvSpPr>
        <p:spPr>
          <a:xfrm>
            <a:off x="1866953" y="2790329"/>
            <a:ext cx="1533095" cy="640014"/>
          </a:xfrm>
          <a:prstGeom prst="wedgeRectCallout">
            <a:avLst>
              <a:gd name="adj1" fmla="val 47751"/>
              <a:gd name="adj2" fmla="val 8098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When cache miss occurs..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67233151-DAC2-426C-986B-13B97F6881F1}"/>
              </a:ext>
            </a:extLst>
          </p:cNvPr>
          <p:cNvSpPr/>
          <p:nvPr/>
        </p:nvSpPr>
        <p:spPr>
          <a:xfrm rot="5400000" flipH="1" flipV="1">
            <a:off x="3378198" y="4621833"/>
            <a:ext cx="879890" cy="1118263"/>
          </a:xfrm>
          <a:prstGeom prst="bentUpArrow">
            <a:avLst>
              <a:gd name="adj1" fmla="val 15156"/>
              <a:gd name="adj2" fmla="val 16481"/>
              <a:gd name="adj3" fmla="val 2230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2F60B98D-EF4B-4689-B6DC-43000468D09C}"/>
              </a:ext>
            </a:extLst>
          </p:cNvPr>
          <p:cNvSpPr/>
          <p:nvPr/>
        </p:nvSpPr>
        <p:spPr>
          <a:xfrm rot="16200000" flipH="1">
            <a:off x="3182243" y="3555515"/>
            <a:ext cx="1233699" cy="1118263"/>
          </a:xfrm>
          <a:prstGeom prst="bentUpArrow">
            <a:avLst>
              <a:gd name="adj1" fmla="val 12601"/>
              <a:gd name="adj2" fmla="val 13150"/>
              <a:gd name="adj3" fmla="val 19402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365723-82A3-4E15-9C25-5906678A0A6A}"/>
              </a:ext>
            </a:extLst>
          </p:cNvPr>
          <p:cNvSpPr/>
          <p:nvPr/>
        </p:nvSpPr>
        <p:spPr>
          <a:xfrm>
            <a:off x="2140626" y="4533900"/>
            <a:ext cx="1035398" cy="30603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B392B7-AB9D-4D07-B10B-F8871CC10CC3}"/>
              </a:ext>
            </a:extLst>
          </p:cNvPr>
          <p:cNvSpPr/>
          <p:nvPr/>
        </p:nvSpPr>
        <p:spPr>
          <a:xfrm>
            <a:off x="3742714" y="3320200"/>
            <a:ext cx="1035398" cy="306038"/>
          </a:xfrm>
          <a:prstGeom prst="rect">
            <a:avLst/>
          </a:prstGeom>
          <a:pattFill prst="sphere">
            <a:fgClr>
              <a:srgbClr val="00B0F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B2ECD2-9B89-42BF-99D4-6649C54E1A97}"/>
              </a:ext>
            </a:extLst>
          </p:cNvPr>
          <p:cNvSpPr/>
          <p:nvPr/>
        </p:nvSpPr>
        <p:spPr>
          <a:xfrm>
            <a:off x="3752805" y="5696611"/>
            <a:ext cx="1035398" cy="30603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31DB4ABB-1889-4E25-8CF5-CE74D945CBE0}"/>
              </a:ext>
            </a:extLst>
          </p:cNvPr>
          <p:cNvSpPr/>
          <p:nvPr/>
        </p:nvSpPr>
        <p:spPr>
          <a:xfrm>
            <a:off x="4523999" y="2762868"/>
            <a:ext cx="1865613" cy="1095236"/>
          </a:xfrm>
          <a:prstGeom prst="wedgeRectCallout">
            <a:avLst>
              <a:gd name="adj1" fmla="val -48807"/>
              <a:gd name="adj2" fmla="val 7064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Step2: Write the new data into the allocated </a:t>
            </a:r>
            <a:r>
              <a:rPr lang="en-US" altLang="ko-KR" dirty="0" err="1">
                <a:solidFill>
                  <a:schemeClr val="tx1"/>
                </a:solidFill>
                <a:latin typeface="Bell Gothic Std Black" panose="020B0706020202040204" pitchFamily="34" charset="0"/>
              </a:rPr>
              <a:t>cacheline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DEEABC-DAAD-4FAA-A830-4A22744F7D9C}"/>
              </a:ext>
            </a:extLst>
          </p:cNvPr>
          <p:cNvSpPr/>
          <p:nvPr/>
        </p:nvSpPr>
        <p:spPr>
          <a:xfrm>
            <a:off x="2139222" y="4535945"/>
            <a:ext cx="1035398" cy="306038"/>
          </a:xfrm>
          <a:prstGeom prst="rect">
            <a:avLst/>
          </a:prstGeom>
          <a:pattFill prst="sphere">
            <a:fgClr>
              <a:srgbClr val="00B0F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AC048E-5202-46FF-A576-68B5C27737B7}"/>
              </a:ext>
            </a:extLst>
          </p:cNvPr>
          <p:cNvGrpSpPr/>
          <p:nvPr/>
        </p:nvGrpSpPr>
        <p:grpSpPr>
          <a:xfrm>
            <a:off x="7368156" y="2735260"/>
            <a:ext cx="2468056" cy="3447356"/>
            <a:chOff x="616626" y="2706795"/>
            <a:chExt cx="2468056" cy="3447356"/>
          </a:xfrm>
        </p:grpSpPr>
        <p:pic>
          <p:nvPicPr>
            <p:cNvPr id="33" name="Picture 2" descr="Image result for core i7">
              <a:extLst>
                <a:ext uri="{FF2B5EF4-FFF2-40B4-BE49-F238E27FC236}">
                  <a16:creationId xmlns:a16="http://schemas.microsoft.com/office/drawing/2014/main" id="{E2964CAD-63F3-47FC-BA36-511377D7A8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065816" y="2706795"/>
              <a:ext cx="870827" cy="732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Image result for DRAM">
              <a:extLst>
                <a:ext uri="{FF2B5EF4-FFF2-40B4-BE49-F238E27FC236}">
                  <a16:creationId xmlns:a16="http://schemas.microsoft.com/office/drawing/2014/main" id="{8116E05A-2389-46D0-8A16-8A60BD2ED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232" y="5395331"/>
              <a:ext cx="1144450" cy="75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Image result for cache memory">
              <a:extLst>
                <a:ext uri="{FF2B5EF4-FFF2-40B4-BE49-F238E27FC236}">
                  <a16:creationId xmlns:a16="http://schemas.microsoft.com/office/drawing/2014/main" id="{4C4A0462-0A69-4051-99F2-8168314C0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26" y="3519489"/>
              <a:ext cx="1035398" cy="77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CBA738D-1E98-4A33-8E6D-A942297A47D6}"/>
              </a:ext>
            </a:extLst>
          </p:cNvPr>
          <p:cNvSpPr/>
          <p:nvPr/>
        </p:nvSpPr>
        <p:spPr>
          <a:xfrm>
            <a:off x="8945252" y="3192675"/>
            <a:ext cx="1035398" cy="306038"/>
          </a:xfrm>
          <a:prstGeom prst="rect">
            <a:avLst/>
          </a:prstGeom>
          <a:pattFill prst="sphere">
            <a:fgClr>
              <a:srgbClr val="00B0F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E945B3-1417-453B-877C-CD742CA7BE47}"/>
              </a:ext>
            </a:extLst>
          </p:cNvPr>
          <p:cNvSpPr/>
          <p:nvPr/>
        </p:nvSpPr>
        <p:spPr>
          <a:xfrm>
            <a:off x="8955343" y="5569086"/>
            <a:ext cx="1035398" cy="30603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A9F7148-7E67-4891-AF9E-56404604CF40}"/>
              </a:ext>
            </a:extLst>
          </p:cNvPr>
          <p:cNvSpPr/>
          <p:nvPr/>
        </p:nvSpPr>
        <p:spPr>
          <a:xfrm>
            <a:off x="9092600" y="3602814"/>
            <a:ext cx="390525" cy="1820983"/>
          </a:xfrm>
          <a:prstGeom prst="downArrow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CB47BB-7870-47A1-9624-6EAEF0587B58}"/>
              </a:ext>
            </a:extLst>
          </p:cNvPr>
          <p:cNvSpPr/>
          <p:nvPr/>
        </p:nvSpPr>
        <p:spPr>
          <a:xfrm>
            <a:off x="8955343" y="5570613"/>
            <a:ext cx="1035398" cy="306038"/>
          </a:xfrm>
          <a:prstGeom prst="rect">
            <a:avLst/>
          </a:prstGeom>
          <a:pattFill prst="sphere">
            <a:fgClr>
              <a:srgbClr val="00B0F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2D2ADF6-D7A6-4EB7-99D2-2BD720B1A643}"/>
              </a:ext>
            </a:extLst>
          </p:cNvPr>
          <p:cNvSpPr/>
          <p:nvPr/>
        </p:nvSpPr>
        <p:spPr>
          <a:xfrm>
            <a:off x="6759795" y="5011613"/>
            <a:ext cx="1767278" cy="1095236"/>
          </a:xfrm>
          <a:prstGeom prst="wedgeRectCallout">
            <a:avLst>
              <a:gd name="adj1" fmla="val 74077"/>
              <a:gd name="adj2" fmla="val -5284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Directly update the lower level memory</a:t>
            </a:r>
          </a:p>
        </p:txBody>
      </p:sp>
    </p:spTree>
    <p:extLst>
      <p:ext uri="{BB962C8B-B14F-4D97-AF65-F5344CB8AC3E}">
        <p14:creationId xmlns:p14="http://schemas.microsoft.com/office/powerpoint/2010/main" val="31230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0417 L 0.00677 -0.00417 C 0.00712 -0.03102 0.00712 -0.0581 0.00781 -0.08472 C 0.00833 -0.10417 0.02534 -0.12616 0.00781 -0.14445 C -0.00504 -0.1581 -0.02483 -0.14537 -0.04115 -0.14584 C -0.04427 -0.1463 -0.0474 -0.14676 -0.05052 -0.14722 C -0.05191 -0.14769 -0.0533 -0.14838 -0.05469 -0.14861 C -0.05886 -0.14931 -0.06302 -0.14954 -0.06719 -0.15 C -0.06962 -0.15047 -0.08403 -0.15232 -0.08698 -0.15278 C -0.09115 -0.15371 -0.09532 -0.15463 -0.09948 -0.15556 L -0.10573 -0.15695 C -0.10782 -0.15741 -0.1099 -0.15764 -0.11198 -0.15834 C -0.11337 -0.1588 -0.11476 -0.15949 -0.11615 -0.15972 C -0.11979 -0.16088 -0.12379 -0.16181 -0.12761 -0.1625 C -0.13004 -0.1632 -0.13247 -0.16343 -0.1349 -0.16389 C -0.13663 -0.16435 -0.1382 -0.16528 -0.14011 -0.16528 C -0.15782 -0.16713 -0.16302 -0.16667 -0.17847 -0.16667 " pathEditMode="relative" ptsTypes="AAAAAAAAAAAAAAAAA">
                                      <p:cBhvr>
                                        <p:cTn id="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625 L 0.0026 0.00625 C 0.00225 0.01458 0.00208 0.02292 0.00173 0.03125 C 0.00138 0.03519 -0.00122 0.05185 -0.00139 0.05347 C -0.00278 0.06319 -0.00191 0.05903 -0.00348 0.06597 C -0.00469 0.09005 -0.00521 0.0875 -0.00348 0.11458 C -0.00348 0.11644 -0.00278 0.11829 -0.00243 0.12014 C -0.00209 0.12616 -0.00191 0.13218 -0.00139 0.13819 C -0.00053 0.15394 0.00069 0.14745 -0.00139 0.15625 L -0.04827 0.15486 C -0.05122 0.15463 -0.05382 0.15347 -0.0566 0.15347 C -0.0783 0.15347 -0.09966 0.1544 -0.12118 0.15486 L -0.12639 0.15625 C -0.12848 0.15671 -0.13073 0.15694 -0.13264 0.15764 C -0.13421 0.15787 -0.13559 0.15833 -0.13681 0.15903 C -0.13803 0.15926 -0.13889 0.15995 -0.13993 0.16042 C -0.14341 0.16134 -0.14705 0.16157 -0.15035 0.16319 C -0.15243 0.16412 -0.15452 0.16505 -0.1566 0.16597 C -0.15938 0.1669 -0.16233 0.16736 -0.16493 0.16875 C -0.16598 0.16921 -0.16719 0.16921 -0.16806 0.17014 C -0.17032 0.17176 -0.17205 0.17454 -0.17431 0.17569 L -0.17743 0.17708 " pathEditMode="relative" ptsTypes="AAAAAAAAAAAAAAAAAAAAAA">
                                      <p:cBhvr>
                                        <p:cTn id="6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0226 0.34746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9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27" grpId="0" animBg="1"/>
      <p:bldP spid="31" grpId="0" animBg="1"/>
      <p:bldP spid="36" grpId="0" animBg="1"/>
      <p:bldP spid="36" grpId="1" animBg="1"/>
      <p:bldP spid="36" grpId="2" animBg="1"/>
      <p:bldP spid="37" grpId="0" animBg="1"/>
      <p:bldP spid="39" grpId="0" animBg="1"/>
      <p:bldP spid="40" grpId="0" animBg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25A8-1B58-4ABB-ABFA-2E81E98F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Types of Caches</a:t>
            </a:r>
            <a:endParaRPr lang="ko-KR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673C1F40-F46D-C170-CC23-5CB9A8057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9256A-374E-444E-962B-5D8F5F518A30}"/>
              </a:ext>
            </a:extLst>
          </p:cNvPr>
          <p:cNvSpPr/>
          <p:nvPr/>
        </p:nvSpPr>
        <p:spPr>
          <a:xfrm>
            <a:off x="564204" y="825232"/>
            <a:ext cx="54483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marR="0" lvl="0" indent="-2619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There are three types based on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associativity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EABB80-7B91-40CA-8C7F-F801B01804AF}"/>
              </a:ext>
            </a:extLst>
          </p:cNvPr>
          <p:cNvGraphicFramePr>
            <a:graphicFrameLocks noGrp="1"/>
          </p:cNvGraphicFramePr>
          <p:nvPr/>
        </p:nvGraphicFramePr>
        <p:xfrm>
          <a:off x="1718104" y="4727636"/>
          <a:ext cx="8755793" cy="1280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20446">
                  <a:extLst>
                    <a:ext uri="{9D8B030D-6E8A-4147-A177-3AD203B41FA5}">
                      <a16:colId xmlns:a16="http://schemas.microsoft.com/office/drawing/2014/main" val="2192256721"/>
                    </a:ext>
                  </a:extLst>
                </a:gridCol>
                <a:gridCol w="2278449">
                  <a:extLst>
                    <a:ext uri="{9D8B030D-6E8A-4147-A177-3AD203B41FA5}">
                      <a16:colId xmlns:a16="http://schemas.microsoft.com/office/drawing/2014/main" val="2207850103"/>
                    </a:ext>
                  </a:extLst>
                </a:gridCol>
                <a:gridCol w="2278449">
                  <a:extLst>
                    <a:ext uri="{9D8B030D-6E8A-4147-A177-3AD203B41FA5}">
                      <a16:colId xmlns:a16="http://schemas.microsoft.com/office/drawing/2014/main" val="1873521323"/>
                    </a:ext>
                  </a:extLst>
                </a:gridCol>
                <a:gridCol w="2278449">
                  <a:extLst>
                    <a:ext uri="{9D8B030D-6E8A-4147-A177-3AD203B41FA5}">
                      <a16:colId xmlns:a16="http://schemas.microsoft.com/office/drawing/2014/main" val="235991972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Mapping of data from memory to $</a:t>
                      </a:r>
                      <a:endParaRPr lang="ko-KR" altLang="en-US" b="1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Complexity of search the cache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4574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678A7D-7C8F-4111-AF0E-19B7763EFC79}"/>
              </a:ext>
            </a:extLst>
          </p:cNvPr>
          <p:cNvSpPr/>
          <p:nvPr/>
        </p:nvSpPr>
        <p:spPr>
          <a:xfrm>
            <a:off x="3687127" y="1501973"/>
            <a:ext cx="1989772" cy="6324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Gothic Std Black" panose="020B0706020202040204" pitchFamily="34" charset="0"/>
                <a:ea typeface="微软雅黑"/>
                <a:cs typeface="+mn-cs"/>
              </a:rPr>
              <a:t>Direct mapping (DM)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Gothic Std Black" panose="020B0706020202040204" pitchFamily="34" charset="0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C17B7E-D2A3-4FC8-855F-7AB1462A087F}"/>
              </a:ext>
            </a:extLst>
          </p:cNvPr>
          <p:cNvSpPr/>
          <p:nvPr/>
        </p:nvSpPr>
        <p:spPr>
          <a:xfrm>
            <a:off x="6096000" y="1501973"/>
            <a:ext cx="1989772" cy="6324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Gothic Std Black" panose="020B0706020202040204" pitchFamily="34" charset="0"/>
                <a:ea typeface="微软雅黑"/>
                <a:cs typeface="+mn-cs"/>
              </a:rPr>
              <a:t>Set-associative (SA)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Gothic Std Black" panose="020B0706020202040204" pitchFamily="34" charset="0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A356C3-477F-4EA2-A77C-15BF7B35C0FD}"/>
              </a:ext>
            </a:extLst>
          </p:cNvPr>
          <p:cNvSpPr/>
          <p:nvPr/>
        </p:nvSpPr>
        <p:spPr>
          <a:xfrm>
            <a:off x="8480519" y="1501973"/>
            <a:ext cx="1989772" cy="6324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Gothic Std Black" panose="020B0706020202040204" pitchFamily="34" charset="0"/>
                <a:ea typeface="微软雅黑"/>
                <a:cs typeface="+mn-cs"/>
              </a:rPr>
              <a:t>Full-associative (FA)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ll Gothic Std Black" panose="020B0706020202040204" pitchFamily="34" charset="0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5D9A82-E92C-4E24-AB02-E50FA5E23972}"/>
              </a:ext>
            </a:extLst>
          </p:cNvPr>
          <p:cNvGrpSpPr/>
          <p:nvPr/>
        </p:nvGrpSpPr>
        <p:grpSpPr>
          <a:xfrm>
            <a:off x="3687127" y="2479662"/>
            <a:ext cx="1989772" cy="1898677"/>
            <a:chOff x="1943100" y="2321378"/>
            <a:chExt cx="2343151" cy="218391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D6E542-4B7C-4CC1-B102-46BE701B1C65}"/>
                </a:ext>
              </a:extLst>
            </p:cNvPr>
            <p:cNvSpPr/>
            <p:nvPr/>
          </p:nvSpPr>
          <p:spPr>
            <a:xfrm>
              <a:off x="1943100" y="3062231"/>
              <a:ext cx="2343151" cy="14430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C62113-48B7-42C4-A653-6C9049631169}"/>
                </a:ext>
              </a:extLst>
            </p:cNvPr>
            <p:cNvGrpSpPr/>
            <p:nvPr/>
          </p:nvGrpSpPr>
          <p:grpSpPr>
            <a:xfrm>
              <a:off x="2259484" y="2321378"/>
              <a:ext cx="1876422" cy="1474861"/>
              <a:chOff x="813571" y="2023494"/>
              <a:chExt cx="1876422" cy="1474861"/>
            </a:xfrm>
          </p:grpSpPr>
          <p:pic>
            <p:nvPicPr>
              <p:cNvPr id="11" name="Picture 8" descr="Image result for cache memory">
                <a:extLst>
                  <a:ext uri="{FF2B5EF4-FFF2-40B4-BE49-F238E27FC236}">
                    <a16:creationId xmlns:a16="http://schemas.microsoft.com/office/drawing/2014/main" id="{65641D61-F3E0-479A-84FC-A0AE4DA4CB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2023494"/>
                <a:ext cx="1876422" cy="1405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EEBE83-E407-4FAF-8658-F15B31E2F41A}"/>
                  </a:ext>
                </a:extLst>
              </p:cNvPr>
              <p:cNvSpPr txBox="1"/>
              <p:nvPr/>
            </p:nvSpPr>
            <p:spPr>
              <a:xfrm>
                <a:off x="1021220" y="2967335"/>
                <a:ext cx="1461124" cy="53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glow rad="63500">
                        <a:srgbClr val="000000">
                          <a:alpha val="40000"/>
                        </a:srgbClr>
                      </a:glow>
                    </a:effectLst>
                    <a:uLnTx/>
                    <a:uFillTx/>
                    <a:latin typeface="Bell Gothic Std Black" panose="020B0706020202040204" pitchFamily="34" charset="0"/>
                    <a:ea typeface="微软雅黑"/>
                    <a:cs typeface="+mn-cs"/>
                  </a:rPr>
                  <a:t>Cache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000000">
                        <a:alpha val="40000"/>
                      </a:srgbClr>
                    </a:glow>
                  </a:effectLst>
                  <a:uLnTx/>
                  <a:uFillTx/>
                  <a:latin typeface="Bell Gothic Std Black" panose="020B0706020202040204" pitchFamily="34" charset="0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50E91-15AE-45B0-91A5-BC7E298DA7ED}"/>
                </a:ext>
              </a:extLst>
            </p:cNvPr>
            <p:cNvGrpSpPr/>
            <p:nvPr/>
          </p:nvGrpSpPr>
          <p:grpSpPr>
            <a:xfrm>
              <a:off x="2181127" y="3927683"/>
              <a:ext cx="1867096" cy="390205"/>
              <a:chOff x="571500" y="2628900"/>
              <a:chExt cx="2476500" cy="459844"/>
            </a:xfrm>
            <a:solidFill>
              <a:schemeClr val="bg1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F0C7D3-107D-4D56-B714-448248FFCC7A}"/>
                  </a:ext>
                </a:extLst>
              </p:cNvPr>
              <p:cNvSpPr/>
              <p:nvPr/>
            </p:nvSpPr>
            <p:spPr>
              <a:xfrm>
                <a:off x="571500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CFA414-8E02-482D-9D2D-9DD19EEDF533}"/>
                  </a:ext>
                </a:extLst>
              </p:cNvPr>
              <p:cNvSpPr/>
              <p:nvPr/>
            </p:nvSpPr>
            <p:spPr>
              <a:xfrm>
                <a:off x="1190625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E54B3C-D842-4691-99FB-E2124A461CAA}"/>
                  </a:ext>
                </a:extLst>
              </p:cNvPr>
              <p:cNvSpPr/>
              <p:nvPr/>
            </p:nvSpPr>
            <p:spPr>
              <a:xfrm>
                <a:off x="1809750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5DC755-BB3F-4737-87DD-48890E5B8715}"/>
                  </a:ext>
                </a:extLst>
              </p:cNvPr>
              <p:cNvSpPr/>
              <p:nvPr/>
            </p:nvSpPr>
            <p:spPr>
              <a:xfrm>
                <a:off x="2428875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847924-7F93-48AD-AF38-F6B34D27DF00}"/>
              </a:ext>
            </a:extLst>
          </p:cNvPr>
          <p:cNvGrpSpPr/>
          <p:nvPr/>
        </p:nvGrpSpPr>
        <p:grpSpPr>
          <a:xfrm>
            <a:off x="6073277" y="2479662"/>
            <a:ext cx="1989772" cy="1898677"/>
            <a:chOff x="1943100" y="2321378"/>
            <a:chExt cx="2343151" cy="21839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8FEF4F-6CDD-4D45-8F92-3AD3B7B580D9}"/>
                </a:ext>
              </a:extLst>
            </p:cNvPr>
            <p:cNvSpPr/>
            <p:nvPr/>
          </p:nvSpPr>
          <p:spPr>
            <a:xfrm>
              <a:off x="1943100" y="3062231"/>
              <a:ext cx="2343151" cy="14430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3E4143-2DF9-48EE-AD7C-D8A8717E6648}"/>
                </a:ext>
              </a:extLst>
            </p:cNvPr>
            <p:cNvGrpSpPr/>
            <p:nvPr/>
          </p:nvGrpSpPr>
          <p:grpSpPr>
            <a:xfrm>
              <a:off x="2259484" y="2321378"/>
              <a:ext cx="1876422" cy="1474861"/>
              <a:chOff x="813571" y="2023494"/>
              <a:chExt cx="1876422" cy="1474861"/>
            </a:xfrm>
          </p:grpSpPr>
          <p:pic>
            <p:nvPicPr>
              <p:cNvPr id="38" name="Picture 8" descr="Image result for cache memory">
                <a:extLst>
                  <a:ext uri="{FF2B5EF4-FFF2-40B4-BE49-F238E27FC236}">
                    <a16:creationId xmlns:a16="http://schemas.microsoft.com/office/drawing/2014/main" id="{EF37F64A-8E8F-41B0-8903-7C5E00A7BF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2023494"/>
                <a:ext cx="1876422" cy="1405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3775D6-BD51-4531-9BE5-29BEF0747BC3}"/>
                  </a:ext>
                </a:extLst>
              </p:cNvPr>
              <p:cNvSpPr txBox="1"/>
              <p:nvPr/>
            </p:nvSpPr>
            <p:spPr>
              <a:xfrm>
                <a:off x="1021220" y="2967335"/>
                <a:ext cx="1461124" cy="53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glow rad="63500">
                        <a:srgbClr val="000000">
                          <a:alpha val="40000"/>
                        </a:srgbClr>
                      </a:glow>
                    </a:effectLst>
                    <a:uLnTx/>
                    <a:uFillTx/>
                    <a:latin typeface="Bell Gothic Std Black" panose="020B0706020202040204" pitchFamily="34" charset="0"/>
                    <a:ea typeface="微软雅黑"/>
                    <a:cs typeface="+mn-cs"/>
                  </a:rPr>
                  <a:t>Cache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000000">
                        <a:alpha val="40000"/>
                      </a:srgbClr>
                    </a:glow>
                  </a:effectLst>
                  <a:uLnTx/>
                  <a:uFillTx/>
                  <a:latin typeface="Bell Gothic Std Black" panose="020B0706020202040204" pitchFamily="34" charset="0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001A5D-8128-4DE5-99E5-FEBE0AD61962}"/>
                </a:ext>
              </a:extLst>
            </p:cNvPr>
            <p:cNvGrpSpPr/>
            <p:nvPr/>
          </p:nvGrpSpPr>
          <p:grpSpPr>
            <a:xfrm>
              <a:off x="2181127" y="3927683"/>
              <a:ext cx="1867096" cy="390205"/>
              <a:chOff x="571500" y="2628900"/>
              <a:chExt cx="2476500" cy="459844"/>
            </a:xfrm>
            <a:solidFill>
              <a:schemeClr val="bg1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9E31DD-665D-4BCB-8B26-734D1801BD6C}"/>
                  </a:ext>
                </a:extLst>
              </p:cNvPr>
              <p:cNvSpPr/>
              <p:nvPr/>
            </p:nvSpPr>
            <p:spPr>
              <a:xfrm>
                <a:off x="571500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B13EA0-01E0-461C-A06E-26CD439707D8}"/>
                  </a:ext>
                </a:extLst>
              </p:cNvPr>
              <p:cNvSpPr/>
              <p:nvPr/>
            </p:nvSpPr>
            <p:spPr>
              <a:xfrm>
                <a:off x="1190625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32D9F2-F769-4841-A334-67AC1049146F}"/>
                  </a:ext>
                </a:extLst>
              </p:cNvPr>
              <p:cNvSpPr/>
              <p:nvPr/>
            </p:nvSpPr>
            <p:spPr>
              <a:xfrm>
                <a:off x="1809750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24B761-AD2F-4FEE-B841-2EEC9B0DF0CA}"/>
                  </a:ext>
                </a:extLst>
              </p:cNvPr>
              <p:cNvSpPr/>
              <p:nvPr/>
            </p:nvSpPr>
            <p:spPr>
              <a:xfrm>
                <a:off x="2428875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4BBBB1-6F06-4C23-BA9A-977C23A2428C}"/>
              </a:ext>
            </a:extLst>
          </p:cNvPr>
          <p:cNvGrpSpPr/>
          <p:nvPr/>
        </p:nvGrpSpPr>
        <p:grpSpPr>
          <a:xfrm>
            <a:off x="8459427" y="2479662"/>
            <a:ext cx="1989772" cy="1898677"/>
            <a:chOff x="1943100" y="2321378"/>
            <a:chExt cx="2343151" cy="218391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1FC1509-9B80-495D-B639-6894D90BE4BC}"/>
                </a:ext>
              </a:extLst>
            </p:cNvPr>
            <p:cNvSpPr/>
            <p:nvPr/>
          </p:nvSpPr>
          <p:spPr>
            <a:xfrm>
              <a:off x="1943100" y="3062231"/>
              <a:ext cx="2343151" cy="14430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8F71DDE-F6C0-4811-A9F3-EDD83147E9A7}"/>
                </a:ext>
              </a:extLst>
            </p:cNvPr>
            <p:cNvGrpSpPr/>
            <p:nvPr/>
          </p:nvGrpSpPr>
          <p:grpSpPr>
            <a:xfrm>
              <a:off x="2259484" y="2321378"/>
              <a:ext cx="1876422" cy="1474861"/>
              <a:chOff x="813571" y="2023494"/>
              <a:chExt cx="1876422" cy="1474861"/>
            </a:xfrm>
          </p:grpSpPr>
          <p:pic>
            <p:nvPicPr>
              <p:cNvPr id="48" name="Picture 8" descr="Image result for cache memory">
                <a:extLst>
                  <a:ext uri="{FF2B5EF4-FFF2-40B4-BE49-F238E27FC236}">
                    <a16:creationId xmlns:a16="http://schemas.microsoft.com/office/drawing/2014/main" id="{67BE7FAD-BB84-489A-9B60-927038A38F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571" y="2023494"/>
                <a:ext cx="1876422" cy="14055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172CC8-1F33-4EE6-85DF-9F0A74765DED}"/>
                  </a:ext>
                </a:extLst>
              </p:cNvPr>
              <p:cNvSpPr txBox="1"/>
              <p:nvPr/>
            </p:nvSpPr>
            <p:spPr>
              <a:xfrm>
                <a:off x="1021220" y="2967335"/>
                <a:ext cx="1461124" cy="531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glow rad="63500">
                        <a:srgbClr val="000000">
                          <a:alpha val="40000"/>
                        </a:srgbClr>
                      </a:glow>
                    </a:effectLst>
                    <a:uLnTx/>
                    <a:uFillTx/>
                    <a:latin typeface="Bell Gothic Std Black" panose="020B0706020202040204" pitchFamily="34" charset="0"/>
                    <a:ea typeface="微软雅黑"/>
                    <a:cs typeface="+mn-cs"/>
                  </a:rPr>
                  <a:t>Cache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000000">
                        <a:alpha val="40000"/>
                      </a:srgbClr>
                    </a:glow>
                  </a:effectLst>
                  <a:uLnTx/>
                  <a:uFillTx/>
                  <a:latin typeface="Bell Gothic Std Black" panose="020B0706020202040204" pitchFamily="34" charset="0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1C8B6F-58DB-42F4-9C96-3AB20186A262}"/>
                </a:ext>
              </a:extLst>
            </p:cNvPr>
            <p:cNvGrpSpPr/>
            <p:nvPr/>
          </p:nvGrpSpPr>
          <p:grpSpPr>
            <a:xfrm>
              <a:off x="2181127" y="3927683"/>
              <a:ext cx="1867096" cy="390205"/>
              <a:chOff x="571500" y="2628900"/>
              <a:chExt cx="2476500" cy="459844"/>
            </a:xfrm>
            <a:solidFill>
              <a:schemeClr val="bg1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0B20628-4B2E-4477-98E6-BCD9FAE3E410}"/>
                  </a:ext>
                </a:extLst>
              </p:cNvPr>
              <p:cNvSpPr/>
              <p:nvPr/>
            </p:nvSpPr>
            <p:spPr>
              <a:xfrm>
                <a:off x="571500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22A3DC-A084-4701-8540-65FE7E00F225}"/>
                  </a:ext>
                </a:extLst>
              </p:cNvPr>
              <p:cNvSpPr/>
              <p:nvPr/>
            </p:nvSpPr>
            <p:spPr>
              <a:xfrm>
                <a:off x="1190625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0AA13A-AEB9-4164-B46F-A69231B6C3E7}"/>
                  </a:ext>
                </a:extLst>
              </p:cNvPr>
              <p:cNvSpPr/>
              <p:nvPr/>
            </p:nvSpPr>
            <p:spPr>
              <a:xfrm>
                <a:off x="1809750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A48D07-0BE5-4753-9C83-D48811CDC819}"/>
                  </a:ext>
                </a:extLst>
              </p:cNvPr>
              <p:cNvSpPr/>
              <p:nvPr/>
            </p:nvSpPr>
            <p:spPr>
              <a:xfrm>
                <a:off x="2428875" y="2628900"/>
                <a:ext cx="619125" cy="45984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9E105E1-E800-4BAE-A6DA-AD526F8DCE73}"/>
              </a:ext>
            </a:extLst>
          </p:cNvPr>
          <p:cNvSpPr/>
          <p:nvPr/>
        </p:nvSpPr>
        <p:spPr>
          <a:xfrm>
            <a:off x="3799362" y="4723627"/>
            <a:ext cx="1926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Specific location in the cache 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fixed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BD5FC2-AF03-45FF-83A3-76978CEA4262}"/>
              </a:ext>
            </a:extLst>
          </p:cNvPr>
          <p:cNvSpPr/>
          <p:nvPr/>
        </p:nvSpPr>
        <p:spPr>
          <a:xfrm>
            <a:off x="5955160" y="4709697"/>
            <a:ext cx="2226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Any of a set of locations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in the cache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3FBE1D-2D60-45E5-B395-1BEA722C1BCA}"/>
              </a:ext>
            </a:extLst>
          </p:cNvPr>
          <p:cNvSpPr/>
          <p:nvPr/>
        </p:nvSpPr>
        <p:spPr>
          <a:xfrm>
            <a:off x="4646074" y="3848282"/>
            <a:ext cx="460374" cy="4013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F6C61E-E2F6-4133-9906-0D8653757126}"/>
              </a:ext>
            </a:extLst>
          </p:cNvPr>
          <p:cNvSpPr/>
          <p:nvPr/>
        </p:nvSpPr>
        <p:spPr>
          <a:xfrm>
            <a:off x="7040104" y="3848617"/>
            <a:ext cx="820815" cy="4013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BDB9D-0283-40EC-B59F-D9AB362B750F}"/>
              </a:ext>
            </a:extLst>
          </p:cNvPr>
          <p:cNvSpPr/>
          <p:nvPr/>
        </p:nvSpPr>
        <p:spPr>
          <a:xfrm>
            <a:off x="8459427" y="4723627"/>
            <a:ext cx="1842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Any location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in the cache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E1C12C-B3C2-4323-8664-B35AEEF695E2}"/>
              </a:ext>
            </a:extLst>
          </p:cNvPr>
          <p:cNvSpPr/>
          <p:nvPr/>
        </p:nvSpPr>
        <p:spPr>
          <a:xfrm>
            <a:off x="8647526" y="3845107"/>
            <a:ext cx="1593432" cy="40136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02403C-A2C8-4D69-8912-10A5A93C5340}"/>
              </a:ext>
            </a:extLst>
          </p:cNvPr>
          <p:cNvSpPr txBox="1"/>
          <p:nvPr/>
        </p:nvSpPr>
        <p:spPr>
          <a:xfrm>
            <a:off x="6473596" y="4260729"/>
            <a:ext cx="1520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Example: 2-way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83EDE81-F675-4D04-9443-499A936E2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13452"/>
              </p:ext>
            </p:extLst>
          </p:nvPr>
        </p:nvGraphicFramePr>
        <p:xfrm>
          <a:off x="3634945" y="5362250"/>
          <a:ext cx="6835347" cy="640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78449">
                  <a:extLst>
                    <a:ext uri="{9D8B030D-6E8A-4147-A177-3AD203B41FA5}">
                      <a16:colId xmlns:a16="http://schemas.microsoft.com/office/drawing/2014/main" val="2542677722"/>
                    </a:ext>
                  </a:extLst>
                </a:gridCol>
                <a:gridCol w="2278449">
                  <a:extLst>
                    <a:ext uri="{9D8B030D-6E8A-4147-A177-3AD203B41FA5}">
                      <a16:colId xmlns:a16="http://schemas.microsoft.com/office/drawing/2014/main" val="3508183147"/>
                    </a:ext>
                  </a:extLst>
                </a:gridCol>
                <a:gridCol w="2278449">
                  <a:extLst>
                    <a:ext uri="{9D8B030D-6E8A-4147-A177-3AD203B41FA5}">
                      <a16:colId xmlns:a16="http://schemas.microsoft.com/office/drawing/2014/main" val="359316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Fast indexing mechanism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Slightly more involved search mechanism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Extensive hardware resources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9351"/>
                  </a:ext>
                </a:extLst>
              </a:tr>
            </a:tbl>
          </a:graphicData>
        </a:graphic>
      </p:graphicFrame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717E6F76-7070-456C-B75D-6423AF518174}"/>
              </a:ext>
            </a:extLst>
          </p:cNvPr>
          <p:cNvSpPr/>
          <p:nvPr/>
        </p:nvSpPr>
        <p:spPr>
          <a:xfrm>
            <a:off x="1656239" y="2194131"/>
            <a:ext cx="2079512" cy="1571234"/>
          </a:xfrm>
          <a:prstGeom prst="wedgeRectCallout">
            <a:avLst>
              <a:gd name="adj1" fmla="val 61559"/>
              <a:gd name="adj2" fmla="val -157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Gothic Std Black" panose="020B0706020202040204" pitchFamily="34" charset="0"/>
                <a:ea typeface="微软雅黑"/>
                <a:cs typeface="+mn-cs"/>
              </a:rPr>
              <a:t>DM and FA can be thought as special cases of SA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Gothic Std Black" panose="020B0706020202040204" pitchFamily="34" charset="0"/>
                <a:ea typeface="微软雅黑"/>
                <a:cs typeface="+mn-cs"/>
              </a:rPr>
              <a:t>DM: 1-way SA</a:t>
            </a:r>
          </a:p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Gothic Std Black" panose="020B0706020202040204" pitchFamily="34" charset="0"/>
                <a:ea typeface="微软雅黑"/>
                <a:cs typeface="+mn-cs"/>
              </a:rPr>
              <a:t>FA: All-way SA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ll Gothic Std Black" panose="020B0706020202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59" grpId="0" animBg="1"/>
      <p:bldP spid="60" grpId="0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 Technologies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85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Random Access</a:t>
            </a:r>
          </a:p>
          <a:p>
            <a:pPr lvl="1" latinLnBrk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“Random” is good: access time is the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for all locations</a:t>
            </a:r>
          </a:p>
          <a:p>
            <a:pPr lvl="1" latinLnBrk="0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Dynamic Random Access Memory</a:t>
            </a:r>
          </a:p>
          <a:p>
            <a:pPr lvl="2" latinLnBrk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High density (1 transistor cells), low power, cheap, slow</a:t>
            </a:r>
          </a:p>
          <a:p>
            <a:pPr lvl="2" latinLnBrk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Dynamic: need to be “refreshed” regularly (~ every 8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latinLnBrk="0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SRAM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Static Random Access Memory</a:t>
            </a:r>
          </a:p>
          <a:p>
            <a:pPr lvl="2" latinLnBrk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Low density (6 transistor cells), high power, expensive, fast</a:t>
            </a:r>
          </a:p>
          <a:p>
            <a:pPr lvl="2" latinLnBrk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Static: content will last “forever” (until power turned off)</a:t>
            </a:r>
          </a:p>
          <a:p>
            <a:pPr lvl="1" latinLnBrk="0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DRAM/SRAM ­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4 to 16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time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DRAM/SRAM ­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8 to 16</a:t>
            </a: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85000"/>
              </a:lnSpc>
            </a:pPr>
            <a:r>
              <a:rPr lang="zh-CN" altLang="en-US" sz="2200" dirty="0"/>
              <a:t> </a:t>
            </a:r>
            <a:r>
              <a:rPr lang="en-US" altLang="zh-CN" sz="2400" dirty="0"/>
              <a:t>“Non-so-random” Access Technology</a:t>
            </a:r>
          </a:p>
          <a:p>
            <a:pPr lvl="1" latinLnBrk="0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Access time varies from operation to operation, from location to location, and from time to time (e.g., tape, Disk, CDROM, SSD)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9333-F0CB-4348-B81F-27D916CC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Caches</a:t>
            </a:r>
            <a:endParaRPr lang="ko-KR" altLang="en-US" dirty="0"/>
          </a:p>
        </p:txBody>
      </p:sp>
      <p:graphicFrame>
        <p:nvGraphicFramePr>
          <p:cNvPr id="4" name="Group 64">
            <a:extLst>
              <a:ext uri="{FF2B5EF4-FFF2-40B4-BE49-F238E27FC236}">
                <a16:creationId xmlns:a16="http://schemas.microsoft.com/office/drawing/2014/main" id="{1C6FFAFD-0770-4881-8D21-B9941687C0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9800" y="1594185"/>
          <a:ext cx="8001000" cy="18897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541018864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8912161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94281769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# of 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Blocks per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66662"/>
                  </a:ext>
                </a:extLst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Direct mapped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# of blocks in 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9511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Set 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(# of blocks in cache)/ associativity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Associativity (typically 2 to 16)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1999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Fully 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# of blocks in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62892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B9E59-9F2D-9B9E-6497-18E5F06A3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Group 65">
            <a:extLst>
              <a:ext uri="{FF2B5EF4-FFF2-40B4-BE49-F238E27FC236}">
                <a16:creationId xmlns:a16="http://schemas.microsoft.com/office/drawing/2014/main" id="{31867EE8-1127-46D9-A5A7-2C1A61C95F85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3962400"/>
          <a:ext cx="8001000" cy="18897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836337502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78474773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7739870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Location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# of comparisons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275084"/>
                  </a:ext>
                </a:extLst>
              </a:tr>
              <a:tr h="2143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Direct mapped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30886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Set 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Index the set; compare set’s tags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Degree of 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12110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Fully 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Compare all blocks tags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# of blocks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544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B76B9A-4517-49E7-9AC8-4A124BB908FC}"/>
              </a:ext>
            </a:extLst>
          </p:cNvPr>
          <p:cNvSpPr/>
          <p:nvPr/>
        </p:nvSpPr>
        <p:spPr>
          <a:xfrm>
            <a:off x="564204" y="791646"/>
            <a:ext cx="54483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marR="0" lvl="0" indent="-2619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Where can a block be placed / found?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34AB-0EF3-4217-AA12-9553B8C1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Optimizations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F017-F442-4DAF-B59E-FCEE306C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can improve the cache performance by reducing AMAT!</a:t>
            </a:r>
            <a:endParaRPr lang="ko-KR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131A4C2-ADC6-E9BB-F86E-19C3F85E0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C5022F-1AAB-4F43-95D0-FD1362AA8F44}"/>
              </a:ext>
            </a:extLst>
          </p:cNvPr>
          <p:cNvSpPr txBox="1">
            <a:spLocks/>
          </p:cNvSpPr>
          <p:nvPr/>
        </p:nvSpPr>
        <p:spPr>
          <a:xfrm>
            <a:off x="1754658" y="4924426"/>
            <a:ext cx="8715633" cy="89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Average Memory Access Time (</a:t>
            </a:r>
            <a:r>
              <a:rPr lang="en-US" altLang="ko-KR" b="1" dirty="0">
                <a:solidFill>
                  <a:srgbClr val="0000FF"/>
                </a:solidFill>
              </a:rPr>
              <a:t>AMAT</a:t>
            </a:r>
            <a:r>
              <a:rPr lang="en-US" altLang="ko-KR" dirty="0"/>
              <a:t>)</a:t>
            </a:r>
          </a:p>
          <a:p>
            <a:pPr lvl="1" algn="ctr"/>
            <a:r>
              <a:rPr lang="en-US" altLang="ko-KR" dirty="0"/>
              <a:t>= Hit time + Miss rate x Miss penalty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9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372C-DA06-4B6B-BCC3-37B96D2C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Cache Optimization</a:t>
            </a:r>
            <a:endParaRPr lang="ko-KR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0E60E-2C45-BAE2-B8CE-101A0A07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E2CE36D-E009-0E83-8E1F-17719B94B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983EA-4477-4D58-A085-EBA2421FBD60}"/>
              </a:ext>
            </a:extLst>
          </p:cNvPr>
          <p:cNvGraphicFramePr>
            <a:graphicFrameLocks noGrp="1"/>
          </p:cNvGraphicFramePr>
          <p:nvPr/>
        </p:nvGraphicFramePr>
        <p:xfrm>
          <a:off x="1767211" y="851857"/>
          <a:ext cx="8715635" cy="55028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514504">
                  <a:extLst>
                    <a:ext uri="{9D8B030D-6E8A-4147-A177-3AD203B41FA5}">
                      <a16:colId xmlns:a16="http://schemas.microsoft.com/office/drawing/2014/main" val="1765765767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26848996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929278927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220810986"/>
                    </a:ext>
                  </a:extLst>
                </a:gridCol>
                <a:gridCol w="2296788">
                  <a:extLst>
                    <a:ext uri="{9D8B030D-6E8A-4147-A177-3AD203B41FA5}">
                      <a16:colId xmlns:a16="http://schemas.microsoft.com/office/drawing/2014/main" val="4060867699"/>
                    </a:ext>
                  </a:extLst>
                </a:gridCol>
              </a:tblGrid>
              <a:tr h="269150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Black" panose="020B0706020202040204" pitchFamily="34" charset="0"/>
                        </a:rPr>
                        <a:t>Technique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Black" panose="020B070602020204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Black" panose="020B0706020202040204" pitchFamily="34" charset="0"/>
                        </a:rPr>
                        <a:t>Miss Rate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Black" panose="020B070602020204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Black" panose="020B0706020202040204" pitchFamily="34" charset="0"/>
                        </a:rPr>
                        <a:t>Miss Pen.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Black" panose="020B070602020204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Black" panose="020B0706020202040204" pitchFamily="34" charset="0"/>
                        </a:rPr>
                        <a:t>Hit time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Black" panose="020B070602020204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Black" panose="020B0706020202040204" pitchFamily="34" charset="0"/>
                        </a:rPr>
                        <a:t>Hardware Complexity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Black" panose="020B070602020204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09728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Larger Block Size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+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-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 dirty="0">
                          <a:effectLst/>
                        </a:rPr>
                        <a:t> </a:t>
                      </a:r>
                      <a:endParaRPr lang="ko-KR" altLang="en-US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0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79520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Higher Associativity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+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 dirty="0">
                          <a:effectLst/>
                        </a:rPr>
                        <a:t> </a:t>
                      </a:r>
                      <a:endParaRPr lang="ko-KR" altLang="en-US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-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1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27149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Victim Caches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 dirty="0">
                          <a:effectLst/>
                        </a:rPr>
                        <a:t> </a:t>
                      </a:r>
                      <a:endParaRPr lang="ko-KR" altLang="en-US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2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32297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Pseudo-associative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2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89929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Hardware Prefetching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2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80442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effectLst/>
                          <a:latin typeface="Bell Gothic Std Light" panose="020B0606020203020204" pitchFamily="34" charset="0"/>
                        </a:rPr>
                        <a:t>Compiler-controlled Pre</a:t>
                      </a:r>
                      <a:endParaRPr lang="en-US" sz="1600" b="1" u="none" strike="noStrike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 dirty="0">
                          <a:effectLst/>
                        </a:rPr>
                        <a:t> </a:t>
                      </a:r>
                      <a:endParaRPr lang="ko-KR" altLang="en-US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3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11754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Compiler Techniques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 dirty="0">
                          <a:effectLst/>
                        </a:rPr>
                        <a:t> </a:t>
                      </a:r>
                      <a:endParaRPr lang="ko-KR" altLang="en-US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0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79119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Giving Read Misses Priority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1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99496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Subblock Placement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 dirty="0">
                          <a:effectLst/>
                        </a:rPr>
                        <a:t> </a:t>
                      </a:r>
                      <a:endParaRPr lang="ko-KR" altLang="en-US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1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25734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Early Restart/</a:t>
                      </a:r>
                      <a:r>
                        <a:rPr lang="en-US" sz="1600" b="1" u="none" strike="noStrike" dirty="0" err="1">
                          <a:effectLst/>
                          <a:latin typeface="Bell Gothic Std Light" panose="020B0606020203020204" pitchFamily="34" charset="0"/>
                        </a:rPr>
                        <a:t>Crit</a:t>
                      </a: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 Wd First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2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10721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Nonblocking Caches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3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53952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Second-Level Caches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2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93067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Small and Simple Caches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-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0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03938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Avoiding Address Trans.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2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53853"/>
                  </a:ext>
                </a:extLst>
              </a:tr>
              <a:tr h="309043"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  <a:latin typeface="Bell Gothic Std Light" panose="020B0606020203020204" pitchFamily="34" charset="0"/>
                        </a:rPr>
                        <a:t>Pipelining Writes</a:t>
                      </a:r>
                      <a:endParaRPr lang="en-US" sz="1600" b="1" u="none" strike="noStrike" dirty="0">
                        <a:solidFill>
                          <a:srgbClr val="000000"/>
                        </a:solidFill>
                        <a:effectLst/>
                        <a:latin typeface="Bell Gothic Std Light" panose="020B0606020203020204" pitchFamily="34" charset="0"/>
                      </a:endParaRPr>
                    </a:p>
                  </a:txBody>
                  <a:tcPr marL="42941" marR="42941" marT="21470" marB="2147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u="none" strike="noStrike">
                          <a:effectLst/>
                        </a:rPr>
                        <a:t> </a:t>
                      </a:r>
                      <a:endParaRPr lang="ko-KR" altLang="en-US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>
                          <a:effectLst/>
                        </a:rPr>
                        <a:t>+</a:t>
                      </a:r>
                      <a:endParaRPr lang="en-US" altLang="ko-KR" sz="2000" b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u="none" strike="noStrike" dirty="0">
                          <a:effectLst/>
                        </a:rPr>
                        <a:t>1</a:t>
                      </a:r>
                      <a:endParaRPr lang="en-US" altLang="ko-KR" sz="2000" b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2941" marR="42941" marT="21470" marB="2147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934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38EF-9E59-46B2-AFF0-F4885F93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Goal#1:</a:t>
            </a:r>
            <a:br>
              <a:rPr lang="en-US" altLang="ko-KR" sz="4400" dirty="0"/>
            </a:br>
            <a:r>
              <a:rPr lang="en-US" altLang="ko-KR" sz="4400" dirty="0">
                <a:solidFill>
                  <a:srgbClr val="0000FF"/>
                </a:solidFill>
              </a:rPr>
              <a:t>Miss Penalty </a:t>
            </a:r>
            <a:r>
              <a:rPr lang="en-US" altLang="ko-KR" sz="4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ko-KR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661C-F6F9-42D3-913F-507E71572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altLang="ko-KR" sz="2000" dirty="0"/>
              <a:t>Multi-level caches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/>
              <a:t>Critical Word First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early</a:t>
            </a:r>
            <a:r>
              <a:rPr lang="ko-KR" altLang="en-US" sz="2000" dirty="0"/>
              <a:t> </a:t>
            </a:r>
            <a:r>
              <a:rPr lang="en-US" altLang="ko-KR" sz="2000" dirty="0"/>
              <a:t>restart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/>
              <a:t>Combining writes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/>
              <a:t>Non-blocking caches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71326EB-ECFC-4051-854F-D64D1930A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EA59BD-5375-4724-BD51-DB2D9DA17E60}"/>
              </a:ext>
            </a:extLst>
          </p:cNvPr>
          <p:cNvSpPr txBox="1">
            <a:spLocks/>
          </p:cNvSpPr>
          <p:nvPr/>
        </p:nvSpPr>
        <p:spPr>
          <a:xfrm>
            <a:off x="1738183" y="5311776"/>
            <a:ext cx="8715633" cy="89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Average Memory Access Time (</a:t>
            </a:r>
            <a:r>
              <a:rPr lang="en-US" altLang="ko-KR" b="1" dirty="0">
                <a:solidFill>
                  <a:srgbClr val="0000FF"/>
                </a:solidFill>
              </a:rPr>
              <a:t>AMAT</a:t>
            </a:r>
            <a:r>
              <a:rPr lang="en-US" altLang="ko-KR" dirty="0"/>
              <a:t>)</a:t>
            </a:r>
          </a:p>
          <a:p>
            <a:pPr lvl="1" algn="ctr"/>
            <a:r>
              <a:rPr lang="en-US" altLang="ko-KR" dirty="0"/>
              <a:t>= Hit time + Miss rate x </a:t>
            </a:r>
            <a:r>
              <a:rPr lang="en-US" altLang="ko-KR" b="1" dirty="0">
                <a:solidFill>
                  <a:srgbClr val="0000FF"/>
                </a:solidFill>
              </a:rPr>
              <a:t>Miss penalty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Technique1: Multi-level Caches</a:t>
            </a:r>
            <a:endParaRPr lang="ko-KR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4FCCB53E-74E1-4C5E-5213-528C0DD53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3267" y="932690"/>
            <a:ext cx="871563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fill the gap between the central processing unit and main memory by adding another level in the hierarchy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D9B070-ADB8-4984-BDD3-3C443FA5D3DC}"/>
              </a:ext>
            </a:extLst>
          </p:cNvPr>
          <p:cNvGrpSpPr/>
          <p:nvPr/>
        </p:nvGrpSpPr>
        <p:grpSpPr>
          <a:xfrm>
            <a:off x="1608014" y="1708610"/>
            <a:ext cx="3725007" cy="4079101"/>
            <a:chOff x="1161318" y="1964328"/>
            <a:chExt cx="3725007" cy="40791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615E8E-E6F2-4792-861D-E9DC99864235}"/>
                </a:ext>
              </a:extLst>
            </p:cNvPr>
            <p:cNvGrpSpPr/>
            <p:nvPr/>
          </p:nvGrpSpPr>
          <p:grpSpPr>
            <a:xfrm>
              <a:off x="1490104" y="2712452"/>
              <a:ext cx="3396221" cy="3330977"/>
              <a:chOff x="1959765" y="2583476"/>
              <a:chExt cx="5024440" cy="3330977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AC892C8-52D0-43E2-B9FD-940B3A454AC6}"/>
                  </a:ext>
                </a:extLst>
              </p:cNvPr>
              <p:cNvSpPr/>
              <p:nvPr/>
            </p:nvSpPr>
            <p:spPr>
              <a:xfrm>
                <a:off x="1959765" y="2583476"/>
                <a:ext cx="5024440" cy="3330977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A0FB2B8-306F-4315-97AB-966A29B194CD}"/>
                  </a:ext>
                </a:extLst>
              </p:cNvPr>
              <p:cNvCxnSpPr/>
              <p:nvPr/>
            </p:nvCxnSpPr>
            <p:spPr>
              <a:xfrm>
                <a:off x="3809997" y="3447405"/>
                <a:ext cx="1323975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7B00BA-5ECA-4CB7-B353-19742F51C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623" y="5085705"/>
                <a:ext cx="3763077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01DFF07-87BD-4796-B1EB-657C926B0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3523" y="4133205"/>
                <a:ext cx="2334327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CE55C-9759-46EF-BC3C-CDF23D7B16AC}"/>
                </a:ext>
              </a:extLst>
            </p:cNvPr>
            <p:cNvSpPr txBox="1"/>
            <p:nvPr/>
          </p:nvSpPr>
          <p:spPr>
            <a:xfrm>
              <a:off x="2915562" y="3057858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L1$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AE2252-86F3-4631-B96F-23C68538AD1F}"/>
                </a:ext>
              </a:extLst>
            </p:cNvPr>
            <p:cNvSpPr txBox="1"/>
            <p:nvPr/>
          </p:nvSpPr>
          <p:spPr>
            <a:xfrm>
              <a:off x="2641634" y="1964328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Bell Gothic Std Black" panose="020B0706020202040204" pitchFamily="34" charset="0"/>
                </a:rPr>
                <a:t>Processor</a:t>
              </a:r>
              <a:endParaRPr lang="ko-KR" altLang="en-US" sz="14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F693AA84-64CC-41A6-BC50-8A8E9ED7B6C7}"/>
                </a:ext>
              </a:extLst>
            </p:cNvPr>
            <p:cNvSpPr/>
            <p:nvPr/>
          </p:nvSpPr>
          <p:spPr>
            <a:xfrm>
              <a:off x="3061435" y="2245727"/>
              <a:ext cx="257175" cy="466725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26EBB3-7919-49DE-8FA9-0368B01A0798}"/>
                </a:ext>
              </a:extLst>
            </p:cNvPr>
            <p:cNvSpPr txBox="1"/>
            <p:nvPr/>
          </p:nvSpPr>
          <p:spPr>
            <a:xfrm>
              <a:off x="2915562" y="3808569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L2$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3E209-ACF1-4D93-AEEC-4B4DF2FAD6A7}"/>
                </a:ext>
              </a:extLst>
            </p:cNvPr>
            <p:cNvSpPr txBox="1"/>
            <p:nvPr/>
          </p:nvSpPr>
          <p:spPr>
            <a:xfrm>
              <a:off x="2354511" y="4567841"/>
              <a:ext cx="1511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Main memory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995BFC-F71C-4B5D-B4E1-DFB58F9D4433}"/>
                </a:ext>
              </a:extLst>
            </p:cNvPr>
            <p:cNvSpPr txBox="1"/>
            <p:nvPr/>
          </p:nvSpPr>
          <p:spPr>
            <a:xfrm>
              <a:off x="2033109" y="5449156"/>
              <a:ext cx="2020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Secondary Memory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pic>
          <p:nvPicPr>
            <p:cNvPr id="28" name="Picture 2" descr="Image result for core i7">
              <a:extLst>
                <a:ext uri="{FF2B5EF4-FFF2-40B4-BE49-F238E27FC236}">
                  <a16:creationId xmlns:a16="http://schemas.microsoft.com/office/drawing/2014/main" id="{4230EE6E-F045-4654-BA48-2C7C387465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2033109" y="2021098"/>
              <a:ext cx="712079" cy="59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Image result for DRAM">
              <a:extLst>
                <a:ext uri="{FF2B5EF4-FFF2-40B4-BE49-F238E27FC236}">
                  <a16:creationId xmlns:a16="http://schemas.microsoft.com/office/drawing/2014/main" id="{41332B04-7744-47F5-B7F4-F2914CACC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474" y="4437025"/>
              <a:ext cx="813375" cy="53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Image result for SSD">
              <a:extLst>
                <a:ext uri="{FF2B5EF4-FFF2-40B4-BE49-F238E27FC236}">
                  <a16:creationId xmlns:a16="http://schemas.microsoft.com/office/drawing/2014/main" id="{EFE8101B-C429-4206-8CE1-C923F2EAB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18" y="5277277"/>
              <a:ext cx="883767" cy="661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Image result for cache memory">
              <a:extLst>
                <a:ext uri="{FF2B5EF4-FFF2-40B4-BE49-F238E27FC236}">
                  <a16:creationId xmlns:a16="http://schemas.microsoft.com/office/drawing/2014/main" id="{80E164E1-9284-4C2E-99DC-E0896D9F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524" y="3290836"/>
              <a:ext cx="813376" cy="609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D7A9C2B-2E52-4508-9533-333BA84751D3}"/>
              </a:ext>
            </a:extLst>
          </p:cNvPr>
          <p:cNvSpPr txBox="1"/>
          <p:nvPr/>
        </p:nvSpPr>
        <p:spPr>
          <a:xfrm>
            <a:off x="3282155" y="5850949"/>
            <a:ext cx="703591" cy="461665"/>
          </a:xfrm>
          <a:prstGeom prst="rect">
            <a:avLst/>
          </a:prstGeom>
          <a:solidFill>
            <a:srgbClr val="FFA7A7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ell Gothic Std Black" panose="020B0706020202040204" pitchFamily="34" charset="0"/>
              </a:rPr>
              <a:t>Past</a:t>
            </a:r>
            <a:endParaRPr lang="ko-KR" altLang="en-US" sz="2400" dirty="0">
              <a:latin typeface="Bell Gothic Std Black" panose="020B070602020204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B3F006-E406-4750-8188-7513A223501A}"/>
              </a:ext>
            </a:extLst>
          </p:cNvPr>
          <p:cNvSpPr txBox="1"/>
          <p:nvPr/>
        </p:nvSpPr>
        <p:spPr>
          <a:xfrm>
            <a:off x="7110893" y="5847565"/>
            <a:ext cx="76373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Bell Gothic Std Black" panose="020B0706020202040204" pitchFamily="34" charset="0"/>
              </a:rPr>
              <a:t>Now</a:t>
            </a:r>
            <a:endParaRPr lang="ko-KR" altLang="en-US" sz="2400" dirty="0">
              <a:latin typeface="Bell Gothic Std Black" panose="020B070602020204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86E1A-3848-4978-B96C-1D8ABB2F5145}"/>
              </a:ext>
            </a:extLst>
          </p:cNvPr>
          <p:cNvGrpSpPr/>
          <p:nvPr/>
        </p:nvGrpSpPr>
        <p:grpSpPr>
          <a:xfrm>
            <a:off x="5756344" y="1708610"/>
            <a:ext cx="3396221" cy="4079101"/>
            <a:chOff x="4931076" y="1708609"/>
            <a:chExt cx="3396221" cy="4079101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3A29BAD-D29A-4052-9187-79A5203D954B}"/>
                </a:ext>
              </a:extLst>
            </p:cNvPr>
            <p:cNvSpPr/>
            <p:nvPr/>
          </p:nvSpPr>
          <p:spPr>
            <a:xfrm>
              <a:off x="4931076" y="2456733"/>
              <a:ext cx="3396221" cy="333097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9D78AD-4EC5-4564-B5EB-963FD3B81980}"/>
                </a:ext>
              </a:extLst>
            </p:cNvPr>
            <p:cNvCxnSpPr>
              <a:cxnSpLocks/>
            </p:cNvCxnSpPr>
            <p:nvPr/>
          </p:nvCxnSpPr>
          <p:spPr>
            <a:xfrm>
              <a:off x="5639627" y="4428236"/>
              <a:ext cx="200684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FBB0D74-440A-4D15-8E86-0FAAC96FF8F9}"/>
                </a:ext>
              </a:extLst>
            </p:cNvPr>
            <p:cNvCxnSpPr>
              <a:cxnSpLocks/>
            </p:cNvCxnSpPr>
            <p:nvPr/>
          </p:nvCxnSpPr>
          <p:spPr>
            <a:xfrm>
              <a:off x="5852895" y="4006462"/>
              <a:ext cx="157786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B3C35C-1921-4E0A-9045-9B8BF787DA65}"/>
                </a:ext>
              </a:extLst>
            </p:cNvPr>
            <p:cNvSpPr txBox="1"/>
            <p:nvPr/>
          </p:nvSpPr>
          <p:spPr>
            <a:xfrm>
              <a:off x="6092131" y="1708609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Bell Gothic Std Black" panose="020B0706020202040204" pitchFamily="34" charset="0"/>
                </a:rPr>
                <a:t>Processor</a:t>
              </a:r>
              <a:endParaRPr lang="ko-KR" altLang="en-US" sz="14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65" name="Arrow: Up-Down 64">
              <a:extLst>
                <a:ext uri="{FF2B5EF4-FFF2-40B4-BE49-F238E27FC236}">
                  <a16:creationId xmlns:a16="http://schemas.microsoft.com/office/drawing/2014/main" id="{E7343E6F-C980-45E8-9849-F89807C50D09}"/>
                </a:ext>
              </a:extLst>
            </p:cNvPr>
            <p:cNvSpPr/>
            <p:nvPr/>
          </p:nvSpPr>
          <p:spPr>
            <a:xfrm>
              <a:off x="6511932" y="1990008"/>
              <a:ext cx="257175" cy="466725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F93CDD-5D5D-4F59-99AE-ED2C9044CD54}"/>
                </a:ext>
              </a:extLst>
            </p:cNvPr>
            <p:cNvSpPr txBox="1"/>
            <p:nvPr/>
          </p:nvSpPr>
          <p:spPr>
            <a:xfrm>
              <a:off x="5831530" y="4051504"/>
              <a:ext cx="1511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Main memory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6417E7-6D86-463B-A757-1512BB2A3AA8}"/>
                </a:ext>
              </a:extLst>
            </p:cNvPr>
            <p:cNvSpPr txBox="1"/>
            <p:nvPr/>
          </p:nvSpPr>
          <p:spPr>
            <a:xfrm>
              <a:off x="5561876" y="5304303"/>
              <a:ext cx="2020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Secondary Memory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C6B0EC-805D-4F76-B1A0-A86510B9F0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21" y="3506045"/>
              <a:ext cx="107384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4898555-FC9C-460D-8B2D-54F44CC7E2BA}"/>
                </a:ext>
              </a:extLst>
            </p:cNvPr>
            <p:cNvSpPr txBox="1"/>
            <p:nvPr/>
          </p:nvSpPr>
          <p:spPr>
            <a:xfrm>
              <a:off x="6153834" y="3483375"/>
              <a:ext cx="95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L3-L4 </a:t>
              </a:r>
              <a:r>
                <a:rPr lang="en-US" altLang="ko-KR" sz="1400" dirty="0" err="1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eDRAM</a:t>
              </a:r>
              <a:endParaRPr lang="ko-KR" altLang="en-US" sz="1400" dirty="0">
                <a:solidFill>
                  <a:srgbClr val="0000FF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CF4E00-608E-458B-8ADB-130E4213D9ED}"/>
                </a:ext>
              </a:extLst>
            </p:cNvPr>
            <p:cNvSpPr txBox="1"/>
            <p:nvPr/>
          </p:nvSpPr>
          <p:spPr>
            <a:xfrm>
              <a:off x="6165167" y="2982693"/>
              <a:ext cx="95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Bell Gothic Std Black" panose="020B0706020202040204" pitchFamily="34" charset="0"/>
                </a:rPr>
                <a:t>L1-L2 SRAM</a:t>
              </a:r>
              <a:endParaRPr lang="ko-KR" altLang="en-US" sz="1400" dirty="0">
                <a:latin typeface="Bell Gothic Std Black" panose="020B0706020202040204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E47765-9DA0-4885-A06A-3830F53E30E9}"/>
                </a:ext>
              </a:extLst>
            </p:cNvPr>
            <p:cNvCxnSpPr>
              <a:cxnSpLocks/>
            </p:cNvCxnSpPr>
            <p:nvPr/>
          </p:nvCxnSpPr>
          <p:spPr>
            <a:xfrm>
              <a:off x="5264951" y="5176194"/>
              <a:ext cx="2766241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2E407C-1557-4976-ABE3-1F7C8DF41B59}"/>
                </a:ext>
              </a:extLst>
            </p:cNvPr>
            <p:cNvSpPr txBox="1"/>
            <p:nvPr/>
          </p:nvSpPr>
          <p:spPr>
            <a:xfrm>
              <a:off x="5775986" y="4472800"/>
              <a:ext cx="181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Storage-Class</a:t>
              </a:r>
            </a:p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Bell Gothic Std Black" panose="020B0706020202040204" pitchFamily="34" charset="0"/>
                </a:rPr>
                <a:t>Memory (SCM)</a:t>
              </a:r>
              <a:endParaRPr lang="ko-KR" altLang="en-US" dirty="0">
                <a:solidFill>
                  <a:srgbClr val="0000FF"/>
                </a:solidFill>
                <a:latin typeface="Bell Gothic Std Black" panose="020B0706020202040204" pitchFamily="34" charset="0"/>
              </a:endParaRPr>
            </a:p>
          </p:txBody>
        </p:sp>
      </p:grpSp>
      <p:pic>
        <p:nvPicPr>
          <p:cNvPr id="16388" name="Picture 4" descr="Image result for 3d xpoint">
            <a:extLst>
              <a:ext uri="{FF2B5EF4-FFF2-40B4-BE49-F238E27FC236}">
                <a16:creationId xmlns:a16="http://schemas.microsoft.com/office/drawing/2014/main" id="{BF9CD6E9-C4DB-4C7B-A5E8-82A19E46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67" y="4248387"/>
            <a:ext cx="1693693" cy="112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5B224A6C-8D00-4F5E-927B-B01BF144DADC}"/>
              </a:ext>
            </a:extLst>
          </p:cNvPr>
          <p:cNvGrpSpPr/>
          <p:nvPr/>
        </p:nvGrpSpPr>
        <p:grpSpPr>
          <a:xfrm>
            <a:off x="8559485" y="2809265"/>
            <a:ext cx="1547795" cy="1239470"/>
            <a:chOff x="7036761" y="2755146"/>
            <a:chExt cx="1547795" cy="1239470"/>
          </a:xfrm>
        </p:grpSpPr>
        <p:pic>
          <p:nvPicPr>
            <p:cNvPr id="16390" name="Picture 6" descr="Image result for eDRAM">
              <a:extLst>
                <a:ext uri="{FF2B5EF4-FFF2-40B4-BE49-F238E27FC236}">
                  <a16:creationId xmlns:a16="http://schemas.microsoft.com/office/drawing/2014/main" id="{0AB008B9-3B33-4E4B-8CC8-581AABDB0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761" y="2755146"/>
              <a:ext cx="1547795" cy="1239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C21C7AE-BE6A-4873-8D0B-E5B9DEAF5A6F}"/>
                </a:ext>
              </a:extLst>
            </p:cNvPr>
            <p:cNvSpPr/>
            <p:nvPr/>
          </p:nvSpPr>
          <p:spPr>
            <a:xfrm>
              <a:off x="7297947" y="2982693"/>
              <a:ext cx="319178" cy="5701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17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7543-BC2D-44F9-86EC-B5F65FC5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Kinds of Cache Hierarchies</a:t>
            </a:r>
            <a:endParaRPr lang="ko-KR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E4F91-EB67-F850-B6BE-9E8C095F5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100" dirty="0"/>
              <a:t>Credit: Intel</a:t>
            </a:r>
            <a:r>
              <a:rPr lang="ko-KR" altLang="en-US" sz="1100" dirty="0"/>
              <a:t> </a:t>
            </a:r>
            <a:r>
              <a:rPr lang="en-US" altLang="ko-KR" sz="1100" dirty="0"/>
              <a:t>[MICRO’10]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3E8E6-8CEE-4294-B5D0-6A529C2E8D79}"/>
              </a:ext>
            </a:extLst>
          </p:cNvPr>
          <p:cNvSpPr/>
          <p:nvPr/>
        </p:nvSpPr>
        <p:spPr>
          <a:xfrm>
            <a:off x="564204" y="789136"/>
            <a:ext cx="843194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Today’s processors have multi-level cache hierarchies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multi-level caches can be designed in various ways depending on whether the content of one cache in present in other level of caches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A2BCA0-BF3B-451F-B002-731EC9DE90C7}"/>
              </a:ext>
            </a:extLst>
          </p:cNvPr>
          <p:cNvGrpSpPr/>
          <p:nvPr/>
        </p:nvGrpSpPr>
        <p:grpSpPr>
          <a:xfrm>
            <a:off x="7717436" y="2083698"/>
            <a:ext cx="2950564" cy="1275508"/>
            <a:chOff x="6146104" y="1031875"/>
            <a:chExt cx="2950564" cy="12755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40FC17-9DF1-4A90-AA20-AADC7DD706BA}"/>
                </a:ext>
              </a:extLst>
            </p:cNvPr>
            <p:cNvSpPr/>
            <p:nvPr/>
          </p:nvSpPr>
          <p:spPr>
            <a:xfrm>
              <a:off x="6306502" y="1031875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Exclusive</a:t>
              </a: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hierarchy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491F18-78C0-4E4F-9822-74EB2F7EA9BD}"/>
                </a:ext>
              </a:extLst>
            </p:cNvPr>
            <p:cNvSpPr txBox="1"/>
            <p:nvPr/>
          </p:nvSpPr>
          <p:spPr>
            <a:xfrm>
              <a:off x="6146104" y="1661052"/>
              <a:ext cx="2950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 upper-level blocks </a:t>
              </a:r>
              <a:r>
                <a:rPr lang="en-US" altLang="ko-KR" i="1" dirty="0">
                  <a:solidFill>
                    <a:srgbClr val="0000FF"/>
                  </a:solidFill>
                  <a:sym typeface="Wingdings" panose="05000000000000000000" pitchFamily="2" charset="2"/>
                </a:rPr>
                <a:t>must not </a:t>
              </a:r>
              <a:r>
                <a:rPr lang="en-US" altLang="ko-KR" dirty="0">
                  <a:sym typeface="Wingdings" panose="05000000000000000000" pitchFamily="2" charset="2"/>
                </a:rPr>
                <a:t>exist in the lower-level</a:t>
              </a:r>
              <a:endParaRPr lang="ko-KR" alt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CEEAE2-BEB6-4E67-9DAD-3D4B43F15CE0}"/>
              </a:ext>
            </a:extLst>
          </p:cNvPr>
          <p:cNvGrpSpPr/>
          <p:nvPr/>
        </p:nvGrpSpPr>
        <p:grpSpPr>
          <a:xfrm>
            <a:off x="4665232" y="2083698"/>
            <a:ext cx="2926489" cy="1275508"/>
            <a:chOff x="3093899" y="1031875"/>
            <a:chExt cx="2926489" cy="127550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2B3F100-C55B-43B3-B67A-FD012C4B058A}"/>
                </a:ext>
              </a:extLst>
            </p:cNvPr>
            <p:cNvSpPr/>
            <p:nvPr/>
          </p:nvSpPr>
          <p:spPr>
            <a:xfrm>
              <a:off x="3220402" y="1031875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Non-Inclusive hierarchy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A1487-132E-4081-BF30-B8E253AF40C0}"/>
                </a:ext>
              </a:extLst>
            </p:cNvPr>
            <p:cNvSpPr txBox="1"/>
            <p:nvPr/>
          </p:nvSpPr>
          <p:spPr>
            <a:xfrm>
              <a:off x="3093899" y="1661052"/>
              <a:ext cx="2926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 </a:t>
              </a:r>
              <a:r>
                <a:rPr lang="en-US" altLang="ko-KR" i="1" dirty="0">
                  <a:solidFill>
                    <a:srgbClr val="0000FF"/>
                  </a:solidFill>
                  <a:sym typeface="Wingdings" panose="05000000000000000000" pitchFamily="2" charset="2"/>
                </a:rPr>
                <a:t>May contain </a:t>
              </a:r>
              <a:r>
                <a:rPr lang="en-US" altLang="ko-KR" dirty="0">
                  <a:sym typeface="Wingdings" panose="05000000000000000000" pitchFamily="2" charset="2"/>
                </a:rPr>
                <a:t>the upper-level blocks in the lower-level</a:t>
              </a:r>
              <a:endParaRPr lang="ko-KR" alt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87885E-7422-4904-BEB6-FE17D55E1191}"/>
              </a:ext>
            </a:extLst>
          </p:cNvPr>
          <p:cNvGrpSpPr/>
          <p:nvPr/>
        </p:nvGrpSpPr>
        <p:grpSpPr>
          <a:xfrm>
            <a:off x="1673792" y="2083690"/>
            <a:ext cx="2926490" cy="1275516"/>
            <a:chOff x="102460" y="1031867"/>
            <a:chExt cx="2926490" cy="127551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A714BB-3FBB-44B9-AFBC-D4E9CB74EB39}"/>
                </a:ext>
              </a:extLst>
            </p:cNvPr>
            <p:cNvSpPr/>
            <p:nvPr/>
          </p:nvSpPr>
          <p:spPr>
            <a:xfrm>
              <a:off x="209550" y="1031867"/>
              <a:ext cx="2627948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Inclusive</a:t>
              </a: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hierarchy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51113D-9659-4F96-81C4-CB7E6C9491F8}"/>
                </a:ext>
              </a:extLst>
            </p:cNvPr>
            <p:cNvSpPr txBox="1"/>
            <p:nvPr/>
          </p:nvSpPr>
          <p:spPr>
            <a:xfrm>
              <a:off x="102460" y="1661052"/>
              <a:ext cx="2926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 upper-level blocks </a:t>
              </a:r>
              <a:r>
                <a:rPr lang="en-US" altLang="ko-KR" i="1" dirty="0">
                  <a:solidFill>
                    <a:srgbClr val="0000FF"/>
                  </a:solidFill>
                  <a:sym typeface="Wingdings" panose="05000000000000000000" pitchFamily="2" charset="2"/>
                </a:rPr>
                <a:t>always exist </a:t>
              </a:r>
              <a:r>
                <a:rPr lang="en-US" altLang="ko-KR" dirty="0">
                  <a:sym typeface="Wingdings" panose="05000000000000000000" pitchFamily="2" charset="2"/>
                </a:rPr>
                <a:t>in the lower-level</a:t>
              </a:r>
              <a:endParaRPr lang="ko-KR" alt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999238-7B95-44BA-8F28-2A40E8E29BF2}"/>
              </a:ext>
            </a:extLst>
          </p:cNvPr>
          <p:cNvGrpSpPr/>
          <p:nvPr/>
        </p:nvGrpSpPr>
        <p:grpSpPr>
          <a:xfrm>
            <a:off x="1618828" y="3676525"/>
            <a:ext cx="2333780" cy="2571618"/>
            <a:chOff x="94828" y="3676525"/>
            <a:chExt cx="2333780" cy="2571618"/>
          </a:xfrm>
        </p:grpSpPr>
        <p:pic>
          <p:nvPicPr>
            <p:cNvPr id="16" name="Picture 2" descr="Image result for core i7">
              <a:extLst>
                <a:ext uri="{FF2B5EF4-FFF2-40B4-BE49-F238E27FC236}">
                  <a16:creationId xmlns:a16="http://schemas.microsoft.com/office/drawing/2014/main" id="{33A52322-8B1E-4259-916E-BF6427CCEF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94828" y="3676525"/>
              <a:ext cx="712079" cy="59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8293E0-7C22-4DD3-BC4C-CFD010501A78}"/>
                </a:ext>
              </a:extLst>
            </p:cNvPr>
            <p:cNvSpPr/>
            <p:nvPr/>
          </p:nvSpPr>
          <p:spPr>
            <a:xfrm>
              <a:off x="1401364" y="4247248"/>
              <a:ext cx="786962" cy="3716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Upper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A1CF27-E3B6-4ADF-BBC6-80148392A52C}"/>
                </a:ext>
              </a:extLst>
            </p:cNvPr>
            <p:cNvSpPr/>
            <p:nvPr/>
          </p:nvSpPr>
          <p:spPr>
            <a:xfrm>
              <a:off x="1261359" y="5030045"/>
              <a:ext cx="1167249" cy="514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Lower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pic>
          <p:nvPicPr>
            <p:cNvPr id="20" name="Picture 4" descr="Image result for DRAM">
              <a:extLst>
                <a:ext uri="{FF2B5EF4-FFF2-40B4-BE49-F238E27FC236}">
                  <a16:creationId xmlns:a16="http://schemas.microsoft.com/office/drawing/2014/main" id="{1D8FD0E0-390D-45B8-9783-507491731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28" y="5708840"/>
              <a:ext cx="813375" cy="53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CF1ED1-324F-434B-9E89-D00C17A069F2}"/>
              </a:ext>
            </a:extLst>
          </p:cNvPr>
          <p:cNvGrpSpPr/>
          <p:nvPr/>
        </p:nvGrpSpPr>
        <p:grpSpPr>
          <a:xfrm>
            <a:off x="1920746" y="4225268"/>
            <a:ext cx="1079500" cy="1483572"/>
            <a:chOff x="558800" y="4340003"/>
            <a:chExt cx="1079500" cy="14835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46217D-ED0C-4EA1-A362-F94254D60C34}"/>
                </a:ext>
              </a:extLst>
            </p:cNvPr>
            <p:cNvSpPr/>
            <p:nvPr/>
          </p:nvSpPr>
          <p:spPr>
            <a:xfrm>
              <a:off x="558800" y="4389916"/>
              <a:ext cx="381000" cy="1433659"/>
            </a:xfrm>
            <a:custGeom>
              <a:avLst/>
              <a:gdLst>
                <a:gd name="connsiteX0" fmla="*/ 0 w 381000"/>
                <a:gd name="connsiteY0" fmla="*/ 0 h 1220967"/>
                <a:gd name="connsiteX1" fmla="*/ 127000 w 381000"/>
                <a:gd name="connsiteY1" fmla="*/ 1219200 h 1220967"/>
                <a:gd name="connsiteX2" fmla="*/ 381000 w 381000"/>
                <a:gd name="connsiteY2" fmla="*/ 215900 h 1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220967">
                  <a:moveTo>
                    <a:pt x="0" y="0"/>
                  </a:moveTo>
                  <a:cubicBezTo>
                    <a:pt x="31750" y="591608"/>
                    <a:pt x="63500" y="1183217"/>
                    <a:pt x="127000" y="1219200"/>
                  </a:cubicBezTo>
                  <a:cubicBezTo>
                    <a:pt x="190500" y="1255183"/>
                    <a:pt x="285750" y="735541"/>
                    <a:pt x="381000" y="2159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DA7312-4AE1-4ECB-BBDB-1D2355C39072}"/>
                </a:ext>
              </a:extLst>
            </p:cNvPr>
            <p:cNvCxnSpPr>
              <a:cxnSpLocks/>
            </p:cNvCxnSpPr>
            <p:nvPr/>
          </p:nvCxnSpPr>
          <p:spPr>
            <a:xfrm>
              <a:off x="939800" y="4659422"/>
              <a:ext cx="69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E9FE28-5933-419B-84B4-B3FB4A04D98A}"/>
                </a:ext>
              </a:extLst>
            </p:cNvPr>
            <p:cNvSpPr txBox="1"/>
            <p:nvPr/>
          </p:nvSpPr>
          <p:spPr>
            <a:xfrm>
              <a:off x="913330" y="434000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fill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015C59-C360-46BB-B0F0-D5CF309F334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28957" y="5401872"/>
              <a:ext cx="5944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F75279-2561-4E92-B5EC-359EFC1F642F}"/>
                </a:ext>
              </a:extLst>
            </p:cNvPr>
            <p:cNvSpPr txBox="1"/>
            <p:nvPr/>
          </p:nvSpPr>
          <p:spPr>
            <a:xfrm>
              <a:off x="896250" y="5091426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fill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50A67-591A-485E-AFEF-B549194B0842}"/>
              </a:ext>
            </a:extLst>
          </p:cNvPr>
          <p:cNvGrpSpPr/>
          <p:nvPr/>
        </p:nvGrpSpPr>
        <p:grpSpPr>
          <a:xfrm>
            <a:off x="2543116" y="5544230"/>
            <a:ext cx="825868" cy="670023"/>
            <a:chOff x="1181170" y="5658964"/>
            <a:chExt cx="825868" cy="67002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6F8D3E8-3E7C-4E69-851E-F2351D549CB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007038" y="5658964"/>
              <a:ext cx="0" cy="6308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23D66E-859B-4E41-9CD8-75F2BE682683}"/>
                </a:ext>
              </a:extLst>
            </p:cNvPr>
            <p:cNvSpPr txBox="1"/>
            <p:nvPr/>
          </p:nvSpPr>
          <p:spPr>
            <a:xfrm>
              <a:off x="1181170" y="595965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victim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CCD692-968A-45DC-8F8A-122D21EF3CC9}"/>
              </a:ext>
            </a:extLst>
          </p:cNvPr>
          <p:cNvGrpSpPr/>
          <p:nvPr/>
        </p:nvGrpSpPr>
        <p:grpSpPr>
          <a:xfrm>
            <a:off x="3355287" y="4233369"/>
            <a:ext cx="1361512" cy="1969430"/>
            <a:chOff x="1993341" y="4348104"/>
            <a:chExt cx="1361512" cy="196943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EC4DAC-F6C3-4F5D-B577-DBD7F4636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379" y="4672932"/>
              <a:ext cx="5944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57A080-0538-47E8-8C56-977DA02A953D}"/>
                </a:ext>
              </a:extLst>
            </p:cNvPr>
            <p:cNvGrpSpPr/>
            <p:nvPr/>
          </p:nvGrpSpPr>
          <p:grpSpPr>
            <a:xfrm>
              <a:off x="1993341" y="4348104"/>
              <a:ext cx="1361512" cy="1969430"/>
              <a:chOff x="1993341" y="4348104"/>
              <a:chExt cx="1361512" cy="196943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9CF34E0-6A74-4C6B-9BEF-D41E8E41D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065" y="4657261"/>
                <a:ext cx="0" cy="1166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B1EBAE-05E7-4888-A7D1-023A6FFC8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3341" y="5823575"/>
                <a:ext cx="951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66150E-EF81-4C39-9A7E-EA56F2315EFA}"/>
                  </a:ext>
                </a:extLst>
              </p:cNvPr>
              <p:cNvSpPr txBox="1"/>
              <p:nvPr/>
            </p:nvSpPr>
            <p:spPr>
              <a:xfrm>
                <a:off x="2391065" y="4348104"/>
                <a:ext cx="630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Bell Gothic Std Black" panose="020B0706020202040204" pitchFamily="34" charset="0"/>
                  </a:rPr>
                  <a:t>evict</a:t>
                </a:r>
                <a:endParaRPr lang="ko-KR" altLang="en-US" dirty="0"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788D85-1BB4-4E47-94F7-6F89C39D90DF}"/>
                  </a:ext>
                </a:extLst>
              </p:cNvPr>
              <p:cNvSpPr txBox="1"/>
              <p:nvPr/>
            </p:nvSpPr>
            <p:spPr>
              <a:xfrm rot="5400000">
                <a:off x="2282155" y="5244836"/>
                <a:ext cx="1776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Bell Gothic Std Black" panose="020B0706020202040204" pitchFamily="34" charset="0"/>
                  </a:rPr>
                  <a:t>Back-invalidation</a:t>
                </a:r>
                <a:endParaRPr lang="ko-KR" altLang="en-US" dirty="0">
                  <a:latin typeface="Bell Gothic Std Black" panose="020B0706020202040204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14DAD5-C305-4A0A-A1D0-018F2AC22D23}"/>
              </a:ext>
            </a:extLst>
          </p:cNvPr>
          <p:cNvGrpSpPr/>
          <p:nvPr/>
        </p:nvGrpSpPr>
        <p:grpSpPr>
          <a:xfrm>
            <a:off x="5014575" y="3645921"/>
            <a:ext cx="2333780" cy="2571618"/>
            <a:chOff x="94828" y="3676525"/>
            <a:chExt cx="2333780" cy="2571618"/>
          </a:xfrm>
        </p:grpSpPr>
        <p:pic>
          <p:nvPicPr>
            <p:cNvPr id="57" name="Picture 2" descr="Image result for core i7">
              <a:extLst>
                <a:ext uri="{FF2B5EF4-FFF2-40B4-BE49-F238E27FC236}">
                  <a16:creationId xmlns:a16="http://schemas.microsoft.com/office/drawing/2014/main" id="{FABA176A-012E-4BAB-AAE8-183FF3E6F2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94828" y="3676525"/>
              <a:ext cx="712079" cy="59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C5A8E8-D5D5-4275-A6D1-82030B0A540B}"/>
                </a:ext>
              </a:extLst>
            </p:cNvPr>
            <p:cNvSpPr/>
            <p:nvPr/>
          </p:nvSpPr>
          <p:spPr>
            <a:xfrm>
              <a:off x="1402178" y="4247248"/>
              <a:ext cx="786147" cy="3716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Upper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6EF758-1ADD-42AA-8B0D-CD29EFDAD57A}"/>
                </a:ext>
              </a:extLst>
            </p:cNvPr>
            <p:cNvSpPr/>
            <p:nvPr/>
          </p:nvSpPr>
          <p:spPr>
            <a:xfrm>
              <a:off x="1261359" y="5030045"/>
              <a:ext cx="1167249" cy="514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Lower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pic>
          <p:nvPicPr>
            <p:cNvPr id="60" name="Picture 4" descr="Image result for DRAM">
              <a:extLst>
                <a:ext uri="{FF2B5EF4-FFF2-40B4-BE49-F238E27FC236}">
                  <a16:creationId xmlns:a16="http://schemas.microsoft.com/office/drawing/2014/main" id="{5724ADF0-95EC-42B7-9C41-1D141AF4D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28" y="5708840"/>
              <a:ext cx="813375" cy="53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9FF730C-F334-4314-9F6D-E17B805DDF5A}"/>
              </a:ext>
            </a:extLst>
          </p:cNvPr>
          <p:cNvGrpSpPr/>
          <p:nvPr/>
        </p:nvGrpSpPr>
        <p:grpSpPr>
          <a:xfrm>
            <a:off x="7937474" y="3603444"/>
            <a:ext cx="2333780" cy="2571618"/>
            <a:chOff x="94828" y="3676525"/>
            <a:chExt cx="2333780" cy="2571618"/>
          </a:xfrm>
        </p:grpSpPr>
        <p:pic>
          <p:nvPicPr>
            <p:cNvPr id="62" name="Picture 2" descr="Image result for core i7">
              <a:extLst>
                <a:ext uri="{FF2B5EF4-FFF2-40B4-BE49-F238E27FC236}">
                  <a16:creationId xmlns:a16="http://schemas.microsoft.com/office/drawing/2014/main" id="{6F525219-2DF3-4C81-839F-72C1AD913C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94828" y="3676525"/>
              <a:ext cx="712079" cy="59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FA5259-53EE-4603-B38A-12F91F1F674E}"/>
                </a:ext>
              </a:extLst>
            </p:cNvPr>
            <p:cNvSpPr/>
            <p:nvPr/>
          </p:nvSpPr>
          <p:spPr>
            <a:xfrm>
              <a:off x="1404862" y="4247248"/>
              <a:ext cx="783463" cy="3716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Upper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F8A22A-7754-44FC-A503-2F46372E8E52}"/>
                </a:ext>
              </a:extLst>
            </p:cNvPr>
            <p:cNvSpPr/>
            <p:nvPr/>
          </p:nvSpPr>
          <p:spPr>
            <a:xfrm>
              <a:off x="1261359" y="5030045"/>
              <a:ext cx="1167249" cy="514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Lower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pic>
          <p:nvPicPr>
            <p:cNvPr id="65" name="Picture 4" descr="Image result for DRAM">
              <a:extLst>
                <a:ext uri="{FF2B5EF4-FFF2-40B4-BE49-F238E27FC236}">
                  <a16:creationId xmlns:a16="http://schemas.microsoft.com/office/drawing/2014/main" id="{F2722EDE-A6DF-4E3C-A0FB-1BC98F9DB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28" y="5708840"/>
              <a:ext cx="813375" cy="53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EB23F04-5422-44E2-9C53-E3C84E27E345}"/>
              </a:ext>
            </a:extLst>
          </p:cNvPr>
          <p:cNvGrpSpPr/>
          <p:nvPr/>
        </p:nvGrpSpPr>
        <p:grpSpPr>
          <a:xfrm>
            <a:off x="5300485" y="4225268"/>
            <a:ext cx="1079500" cy="1483572"/>
            <a:chOff x="558800" y="4340003"/>
            <a:chExt cx="1079500" cy="1483572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715DA14-A01A-407D-840B-BDC579AEA2EF}"/>
                </a:ext>
              </a:extLst>
            </p:cNvPr>
            <p:cNvSpPr/>
            <p:nvPr/>
          </p:nvSpPr>
          <p:spPr>
            <a:xfrm>
              <a:off x="558800" y="4389916"/>
              <a:ext cx="381000" cy="1433659"/>
            </a:xfrm>
            <a:custGeom>
              <a:avLst/>
              <a:gdLst>
                <a:gd name="connsiteX0" fmla="*/ 0 w 381000"/>
                <a:gd name="connsiteY0" fmla="*/ 0 h 1220967"/>
                <a:gd name="connsiteX1" fmla="*/ 127000 w 381000"/>
                <a:gd name="connsiteY1" fmla="*/ 1219200 h 1220967"/>
                <a:gd name="connsiteX2" fmla="*/ 381000 w 381000"/>
                <a:gd name="connsiteY2" fmla="*/ 215900 h 1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220967">
                  <a:moveTo>
                    <a:pt x="0" y="0"/>
                  </a:moveTo>
                  <a:cubicBezTo>
                    <a:pt x="31750" y="591608"/>
                    <a:pt x="63500" y="1183217"/>
                    <a:pt x="127000" y="1219200"/>
                  </a:cubicBezTo>
                  <a:cubicBezTo>
                    <a:pt x="190500" y="1255183"/>
                    <a:pt x="285750" y="735541"/>
                    <a:pt x="381000" y="2159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1044988-7CF6-4565-A618-95DE61381F70}"/>
                </a:ext>
              </a:extLst>
            </p:cNvPr>
            <p:cNvCxnSpPr>
              <a:cxnSpLocks/>
            </p:cNvCxnSpPr>
            <p:nvPr/>
          </p:nvCxnSpPr>
          <p:spPr>
            <a:xfrm>
              <a:off x="939800" y="4659422"/>
              <a:ext cx="69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EF0193A-7143-411A-82FB-6FFF8CC9D807}"/>
                </a:ext>
              </a:extLst>
            </p:cNvPr>
            <p:cNvSpPr txBox="1"/>
            <p:nvPr/>
          </p:nvSpPr>
          <p:spPr>
            <a:xfrm>
              <a:off x="913330" y="434000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fill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49FA34A-9CBE-423E-8A4C-2E1E451A3F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957" y="5401872"/>
              <a:ext cx="5944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A3AC99C-D0ED-46DB-9C18-82DDFFF47B84}"/>
                </a:ext>
              </a:extLst>
            </p:cNvPr>
            <p:cNvSpPr txBox="1"/>
            <p:nvPr/>
          </p:nvSpPr>
          <p:spPr>
            <a:xfrm>
              <a:off x="896250" y="5091426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fill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F62722-2A72-4DDD-A4C0-D28A47617652}"/>
              </a:ext>
            </a:extLst>
          </p:cNvPr>
          <p:cNvGrpSpPr/>
          <p:nvPr/>
        </p:nvGrpSpPr>
        <p:grpSpPr>
          <a:xfrm>
            <a:off x="5923350" y="5536140"/>
            <a:ext cx="825868" cy="670023"/>
            <a:chOff x="1181170" y="5658964"/>
            <a:chExt cx="825868" cy="670023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37A29B9-3244-4717-9CD7-633CB535D607}"/>
                </a:ext>
              </a:extLst>
            </p:cNvPr>
            <p:cNvCxnSpPr>
              <a:cxnSpLocks/>
            </p:cNvCxnSpPr>
            <p:nvPr/>
          </p:nvCxnSpPr>
          <p:spPr>
            <a:xfrm>
              <a:off x="2007038" y="5658964"/>
              <a:ext cx="0" cy="6308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B84863-5241-484D-832E-A0A825501218}"/>
                </a:ext>
              </a:extLst>
            </p:cNvPr>
            <p:cNvSpPr txBox="1"/>
            <p:nvPr/>
          </p:nvSpPr>
          <p:spPr>
            <a:xfrm>
              <a:off x="1181170" y="595965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victim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E0D4DE-4108-4299-9279-F73952C4D9B6}"/>
              </a:ext>
            </a:extLst>
          </p:cNvPr>
          <p:cNvGrpSpPr/>
          <p:nvPr/>
        </p:nvGrpSpPr>
        <p:grpSpPr>
          <a:xfrm>
            <a:off x="8224726" y="4187695"/>
            <a:ext cx="1079500" cy="1483572"/>
            <a:chOff x="558800" y="4340003"/>
            <a:chExt cx="1079500" cy="1483572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0C295B-6B6F-4686-80C9-FC158F6B6AB1}"/>
                </a:ext>
              </a:extLst>
            </p:cNvPr>
            <p:cNvSpPr/>
            <p:nvPr/>
          </p:nvSpPr>
          <p:spPr>
            <a:xfrm>
              <a:off x="558800" y="4389916"/>
              <a:ext cx="381000" cy="1433659"/>
            </a:xfrm>
            <a:custGeom>
              <a:avLst/>
              <a:gdLst>
                <a:gd name="connsiteX0" fmla="*/ 0 w 381000"/>
                <a:gd name="connsiteY0" fmla="*/ 0 h 1220967"/>
                <a:gd name="connsiteX1" fmla="*/ 127000 w 381000"/>
                <a:gd name="connsiteY1" fmla="*/ 1219200 h 1220967"/>
                <a:gd name="connsiteX2" fmla="*/ 381000 w 381000"/>
                <a:gd name="connsiteY2" fmla="*/ 215900 h 12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1220967">
                  <a:moveTo>
                    <a:pt x="0" y="0"/>
                  </a:moveTo>
                  <a:cubicBezTo>
                    <a:pt x="31750" y="591608"/>
                    <a:pt x="63500" y="1183217"/>
                    <a:pt x="127000" y="1219200"/>
                  </a:cubicBezTo>
                  <a:cubicBezTo>
                    <a:pt x="190500" y="1255183"/>
                    <a:pt x="285750" y="735541"/>
                    <a:pt x="381000" y="2159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3DFD30-D41B-447C-80FF-BB77C627F119}"/>
                </a:ext>
              </a:extLst>
            </p:cNvPr>
            <p:cNvCxnSpPr>
              <a:cxnSpLocks/>
            </p:cNvCxnSpPr>
            <p:nvPr/>
          </p:nvCxnSpPr>
          <p:spPr>
            <a:xfrm>
              <a:off x="939800" y="4659422"/>
              <a:ext cx="69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D8D43BB-0203-4ED4-A3C5-9C89DE5304F8}"/>
                </a:ext>
              </a:extLst>
            </p:cNvPr>
            <p:cNvSpPr txBox="1"/>
            <p:nvPr/>
          </p:nvSpPr>
          <p:spPr>
            <a:xfrm>
              <a:off x="913330" y="434000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fill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4AEB2F4-3128-4F9A-8BF0-513DCB5EEF0D}"/>
              </a:ext>
            </a:extLst>
          </p:cNvPr>
          <p:cNvGrpSpPr/>
          <p:nvPr/>
        </p:nvGrpSpPr>
        <p:grpSpPr>
          <a:xfrm>
            <a:off x="8869071" y="5471149"/>
            <a:ext cx="825868" cy="670023"/>
            <a:chOff x="1181170" y="5658964"/>
            <a:chExt cx="825868" cy="670023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88780C1-4C32-4FF0-BA44-920DADEDF4FC}"/>
                </a:ext>
              </a:extLst>
            </p:cNvPr>
            <p:cNvCxnSpPr>
              <a:cxnSpLocks/>
            </p:cNvCxnSpPr>
            <p:nvPr/>
          </p:nvCxnSpPr>
          <p:spPr>
            <a:xfrm>
              <a:off x="2007038" y="5658964"/>
              <a:ext cx="0" cy="6308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5AFBA-F0A8-4411-B60E-1DE9E23992E0}"/>
                </a:ext>
              </a:extLst>
            </p:cNvPr>
            <p:cNvSpPr txBox="1"/>
            <p:nvPr/>
          </p:nvSpPr>
          <p:spPr>
            <a:xfrm>
              <a:off x="1181170" y="595965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victim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33EA47-BE39-48AC-8FDC-CF995818B172}"/>
              </a:ext>
            </a:extLst>
          </p:cNvPr>
          <p:cNvGrpSpPr/>
          <p:nvPr/>
        </p:nvGrpSpPr>
        <p:grpSpPr>
          <a:xfrm>
            <a:off x="9874444" y="3863998"/>
            <a:ext cx="774079" cy="1805052"/>
            <a:chOff x="8350443" y="3863998"/>
            <a:chExt cx="774079" cy="1805052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8379BB2-3AC2-48B7-BC1F-E7403D0DF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972" y="4275181"/>
              <a:ext cx="4393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583D28-BEF6-4A7A-8CC5-14D299625694}"/>
                </a:ext>
              </a:extLst>
            </p:cNvPr>
            <p:cNvCxnSpPr>
              <a:cxnSpLocks/>
            </p:cNvCxnSpPr>
            <p:nvPr/>
          </p:nvCxnSpPr>
          <p:spPr>
            <a:xfrm>
              <a:off x="8931050" y="4275181"/>
              <a:ext cx="0" cy="9813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CB6835-CF45-41F9-BE9E-56503C6FF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1872" y="5235254"/>
              <a:ext cx="18441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799A3B-325A-43F1-B905-B1DF55B6AC29}"/>
                </a:ext>
              </a:extLst>
            </p:cNvPr>
            <p:cNvSpPr txBox="1"/>
            <p:nvPr/>
          </p:nvSpPr>
          <p:spPr>
            <a:xfrm>
              <a:off x="8350443" y="3863998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victim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B5CD4BD-526F-40AD-9895-6013D59022DE}"/>
                </a:ext>
              </a:extLst>
            </p:cNvPr>
            <p:cNvSpPr txBox="1"/>
            <p:nvPr/>
          </p:nvSpPr>
          <p:spPr>
            <a:xfrm>
              <a:off x="8710626" y="529971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fill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04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spc="-80" dirty="0"/>
              <a:t>Technique2: Early Restart &amp; Critical Word First </a:t>
            </a:r>
            <a:endParaRPr lang="ko-KR" altLang="en-US" sz="3100" spc="-8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2623B50-9038-BFC0-974E-3A272C4A2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07478" y="906268"/>
            <a:ext cx="112292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do not wait for the entire block to be loaded before restarting CPU – CPU needs only 1 word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2DD18C-9CBF-4DAC-9FEE-B962003C2592}"/>
              </a:ext>
            </a:extLst>
          </p:cNvPr>
          <p:cNvGrpSpPr/>
          <p:nvPr/>
        </p:nvGrpSpPr>
        <p:grpSpPr>
          <a:xfrm>
            <a:off x="7147900" y="1626499"/>
            <a:ext cx="3413420" cy="1552507"/>
            <a:chOff x="5683248" y="1031875"/>
            <a:chExt cx="3413420" cy="155250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93FE465-0100-460E-9D45-DE493EDEBF3B}"/>
                </a:ext>
              </a:extLst>
            </p:cNvPr>
            <p:cNvSpPr/>
            <p:nvPr/>
          </p:nvSpPr>
          <p:spPr>
            <a:xfrm>
              <a:off x="5828935" y="1031875"/>
              <a:ext cx="3105515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Critical Word First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652745-06D5-452B-9870-96776E4CD344}"/>
                </a:ext>
              </a:extLst>
            </p:cNvPr>
            <p:cNvSpPr txBox="1"/>
            <p:nvPr/>
          </p:nvSpPr>
          <p:spPr>
            <a:xfrm>
              <a:off x="5683248" y="1661052"/>
              <a:ext cx="34134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  <a:sym typeface="Wingdings" panose="05000000000000000000" pitchFamily="2" charset="2"/>
                </a:rPr>
                <a:t> </a:t>
              </a:r>
              <a:r>
                <a:rPr lang="en-US" altLang="ko-KR" dirty="0">
                  <a:latin typeface="Bell Gothic Std Light" panose="020B0606020203020204" pitchFamily="34" charset="0"/>
                  <a:cs typeface="Arial" panose="020B0604020202020204" pitchFamily="34" charset="0"/>
                </a:rPr>
                <a:t>Request the missed word first from memory and send it to the CPU as soon as it arrives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49D70E-FB11-441A-858D-E3688D3AABF7}"/>
              </a:ext>
            </a:extLst>
          </p:cNvPr>
          <p:cNvGrpSpPr/>
          <p:nvPr/>
        </p:nvGrpSpPr>
        <p:grpSpPr>
          <a:xfrm>
            <a:off x="3373121" y="1626499"/>
            <a:ext cx="3758249" cy="1552507"/>
            <a:chOff x="2454568" y="1031875"/>
            <a:chExt cx="3758249" cy="155250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F5569FD-70F5-43C7-827B-5B01567F0615}"/>
                </a:ext>
              </a:extLst>
            </p:cNvPr>
            <p:cNvSpPr/>
            <p:nvPr/>
          </p:nvSpPr>
          <p:spPr>
            <a:xfrm>
              <a:off x="2742835" y="1031875"/>
              <a:ext cx="3105515" cy="63239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Early restart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7BD7DF-8DB9-4396-9A8D-6EA7D2A3E4CC}"/>
                </a:ext>
              </a:extLst>
            </p:cNvPr>
            <p:cNvSpPr txBox="1"/>
            <p:nvPr/>
          </p:nvSpPr>
          <p:spPr>
            <a:xfrm>
              <a:off x="2454568" y="1661052"/>
              <a:ext cx="37582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  <a:sym typeface="Wingdings" panose="05000000000000000000" pitchFamily="2" charset="2"/>
                </a:rPr>
                <a:t> </a:t>
              </a:r>
              <a:r>
                <a:rPr lang="en-US" altLang="ko-KR" dirty="0">
                  <a:latin typeface="Bell Gothic Std Light" panose="020B0606020203020204" pitchFamily="34" charset="0"/>
                  <a:cs typeface="Arial" panose="020B0604020202020204" pitchFamily="34" charset="0"/>
                </a:rPr>
                <a:t>As soon as the requested word of the block arrives, send it to the CPU and let the CPU continue execution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8E4D32-DD47-4253-94D4-91A995189A2A}"/>
              </a:ext>
            </a:extLst>
          </p:cNvPr>
          <p:cNvGrpSpPr/>
          <p:nvPr/>
        </p:nvGrpSpPr>
        <p:grpSpPr>
          <a:xfrm>
            <a:off x="4390823" y="4677837"/>
            <a:ext cx="1867096" cy="390205"/>
            <a:chOff x="571500" y="2628900"/>
            <a:chExt cx="2476500" cy="459844"/>
          </a:xfrm>
          <a:solidFill>
            <a:schemeClr val="bg1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C02B43-0173-4E23-A311-8A73AF12BC2A}"/>
                </a:ext>
              </a:extLst>
            </p:cNvPr>
            <p:cNvSpPr/>
            <p:nvPr/>
          </p:nvSpPr>
          <p:spPr>
            <a:xfrm>
              <a:off x="57150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D635CE-DEF3-4947-873F-064C8A70BE30}"/>
                </a:ext>
              </a:extLst>
            </p:cNvPr>
            <p:cNvSpPr/>
            <p:nvPr/>
          </p:nvSpPr>
          <p:spPr>
            <a:xfrm>
              <a:off x="119062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556CD4-44AE-4F03-A4B7-D6B3E85B9D84}"/>
                </a:ext>
              </a:extLst>
            </p:cNvPr>
            <p:cNvSpPr/>
            <p:nvPr/>
          </p:nvSpPr>
          <p:spPr>
            <a:xfrm>
              <a:off x="1809750" y="2628900"/>
              <a:ext cx="619125" cy="459844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A183E85-07B2-4032-A540-06F65BE243D9}"/>
                </a:ext>
              </a:extLst>
            </p:cNvPr>
            <p:cNvSpPr/>
            <p:nvPr/>
          </p:nvSpPr>
          <p:spPr>
            <a:xfrm>
              <a:off x="242887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997E48-4B1C-4747-8386-BEC1E0AD0CC0}"/>
              </a:ext>
            </a:extLst>
          </p:cNvPr>
          <p:cNvGrpSpPr/>
          <p:nvPr/>
        </p:nvGrpSpPr>
        <p:grpSpPr>
          <a:xfrm>
            <a:off x="3951418" y="5218422"/>
            <a:ext cx="2417008" cy="555810"/>
            <a:chOff x="3724327" y="1624017"/>
            <a:chExt cx="2417008" cy="555810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F98B384C-FA3B-4CEA-A52D-7DAAC3C53B97}"/>
                </a:ext>
              </a:extLst>
            </p:cNvPr>
            <p:cNvSpPr/>
            <p:nvPr/>
          </p:nvSpPr>
          <p:spPr>
            <a:xfrm rot="5400000">
              <a:off x="5070187" y="735894"/>
              <a:ext cx="90849" cy="1867096"/>
            </a:xfrm>
            <a:prstGeom prst="rightBrace">
              <a:avLst>
                <a:gd name="adj1" fmla="val 136767"/>
                <a:gd name="adj2" fmla="val 5008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800033-B07D-47D1-AD9E-DD2E38E09E1C}"/>
                </a:ext>
              </a:extLst>
            </p:cNvPr>
            <p:cNvSpPr/>
            <p:nvPr/>
          </p:nvSpPr>
          <p:spPr>
            <a:xfrm>
              <a:off x="3724327" y="1810495"/>
              <a:ext cx="24170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Block (ex: 32B, 4 words)</a:t>
              </a:r>
              <a:endParaRPr lang="ko-KR" altLang="en-US" dirty="0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1A3831F-60AF-4E2C-9F9D-77784965BFF6}"/>
              </a:ext>
            </a:extLst>
          </p:cNvPr>
          <p:cNvSpPr/>
          <p:nvPr/>
        </p:nvSpPr>
        <p:spPr>
          <a:xfrm>
            <a:off x="4390823" y="4677837"/>
            <a:ext cx="466774" cy="390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9B495A-13D8-43F9-8112-026168EE31ED}"/>
              </a:ext>
            </a:extLst>
          </p:cNvPr>
          <p:cNvSpPr/>
          <p:nvPr/>
        </p:nvSpPr>
        <p:spPr>
          <a:xfrm>
            <a:off x="4857597" y="4677837"/>
            <a:ext cx="466774" cy="390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4A4388-6D71-49DE-989A-5F2A7FC3E46A}"/>
              </a:ext>
            </a:extLst>
          </p:cNvPr>
          <p:cNvSpPr/>
          <p:nvPr/>
        </p:nvSpPr>
        <p:spPr>
          <a:xfrm>
            <a:off x="5324371" y="4677837"/>
            <a:ext cx="466774" cy="39020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7A2E1F-3999-4650-A01B-B51ACD52E7AA}"/>
              </a:ext>
            </a:extLst>
          </p:cNvPr>
          <p:cNvSpPr/>
          <p:nvPr/>
        </p:nvSpPr>
        <p:spPr>
          <a:xfrm>
            <a:off x="5791145" y="4677837"/>
            <a:ext cx="466774" cy="390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BC095532-956C-4DFD-8E2C-E98AD779536D}"/>
              </a:ext>
            </a:extLst>
          </p:cNvPr>
          <p:cNvSpPr/>
          <p:nvPr/>
        </p:nvSpPr>
        <p:spPr>
          <a:xfrm>
            <a:off x="5557759" y="3303322"/>
            <a:ext cx="984565" cy="357923"/>
          </a:xfrm>
          <a:prstGeom prst="wedgeRectCallout">
            <a:avLst>
              <a:gd name="adj1" fmla="val -43970"/>
              <a:gd name="adj2" fmla="val 7863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Resume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9004D9-6A33-4DC0-B879-AE630C1E1670}"/>
              </a:ext>
            </a:extLst>
          </p:cNvPr>
          <p:cNvGrpSpPr/>
          <p:nvPr/>
        </p:nvGrpSpPr>
        <p:grpSpPr>
          <a:xfrm>
            <a:off x="1570110" y="3143514"/>
            <a:ext cx="2735554" cy="2213573"/>
            <a:chOff x="-2853216" y="448572"/>
            <a:chExt cx="2735554" cy="2213573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33C7892-4844-4BD7-AA73-028041AF3E5D}"/>
                </a:ext>
              </a:extLst>
            </p:cNvPr>
            <p:cNvSpPr/>
            <p:nvPr/>
          </p:nvSpPr>
          <p:spPr>
            <a:xfrm>
              <a:off x="-2552539" y="1196696"/>
              <a:ext cx="1708856" cy="146544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E0F798-B062-4C53-9278-383301138B05}"/>
                </a:ext>
              </a:extLst>
            </p:cNvPr>
            <p:cNvCxnSpPr/>
            <p:nvPr/>
          </p:nvCxnSpPr>
          <p:spPr>
            <a:xfrm>
              <a:off x="-2120175" y="2060625"/>
              <a:ext cx="89492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8E927D-9B82-4618-A91F-245B962011F0}"/>
                </a:ext>
              </a:extLst>
            </p:cNvPr>
            <p:cNvSpPr txBox="1"/>
            <p:nvPr/>
          </p:nvSpPr>
          <p:spPr>
            <a:xfrm>
              <a:off x="-1970763" y="154210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L1$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396FFB-56DA-4E1D-902E-126FB0B1EF34}"/>
                </a:ext>
              </a:extLst>
            </p:cNvPr>
            <p:cNvSpPr txBox="1"/>
            <p:nvPr/>
          </p:nvSpPr>
          <p:spPr>
            <a:xfrm>
              <a:off x="-2244691" y="448572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Bell Gothic Std Black" panose="020B0706020202040204" pitchFamily="34" charset="0"/>
                </a:rPr>
                <a:t>Processor</a:t>
              </a:r>
              <a:endParaRPr lang="ko-KR" altLang="en-US" sz="1400" dirty="0">
                <a:latin typeface="Bell Gothic Std Black" panose="020B070602020204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2FEF66-0FF5-4487-B35D-2CA1D15C296A}"/>
                </a:ext>
              </a:extLst>
            </p:cNvPr>
            <p:cNvSpPr txBox="1"/>
            <p:nvPr/>
          </p:nvSpPr>
          <p:spPr>
            <a:xfrm>
              <a:off x="-1970763" y="2292813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Black" panose="020B0706020202040204" pitchFamily="34" charset="0"/>
                </a:rPr>
                <a:t>L2$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  <p:pic>
          <p:nvPicPr>
            <p:cNvPr id="70" name="Picture 2" descr="Image result for core i7">
              <a:extLst>
                <a:ext uri="{FF2B5EF4-FFF2-40B4-BE49-F238E27FC236}">
                  <a16:creationId xmlns:a16="http://schemas.microsoft.com/office/drawing/2014/main" id="{5BE4E6DA-BACF-486D-9BBA-B5C59AE9CB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4" t="7037" r="11390" b="5330"/>
            <a:stretch/>
          </p:blipFill>
          <p:spPr bwMode="auto">
            <a:xfrm>
              <a:off x="-2853216" y="505342"/>
              <a:ext cx="712079" cy="59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8" descr="Image result for cache memory">
              <a:extLst>
                <a:ext uri="{FF2B5EF4-FFF2-40B4-BE49-F238E27FC236}">
                  <a16:creationId xmlns:a16="http://schemas.microsoft.com/office/drawing/2014/main" id="{CD374BB6-A369-4125-AD6A-4D17489DA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18801" y="1775080"/>
              <a:ext cx="813376" cy="609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5D8C20B-5422-422C-8A62-14E1B69C698F}"/>
                </a:ext>
              </a:extLst>
            </p:cNvPr>
            <p:cNvGrpSpPr/>
            <p:nvPr/>
          </p:nvGrpSpPr>
          <p:grpSpPr>
            <a:xfrm>
              <a:off x="-1847997" y="744197"/>
              <a:ext cx="1730335" cy="1595809"/>
              <a:chOff x="3524249" y="1988552"/>
              <a:chExt cx="1730335" cy="159580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C41B6F3-4F66-44EB-8887-DD502D976E2F}"/>
                  </a:ext>
                </a:extLst>
              </p:cNvPr>
              <p:cNvGrpSpPr/>
              <p:nvPr/>
            </p:nvGrpSpPr>
            <p:grpSpPr>
              <a:xfrm>
                <a:off x="3524249" y="1988552"/>
                <a:ext cx="1629346" cy="466725"/>
                <a:chOff x="4343399" y="2121902"/>
                <a:chExt cx="1629346" cy="466725"/>
              </a:xfrm>
            </p:grpSpPr>
            <p:sp>
              <p:nvSpPr>
                <p:cNvPr id="77" name="Arrow: Up-Down 76">
                  <a:extLst>
                    <a:ext uri="{FF2B5EF4-FFF2-40B4-BE49-F238E27FC236}">
                      <a16:creationId xmlns:a16="http://schemas.microsoft.com/office/drawing/2014/main" id="{DC7C2391-9C6B-47ED-AFA6-29240BB03BE7}"/>
                    </a:ext>
                  </a:extLst>
                </p:cNvPr>
                <p:cNvSpPr/>
                <p:nvPr/>
              </p:nvSpPr>
              <p:spPr>
                <a:xfrm>
                  <a:off x="4343399" y="2121902"/>
                  <a:ext cx="257175" cy="466725"/>
                </a:xfrm>
                <a:prstGeom prst="upDownArrow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3A5B91-B862-4F30-95BD-81BBF909F62D}"/>
                    </a:ext>
                  </a:extLst>
                </p:cNvPr>
                <p:cNvSpPr txBox="1"/>
                <p:nvPr/>
              </p:nvSpPr>
              <p:spPr>
                <a:xfrm>
                  <a:off x="4600574" y="2227378"/>
                  <a:ext cx="13721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latin typeface="Bell Gothic Std Light" panose="020B0606020203020204" pitchFamily="34" charset="0"/>
                    </a:rPr>
                    <a:t>4-8 bytes (</a:t>
                  </a:r>
                  <a:r>
                    <a:rPr lang="en-US" altLang="ko-KR" sz="1400" i="1" dirty="0">
                      <a:solidFill>
                        <a:srgbClr val="0000FF"/>
                      </a:solidFill>
                      <a:latin typeface="Bell Gothic Std Light" panose="020B0606020203020204" pitchFamily="34" charset="0"/>
                    </a:rPr>
                    <a:t>word</a:t>
                  </a:r>
                  <a:r>
                    <a:rPr lang="en-US" altLang="ko-KR" sz="1400" i="1" dirty="0">
                      <a:latin typeface="Bell Gothic Std Light" panose="020B0606020203020204" pitchFamily="34" charset="0"/>
                    </a:rPr>
                    <a:t>)</a:t>
                  </a:r>
                  <a:endParaRPr lang="ko-KR" altLang="en-US" sz="1400" i="1" dirty="0">
                    <a:latin typeface="Bell Gothic Std Light" panose="020B060602020302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A794779-3245-4885-9F25-1F38ED6634A9}"/>
                  </a:ext>
                </a:extLst>
              </p:cNvPr>
              <p:cNvGrpSpPr/>
              <p:nvPr/>
            </p:nvGrpSpPr>
            <p:grpSpPr>
              <a:xfrm>
                <a:off x="3524249" y="3171108"/>
                <a:ext cx="1730335" cy="413253"/>
                <a:chOff x="4343399" y="2121902"/>
                <a:chExt cx="1730335" cy="413253"/>
              </a:xfrm>
            </p:grpSpPr>
            <p:sp>
              <p:nvSpPr>
                <p:cNvPr id="75" name="Arrow: Up-Down 74">
                  <a:extLst>
                    <a:ext uri="{FF2B5EF4-FFF2-40B4-BE49-F238E27FC236}">
                      <a16:creationId xmlns:a16="http://schemas.microsoft.com/office/drawing/2014/main" id="{B61419B5-E02D-47E9-A764-90BF4A029731}"/>
                    </a:ext>
                  </a:extLst>
                </p:cNvPr>
                <p:cNvSpPr/>
                <p:nvPr/>
              </p:nvSpPr>
              <p:spPr>
                <a:xfrm>
                  <a:off x="4343399" y="2121902"/>
                  <a:ext cx="257175" cy="392555"/>
                </a:xfrm>
                <a:prstGeom prst="upDownArrow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05E042-F15D-4591-B49E-3101602BDA65}"/>
                    </a:ext>
                  </a:extLst>
                </p:cNvPr>
                <p:cNvSpPr txBox="1"/>
                <p:nvPr/>
              </p:nvSpPr>
              <p:spPr>
                <a:xfrm>
                  <a:off x="4600574" y="2227378"/>
                  <a:ext cx="14731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latin typeface="Bell Gothic Std Light" panose="020B0606020203020204" pitchFamily="34" charset="0"/>
                    </a:rPr>
                    <a:t>8-32 bytes (</a:t>
                  </a:r>
                  <a:r>
                    <a:rPr lang="en-US" altLang="ko-KR" sz="1400" i="1" dirty="0">
                      <a:solidFill>
                        <a:srgbClr val="0000FF"/>
                      </a:solidFill>
                      <a:latin typeface="Bell Gothic Std Light" panose="020B0606020203020204" pitchFamily="34" charset="0"/>
                    </a:rPr>
                    <a:t>block</a:t>
                  </a:r>
                  <a:r>
                    <a:rPr lang="en-US" altLang="ko-KR" sz="1400" i="1" dirty="0">
                      <a:latin typeface="Bell Gothic Std Light" panose="020B0606020203020204" pitchFamily="34" charset="0"/>
                    </a:rPr>
                    <a:t>)</a:t>
                  </a:r>
                  <a:endParaRPr lang="ko-KR" altLang="en-US" sz="1400" i="1" dirty="0">
                    <a:latin typeface="Bell Gothic Std Light" panose="020B0606020203020204" pitchFamily="34" charset="0"/>
                  </a:endParaRPr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3DE212-5D38-4AD7-AC29-1902B3C79A32}"/>
              </a:ext>
            </a:extLst>
          </p:cNvPr>
          <p:cNvGrpSpPr/>
          <p:nvPr/>
        </p:nvGrpSpPr>
        <p:grpSpPr>
          <a:xfrm>
            <a:off x="7982882" y="4677837"/>
            <a:ext cx="1867096" cy="390205"/>
            <a:chOff x="571500" y="2628900"/>
            <a:chExt cx="2476500" cy="459844"/>
          </a:xfrm>
          <a:solidFill>
            <a:schemeClr val="bg1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D9E33F-0DCB-4772-91D1-E226E382728C}"/>
                </a:ext>
              </a:extLst>
            </p:cNvPr>
            <p:cNvSpPr/>
            <p:nvPr/>
          </p:nvSpPr>
          <p:spPr>
            <a:xfrm>
              <a:off x="571500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876490-06A8-4F09-8160-C82326DC527A}"/>
                </a:ext>
              </a:extLst>
            </p:cNvPr>
            <p:cNvSpPr/>
            <p:nvPr/>
          </p:nvSpPr>
          <p:spPr>
            <a:xfrm>
              <a:off x="119062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37FACD-6115-4FCB-805C-B79FFD07D600}"/>
                </a:ext>
              </a:extLst>
            </p:cNvPr>
            <p:cNvSpPr/>
            <p:nvPr/>
          </p:nvSpPr>
          <p:spPr>
            <a:xfrm>
              <a:off x="1809750" y="2628900"/>
              <a:ext cx="619125" cy="459844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CD2DB1-6D83-4CCB-93F3-F4D3C9279436}"/>
                </a:ext>
              </a:extLst>
            </p:cNvPr>
            <p:cNvSpPr/>
            <p:nvPr/>
          </p:nvSpPr>
          <p:spPr>
            <a:xfrm>
              <a:off x="2428875" y="2628900"/>
              <a:ext cx="619125" cy="45984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DFB3105-824A-40DB-B1BD-0BC7A69EE70A}"/>
              </a:ext>
            </a:extLst>
          </p:cNvPr>
          <p:cNvSpPr/>
          <p:nvPr/>
        </p:nvSpPr>
        <p:spPr>
          <a:xfrm>
            <a:off x="7982882" y="4677837"/>
            <a:ext cx="466774" cy="390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1AE3BF-3B8F-468F-9E59-51B20B267A12}"/>
              </a:ext>
            </a:extLst>
          </p:cNvPr>
          <p:cNvSpPr/>
          <p:nvPr/>
        </p:nvSpPr>
        <p:spPr>
          <a:xfrm>
            <a:off x="8449656" y="4677837"/>
            <a:ext cx="466774" cy="390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9C7C30-B588-4BE2-A54A-BE914B7FEA30}"/>
              </a:ext>
            </a:extLst>
          </p:cNvPr>
          <p:cNvSpPr/>
          <p:nvPr/>
        </p:nvSpPr>
        <p:spPr>
          <a:xfrm>
            <a:off x="8916430" y="4677837"/>
            <a:ext cx="466774" cy="39020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009344F-CC4B-41D4-A858-9634BF1AEB94}"/>
              </a:ext>
            </a:extLst>
          </p:cNvPr>
          <p:cNvSpPr/>
          <p:nvPr/>
        </p:nvSpPr>
        <p:spPr>
          <a:xfrm>
            <a:off x="9383204" y="4677837"/>
            <a:ext cx="466774" cy="390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D6EB8C70-C601-48D9-A354-22B4EE39A825}"/>
              </a:ext>
            </a:extLst>
          </p:cNvPr>
          <p:cNvSpPr/>
          <p:nvPr/>
        </p:nvSpPr>
        <p:spPr>
          <a:xfrm>
            <a:off x="8283013" y="3269930"/>
            <a:ext cx="984565" cy="357923"/>
          </a:xfrm>
          <a:prstGeom prst="wedgeRectCallout">
            <a:avLst>
              <a:gd name="adj1" fmla="val -43970"/>
              <a:gd name="adj2" fmla="val 7863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Resume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4F6E1DD2-EF57-4770-AAB7-95E4E296C881}"/>
              </a:ext>
            </a:extLst>
          </p:cNvPr>
          <p:cNvSpPr/>
          <p:nvPr/>
        </p:nvSpPr>
        <p:spPr>
          <a:xfrm>
            <a:off x="4989565" y="5404901"/>
            <a:ext cx="1552758" cy="357923"/>
          </a:xfrm>
          <a:prstGeom prst="wedgeRectCallout">
            <a:avLst>
              <a:gd name="adj1" fmla="val -11722"/>
              <a:gd name="adj2" fmla="val -10942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Critical word</a:t>
            </a:r>
          </a:p>
        </p:txBody>
      </p:sp>
      <p:sp>
        <p:nvSpPr>
          <p:cNvPr id="96" name="Speech Bubble: Rectangle 95">
            <a:extLst>
              <a:ext uri="{FF2B5EF4-FFF2-40B4-BE49-F238E27FC236}">
                <a16:creationId xmlns:a16="http://schemas.microsoft.com/office/drawing/2014/main" id="{200FA00E-8DC2-49C8-8A79-E50EAD12F5F0}"/>
              </a:ext>
            </a:extLst>
          </p:cNvPr>
          <p:cNvSpPr/>
          <p:nvPr/>
        </p:nvSpPr>
        <p:spPr>
          <a:xfrm>
            <a:off x="8581624" y="5404901"/>
            <a:ext cx="1552758" cy="357923"/>
          </a:xfrm>
          <a:prstGeom prst="wedgeRectCallout">
            <a:avLst>
              <a:gd name="adj1" fmla="val -11722"/>
              <a:gd name="adj2" fmla="val -10942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Critical word</a:t>
            </a:r>
          </a:p>
        </p:txBody>
      </p:sp>
    </p:spTree>
    <p:extLst>
      <p:ext uri="{BB962C8B-B14F-4D97-AF65-F5344CB8AC3E}">
        <p14:creationId xmlns:p14="http://schemas.microsoft.com/office/powerpoint/2010/main" val="1313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4.44444E-6 -0.1162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3.88889E-6 -0.1162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2.22222E-6 -0.11689 " pathEditMode="relative" rAng="0" ptsTypes="AA">
                                      <p:cBhvr>
                                        <p:cTn id="5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116 L 5.55556E-7 -0.11643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10191 -0.11597 " pathEditMode="relative" rAng="0" ptsTypes="AA">
                                      <p:cBhvr>
                                        <p:cTn id="8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16 L -0.10173 -0.11597 " pathEditMode="relative" rAng="0" ptsTypes="AA">
                                      <p:cBhvr>
                                        <p:cTn id="9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10173 -0.11597 " pathEditMode="relative" rAng="0" ptsTypes="AA">
                                      <p:cBhvr>
                                        <p:cTn id="99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10035 -0.11597 " pathEditMode="relative" rAng="0" ptsTypes="AA">
                                      <p:cBhvr>
                                        <p:cTn id="10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6E4-89B1-42B1-9EE6-F6FC70A1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Technique3: Combining Writes</a:t>
            </a:r>
            <a:endParaRPr lang="ko-KR" altLang="en-US" sz="3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DF4A052-ABDA-84B0-50E0-146E50D94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100" dirty="0"/>
              <a:t>Intel® 64 and IA-32 Architectures Software Developer’s Manual Volume 3A: System Programming Guide, Part 1</a:t>
            </a:r>
            <a:r>
              <a:rPr lang="zh-CN" altLang="en-US" sz="1100" dirty="0"/>
              <a:t>、</a:t>
            </a:r>
            <a:endParaRPr lang="ko-KR" alt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57C94-2EED-49D4-8B5A-64C18FA4D828}"/>
              </a:ext>
            </a:extLst>
          </p:cNvPr>
          <p:cNvSpPr/>
          <p:nvPr/>
        </p:nvSpPr>
        <p:spPr>
          <a:xfrm>
            <a:off x="313267" y="886694"/>
            <a:ext cx="8811742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MTRR (Memory type range register) in x86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Indicates how accesses to memory ranges by the CPU are </a:t>
            </a:r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cached</a:t>
            </a:r>
          </a:p>
          <a:p>
            <a:pPr marL="1176338" lvl="2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simply check with “cat /proc/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mtrr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 lvl="1" indent="-261938">
              <a:buFont typeface="Wingdings" panose="05000000000000000000" pitchFamily="2" charset="2"/>
              <a:buChar char="Ø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 lvl="1" indent="-261938">
              <a:buFont typeface="Wingdings" panose="05000000000000000000" pitchFamily="2" charset="2"/>
              <a:buChar char="Ø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 lvl="1" indent="-261938">
              <a:buFont typeface="Wingdings" panose="05000000000000000000" pitchFamily="2" charset="2"/>
              <a:buChar char="Ø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 lvl="1" indent="-261938">
              <a:buFont typeface="Wingdings" panose="05000000000000000000" pitchFamily="2" charset="2"/>
              <a:buChar char="Ø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5 memory types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A4A427-24CD-46A8-A08E-5489EFF31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58343"/>
              </p:ext>
            </p:extLst>
          </p:nvPr>
        </p:nvGraphicFramePr>
        <p:xfrm>
          <a:off x="1260431" y="3656682"/>
          <a:ext cx="7574292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29422">
                  <a:extLst>
                    <a:ext uri="{9D8B030D-6E8A-4147-A177-3AD203B41FA5}">
                      <a16:colId xmlns:a16="http://schemas.microsoft.com/office/drawing/2014/main" val="57253936"/>
                    </a:ext>
                  </a:extLst>
                </a:gridCol>
                <a:gridCol w="4044870">
                  <a:extLst>
                    <a:ext uri="{9D8B030D-6E8A-4147-A177-3AD203B41FA5}">
                      <a16:colId xmlns:a16="http://schemas.microsoft.com/office/drawing/2014/main" val="3470879953"/>
                    </a:ext>
                  </a:extLst>
                </a:gridCol>
              </a:tblGrid>
              <a:tr h="25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Bell Gothic Std Black" panose="020B0706020202040204" pitchFamily="34" charset="0"/>
                        </a:rPr>
                        <a:t>Memory Types in x86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ell Gothic Std Black" panose="020B0706020202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Bell Gothic Std Black" panose="020B0706020202040204" pitchFamily="34" charset="0"/>
                        </a:rPr>
                        <a:t>Explanation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ell Gothic Std Black" panose="020B0706020202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47134"/>
                  </a:ext>
                </a:extLst>
              </a:tr>
              <a:tr h="230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Bell Gothic Std Light" panose="020B0606020203020204" pitchFamily="34" charset="0"/>
                        </a:rPr>
                        <a:t>UnCacheable</a:t>
                      </a:r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 (UC)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Bypass all the cache subsystem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405776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Bell Gothic Std Light" panose="020B0606020203020204" pitchFamily="34" charset="0"/>
                        </a:rPr>
                        <a:t>UnCacheable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ell Gothic Std Light" panose="020B0606020203020204" pitchFamily="34" charset="0"/>
                        </a:rPr>
                        <a:t> Speculative Write-combining (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Bell Gothic Std Light" panose="020B0606020203020204" pitchFamily="34" charset="0"/>
                        </a:rPr>
                        <a:t>USWC or WC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Bell Gothic Std Light" panose="020B0606020203020204" pitchFamily="34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Bypasses the caches, excluding write combining buffer (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Bell Gothic Std Light" panose="020B0606020203020204" pitchFamily="34" charset="0"/>
                        </a:rPr>
                        <a:t>WCB</a:t>
                      </a:r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)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900321"/>
                  </a:ext>
                </a:extLst>
              </a:tr>
              <a:tr h="230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Bell Gothic Std Light" panose="020B0606020203020204" pitchFamily="34" charset="0"/>
                        </a:rPr>
                        <a:t>WriteBack</a:t>
                      </a:r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 (WB)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Bell Gothic Std Light" panose="020B0606020203020204" pitchFamily="34" charset="0"/>
                          <a:sym typeface="Wingdings" panose="05000000000000000000" pitchFamily="2" charset="2"/>
                        </a:rPr>
                        <a:t>Write the data only into the cache block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192264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Write-Through (WT)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Bell Gothic Std Light" panose="020B0606020203020204" pitchFamily="34" charset="0"/>
                          <a:sym typeface="Wingdings" panose="05000000000000000000" pitchFamily="2" charset="2"/>
                        </a:rPr>
                        <a:t>Always write the data into both the cache and next level memory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363344"/>
                  </a:ext>
                </a:extLst>
              </a:tr>
              <a:tr h="230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Write-Protected (WP)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Bell Gothic Std Light" panose="020B0606020203020204" pitchFamily="34" charset="0"/>
                        </a:rPr>
                        <a:t>Supervisor-mode access only</a:t>
                      </a:r>
                      <a:endParaRPr lang="ko-KR" altLang="en-US" sz="1600" dirty="0">
                        <a:latin typeface="Bell Gothic Std Light" panose="020B0606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6233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D120219-9E6B-4DED-AE44-16EDC32DA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31" y="1889850"/>
            <a:ext cx="7864578" cy="13061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7F1262-6902-4B25-B8F1-A051D5E58781}"/>
              </a:ext>
            </a:extLst>
          </p:cNvPr>
          <p:cNvSpPr/>
          <p:nvPr/>
        </p:nvSpPr>
        <p:spPr>
          <a:xfrm>
            <a:off x="1260431" y="4309291"/>
            <a:ext cx="7574292" cy="59508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5589F-8D64-420A-9353-4CA67B9F061F}"/>
              </a:ext>
            </a:extLst>
          </p:cNvPr>
          <p:cNvCxnSpPr>
            <a:cxnSpLocks/>
          </p:cNvCxnSpPr>
          <p:nvPr/>
        </p:nvCxnSpPr>
        <p:spPr>
          <a:xfrm>
            <a:off x="8848779" y="3004580"/>
            <a:ext cx="0" cy="276306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C7D5D4-6F52-4F4A-BC08-095FA1A2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Combining Buffer</a:t>
            </a:r>
            <a:endParaRPr lang="ko-KR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1D883CB-6DF0-B13E-1905-4108EAC58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E3C87-2964-415F-9B3B-A46E16CA2EF0}"/>
              </a:ext>
            </a:extLst>
          </p:cNvPr>
          <p:cNvGrpSpPr/>
          <p:nvPr/>
        </p:nvGrpSpPr>
        <p:grpSpPr>
          <a:xfrm>
            <a:off x="2765878" y="2534680"/>
            <a:ext cx="6660244" cy="3702862"/>
            <a:chOff x="1279069" y="2534680"/>
            <a:chExt cx="6660244" cy="37028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6B689BE-9C40-4E9D-A772-C35DA7E33248}"/>
                </a:ext>
              </a:extLst>
            </p:cNvPr>
            <p:cNvSpPr/>
            <p:nvPr/>
          </p:nvSpPr>
          <p:spPr>
            <a:xfrm>
              <a:off x="1279070" y="2534680"/>
              <a:ext cx="6660243" cy="4699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Processor</a:t>
              </a:r>
              <a:endParaRPr lang="ko-KR" altLang="en-US" sz="2000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685A5E-6C5E-4F42-9DB0-EF7332984318}"/>
                </a:ext>
              </a:extLst>
            </p:cNvPr>
            <p:cNvSpPr/>
            <p:nvPr/>
          </p:nvSpPr>
          <p:spPr>
            <a:xfrm>
              <a:off x="1279069" y="5767642"/>
              <a:ext cx="6660243" cy="4699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Lower level memory</a:t>
              </a:r>
              <a:endParaRPr lang="ko-KR" altLang="en-US" sz="2000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CFFBC9-A989-4644-BAE5-8E6CC6148C0F}"/>
                </a:ext>
              </a:extLst>
            </p:cNvPr>
            <p:cNvGrpSpPr/>
            <p:nvPr/>
          </p:nvGrpSpPr>
          <p:grpSpPr>
            <a:xfrm>
              <a:off x="2461265" y="3401862"/>
              <a:ext cx="4281301" cy="1983012"/>
              <a:chOff x="1872022" y="3403647"/>
              <a:chExt cx="3283319" cy="198301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C950A3-224C-4292-8E85-D942795EABC3}"/>
                  </a:ext>
                </a:extLst>
              </p:cNvPr>
              <p:cNvSpPr/>
              <p:nvPr/>
            </p:nvSpPr>
            <p:spPr>
              <a:xfrm>
                <a:off x="1872022" y="3403647"/>
                <a:ext cx="3283319" cy="198301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7E9624-668F-4D5A-9CB5-E07FA70056F3}"/>
                  </a:ext>
                </a:extLst>
              </p:cNvPr>
              <p:cNvSpPr/>
              <p:nvPr/>
            </p:nvSpPr>
            <p:spPr>
              <a:xfrm>
                <a:off x="1931361" y="3430785"/>
                <a:ext cx="871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Bell Gothic Std Black" panose="020B0706020202040204" pitchFamily="34" charset="0"/>
                  </a:rPr>
                  <a:t>WC buffer</a:t>
                </a:r>
                <a:endParaRPr lang="ko-KR" altLang="en-US" dirty="0">
                  <a:latin typeface="Bell Gothic Std Black" panose="020B0706020202040204" pitchFamily="34" charset="0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95950CD-E42A-4D50-9CC8-FBE861B026A0}"/>
              </a:ext>
            </a:extLst>
          </p:cNvPr>
          <p:cNvSpPr/>
          <p:nvPr/>
        </p:nvSpPr>
        <p:spPr>
          <a:xfrm>
            <a:off x="2784019" y="5767642"/>
            <a:ext cx="1498645" cy="469900"/>
          </a:xfrm>
          <a:prstGeom prst="rect">
            <a:avLst/>
          </a:prstGeom>
          <a:solidFill>
            <a:srgbClr val="009900">
              <a:alpha val="5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UC mode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5B5A08-3B84-4F21-88D7-D193A34A25D3}"/>
              </a:ext>
            </a:extLst>
          </p:cNvPr>
          <p:cNvSpPr/>
          <p:nvPr/>
        </p:nvSpPr>
        <p:spPr>
          <a:xfrm>
            <a:off x="564204" y="795631"/>
            <a:ext cx="8431940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coalescing writes before or during a long lasting operation like a </a:t>
            </a:r>
            <a:r>
              <a:rPr lang="en-US" altLang="ko-KR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transaction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or a </a:t>
            </a:r>
            <a:r>
              <a:rPr lang="en-US" altLang="ko-KR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coherency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Only for USWC (Uncacheable Speculative Write-Combining) memory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Explicit method (instruction) to use USWC memory type: non-temporal load (</a:t>
            </a:r>
            <a:r>
              <a:rPr lang="en-US" altLang="ko-KR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movntdqa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non-temporal store (</a:t>
            </a:r>
            <a:r>
              <a:rPr lang="en-US" altLang="ko-KR" sz="20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moventdq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5AEA0-8385-493C-9181-08B63B2D6F6E}"/>
              </a:ext>
            </a:extLst>
          </p:cNvPr>
          <p:cNvSpPr/>
          <p:nvPr/>
        </p:nvSpPr>
        <p:spPr>
          <a:xfrm>
            <a:off x="4282665" y="5767642"/>
            <a:ext cx="3961449" cy="469900"/>
          </a:xfrm>
          <a:prstGeom prst="rect">
            <a:avLst/>
          </a:prstGeom>
          <a:solidFill>
            <a:srgbClr val="0000FF">
              <a:alpha val="5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USWC mode</a:t>
            </a:r>
            <a:endParaRPr lang="ko-KR" altLang="en-US" sz="20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03D6F-771C-4D76-9DFE-9DB65687F66D}"/>
              </a:ext>
            </a:extLst>
          </p:cNvPr>
          <p:cNvSpPr/>
          <p:nvPr/>
        </p:nvSpPr>
        <p:spPr>
          <a:xfrm>
            <a:off x="8244114" y="5782156"/>
            <a:ext cx="1219199" cy="469900"/>
          </a:xfrm>
          <a:prstGeom prst="rect">
            <a:avLst/>
          </a:prstGeom>
          <a:solidFill>
            <a:srgbClr val="FF66FF">
              <a:alpha val="5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WB mode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93872-101B-4470-A913-653FDEF5FCE2}"/>
              </a:ext>
            </a:extLst>
          </p:cNvPr>
          <p:cNvGrpSpPr/>
          <p:nvPr/>
        </p:nvGrpSpPr>
        <p:grpSpPr>
          <a:xfrm>
            <a:off x="6088726" y="3004580"/>
            <a:ext cx="17003" cy="2777576"/>
            <a:chOff x="4564725" y="3004580"/>
            <a:chExt cx="17003" cy="277757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639DDC-F261-44F5-A712-C6B87F82C77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4564725" y="3004580"/>
              <a:ext cx="7276" cy="397282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3909009-DF95-45F7-8E5A-6C66385A28EC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564726" y="5384874"/>
              <a:ext cx="17002" cy="397282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3DF81C-8B84-430C-AAEF-741A71DC6C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23579" y="3004580"/>
            <a:ext cx="9762" cy="2763062"/>
          </a:xfrm>
          <a:prstGeom prst="straightConnector1">
            <a:avLst/>
          </a:prstGeom>
          <a:ln w="5715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79ADF7-E18E-44F8-BC21-E76BCDD04BD9}"/>
              </a:ext>
            </a:extLst>
          </p:cNvPr>
          <p:cNvGrpSpPr/>
          <p:nvPr/>
        </p:nvGrpSpPr>
        <p:grpSpPr>
          <a:xfrm>
            <a:off x="8483409" y="3429000"/>
            <a:ext cx="735675" cy="1612968"/>
            <a:chOff x="6959408" y="3429000"/>
            <a:chExt cx="735675" cy="161296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2726D5A-8071-43E2-AB16-163E0FBA61E2}"/>
                </a:ext>
              </a:extLst>
            </p:cNvPr>
            <p:cNvGrpSpPr/>
            <p:nvPr/>
          </p:nvGrpSpPr>
          <p:grpSpPr>
            <a:xfrm>
              <a:off x="6964341" y="3429000"/>
              <a:ext cx="730742" cy="469900"/>
              <a:chOff x="6909758" y="3427267"/>
              <a:chExt cx="730742" cy="4699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778B451-D3E8-413E-8BE5-E946F8DFBA71}"/>
                  </a:ext>
                </a:extLst>
              </p:cNvPr>
              <p:cNvSpPr/>
              <p:nvPr/>
            </p:nvSpPr>
            <p:spPr>
              <a:xfrm>
                <a:off x="6909758" y="3427267"/>
                <a:ext cx="730742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412E1B-FBA3-48F2-8A2E-5BC2DAA66B8C}"/>
                  </a:ext>
                </a:extLst>
              </p:cNvPr>
              <p:cNvSpPr/>
              <p:nvPr/>
            </p:nvSpPr>
            <p:spPr>
              <a:xfrm>
                <a:off x="7016885" y="3481651"/>
                <a:ext cx="51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Bell Gothic Std Black" panose="020B0706020202040204" pitchFamily="34" charset="0"/>
                  </a:rPr>
                  <a:t>L1$</a:t>
                </a:r>
                <a:endParaRPr lang="ko-KR" altLang="en-US" dirty="0">
                  <a:latin typeface="Bell Gothic Std Black" panose="020B070602020204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F0F3A34-5051-47A8-A7DF-B5336B183CB2}"/>
                </a:ext>
              </a:extLst>
            </p:cNvPr>
            <p:cNvGrpSpPr/>
            <p:nvPr/>
          </p:nvGrpSpPr>
          <p:grpSpPr>
            <a:xfrm>
              <a:off x="6964341" y="4000534"/>
              <a:ext cx="730742" cy="469900"/>
              <a:chOff x="6909758" y="3427267"/>
              <a:chExt cx="730742" cy="4699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30A1A6C-8972-48A9-86F3-16035A2E7009}"/>
                  </a:ext>
                </a:extLst>
              </p:cNvPr>
              <p:cNvSpPr/>
              <p:nvPr/>
            </p:nvSpPr>
            <p:spPr>
              <a:xfrm>
                <a:off x="6909758" y="3427267"/>
                <a:ext cx="730742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B4DDE2-B86D-48A1-BE12-37DDBA030289}"/>
                  </a:ext>
                </a:extLst>
              </p:cNvPr>
              <p:cNvSpPr/>
              <p:nvPr/>
            </p:nvSpPr>
            <p:spPr>
              <a:xfrm>
                <a:off x="7016885" y="3481651"/>
                <a:ext cx="516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Bell Gothic Std Black" panose="020B0706020202040204" pitchFamily="34" charset="0"/>
                  </a:rPr>
                  <a:t>L2$</a:t>
                </a:r>
                <a:endParaRPr lang="ko-KR" altLang="en-US" dirty="0">
                  <a:latin typeface="Bell Gothic Std Black" panose="020B0706020202040204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C1329AE-BCB4-4CE8-9D10-F32B34E814C9}"/>
                </a:ext>
              </a:extLst>
            </p:cNvPr>
            <p:cNvGrpSpPr/>
            <p:nvPr/>
          </p:nvGrpSpPr>
          <p:grpSpPr>
            <a:xfrm>
              <a:off x="6959408" y="4572068"/>
              <a:ext cx="730742" cy="469900"/>
              <a:chOff x="6909758" y="3427267"/>
              <a:chExt cx="730742" cy="46990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6B7E973-BFA7-4849-9A1A-A1CCFBD85C04}"/>
                  </a:ext>
                </a:extLst>
              </p:cNvPr>
              <p:cNvSpPr/>
              <p:nvPr/>
            </p:nvSpPr>
            <p:spPr>
              <a:xfrm>
                <a:off x="6909758" y="3427267"/>
                <a:ext cx="730742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3D0D68-4DB9-411C-B6D5-09DB21374C56}"/>
                  </a:ext>
                </a:extLst>
              </p:cNvPr>
              <p:cNvSpPr/>
              <p:nvPr/>
            </p:nvSpPr>
            <p:spPr>
              <a:xfrm>
                <a:off x="7024548" y="3481651"/>
                <a:ext cx="501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Bell Gothic Std Black" panose="020B0706020202040204" pitchFamily="34" charset="0"/>
                  </a:rPr>
                  <a:t>LLC</a:t>
                </a:r>
                <a:endParaRPr lang="ko-KR" altLang="en-US" dirty="0">
                  <a:latin typeface="Bell Gothic Std Black" panose="020B0706020202040204" pitchFamily="34" charset="0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428D501-9432-46F7-929A-24812E1C004B}"/>
              </a:ext>
            </a:extLst>
          </p:cNvPr>
          <p:cNvGrpSpPr/>
          <p:nvPr/>
        </p:nvGrpSpPr>
        <p:grpSpPr>
          <a:xfrm>
            <a:off x="4110108" y="3914271"/>
            <a:ext cx="4010396" cy="1050094"/>
            <a:chOff x="2586108" y="3914271"/>
            <a:chExt cx="4010396" cy="10500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CFA860D-26DA-471C-974E-E931FC00878B}"/>
                </a:ext>
              </a:extLst>
            </p:cNvPr>
            <p:cNvGrpSpPr/>
            <p:nvPr/>
          </p:nvGrpSpPr>
          <p:grpSpPr>
            <a:xfrm>
              <a:off x="2586108" y="3914271"/>
              <a:ext cx="4010396" cy="352449"/>
              <a:chOff x="2643604" y="3926464"/>
              <a:chExt cx="3827370" cy="37287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310D404-760D-4BBA-B728-C6240B89DCE2}"/>
                  </a:ext>
                </a:extLst>
              </p:cNvPr>
              <p:cNvGrpSpPr/>
              <p:nvPr/>
            </p:nvGrpSpPr>
            <p:grpSpPr>
              <a:xfrm>
                <a:off x="2643604" y="3926464"/>
                <a:ext cx="1913685" cy="372875"/>
                <a:chOff x="-2702331" y="3784600"/>
                <a:chExt cx="2447406" cy="42271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2125F9E-8A89-4522-A0E3-C065E49D0A18}"/>
                    </a:ext>
                  </a:extLst>
                </p:cNvPr>
                <p:cNvSpPr/>
                <p:nvPr/>
              </p:nvSpPr>
              <p:spPr>
                <a:xfrm>
                  <a:off x="-2702331" y="3784600"/>
                  <a:ext cx="1229129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58CEFDF-74C3-4C6B-9B1B-4B2D0728135A}"/>
                    </a:ext>
                  </a:extLst>
                </p:cNvPr>
                <p:cNvSpPr/>
                <p:nvPr/>
              </p:nvSpPr>
              <p:spPr>
                <a:xfrm>
                  <a:off x="-1484053" y="3784600"/>
                  <a:ext cx="1229128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C0838FA-879B-413A-BB13-E4A6EEBAC447}"/>
                  </a:ext>
                </a:extLst>
              </p:cNvPr>
              <p:cNvGrpSpPr/>
              <p:nvPr/>
            </p:nvGrpSpPr>
            <p:grpSpPr>
              <a:xfrm>
                <a:off x="4557289" y="3926464"/>
                <a:ext cx="1913685" cy="372875"/>
                <a:chOff x="-2702331" y="3784600"/>
                <a:chExt cx="2447406" cy="42271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68405AE-62F2-4B64-BF76-76BE17D23CA7}"/>
                    </a:ext>
                  </a:extLst>
                </p:cNvPr>
                <p:cNvSpPr/>
                <p:nvPr/>
              </p:nvSpPr>
              <p:spPr>
                <a:xfrm>
                  <a:off x="-2702331" y="3784600"/>
                  <a:ext cx="1229129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16B9406-F648-4B2D-9D6C-657AC8433DF9}"/>
                    </a:ext>
                  </a:extLst>
                </p:cNvPr>
                <p:cNvSpPr/>
                <p:nvPr/>
              </p:nvSpPr>
              <p:spPr>
                <a:xfrm>
                  <a:off x="-1484053" y="3784600"/>
                  <a:ext cx="1229128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C0E4B1-FDBA-49BE-9DE7-8711F6D4ADF4}"/>
                </a:ext>
              </a:extLst>
            </p:cNvPr>
            <p:cNvGrpSpPr/>
            <p:nvPr/>
          </p:nvGrpSpPr>
          <p:grpSpPr>
            <a:xfrm>
              <a:off x="2586108" y="4267266"/>
              <a:ext cx="4010396" cy="352449"/>
              <a:chOff x="2643604" y="3926464"/>
              <a:chExt cx="3827370" cy="37287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551DA94-E088-44DF-8358-CF00D59AE7D5}"/>
                  </a:ext>
                </a:extLst>
              </p:cNvPr>
              <p:cNvGrpSpPr/>
              <p:nvPr/>
            </p:nvGrpSpPr>
            <p:grpSpPr>
              <a:xfrm>
                <a:off x="2643604" y="3926464"/>
                <a:ext cx="1913685" cy="372875"/>
                <a:chOff x="-2702331" y="3784600"/>
                <a:chExt cx="2447406" cy="422718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8453D08-D1E8-4F0B-BB45-A7B547CDE22C}"/>
                    </a:ext>
                  </a:extLst>
                </p:cNvPr>
                <p:cNvSpPr/>
                <p:nvPr/>
              </p:nvSpPr>
              <p:spPr>
                <a:xfrm>
                  <a:off x="-2702331" y="3784600"/>
                  <a:ext cx="1229129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D9777EA-CE0D-4802-986E-33243E282641}"/>
                    </a:ext>
                  </a:extLst>
                </p:cNvPr>
                <p:cNvSpPr/>
                <p:nvPr/>
              </p:nvSpPr>
              <p:spPr>
                <a:xfrm>
                  <a:off x="-1484053" y="3784600"/>
                  <a:ext cx="1229128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476287D-ED41-4958-ABC4-D09154C23562}"/>
                  </a:ext>
                </a:extLst>
              </p:cNvPr>
              <p:cNvGrpSpPr/>
              <p:nvPr/>
            </p:nvGrpSpPr>
            <p:grpSpPr>
              <a:xfrm>
                <a:off x="4557289" y="3926464"/>
                <a:ext cx="1913685" cy="372875"/>
                <a:chOff x="-2702331" y="3784600"/>
                <a:chExt cx="2447406" cy="42271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E629B53-1629-4C78-A5FD-B7AF2E457F94}"/>
                    </a:ext>
                  </a:extLst>
                </p:cNvPr>
                <p:cNvSpPr/>
                <p:nvPr/>
              </p:nvSpPr>
              <p:spPr>
                <a:xfrm>
                  <a:off x="-2702331" y="3784600"/>
                  <a:ext cx="1229129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E3AF0A9-2B63-441E-90C4-EDC9AC224851}"/>
                    </a:ext>
                  </a:extLst>
                </p:cNvPr>
                <p:cNvSpPr/>
                <p:nvPr/>
              </p:nvSpPr>
              <p:spPr>
                <a:xfrm>
                  <a:off x="-1484053" y="3784600"/>
                  <a:ext cx="1229128" cy="42271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  <a:latin typeface="Bell Gothic Std Black" panose="020B0706020202040204" pitchFamily="34" charset="0"/>
                  </a:endParaRPr>
                </a:p>
              </p:txBody>
            </p:sp>
          </p:grp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8587804-9518-4158-8F46-2AAC914AB4DC}"/>
                </a:ext>
              </a:extLst>
            </p:cNvPr>
            <p:cNvSpPr/>
            <p:nvPr/>
          </p:nvSpPr>
          <p:spPr>
            <a:xfrm>
              <a:off x="2586108" y="4616927"/>
              <a:ext cx="4010396" cy="3474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CAFB6D3-1CA0-47B6-BAB0-F43D559EF99E}"/>
                </a:ext>
              </a:extLst>
            </p:cNvPr>
            <p:cNvGrpSpPr/>
            <p:nvPr/>
          </p:nvGrpSpPr>
          <p:grpSpPr>
            <a:xfrm>
              <a:off x="4440016" y="4780505"/>
              <a:ext cx="357936" cy="46177"/>
              <a:chOff x="4440016" y="4780505"/>
              <a:chExt cx="357936" cy="46177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934B907-93B9-4792-9FC3-CB5C6F65A0FE}"/>
                  </a:ext>
                </a:extLst>
              </p:cNvPr>
              <p:cNvSpPr/>
              <p:nvPr/>
            </p:nvSpPr>
            <p:spPr>
              <a:xfrm>
                <a:off x="4440016" y="4780505"/>
                <a:ext cx="46177" cy="461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D5EAA4-3EE8-47C3-9B45-1C825F9090D0}"/>
                  </a:ext>
                </a:extLst>
              </p:cNvPr>
              <p:cNvSpPr/>
              <p:nvPr/>
            </p:nvSpPr>
            <p:spPr>
              <a:xfrm>
                <a:off x="4592329" y="4780505"/>
                <a:ext cx="46177" cy="461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6F89EDF-7B19-4620-9FBE-F80ACA48B3C3}"/>
                  </a:ext>
                </a:extLst>
              </p:cNvPr>
              <p:cNvSpPr/>
              <p:nvPr/>
            </p:nvSpPr>
            <p:spPr>
              <a:xfrm>
                <a:off x="4751775" y="4780505"/>
                <a:ext cx="46177" cy="461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CB59CCC-0FDA-4A94-8285-B73B556E7248}"/>
              </a:ext>
            </a:extLst>
          </p:cNvPr>
          <p:cNvSpPr/>
          <p:nvPr/>
        </p:nvSpPr>
        <p:spPr>
          <a:xfrm>
            <a:off x="4110109" y="3914545"/>
            <a:ext cx="1007045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Mem[100]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07882E-F697-471E-AB7D-E80A3F4A2EAC}"/>
              </a:ext>
            </a:extLst>
          </p:cNvPr>
          <p:cNvSpPr/>
          <p:nvPr/>
        </p:nvSpPr>
        <p:spPr>
          <a:xfrm>
            <a:off x="5108262" y="3914545"/>
            <a:ext cx="1007044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Mem[108]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F5DC76-A9A7-4D44-959B-362BFD9A21E9}"/>
              </a:ext>
            </a:extLst>
          </p:cNvPr>
          <p:cNvSpPr/>
          <p:nvPr/>
        </p:nvSpPr>
        <p:spPr>
          <a:xfrm>
            <a:off x="6115307" y="3914545"/>
            <a:ext cx="1007045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Mem[116]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C42D67-DE65-4372-816A-F6A707B32AAB}"/>
              </a:ext>
            </a:extLst>
          </p:cNvPr>
          <p:cNvSpPr/>
          <p:nvPr/>
        </p:nvSpPr>
        <p:spPr>
          <a:xfrm>
            <a:off x="7113460" y="3914545"/>
            <a:ext cx="1007044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Mem[124]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6014E9-3CEE-42F5-933C-996AE0CF682C}"/>
              </a:ext>
            </a:extLst>
          </p:cNvPr>
          <p:cNvSpPr/>
          <p:nvPr/>
        </p:nvSpPr>
        <p:spPr>
          <a:xfrm>
            <a:off x="4110108" y="4263442"/>
            <a:ext cx="1007045" cy="35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Mem[400]</a:t>
            </a:r>
            <a:endParaRPr lang="ko-KR" altLang="en-US" sz="14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9ED41-B7D4-493A-A687-7BE61396FFBB}"/>
              </a:ext>
            </a:extLst>
          </p:cNvPr>
          <p:cNvSpPr/>
          <p:nvPr/>
        </p:nvSpPr>
        <p:spPr>
          <a:xfrm>
            <a:off x="4110108" y="4611917"/>
            <a:ext cx="1007045" cy="35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Mem[900]</a:t>
            </a:r>
            <a:endParaRPr lang="ko-KR" altLang="en-US" sz="14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56CC02-FFB4-4612-8F0F-9AF35701F204}"/>
              </a:ext>
            </a:extLst>
          </p:cNvPr>
          <p:cNvSpPr/>
          <p:nvPr/>
        </p:nvSpPr>
        <p:spPr>
          <a:xfrm>
            <a:off x="6820980" y="2583610"/>
            <a:ext cx="1007045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Mem[100]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44F239-E25D-4F31-AAF1-EF054521790A}"/>
              </a:ext>
            </a:extLst>
          </p:cNvPr>
          <p:cNvSpPr/>
          <p:nvPr/>
        </p:nvSpPr>
        <p:spPr>
          <a:xfrm>
            <a:off x="6820980" y="2583610"/>
            <a:ext cx="1007045" cy="35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Mem[400]</a:t>
            </a:r>
            <a:endParaRPr lang="ko-KR" altLang="en-US" sz="14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A34079-393C-48EB-A558-B7612CAD029F}"/>
              </a:ext>
            </a:extLst>
          </p:cNvPr>
          <p:cNvSpPr/>
          <p:nvPr/>
        </p:nvSpPr>
        <p:spPr>
          <a:xfrm>
            <a:off x="6820980" y="2583610"/>
            <a:ext cx="1007045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Mem[108]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F1595E-2F0D-429F-AC9B-343508E58FF5}"/>
              </a:ext>
            </a:extLst>
          </p:cNvPr>
          <p:cNvSpPr/>
          <p:nvPr/>
        </p:nvSpPr>
        <p:spPr>
          <a:xfrm>
            <a:off x="6820979" y="2580196"/>
            <a:ext cx="1007045" cy="35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Mem[900]</a:t>
            </a:r>
            <a:endParaRPr lang="ko-KR" altLang="en-US" sz="14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1219F13-E3C7-4431-B1DE-690CD105991F}"/>
              </a:ext>
            </a:extLst>
          </p:cNvPr>
          <p:cNvSpPr/>
          <p:nvPr/>
        </p:nvSpPr>
        <p:spPr>
          <a:xfrm>
            <a:off x="6820979" y="2583337"/>
            <a:ext cx="1007045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Mem[116]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AFCFA6-0490-4008-B55B-4933CCBF69AE}"/>
              </a:ext>
            </a:extLst>
          </p:cNvPr>
          <p:cNvSpPr/>
          <p:nvPr/>
        </p:nvSpPr>
        <p:spPr>
          <a:xfrm>
            <a:off x="6820979" y="2583337"/>
            <a:ext cx="1007045" cy="352449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Mem[124]</a:t>
            </a:r>
            <a:endParaRPr lang="ko-KR" altLang="en-US" sz="14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3E2C40F-F9FC-4082-9EF7-6A6C9F6A77A5}"/>
              </a:ext>
            </a:extLst>
          </p:cNvPr>
          <p:cNvGrpSpPr/>
          <p:nvPr/>
        </p:nvGrpSpPr>
        <p:grpSpPr>
          <a:xfrm>
            <a:off x="4110108" y="3910447"/>
            <a:ext cx="4010396" cy="352449"/>
            <a:chOff x="-3429487" y="3622107"/>
            <a:chExt cx="4010396" cy="35244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4884F0-1209-468C-A66A-588B5BCDB018}"/>
                </a:ext>
              </a:extLst>
            </p:cNvPr>
            <p:cNvSpPr/>
            <p:nvPr/>
          </p:nvSpPr>
          <p:spPr>
            <a:xfrm>
              <a:off x="-3429487" y="3622107"/>
              <a:ext cx="1007045" cy="352449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Mem[100]</a:t>
              </a:r>
              <a:endParaRPr lang="ko-KR" altLang="en-US" sz="14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44844A-A2D7-47F6-937E-991DA7634268}"/>
                </a:ext>
              </a:extLst>
            </p:cNvPr>
            <p:cNvSpPr/>
            <p:nvPr/>
          </p:nvSpPr>
          <p:spPr>
            <a:xfrm>
              <a:off x="-2431333" y="3622107"/>
              <a:ext cx="1007044" cy="352449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Mem[108]</a:t>
              </a:r>
              <a:endParaRPr lang="ko-KR" altLang="en-US" sz="14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DFDEE3-44C5-4111-8874-121BCACA46EE}"/>
                </a:ext>
              </a:extLst>
            </p:cNvPr>
            <p:cNvSpPr/>
            <p:nvPr/>
          </p:nvSpPr>
          <p:spPr>
            <a:xfrm>
              <a:off x="-1424289" y="3622107"/>
              <a:ext cx="1007045" cy="352449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Mem[116]</a:t>
              </a:r>
              <a:endParaRPr lang="ko-KR" altLang="en-US" sz="14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3941513-166C-482F-9F0F-2C46AB1599B2}"/>
                </a:ext>
              </a:extLst>
            </p:cNvPr>
            <p:cNvSpPr/>
            <p:nvPr/>
          </p:nvSpPr>
          <p:spPr>
            <a:xfrm>
              <a:off x="-426135" y="3622107"/>
              <a:ext cx="1007044" cy="352449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Mem[124]</a:t>
              </a:r>
              <a:endParaRPr lang="ko-KR" altLang="en-US" sz="14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77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9688 0.19584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9584 0.24283 " pathEditMode="relative" rAng="0" ptsTypes="AA">
                                      <p:cBhvr>
                                        <p:cTn id="7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18837 0.19653 " pathEditMode="relative" rAng="0" ptsTypes="AA">
                                      <p:cBhvr>
                                        <p:cTn id="8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9844 0.29514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7673 0.19375 " pathEditMode="relative" rAng="0" ptsTypes="AA">
                                      <p:cBhvr>
                                        <p:cTn id="10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03195 0.19422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1355 0.33357 " pathEditMode="relative" rAng="0" ptsTypes="AA">
                                      <p:cBhvr>
                                        <p:cTn id="12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81" grpId="0" animBg="1"/>
      <p:bldP spid="82" grpId="0" animBg="1"/>
      <p:bldP spid="79" grpId="0" animBg="1"/>
      <p:bldP spid="80" grpId="0" animBg="1"/>
      <p:bldP spid="84" grpId="0" animBg="1"/>
      <p:bldP spid="85" grpId="0" animBg="1"/>
      <p:bldP spid="86" grpId="0" animBg="1"/>
      <p:bldP spid="86" grpId="1" animBg="1"/>
      <p:bldP spid="86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Technique4: Non-Blocking Cache</a:t>
            </a:r>
            <a:endParaRPr lang="ko-KR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1469641-9087-3066-FA45-0C61FD09D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5888" y="924890"/>
            <a:ext cx="871563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pipeline stall by </a:t>
            </a:r>
            <a:r>
              <a:rPr lang="en-US" altLang="ko-KR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miss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in MIPS</a:t>
            </a:r>
            <a:endParaRPr lang="en-US" altLang="ko-KR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7D1A2-445D-421E-9559-9FA5318819A9}"/>
              </a:ext>
            </a:extLst>
          </p:cNvPr>
          <p:cNvGrpSpPr/>
          <p:nvPr/>
        </p:nvGrpSpPr>
        <p:grpSpPr>
          <a:xfrm>
            <a:off x="2151460" y="1462979"/>
            <a:ext cx="2154976" cy="4722414"/>
            <a:chOff x="627460" y="1391729"/>
            <a:chExt cx="2154976" cy="4722414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906E6A1D-5984-4BD9-9723-00ABAFD77D9F}"/>
                </a:ext>
              </a:extLst>
            </p:cNvPr>
            <p:cNvSpPr/>
            <p:nvPr/>
          </p:nvSpPr>
          <p:spPr>
            <a:xfrm>
              <a:off x="725884" y="1889806"/>
              <a:ext cx="2056552" cy="422433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266A2-F31D-4628-BE16-EAC5D098B39F}"/>
                </a:ext>
              </a:extLst>
            </p:cNvPr>
            <p:cNvSpPr txBox="1"/>
            <p:nvPr/>
          </p:nvSpPr>
          <p:spPr>
            <a:xfrm>
              <a:off x="627460" y="1391729"/>
              <a:ext cx="1423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Bell Gothic Std Black" panose="020B0706020202040204" pitchFamily="34" charset="0"/>
                </a:rPr>
                <a:t>Program</a:t>
              </a:r>
              <a:endParaRPr lang="ko-KR" altLang="en-US" sz="2800" dirty="0">
                <a:latin typeface="Bell Gothic Std Black" panose="020B0706020202040204" pitchFamily="34" charset="0"/>
              </a:endParaRPr>
            </a:p>
          </p:txBody>
        </p:sp>
      </p:grpSp>
      <p:sp>
        <p:nvSpPr>
          <p:cNvPr id="15" name="Line 11">
            <a:extLst>
              <a:ext uri="{FF2B5EF4-FFF2-40B4-BE49-F238E27FC236}">
                <a16:creationId xmlns:a16="http://schemas.microsoft.com/office/drawing/2014/main" id="{05180923-12D3-44CC-BBAE-EE2425E8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85323802-ED66-473D-84D9-5EA4962B3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0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32E0589C-BF03-4774-B4E2-F6001C1CB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8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DF709F4-E8B0-4CAC-A310-51934024E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85936A3-7255-40CC-B8CA-9C5D6BD70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84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E8FD946A-FBB6-4992-ACD3-882FC3060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42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A727547B-3CCE-4923-9361-802BAC97A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0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3AA8E7E0-149E-485B-8D35-53BB94137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5837" y="1745156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98">
            <a:extLst>
              <a:ext uri="{FF2B5EF4-FFF2-40B4-BE49-F238E27FC236}">
                <a16:creationId xmlns:a16="http://schemas.microsoft.com/office/drawing/2014/main" id="{AD90AB9C-8654-42F5-B9BA-9C5E4E2D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123163"/>
            <a:ext cx="20871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spc="-200" dirty="0">
                <a:solidFill>
                  <a:schemeClr val="tx1"/>
                </a:solidFill>
                <a:latin typeface="Courier New" panose="02070309020205020404" pitchFamily="49" charset="0"/>
              </a:rPr>
              <a:t>Instruction1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39C92-5A2B-4BB9-A7F8-A7BC99CE3B1A}"/>
              </a:ext>
            </a:extLst>
          </p:cNvPr>
          <p:cNvSpPr txBox="1"/>
          <p:nvPr/>
        </p:nvSpPr>
        <p:spPr>
          <a:xfrm>
            <a:off x="4390189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1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D3834A-40DD-444C-AEF1-4E9E3B568570}"/>
              </a:ext>
            </a:extLst>
          </p:cNvPr>
          <p:cNvSpPr txBox="1"/>
          <p:nvPr/>
        </p:nvSpPr>
        <p:spPr>
          <a:xfrm>
            <a:off x="5054913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2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40B46-62DB-4134-88C0-C20D7E615B0A}"/>
              </a:ext>
            </a:extLst>
          </p:cNvPr>
          <p:cNvSpPr txBox="1"/>
          <p:nvPr/>
        </p:nvSpPr>
        <p:spPr>
          <a:xfrm>
            <a:off x="5749926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3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F3444-FAD9-48AE-B5E5-A9B35FD43DFF}"/>
              </a:ext>
            </a:extLst>
          </p:cNvPr>
          <p:cNvSpPr txBox="1"/>
          <p:nvPr/>
        </p:nvSpPr>
        <p:spPr>
          <a:xfrm>
            <a:off x="6414650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4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44DC0F-CE79-4859-9085-30AED57C57C2}"/>
              </a:ext>
            </a:extLst>
          </p:cNvPr>
          <p:cNvSpPr txBox="1"/>
          <p:nvPr/>
        </p:nvSpPr>
        <p:spPr>
          <a:xfrm>
            <a:off x="7122432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5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ED52CC-DB43-49C7-96CB-7E37BE3FF695}"/>
              </a:ext>
            </a:extLst>
          </p:cNvPr>
          <p:cNvSpPr txBox="1"/>
          <p:nvPr/>
        </p:nvSpPr>
        <p:spPr>
          <a:xfrm>
            <a:off x="7787156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6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C52548-EA5F-4C44-BE92-4924A22E3331}"/>
              </a:ext>
            </a:extLst>
          </p:cNvPr>
          <p:cNvSpPr txBox="1"/>
          <p:nvPr/>
        </p:nvSpPr>
        <p:spPr>
          <a:xfrm>
            <a:off x="8482169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7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EFEB6-E191-4221-8F8A-A149359DA6AB}"/>
              </a:ext>
            </a:extLst>
          </p:cNvPr>
          <p:cNvSpPr txBox="1"/>
          <p:nvPr/>
        </p:nvSpPr>
        <p:spPr>
          <a:xfrm>
            <a:off x="9146893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8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4B618-D851-43C2-BBDF-26853C96A986}"/>
              </a:ext>
            </a:extLst>
          </p:cNvPr>
          <p:cNvSpPr txBox="1"/>
          <p:nvPr/>
        </p:nvSpPr>
        <p:spPr>
          <a:xfrm>
            <a:off x="9859736" y="1417491"/>
            <a:ext cx="646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Cycle</a:t>
            </a:r>
            <a:r>
              <a:rPr lang="en-US" altLang="ko-KR" sz="1600" i="1" spc="-100" dirty="0">
                <a:solidFill>
                  <a:srgbClr val="002060"/>
                </a:solidFill>
                <a:latin typeface="Bell Gothic Std Black" panose="020B0706020202040204" pitchFamily="34" charset="0"/>
              </a:rPr>
              <a:t>9</a:t>
            </a:r>
            <a:endParaRPr lang="ko-KR" altLang="en-US" sz="1600" i="1" spc="-100" dirty="0">
              <a:solidFill>
                <a:srgbClr val="002060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254D098-1BA8-4767-9535-974F0474E0E5}"/>
              </a:ext>
            </a:extLst>
          </p:cNvPr>
          <p:cNvGrpSpPr/>
          <p:nvPr/>
        </p:nvGrpSpPr>
        <p:grpSpPr>
          <a:xfrm>
            <a:off x="2242366" y="2938623"/>
            <a:ext cx="1981702" cy="2081023"/>
            <a:chOff x="718366" y="2938622"/>
            <a:chExt cx="1981702" cy="208102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E1CE5B8-6F98-46C2-BDFF-CCCB8F73FE51}"/>
                </a:ext>
              </a:extLst>
            </p:cNvPr>
            <p:cNvGrpSpPr/>
            <p:nvPr/>
          </p:nvGrpSpPr>
          <p:grpSpPr>
            <a:xfrm>
              <a:off x="729414" y="2938622"/>
              <a:ext cx="1970654" cy="1253740"/>
              <a:chOff x="-3590711" y="3275878"/>
              <a:chExt cx="1970654" cy="1253740"/>
            </a:xfrm>
          </p:grpSpPr>
          <p:sp>
            <p:nvSpPr>
              <p:cNvPr id="102" name="Rectangle: Folded Corner 101">
                <a:extLst>
                  <a:ext uri="{FF2B5EF4-FFF2-40B4-BE49-F238E27FC236}">
                    <a16:creationId xmlns:a16="http://schemas.microsoft.com/office/drawing/2014/main" id="{611659EC-2FCB-4791-88D5-E8A8BC997752}"/>
                  </a:ext>
                </a:extLst>
              </p:cNvPr>
              <p:cNvSpPr/>
              <p:nvPr/>
            </p:nvSpPr>
            <p:spPr>
              <a:xfrm>
                <a:off x="-3563442" y="3350340"/>
                <a:ext cx="1943385" cy="1142205"/>
              </a:xfrm>
              <a:prstGeom prst="foldedCorner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5999EE2-DFE5-4405-89BF-1EAA776E7E26}"/>
                  </a:ext>
                </a:extLst>
              </p:cNvPr>
              <p:cNvGrpSpPr/>
              <p:nvPr/>
            </p:nvGrpSpPr>
            <p:grpSpPr>
              <a:xfrm>
                <a:off x="-3590711" y="3275878"/>
                <a:ext cx="984017" cy="1253740"/>
                <a:chOff x="692300" y="2962524"/>
                <a:chExt cx="984017" cy="1253740"/>
              </a:xfrm>
            </p:grpSpPr>
            <p:sp>
              <p:nvSpPr>
                <p:cNvPr id="104" name="Rectangle 198">
                  <a:extLst>
                    <a:ext uri="{FF2B5EF4-FFF2-40B4-BE49-F238E27FC236}">
                      <a16:creationId xmlns:a16="http://schemas.microsoft.com/office/drawing/2014/main" id="{75CAC163-ABAD-4E97-81DB-BB2AF4284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00" y="2962524"/>
                  <a:ext cx="976230" cy="45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400" b="1" spc="-200" dirty="0">
                      <a:solidFill>
                        <a:schemeClr val="tx1"/>
                      </a:solidFill>
                      <a:latin typeface="Courier New" panose="02070309020205020404" pitchFamily="49" charset="0"/>
                    </a:rPr>
                    <a:t>stall</a:t>
                  </a:r>
                  <a:endParaRPr lang="en-US" altLang="en-US" sz="2400" b="1" i="1" spc="-200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05" name="Rectangle 198">
                  <a:extLst>
                    <a:ext uri="{FF2B5EF4-FFF2-40B4-BE49-F238E27FC236}">
                      <a16:creationId xmlns:a16="http://schemas.microsoft.com/office/drawing/2014/main" id="{0A680517-6D4A-4657-B9E4-550EF5040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" y="3757164"/>
                  <a:ext cx="976230" cy="45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400" b="1" spc="-200" dirty="0">
                      <a:solidFill>
                        <a:schemeClr val="tx1"/>
                      </a:solidFill>
                      <a:latin typeface="Courier New" panose="02070309020205020404" pitchFamily="49" charset="0"/>
                    </a:rPr>
                    <a:t>stall</a:t>
                  </a:r>
                  <a:endParaRPr lang="en-US" altLang="en-US" sz="2400" b="1" i="1" spc="-200" dirty="0">
                    <a:solidFill>
                      <a:schemeClr val="tx1"/>
                    </a:solidFill>
                    <a:latin typeface="Courier New" panose="02070309020205020404" pitchFamily="49" charset="0"/>
                  </a:endParaRPr>
                </a:p>
              </p:txBody>
            </p:sp>
          </p:grpSp>
        </p:grpSp>
        <p:sp>
          <p:nvSpPr>
            <p:cNvPr id="101" name="Rectangle 198">
              <a:extLst>
                <a:ext uri="{FF2B5EF4-FFF2-40B4-BE49-F238E27FC236}">
                  <a16:creationId xmlns:a16="http://schemas.microsoft.com/office/drawing/2014/main" id="{5BFF977D-8774-4D40-8551-5A097C9BC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66" y="4560545"/>
              <a:ext cx="97623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 spc="-2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stall</a:t>
              </a:r>
              <a:endParaRPr lang="en-US" altLang="en-US" sz="2400" b="1" i="1" spc="-2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82A1B16-0903-4F13-8B2B-32788A62448B}"/>
              </a:ext>
            </a:extLst>
          </p:cNvPr>
          <p:cNvGrpSpPr/>
          <p:nvPr/>
        </p:nvGrpSpPr>
        <p:grpSpPr>
          <a:xfrm>
            <a:off x="5110717" y="2846910"/>
            <a:ext cx="3429000" cy="609600"/>
            <a:chOff x="3595561" y="2907173"/>
            <a:chExt cx="3429000" cy="609600"/>
          </a:xfrm>
        </p:grpSpPr>
        <p:sp>
          <p:nvSpPr>
            <p:cNvPr id="107" name="AutoShape 132" descr="Shingle">
              <a:extLst>
                <a:ext uri="{FF2B5EF4-FFF2-40B4-BE49-F238E27FC236}">
                  <a16:creationId xmlns:a16="http://schemas.microsoft.com/office/drawing/2014/main" id="{7FDD89D1-0EFC-4DB6-A14A-BF27C523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5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08" name="AutoShape 133" descr="Shingle">
              <a:extLst>
                <a:ext uri="{FF2B5EF4-FFF2-40B4-BE49-F238E27FC236}">
                  <a16:creationId xmlns:a16="http://schemas.microsoft.com/office/drawing/2014/main" id="{8A616B4D-5DBB-4BDD-93EE-D4CE29A8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3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09" name="AutoShape 134" descr="Shingle">
              <a:extLst>
                <a:ext uri="{FF2B5EF4-FFF2-40B4-BE49-F238E27FC236}">
                  <a16:creationId xmlns:a16="http://schemas.microsoft.com/office/drawing/2014/main" id="{4D160241-7803-4315-AF49-BF5F475A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1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10" name="AutoShape 135" descr="Shingle">
              <a:extLst>
                <a:ext uri="{FF2B5EF4-FFF2-40B4-BE49-F238E27FC236}">
                  <a16:creationId xmlns:a16="http://schemas.microsoft.com/office/drawing/2014/main" id="{23A79914-CCBE-4257-B3E9-A2EC9F7C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9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11" name="AutoShape 136" descr="Shingle">
              <a:extLst>
                <a:ext uri="{FF2B5EF4-FFF2-40B4-BE49-F238E27FC236}">
                  <a16:creationId xmlns:a16="http://schemas.microsoft.com/office/drawing/2014/main" id="{8C987970-39A9-4FA8-879E-2BD6DECDA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7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9F0ED6-7833-4D01-A76F-9BEC734DB928}"/>
              </a:ext>
            </a:extLst>
          </p:cNvPr>
          <p:cNvGrpSpPr/>
          <p:nvPr/>
        </p:nvGrpSpPr>
        <p:grpSpPr>
          <a:xfrm>
            <a:off x="5796517" y="3666749"/>
            <a:ext cx="3429000" cy="609600"/>
            <a:chOff x="3595561" y="2907173"/>
            <a:chExt cx="3429000" cy="609600"/>
          </a:xfrm>
        </p:grpSpPr>
        <p:sp>
          <p:nvSpPr>
            <p:cNvPr id="113" name="AutoShape 132" descr="Shingle">
              <a:extLst>
                <a:ext uri="{FF2B5EF4-FFF2-40B4-BE49-F238E27FC236}">
                  <a16:creationId xmlns:a16="http://schemas.microsoft.com/office/drawing/2014/main" id="{D81761F4-67C4-44AB-BD7E-89F111CD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5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14" name="AutoShape 133" descr="Shingle">
              <a:extLst>
                <a:ext uri="{FF2B5EF4-FFF2-40B4-BE49-F238E27FC236}">
                  <a16:creationId xmlns:a16="http://schemas.microsoft.com/office/drawing/2014/main" id="{F90EEDD4-B61D-4C7F-A189-F6120E5E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3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15" name="AutoShape 134" descr="Shingle">
              <a:extLst>
                <a:ext uri="{FF2B5EF4-FFF2-40B4-BE49-F238E27FC236}">
                  <a16:creationId xmlns:a16="http://schemas.microsoft.com/office/drawing/2014/main" id="{82EA2326-18DF-49E3-BF9D-8357DC441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1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16" name="AutoShape 135" descr="Shingle">
              <a:extLst>
                <a:ext uri="{FF2B5EF4-FFF2-40B4-BE49-F238E27FC236}">
                  <a16:creationId xmlns:a16="http://schemas.microsoft.com/office/drawing/2014/main" id="{E758F6FF-92CA-4846-98E5-F75E4246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9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17" name="AutoShape 136" descr="Shingle">
              <a:extLst>
                <a:ext uri="{FF2B5EF4-FFF2-40B4-BE49-F238E27FC236}">
                  <a16:creationId xmlns:a16="http://schemas.microsoft.com/office/drawing/2014/main" id="{AE36B056-A037-4B7F-B286-D4EB5D9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7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7461469-E8C6-458C-BAC2-5DCDF610A7A4}"/>
              </a:ext>
            </a:extLst>
          </p:cNvPr>
          <p:cNvGrpSpPr/>
          <p:nvPr/>
        </p:nvGrpSpPr>
        <p:grpSpPr>
          <a:xfrm>
            <a:off x="6482317" y="4515248"/>
            <a:ext cx="3429000" cy="609600"/>
            <a:chOff x="3595561" y="2907173"/>
            <a:chExt cx="3429000" cy="609600"/>
          </a:xfrm>
        </p:grpSpPr>
        <p:sp>
          <p:nvSpPr>
            <p:cNvPr id="119" name="AutoShape 132" descr="Shingle">
              <a:extLst>
                <a:ext uri="{FF2B5EF4-FFF2-40B4-BE49-F238E27FC236}">
                  <a16:creationId xmlns:a16="http://schemas.microsoft.com/office/drawing/2014/main" id="{0F4D6252-A925-48B1-83F7-16BCB824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5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20" name="AutoShape 133" descr="Shingle">
              <a:extLst>
                <a:ext uri="{FF2B5EF4-FFF2-40B4-BE49-F238E27FC236}">
                  <a16:creationId xmlns:a16="http://schemas.microsoft.com/office/drawing/2014/main" id="{1846162E-EDCA-4896-B706-1F51A8EE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3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21" name="AutoShape 134" descr="Shingle">
              <a:extLst>
                <a:ext uri="{FF2B5EF4-FFF2-40B4-BE49-F238E27FC236}">
                  <a16:creationId xmlns:a16="http://schemas.microsoft.com/office/drawing/2014/main" id="{2F27F483-2FE4-4027-9CC2-ECFB2F1E5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1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22" name="AutoShape 135" descr="Shingle">
              <a:extLst>
                <a:ext uri="{FF2B5EF4-FFF2-40B4-BE49-F238E27FC236}">
                  <a16:creationId xmlns:a16="http://schemas.microsoft.com/office/drawing/2014/main" id="{E077945B-C953-48FA-91D9-43BBAB7D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9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  <p:sp>
          <p:nvSpPr>
            <p:cNvPr id="123" name="AutoShape 136" descr="Shingle">
              <a:extLst>
                <a:ext uri="{FF2B5EF4-FFF2-40B4-BE49-F238E27FC236}">
                  <a16:creationId xmlns:a16="http://schemas.microsoft.com/office/drawing/2014/main" id="{124416C6-C82D-4FC9-9E96-1615C8E4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761" y="2907173"/>
              <a:ext cx="685800" cy="609600"/>
            </a:xfrm>
            <a:prstGeom prst="irregularSeal2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rgbClr val="FC0128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B733044-3C9B-424A-9396-F88F5900C1C7}"/>
              </a:ext>
            </a:extLst>
          </p:cNvPr>
          <p:cNvGrpSpPr/>
          <p:nvPr/>
        </p:nvGrpSpPr>
        <p:grpSpPr>
          <a:xfrm>
            <a:off x="7212244" y="5185111"/>
            <a:ext cx="3347194" cy="838200"/>
            <a:chOff x="5688244" y="5185111"/>
            <a:chExt cx="3347194" cy="838200"/>
          </a:xfrm>
        </p:grpSpPr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FB987325-0369-45AF-AEF1-2B71D093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244" y="5337511"/>
              <a:ext cx="269875" cy="458788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B2D479CF-BF3C-4774-8830-AD26C932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532" y="5337511"/>
              <a:ext cx="271463" cy="458788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Rectangle 26">
              <a:extLst>
                <a:ext uri="{FF2B5EF4-FFF2-40B4-BE49-F238E27FC236}">
                  <a16:creationId xmlns:a16="http://schemas.microsoft.com/office/drawing/2014/main" id="{2272FEA8-6C10-4CAC-8E29-E161F8AF5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569" y="5340686"/>
              <a:ext cx="412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</a:rPr>
                <a:t>IM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CF9B7BD-80EE-4C74-A085-323F50338F5D}"/>
                </a:ext>
              </a:extLst>
            </p:cNvPr>
            <p:cNvGrpSpPr/>
            <p:nvPr/>
          </p:nvGrpSpPr>
          <p:grpSpPr>
            <a:xfrm>
              <a:off x="8509232" y="5337511"/>
              <a:ext cx="450851" cy="458788"/>
              <a:chOff x="5815012" y="2075543"/>
              <a:chExt cx="450851" cy="458788"/>
            </a:xfrm>
          </p:grpSpPr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C7E83D90-C94C-433F-8E71-1A2C58053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012" y="2075543"/>
                <a:ext cx="225425" cy="458788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C8EB45EE-36B6-477B-B8A9-6223028F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8850" y="2075543"/>
                <a:ext cx="227013" cy="458788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9" name="Rectangle 41">
              <a:extLst>
                <a:ext uri="{FF2B5EF4-FFF2-40B4-BE49-F238E27FC236}">
                  <a16:creationId xmlns:a16="http://schemas.microsoft.com/office/drawing/2014/main" id="{113EAEC7-BF0C-4608-81D9-9291D176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370" y="5340686"/>
              <a:ext cx="56906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Reg</a:t>
              </a:r>
            </a:p>
          </p:txBody>
        </p:sp>
        <p:sp>
          <p:nvSpPr>
            <p:cNvPr id="130" name="Line 45">
              <a:extLst>
                <a:ext uri="{FF2B5EF4-FFF2-40B4-BE49-F238E27FC236}">
                  <a16:creationId xmlns:a16="http://schemas.microsoft.com/office/drawing/2014/main" id="{2050435D-A788-428B-A9AE-64E252735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5870" y="5566111"/>
              <a:ext cx="220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5C91A105-1900-4448-94D3-B6AA6424F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496" y="5337511"/>
              <a:ext cx="236538" cy="458788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766286FC-6D24-4C42-AED4-BBA79C6E0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446" y="5337511"/>
              <a:ext cx="234950" cy="458788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34">
              <a:extLst>
                <a:ext uri="{FF2B5EF4-FFF2-40B4-BE49-F238E27FC236}">
                  <a16:creationId xmlns:a16="http://schemas.microsoft.com/office/drawing/2014/main" id="{916D7D66-6E37-4E48-ABF7-BA94CCA92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932" y="5566111"/>
              <a:ext cx="184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072E28CB-C5A5-4BCC-8E1D-98FD64BD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882" y="5413711"/>
              <a:ext cx="76200" cy="153988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F63E36A-8D3E-4DD4-A1DE-CA3109FB735F}"/>
                </a:ext>
              </a:extLst>
            </p:cNvPr>
            <p:cNvGrpSpPr/>
            <p:nvPr/>
          </p:nvGrpSpPr>
          <p:grpSpPr>
            <a:xfrm>
              <a:off x="6896332" y="5185111"/>
              <a:ext cx="666750" cy="838200"/>
              <a:chOff x="4202112" y="1923143"/>
              <a:chExt cx="666750" cy="838200"/>
            </a:xfrm>
          </p:grpSpPr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2FBE92A6-4C0D-4B73-9B6C-32E01C1C8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462" y="2456543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A6116C1-A2ED-4F97-A3ED-B8B62BAB1958}"/>
                  </a:ext>
                </a:extLst>
              </p:cNvPr>
              <p:cNvGrpSpPr/>
              <p:nvPr/>
            </p:nvGrpSpPr>
            <p:grpSpPr>
              <a:xfrm>
                <a:off x="4202112" y="1923143"/>
                <a:ext cx="666750" cy="838200"/>
                <a:chOff x="4202112" y="1923143"/>
                <a:chExt cx="666750" cy="838200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B1511883-E71A-4F33-8D7F-60C4A67783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46592" y="1923143"/>
                  <a:ext cx="355601" cy="763588"/>
                  <a:chOff x="2206" y="1413"/>
                  <a:chExt cx="224" cy="481"/>
                </a:xfrm>
              </p:grpSpPr>
              <p:sp>
                <p:nvSpPr>
                  <p:cNvPr id="154" name="Freeform 23">
                    <a:extLst>
                      <a:ext uri="{FF2B5EF4-FFF2-40B4-BE49-F238E27FC236}">
                        <a16:creationId xmlns:a16="http://schemas.microsoft.com/office/drawing/2014/main" id="{4B86E8F1-4CE1-4DEF-87D0-970143512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7" y="1413"/>
                    <a:ext cx="213" cy="481"/>
                  </a:xfrm>
                  <a:custGeom>
                    <a:avLst/>
                    <a:gdLst>
                      <a:gd name="T0" fmla="*/ 0 w 213"/>
                      <a:gd name="T1" fmla="*/ 320 h 481"/>
                      <a:gd name="T2" fmla="*/ 71 w 213"/>
                      <a:gd name="T3" fmla="*/ 240 h 481"/>
                      <a:gd name="T4" fmla="*/ 0 w 213"/>
                      <a:gd name="T5" fmla="*/ 160 h 481"/>
                      <a:gd name="T6" fmla="*/ 0 w 213"/>
                      <a:gd name="T7" fmla="*/ 0 h 481"/>
                      <a:gd name="T8" fmla="*/ 212 w 213"/>
                      <a:gd name="T9" fmla="*/ 160 h 481"/>
                      <a:gd name="T10" fmla="*/ 212 w 213"/>
                      <a:gd name="T11" fmla="*/ 320 h 481"/>
                      <a:gd name="T12" fmla="*/ 0 w 213"/>
                      <a:gd name="T13" fmla="*/ 480 h 481"/>
                      <a:gd name="T14" fmla="*/ 0 w 213"/>
                      <a:gd name="T15" fmla="*/ 320 h 48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3"/>
                      <a:gd name="T25" fmla="*/ 0 h 481"/>
                      <a:gd name="T26" fmla="*/ 213 w 213"/>
                      <a:gd name="T27" fmla="*/ 481 h 48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3" h="481">
                        <a:moveTo>
                          <a:pt x="0" y="320"/>
                        </a:moveTo>
                        <a:lnTo>
                          <a:pt x="71" y="240"/>
                        </a:ln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212" y="160"/>
                        </a:lnTo>
                        <a:lnTo>
                          <a:pt x="212" y="320"/>
                        </a:lnTo>
                        <a:lnTo>
                          <a:pt x="0" y="480"/>
                        </a:lnTo>
                        <a:lnTo>
                          <a:pt x="0" y="320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5" name="Rectangle 24">
                    <a:extLst>
                      <a:ext uri="{FF2B5EF4-FFF2-40B4-BE49-F238E27FC236}">
                        <a16:creationId xmlns:a16="http://schemas.microsoft.com/office/drawing/2014/main" id="{8E0161E1-1844-4B83-8101-53C34AECD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122" y="1531"/>
                    <a:ext cx="380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600" b="1" dirty="0">
                        <a:solidFill>
                          <a:srgbClr val="000000"/>
                        </a:solidFill>
                      </a:rPr>
                      <a:t>ALU</a:t>
                    </a:r>
                  </a:p>
                </p:txBody>
              </p:sp>
            </p:grpSp>
            <p:sp>
              <p:nvSpPr>
                <p:cNvPr id="150" name="Line 36">
                  <a:extLst>
                    <a:ext uri="{FF2B5EF4-FFF2-40B4-BE49-F238E27FC236}">
                      <a16:creationId xmlns:a16="http://schemas.microsoft.com/office/drawing/2014/main" id="{210D175F-FF20-4781-B079-7585BDCD9A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2112" y="2151743"/>
                  <a:ext cx="24923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1" name="Line 47">
                  <a:extLst>
                    <a:ext uri="{FF2B5EF4-FFF2-40B4-BE49-F238E27FC236}">
                      <a16:creationId xmlns:a16="http://schemas.microsoft.com/office/drawing/2014/main" id="{772DB281-EFF2-485B-AB95-83706DAF9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2112" y="2456543"/>
                  <a:ext cx="24923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09E43D9D-612F-45B0-91DB-24980CDC7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5462" y="2761343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3" name="Line 50">
                  <a:extLst>
                    <a:ext uri="{FF2B5EF4-FFF2-40B4-BE49-F238E27FC236}">
                      <a16:creationId xmlns:a16="http://schemas.microsoft.com/office/drawing/2014/main" id="{2A69891A-E2E1-4BD0-8F6E-C90863B52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862" y="2304143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F8E5770-B8B3-460E-8C9B-E54C1CFBE710}"/>
                </a:ext>
              </a:extLst>
            </p:cNvPr>
            <p:cNvGrpSpPr/>
            <p:nvPr/>
          </p:nvGrpSpPr>
          <p:grpSpPr>
            <a:xfrm>
              <a:off x="7507520" y="5337511"/>
              <a:ext cx="868362" cy="609600"/>
              <a:chOff x="4813300" y="2075543"/>
              <a:chExt cx="868362" cy="6096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B9DCEB5-D621-4B34-BB1E-9D0118F5E32A}"/>
                  </a:ext>
                </a:extLst>
              </p:cNvPr>
              <p:cNvGrpSpPr/>
              <p:nvPr/>
            </p:nvGrpSpPr>
            <p:grpSpPr>
              <a:xfrm>
                <a:off x="4813300" y="2075543"/>
                <a:ext cx="868362" cy="609600"/>
                <a:chOff x="4813300" y="2075543"/>
                <a:chExt cx="868362" cy="609600"/>
              </a:xfrm>
            </p:grpSpPr>
            <p:grpSp>
              <p:nvGrpSpPr>
                <p:cNvPr id="140" name="Group 38">
                  <a:extLst>
                    <a:ext uri="{FF2B5EF4-FFF2-40B4-BE49-F238E27FC236}">
                      <a16:creationId xmlns:a16="http://schemas.microsoft.com/office/drawing/2014/main" id="{2ACAB190-881D-4073-A08B-D43E0903D9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2062" y="2075543"/>
                  <a:ext cx="515938" cy="458788"/>
                  <a:chOff x="2600" y="1509"/>
                  <a:chExt cx="325" cy="289"/>
                </a:xfrm>
              </p:grpSpPr>
              <p:sp>
                <p:nvSpPr>
                  <p:cNvPr id="145" name="Freeform 39">
                    <a:extLst>
                      <a:ext uri="{FF2B5EF4-FFF2-40B4-BE49-F238E27FC236}">
                        <a16:creationId xmlns:a16="http://schemas.microsoft.com/office/drawing/2014/main" id="{6DEB8B34-8E71-49A9-83CB-376F0D8E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1509"/>
                    <a:ext cx="162" cy="289"/>
                  </a:xfrm>
                  <a:custGeom>
                    <a:avLst/>
                    <a:gdLst>
                      <a:gd name="T0" fmla="*/ 161 w 162"/>
                      <a:gd name="T1" fmla="*/ 0 h 289"/>
                      <a:gd name="T2" fmla="*/ 0 w 162"/>
                      <a:gd name="T3" fmla="*/ 0 h 289"/>
                      <a:gd name="T4" fmla="*/ 0 w 162"/>
                      <a:gd name="T5" fmla="*/ 288 h 289"/>
                      <a:gd name="T6" fmla="*/ 161 w 16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2"/>
                      <a:gd name="T13" fmla="*/ 0 h 289"/>
                      <a:gd name="T14" fmla="*/ 162 w 16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2" h="289">
                        <a:moveTo>
                          <a:pt x="16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1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6" name="Freeform 40">
                    <a:extLst>
                      <a:ext uri="{FF2B5EF4-FFF2-40B4-BE49-F238E27FC236}">
                        <a16:creationId xmlns:a16="http://schemas.microsoft.com/office/drawing/2014/main" id="{687CBF84-036D-46C8-BAF0-85324EFCF6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1" y="1509"/>
                    <a:ext cx="164" cy="289"/>
                  </a:xfrm>
                  <a:custGeom>
                    <a:avLst/>
                    <a:gdLst>
                      <a:gd name="T0" fmla="*/ 0 w 164"/>
                      <a:gd name="T1" fmla="*/ 0 h 289"/>
                      <a:gd name="T2" fmla="*/ 163 w 164"/>
                      <a:gd name="T3" fmla="*/ 0 h 289"/>
                      <a:gd name="T4" fmla="*/ 163 w 164"/>
                      <a:gd name="T5" fmla="*/ 288 h 289"/>
                      <a:gd name="T6" fmla="*/ 0 w 164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4"/>
                      <a:gd name="T13" fmla="*/ 0 h 289"/>
                      <a:gd name="T14" fmla="*/ 164 w 164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4" h="289">
                        <a:moveTo>
                          <a:pt x="0" y="0"/>
                        </a:moveTo>
                        <a:lnTo>
                          <a:pt x="163" y="0"/>
                        </a:lnTo>
                        <a:lnTo>
                          <a:pt x="163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1" name="Line 46">
                  <a:extLst>
                    <a:ext uri="{FF2B5EF4-FFF2-40B4-BE49-F238E27FC236}">
                      <a16:creationId xmlns:a16="http://schemas.microsoft.com/office/drawing/2014/main" id="{6DB85FB4-FD65-48F0-8513-2C1908C49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3300" y="2304143"/>
                  <a:ext cx="2460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2" name="Line 51">
                  <a:extLst>
                    <a:ext uri="{FF2B5EF4-FFF2-40B4-BE49-F238E27FC236}">
                      <a16:creationId xmlns:a16="http://schemas.microsoft.com/office/drawing/2014/main" id="{06B9ED4E-256A-42E5-85D9-4F678DDA2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5862" y="2304143"/>
                  <a:ext cx="0" cy="381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" name="Line 52">
                  <a:extLst>
                    <a:ext uri="{FF2B5EF4-FFF2-40B4-BE49-F238E27FC236}">
                      <a16:creationId xmlns:a16="http://schemas.microsoft.com/office/drawing/2014/main" id="{D054561E-BABC-49CE-8914-9B35110F3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5862" y="2685143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" name="Line 53">
                  <a:extLst>
                    <a:ext uri="{FF2B5EF4-FFF2-40B4-BE49-F238E27FC236}">
                      <a16:creationId xmlns:a16="http://schemas.microsoft.com/office/drawing/2014/main" id="{9AD41D83-E63B-4AA8-A96C-76A87103B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81662" y="2304143"/>
                  <a:ext cx="0" cy="381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48E32AC7-C295-4842-A381-9BA773BF8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175" y="2078718"/>
                <a:ext cx="501741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rgbClr val="000000"/>
                    </a:solidFill>
                  </a:rPr>
                  <a:t>DM</a:t>
                </a:r>
              </a:p>
            </p:txBody>
          </p:sp>
        </p:grpSp>
        <p:sp>
          <p:nvSpPr>
            <p:cNvPr id="137" name="Rectangle 30">
              <a:extLst>
                <a:ext uri="{FF2B5EF4-FFF2-40B4-BE49-F238E27FC236}">
                  <a16:creationId xmlns:a16="http://schemas.microsoft.com/office/drawing/2014/main" id="{D1DC5037-0C51-4B41-A934-E6ADD1F61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332" y="5348624"/>
              <a:ext cx="56906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Reg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749CF33-011E-4114-9F9C-4B622B9C6B8C}"/>
              </a:ext>
            </a:extLst>
          </p:cNvPr>
          <p:cNvGrpSpPr/>
          <p:nvPr/>
        </p:nvGrpSpPr>
        <p:grpSpPr>
          <a:xfrm>
            <a:off x="4461342" y="1896464"/>
            <a:ext cx="3347194" cy="838200"/>
            <a:chOff x="5688244" y="5185111"/>
            <a:chExt cx="3347194" cy="838200"/>
          </a:xfrm>
        </p:grpSpPr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5B001C14-3577-4433-B5DD-1126CAEBB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244" y="5337511"/>
              <a:ext cx="269875" cy="458788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674E1C9D-3090-41C0-A307-7CF929595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532" y="5337511"/>
              <a:ext cx="271463" cy="458788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Rectangle 26">
              <a:extLst>
                <a:ext uri="{FF2B5EF4-FFF2-40B4-BE49-F238E27FC236}">
                  <a16:creationId xmlns:a16="http://schemas.microsoft.com/office/drawing/2014/main" id="{EB8B6BE3-678C-4F75-AB8A-3D8EBF24B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569" y="5340686"/>
              <a:ext cx="412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</a:rPr>
                <a:t>IM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742FD7F-405A-40CD-9896-C4A447704412}"/>
                </a:ext>
              </a:extLst>
            </p:cNvPr>
            <p:cNvGrpSpPr/>
            <p:nvPr/>
          </p:nvGrpSpPr>
          <p:grpSpPr>
            <a:xfrm>
              <a:off x="8509232" y="5337511"/>
              <a:ext cx="450851" cy="458788"/>
              <a:chOff x="5815012" y="2075543"/>
              <a:chExt cx="450851" cy="458788"/>
            </a:xfrm>
          </p:grpSpPr>
          <p:sp>
            <p:nvSpPr>
              <p:cNvPr id="197" name="Freeform 43">
                <a:extLst>
                  <a:ext uri="{FF2B5EF4-FFF2-40B4-BE49-F238E27FC236}">
                    <a16:creationId xmlns:a16="http://schemas.microsoft.com/office/drawing/2014/main" id="{30DBA95A-10DE-4440-8CDA-4097448EF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012" y="2075543"/>
                <a:ext cx="225425" cy="458788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Freeform 44">
                <a:extLst>
                  <a:ext uri="{FF2B5EF4-FFF2-40B4-BE49-F238E27FC236}">
                    <a16:creationId xmlns:a16="http://schemas.microsoft.com/office/drawing/2014/main" id="{BB809F38-1B17-4BAF-AA05-FE7562B0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8850" y="2075543"/>
                <a:ext cx="227013" cy="458788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773EA1E7-FFC9-4EFB-9D69-96DBD11C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6370" y="5340686"/>
              <a:ext cx="56906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Reg</a:t>
              </a:r>
            </a:p>
          </p:txBody>
        </p:sp>
        <p:sp>
          <p:nvSpPr>
            <p:cNvPr id="171" name="Line 45">
              <a:extLst>
                <a:ext uri="{FF2B5EF4-FFF2-40B4-BE49-F238E27FC236}">
                  <a16:creationId xmlns:a16="http://schemas.microsoft.com/office/drawing/2014/main" id="{75316C6D-64D5-4C81-BECB-B8EE1D58D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5870" y="5566111"/>
              <a:ext cx="220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22F06CF7-B11D-4B0D-9ACB-E88398C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496" y="5337511"/>
              <a:ext cx="236538" cy="458788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"/>
                <a:gd name="T13" fmla="*/ 0 h 289"/>
                <a:gd name="T14" fmla="*/ 149 w 149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3">
              <a:extLst>
                <a:ext uri="{FF2B5EF4-FFF2-40B4-BE49-F238E27FC236}">
                  <a16:creationId xmlns:a16="http://schemas.microsoft.com/office/drawing/2014/main" id="{4E168058-AC4D-4AB1-9EA8-C6C3D8B28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446" y="5337511"/>
              <a:ext cx="234950" cy="458788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289"/>
                <a:gd name="T14" fmla="*/ 148 w 148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Line 34">
              <a:extLst>
                <a:ext uri="{FF2B5EF4-FFF2-40B4-BE49-F238E27FC236}">
                  <a16:creationId xmlns:a16="http://schemas.microsoft.com/office/drawing/2014/main" id="{02ACB355-DFE1-4C34-89BC-FD90F4FE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5932" y="5566111"/>
              <a:ext cx="184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2FADD637-7ABB-4BE8-8EF8-A4803689A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882" y="5413711"/>
              <a:ext cx="76200" cy="153988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645551D-53ED-44D9-928C-152E4648C1B0}"/>
                </a:ext>
              </a:extLst>
            </p:cNvPr>
            <p:cNvGrpSpPr/>
            <p:nvPr/>
          </p:nvGrpSpPr>
          <p:grpSpPr>
            <a:xfrm>
              <a:off x="6896332" y="5185111"/>
              <a:ext cx="666750" cy="838200"/>
              <a:chOff x="4202112" y="1923143"/>
              <a:chExt cx="666750" cy="838200"/>
            </a:xfrm>
          </p:grpSpPr>
          <p:sp>
            <p:nvSpPr>
              <p:cNvPr id="188" name="Line 48">
                <a:extLst>
                  <a:ext uri="{FF2B5EF4-FFF2-40B4-BE49-F238E27FC236}">
                    <a16:creationId xmlns:a16="http://schemas.microsoft.com/office/drawing/2014/main" id="{532BA87B-BB31-48FE-907A-6169B291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462" y="2456543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840FC1E6-8032-4555-BA4C-5B006076DCA3}"/>
                  </a:ext>
                </a:extLst>
              </p:cNvPr>
              <p:cNvGrpSpPr/>
              <p:nvPr/>
            </p:nvGrpSpPr>
            <p:grpSpPr>
              <a:xfrm>
                <a:off x="4202112" y="1923143"/>
                <a:ext cx="666750" cy="838200"/>
                <a:chOff x="4202112" y="1923143"/>
                <a:chExt cx="666750" cy="838200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80DDDE83-89CC-4EDE-A4EA-E7A680D385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46592" y="1923143"/>
                  <a:ext cx="355601" cy="763588"/>
                  <a:chOff x="2206" y="1413"/>
                  <a:chExt cx="224" cy="481"/>
                </a:xfrm>
              </p:grpSpPr>
              <p:sp>
                <p:nvSpPr>
                  <p:cNvPr id="195" name="Freeform 23">
                    <a:extLst>
                      <a:ext uri="{FF2B5EF4-FFF2-40B4-BE49-F238E27FC236}">
                        <a16:creationId xmlns:a16="http://schemas.microsoft.com/office/drawing/2014/main" id="{188359B2-E1FD-4CD6-A92D-5B34AFA91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7" y="1413"/>
                    <a:ext cx="213" cy="481"/>
                  </a:xfrm>
                  <a:custGeom>
                    <a:avLst/>
                    <a:gdLst>
                      <a:gd name="T0" fmla="*/ 0 w 213"/>
                      <a:gd name="T1" fmla="*/ 320 h 481"/>
                      <a:gd name="T2" fmla="*/ 71 w 213"/>
                      <a:gd name="T3" fmla="*/ 240 h 481"/>
                      <a:gd name="T4" fmla="*/ 0 w 213"/>
                      <a:gd name="T5" fmla="*/ 160 h 481"/>
                      <a:gd name="T6" fmla="*/ 0 w 213"/>
                      <a:gd name="T7" fmla="*/ 0 h 481"/>
                      <a:gd name="T8" fmla="*/ 212 w 213"/>
                      <a:gd name="T9" fmla="*/ 160 h 481"/>
                      <a:gd name="T10" fmla="*/ 212 w 213"/>
                      <a:gd name="T11" fmla="*/ 320 h 481"/>
                      <a:gd name="T12" fmla="*/ 0 w 213"/>
                      <a:gd name="T13" fmla="*/ 480 h 481"/>
                      <a:gd name="T14" fmla="*/ 0 w 213"/>
                      <a:gd name="T15" fmla="*/ 320 h 48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3"/>
                      <a:gd name="T25" fmla="*/ 0 h 481"/>
                      <a:gd name="T26" fmla="*/ 213 w 213"/>
                      <a:gd name="T27" fmla="*/ 481 h 48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3" h="481">
                        <a:moveTo>
                          <a:pt x="0" y="320"/>
                        </a:moveTo>
                        <a:lnTo>
                          <a:pt x="71" y="240"/>
                        </a:ln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212" y="160"/>
                        </a:lnTo>
                        <a:lnTo>
                          <a:pt x="212" y="320"/>
                        </a:lnTo>
                        <a:lnTo>
                          <a:pt x="0" y="480"/>
                        </a:lnTo>
                        <a:lnTo>
                          <a:pt x="0" y="320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6" name="Rectangle 24">
                    <a:extLst>
                      <a:ext uri="{FF2B5EF4-FFF2-40B4-BE49-F238E27FC236}">
                        <a16:creationId xmlns:a16="http://schemas.microsoft.com/office/drawing/2014/main" id="{D1792214-1261-4BAA-B2B4-DCD2926B24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122" y="1531"/>
                    <a:ext cx="380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accent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600" b="1" dirty="0">
                        <a:solidFill>
                          <a:srgbClr val="000000"/>
                        </a:solidFill>
                      </a:rPr>
                      <a:t>ALU</a:t>
                    </a:r>
                  </a:p>
                </p:txBody>
              </p:sp>
            </p:grpSp>
            <p:sp>
              <p:nvSpPr>
                <p:cNvPr id="191" name="Line 36">
                  <a:extLst>
                    <a:ext uri="{FF2B5EF4-FFF2-40B4-BE49-F238E27FC236}">
                      <a16:creationId xmlns:a16="http://schemas.microsoft.com/office/drawing/2014/main" id="{4164734C-910B-4E1A-9EFC-01E529867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2112" y="2151743"/>
                  <a:ext cx="24923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2" name="Line 47">
                  <a:extLst>
                    <a:ext uri="{FF2B5EF4-FFF2-40B4-BE49-F238E27FC236}">
                      <a16:creationId xmlns:a16="http://schemas.microsoft.com/office/drawing/2014/main" id="{27996B22-AEB1-42C1-82AD-DADCDDC9A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2112" y="2456543"/>
                  <a:ext cx="24923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3" name="Line 49">
                  <a:extLst>
                    <a:ext uri="{FF2B5EF4-FFF2-40B4-BE49-F238E27FC236}">
                      <a16:creationId xmlns:a16="http://schemas.microsoft.com/office/drawing/2014/main" id="{52EA9061-E128-46CD-ACA8-D8DA5D4B1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5462" y="2761343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4" name="Line 50">
                  <a:extLst>
                    <a:ext uri="{FF2B5EF4-FFF2-40B4-BE49-F238E27FC236}">
                      <a16:creationId xmlns:a16="http://schemas.microsoft.com/office/drawing/2014/main" id="{DCE3CB0C-C473-4155-865E-D2F536A2B3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8862" y="2304143"/>
                  <a:ext cx="0" cy="457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652DBFC-60B0-4497-9E3B-0822C19B8976}"/>
                </a:ext>
              </a:extLst>
            </p:cNvPr>
            <p:cNvGrpSpPr/>
            <p:nvPr/>
          </p:nvGrpSpPr>
          <p:grpSpPr>
            <a:xfrm>
              <a:off x="7507520" y="5337511"/>
              <a:ext cx="868362" cy="609600"/>
              <a:chOff x="4813300" y="2075543"/>
              <a:chExt cx="868362" cy="609600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139118CC-3DD9-436E-B2F8-448ACCBFD7AC}"/>
                  </a:ext>
                </a:extLst>
              </p:cNvPr>
              <p:cNvGrpSpPr/>
              <p:nvPr/>
            </p:nvGrpSpPr>
            <p:grpSpPr>
              <a:xfrm>
                <a:off x="4813300" y="2075543"/>
                <a:ext cx="868362" cy="609600"/>
                <a:chOff x="4813300" y="2075543"/>
                <a:chExt cx="868362" cy="609600"/>
              </a:xfrm>
            </p:grpSpPr>
            <p:grpSp>
              <p:nvGrpSpPr>
                <p:cNvPr id="181" name="Group 38">
                  <a:extLst>
                    <a:ext uri="{FF2B5EF4-FFF2-40B4-BE49-F238E27FC236}">
                      <a16:creationId xmlns:a16="http://schemas.microsoft.com/office/drawing/2014/main" id="{585CB2B0-2988-4ECA-8EA6-3240B8F4F6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72062" y="2075543"/>
                  <a:ext cx="515938" cy="458788"/>
                  <a:chOff x="2600" y="1509"/>
                  <a:chExt cx="325" cy="289"/>
                </a:xfrm>
              </p:grpSpPr>
              <p:sp>
                <p:nvSpPr>
                  <p:cNvPr id="186" name="Freeform 39">
                    <a:extLst>
                      <a:ext uri="{FF2B5EF4-FFF2-40B4-BE49-F238E27FC236}">
                        <a16:creationId xmlns:a16="http://schemas.microsoft.com/office/drawing/2014/main" id="{24B10E11-8107-4F03-92F9-06180238DC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1509"/>
                    <a:ext cx="162" cy="289"/>
                  </a:xfrm>
                  <a:custGeom>
                    <a:avLst/>
                    <a:gdLst>
                      <a:gd name="T0" fmla="*/ 161 w 162"/>
                      <a:gd name="T1" fmla="*/ 0 h 289"/>
                      <a:gd name="T2" fmla="*/ 0 w 162"/>
                      <a:gd name="T3" fmla="*/ 0 h 289"/>
                      <a:gd name="T4" fmla="*/ 0 w 162"/>
                      <a:gd name="T5" fmla="*/ 288 h 289"/>
                      <a:gd name="T6" fmla="*/ 161 w 16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2"/>
                      <a:gd name="T13" fmla="*/ 0 h 289"/>
                      <a:gd name="T14" fmla="*/ 162 w 16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2" h="289">
                        <a:moveTo>
                          <a:pt x="16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1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" name="Freeform 40">
                    <a:extLst>
                      <a:ext uri="{FF2B5EF4-FFF2-40B4-BE49-F238E27FC236}">
                        <a16:creationId xmlns:a16="http://schemas.microsoft.com/office/drawing/2014/main" id="{C0843F29-6839-4538-8B77-F93F63B72F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1" y="1509"/>
                    <a:ext cx="164" cy="289"/>
                  </a:xfrm>
                  <a:custGeom>
                    <a:avLst/>
                    <a:gdLst>
                      <a:gd name="T0" fmla="*/ 0 w 164"/>
                      <a:gd name="T1" fmla="*/ 0 h 289"/>
                      <a:gd name="T2" fmla="*/ 163 w 164"/>
                      <a:gd name="T3" fmla="*/ 0 h 289"/>
                      <a:gd name="T4" fmla="*/ 163 w 164"/>
                      <a:gd name="T5" fmla="*/ 288 h 289"/>
                      <a:gd name="T6" fmla="*/ 0 w 164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4"/>
                      <a:gd name="T13" fmla="*/ 0 h 289"/>
                      <a:gd name="T14" fmla="*/ 164 w 164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4" h="289">
                        <a:moveTo>
                          <a:pt x="0" y="0"/>
                        </a:moveTo>
                        <a:lnTo>
                          <a:pt x="163" y="0"/>
                        </a:lnTo>
                        <a:lnTo>
                          <a:pt x="163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2" name="Line 46">
                  <a:extLst>
                    <a:ext uri="{FF2B5EF4-FFF2-40B4-BE49-F238E27FC236}">
                      <a16:creationId xmlns:a16="http://schemas.microsoft.com/office/drawing/2014/main" id="{4E4EAA7A-1BB4-43B0-B89A-437436BAF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3300" y="2304143"/>
                  <a:ext cx="24606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83" name="Line 51">
                  <a:extLst>
                    <a:ext uri="{FF2B5EF4-FFF2-40B4-BE49-F238E27FC236}">
                      <a16:creationId xmlns:a16="http://schemas.microsoft.com/office/drawing/2014/main" id="{2627DFCB-13FF-4F62-BD7D-186ADD9DD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5862" y="2304143"/>
                  <a:ext cx="0" cy="381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" name="Line 52">
                  <a:extLst>
                    <a:ext uri="{FF2B5EF4-FFF2-40B4-BE49-F238E27FC236}">
                      <a16:creationId xmlns:a16="http://schemas.microsoft.com/office/drawing/2014/main" id="{60338EFC-C99E-4415-9CF1-1DD8CE966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5862" y="2685143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5" name="Line 53">
                  <a:extLst>
                    <a:ext uri="{FF2B5EF4-FFF2-40B4-BE49-F238E27FC236}">
                      <a16:creationId xmlns:a16="http://schemas.microsoft.com/office/drawing/2014/main" id="{9B5ECBD7-6B79-4422-85B7-86AE396CE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81662" y="2304143"/>
                  <a:ext cx="0" cy="381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80" name="Rectangle 37">
                <a:extLst>
                  <a:ext uri="{FF2B5EF4-FFF2-40B4-BE49-F238E27FC236}">
                    <a16:creationId xmlns:a16="http://schemas.microsoft.com/office/drawing/2014/main" id="{C0F2BDF7-D0B0-40D9-AB42-7BF20EC67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175" y="2078718"/>
                <a:ext cx="501741" cy="335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rgbClr val="000000"/>
                    </a:solidFill>
                  </a:rPr>
                  <a:t>DM</a:t>
                </a:r>
              </a:p>
            </p:txBody>
          </p:sp>
        </p:grpSp>
        <p:sp>
          <p:nvSpPr>
            <p:cNvPr id="178" name="Rectangle 30">
              <a:extLst>
                <a:ext uri="{FF2B5EF4-FFF2-40B4-BE49-F238E27FC236}">
                  <a16:creationId xmlns:a16="http://schemas.microsoft.com/office/drawing/2014/main" id="{68762816-1F0C-4ABB-AB7E-9494FA4D3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332" y="5348624"/>
              <a:ext cx="56906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Reg</a:t>
              </a: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E3080A9-FC78-4310-85F5-40A52B3E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257" y="2942813"/>
            <a:ext cx="208711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spc="-200" dirty="0">
                <a:solidFill>
                  <a:schemeClr val="tx1"/>
                </a:solidFill>
                <a:latin typeface="Courier New" panose="02070309020205020404" pitchFamily="49" charset="0"/>
              </a:rPr>
              <a:t>Instruction2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4B3E6DA-B21A-4A46-BBFD-C51AFB069ED6}"/>
              </a:ext>
            </a:extLst>
          </p:cNvPr>
          <p:cNvGrpSpPr/>
          <p:nvPr/>
        </p:nvGrpSpPr>
        <p:grpSpPr>
          <a:xfrm>
            <a:off x="5145410" y="2914771"/>
            <a:ext cx="539751" cy="458788"/>
            <a:chOff x="-4072613" y="-685800"/>
            <a:chExt cx="539751" cy="458788"/>
          </a:xfrm>
        </p:grpSpPr>
        <p:sp>
          <p:nvSpPr>
            <p:cNvPr id="201" name="Freeform 28">
              <a:extLst>
                <a:ext uri="{FF2B5EF4-FFF2-40B4-BE49-F238E27FC236}">
                  <a16:creationId xmlns:a16="http://schemas.microsoft.com/office/drawing/2014/main" id="{A2CD24A1-C879-4460-BE53-F9C79AB2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72613" y="-685800"/>
              <a:ext cx="269875" cy="458788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89"/>
                <a:gd name="T14" fmla="*/ 170 w 170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29">
              <a:extLst>
                <a:ext uri="{FF2B5EF4-FFF2-40B4-BE49-F238E27FC236}">
                  <a16:creationId xmlns:a16="http://schemas.microsoft.com/office/drawing/2014/main" id="{F7B73243-EFDB-416E-AA74-37D375F3B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4325" y="-685800"/>
              <a:ext cx="271463" cy="458788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89"/>
                <a:gd name="T14" fmla="*/ 171 w 171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Rectangle 26">
              <a:extLst>
                <a:ext uri="{FF2B5EF4-FFF2-40B4-BE49-F238E27FC236}">
                  <a16:creationId xmlns:a16="http://schemas.microsoft.com/office/drawing/2014/main" id="{3F3AE42E-4F8E-41A3-9956-692BF235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12288" y="-682625"/>
              <a:ext cx="412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 dirty="0">
                  <a:solidFill>
                    <a:srgbClr val="000000"/>
                  </a:solidFill>
                </a:rPr>
                <a:t>IM</a:t>
              </a:r>
            </a:p>
          </p:txBody>
        </p:sp>
      </p:grpSp>
      <p:sp>
        <p:nvSpPr>
          <p:cNvPr id="235" name="Speech Bubble: Rectangle 234">
            <a:extLst>
              <a:ext uri="{FF2B5EF4-FFF2-40B4-BE49-F238E27FC236}">
                <a16:creationId xmlns:a16="http://schemas.microsoft.com/office/drawing/2014/main" id="{A1AE0B49-DA6F-4780-B9FB-44FEC21DD560}"/>
              </a:ext>
            </a:extLst>
          </p:cNvPr>
          <p:cNvSpPr/>
          <p:nvPr/>
        </p:nvSpPr>
        <p:spPr>
          <a:xfrm>
            <a:off x="5903224" y="1893237"/>
            <a:ext cx="1533095" cy="640014"/>
          </a:xfrm>
          <a:prstGeom prst="wedgeRectCallout">
            <a:avLst>
              <a:gd name="adj1" fmla="val -53549"/>
              <a:gd name="adj2" fmla="val 87784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Cache miss occurs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3.05556E-6 0.35324 " pathEditMode="relative" rAng="0" ptsTypes="AA">
                                      <p:cBhvr>
                                        <p:cTn id="25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199" grpId="1"/>
      <p:bldP spid="235" grpId="0" animBg="1"/>
      <p:bldP spid="2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 Technologies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85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SRAM cell</a:t>
            </a: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85000"/>
              </a:lnSpc>
            </a:pPr>
            <a:r>
              <a:rPr lang="zh-CN" altLang="en-US" sz="2200" dirty="0"/>
              <a:t> </a:t>
            </a:r>
            <a:r>
              <a:rPr lang="en-US" altLang="zh-CN" sz="2400" dirty="0"/>
              <a:t>DRAM cell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FE393-7507-4554-922F-5DA272BE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337554"/>
            <a:ext cx="3377565" cy="2091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047F2F-5633-4042-B338-BF8B218A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20" y="4192796"/>
            <a:ext cx="2742246" cy="18641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A830A8-03E8-4006-A8EC-A63529626AC0}"/>
              </a:ext>
            </a:extLst>
          </p:cNvPr>
          <p:cNvSpPr txBox="1"/>
          <p:nvPr/>
        </p:nvSpPr>
        <p:spPr>
          <a:xfrm>
            <a:off x="1013460" y="422709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AACBA3-135A-4AE6-B6E8-30761EFCDC52}"/>
              </a:ext>
            </a:extLst>
          </p:cNvPr>
          <p:cNvSpPr txBox="1"/>
          <p:nvPr/>
        </p:nvSpPr>
        <p:spPr>
          <a:xfrm>
            <a:off x="1175478" y="572191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FB858F3-7D3E-4C23-866A-F11FE11FBB4D}"/>
              </a:ext>
            </a:extLst>
          </p:cNvPr>
          <p:cNvSpPr/>
          <p:nvPr/>
        </p:nvSpPr>
        <p:spPr>
          <a:xfrm>
            <a:off x="4960620" y="2107748"/>
            <a:ext cx="632460" cy="4343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3172DBC-C2A3-42D4-A9CA-10FAA0316050}"/>
              </a:ext>
            </a:extLst>
          </p:cNvPr>
          <p:cNvGrpSpPr/>
          <p:nvPr/>
        </p:nvGrpSpPr>
        <p:grpSpPr>
          <a:xfrm>
            <a:off x="6647180" y="1970588"/>
            <a:ext cx="2362838" cy="790052"/>
            <a:chOff x="6647180" y="1970588"/>
            <a:chExt cx="2362838" cy="79005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D5B788B-9F1B-4D1A-8F62-2A36580A93B0}"/>
                </a:ext>
              </a:extLst>
            </p:cNvPr>
            <p:cNvGrpSpPr/>
            <p:nvPr/>
          </p:nvGrpSpPr>
          <p:grpSpPr>
            <a:xfrm>
              <a:off x="7249798" y="1970588"/>
              <a:ext cx="1157602" cy="274320"/>
              <a:chOff x="7127878" y="1706880"/>
              <a:chExt cx="1157602" cy="274320"/>
            </a:xfrm>
          </p:grpSpPr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id="{039B2E3E-7108-458D-ADE4-587A62BD50CC}"/>
                  </a:ext>
                </a:extLst>
              </p:cNvPr>
              <p:cNvSpPr/>
              <p:nvPr/>
            </p:nvSpPr>
            <p:spPr>
              <a:xfrm rot="5400000">
                <a:off x="7496178" y="1699260"/>
                <a:ext cx="274320" cy="28956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54375D5-ABA6-4BD4-8FD8-164B8EC5A959}"/>
                  </a:ext>
                </a:extLst>
              </p:cNvPr>
              <p:cNvSpPr/>
              <p:nvPr/>
            </p:nvSpPr>
            <p:spPr>
              <a:xfrm>
                <a:off x="7778118" y="1762534"/>
                <a:ext cx="146682" cy="150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DEE3FFE-753F-4F5F-BCDA-657995B4D048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7924800" y="1837577"/>
                <a:ext cx="3606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EE14D5F-E49D-4EC7-A7A4-753D238D0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78" y="1847737"/>
                <a:ext cx="3606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7B54F20-9AB1-422B-ADE7-8C262502AB47}"/>
                </a:ext>
              </a:extLst>
            </p:cNvPr>
            <p:cNvGrpSpPr/>
            <p:nvPr/>
          </p:nvGrpSpPr>
          <p:grpSpPr>
            <a:xfrm rot="10800000">
              <a:off x="7249798" y="2486320"/>
              <a:ext cx="1157602" cy="274320"/>
              <a:chOff x="7127878" y="1706880"/>
              <a:chExt cx="1157602" cy="27432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49F80E83-7DF1-4372-B58A-CB6CC69BA358}"/>
                  </a:ext>
                </a:extLst>
              </p:cNvPr>
              <p:cNvSpPr/>
              <p:nvPr/>
            </p:nvSpPr>
            <p:spPr>
              <a:xfrm rot="5400000">
                <a:off x="7496178" y="1699260"/>
                <a:ext cx="274320" cy="28956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1FEF2DF-832A-4DB0-AE67-B2E9CFB41783}"/>
                  </a:ext>
                </a:extLst>
              </p:cNvPr>
              <p:cNvSpPr/>
              <p:nvPr/>
            </p:nvSpPr>
            <p:spPr>
              <a:xfrm>
                <a:off x="7778118" y="1762534"/>
                <a:ext cx="146682" cy="150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A3BEA4C-7B14-40D3-8287-5CF5BF6F5BC0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7924800" y="1837577"/>
                <a:ext cx="3606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550EFD3-0FBD-484E-A49D-6C71F7F40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7878" y="1847737"/>
                <a:ext cx="3606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367428-137C-482D-8FFF-ABE70ABB0404}"/>
                </a:ext>
              </a:extLst>
            </p:cNvPr>
            <p:cNvCxnSpPr/>
            <p:nvPr/>
          </p:nvCxnSpPr>
          <p:spPr>
            <a:xfrm>
              <a:off x="7259958" y="2102668"/>
              <a:ext cx="0" cy="539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3ED67AC-4AF5-4E91-A861-DD265772A5C6}"/>
                </a:ext>
              </a:extLst>
            </p:cNvPr>
            <p:cNvCxnSpPr/>
            <p:nvPr/>
          </p:nvCxnSpPr>
          <p:spPr>
            <a:xfrm>
              <a:off x="8402958" y="2090706"/>
              <a:ext cx="0" cy="539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9BCB2CF-CE07-4A32-949B-84E3DB191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660" y="2365248"/>
              <a:ext cx="1911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D6C9B68-048B-4EBA-8E40-1D595D77B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180" y="2372868"/>
              <a:ext cx="1911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C69BD74-AA65-4EC5-9A96-9B20247D8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86" y="2265045"/>
              <a:ext cx="0" cy="123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FD957AB-4F44-4220-BEA5-7742680A9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331" y="2257425"/>
              <a:ext cx="0" cy="123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D63B618-D32B-4DAB-8C06-04BC4682B8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5615" y="2265045"/>
              <a:ext cx="2298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51E4150-A173-44EF-8D7A-4A03E4579643}"/>
                </a:ext>
              </a:extLst>
            </p:cNvPr>
            <p:cNvCxnSpPr>
              <a:cxnSpLocks/>
            </p:cNvCxnSpPr>
            <p:nvPr/>
          </p:nvCxnSpPr>
          <p:spPr>
            <a:xfrm>
              <a:off x="6825615" y="2211132"/>
              <a:ext cx="23114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E74DB5B-D048-4EFD-82E5-36AA89CA1B67}"/>
                </a:ext>
              </a:extLst>
            </p:cNvPr>
            <p:cNvCxnSpPr>
              <a:cxnSpLocks/>
            </p:cNvCxnSpPr>
            <p:nvPr/>
          </p:nvCxnSpPr>
          <p:spPr>
            <a:xfrm>
              <a:off x="6935479" y="2057017"/>
              <a:ext cx="0" cy="139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9BBF07E-7D21-455E-BE8E-9671F5827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8880" y="2368296"/>
              <a:ext cx="1911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59C7EBE-3A96-4743-B078-F671B5FC4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400" y="2375916"/>
              <a:ext cx="1911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B9F1B48-485B-47DD-9C0A-151FFCD75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906" y="2268093"/>
              <a:ext cx="0" cy="123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5C98B7E-4388-4C69-9C63-53214E240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5551" y="2260473"/>
              <a:ext cx="0" cy="123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A736689-22B2-46EB-9B52-40AB1ADAB274}"/>
                </a:ext>
              </a:extLst>
            </p:cNvPr>
            <p:cNvCxnSpPr>
              <a:cxnSpLocks/>
            </p:cNvCxnSpPr>
            <p:nvPr/>
          </p:nvCxnSpPr>
          <p:spPr>
            <a:xfrm>
              <a:off x="8585835" y="2268093"/>
              <a:ext cx="2298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354961F-0457-47A6-AB62-EAE3D198A23F}"/>
                </a:ext>
              </a:extLst>
            </p:cNvPr>
            <p:cNvCxnSpPr>
              <a:cxnSpLocks/>
            </p:cNvCxnSpPr>
            <p:nvPr/>
          </p:nvCxnSpPr>
          <p:spPr>
            <a:xfrm>
              <a:off x="8585835" y="2214180"/>
              <a:ext cx="23114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7FEF727-DA2E-40F6-AEC9-3A31B19B94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5699" y="2060065"/>
              <a:ext cx="0" cy="139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6DA3AB3B-F8F0-4849-947F-DF6D6B69CD2E}"/>
              </a:ext>
            </a:extLst>
          </p:cNvPr>
          <p:cNvSpPr txBox="1"/>
          <p:nvPr/>
        </p:nvSpPr>
        <p:spPr>
          <a:xfrm>
            <a:off x="6659903" y="171104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WL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07E37BD-704F-4F56-AB3C-3D60D96AF2DB}"/>
              </a:ext>
            </a:extLst>
          </p:cNvPr>
          <p:cNvSpPr txBox="1"/>
          <p:nvPr/>
        </p:nvSpPr>
        <p:spPr>
          <a:xfrm>
            <a:off x="8427092" y="171104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WL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4E9E20-1BFE-490C-814F-46359217328A}"/>
              </a:ext>
            </a:extLst>
          </p:cNvPr>
          <p:cNvSpPr txBox="1"/>
          <p:nvPr/>
        </p:nvSpPr>
        <p:spPr>
          <a:xfrm>
            <a:off x="6240723" y="21955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510D20F-B94E-41CE-9A3A-6DDA3D08D5E7}"/>
              </a:ext>
            </a:extLst>
          </p:cNvPr>
          <p:cNvSpPr txBox="1"/>
          <p:nvPr/>
        </p:nvSpPr>
        <p:spPr>
          <a:xfrm>
            <a:off x="8978772" y="217733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</a:t>
            </a:r>
            <a:endParaRPr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C2D07A3-9E3F-9369-9D3D-741286B1B627}"/>
              </a:ext>
            </a:extLst>
          </p:cNvPr>
          <p:cNvCxnSpPr>
            <a:cxnSpLocks/>
          </p:cNvCxnSpPr>
          <p:nvPr/>
        </p:nvCxnSpPr>
        <p:spPr>
          <a:xfrm flipV="1">
            <a:off x="6296478" y="2235097"/>
            <a:ext cx="215833" cy="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861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DF9C-EB76-4DE4-BAC8-BF5484EB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Miss Status Holding Registers</a:t>
            </a:r>
            <a:r>
              <a:rPr lang="en-US" altLang="ko-KR" sz="1800" dirty="0"/>
              <a:t>(MSHRs)</a:t>
            </a:r>
            <a:endParaRPr lang="ko-KR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4C665C30-6836-DF72-944B-CB75D1EEC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9FF4B-0784-4849-AD19-CD82C3685BD7}"/>
              </a:ext>
            </a:extLst>
          </p:cNvPr>
          <p:cNvSpPr/>
          <p:nvPr/>
        </p:nvSpPr>
        <p:spPr>
          <a:xfrm>
            <a:off x="564204" y="832764"/>
            <a:ext cx="858343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allow for more than one </a:t>
            </a:r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outstanding miss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by tracking of cache misses and pending load &amp; stores that refer to that cache block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Miss Handling Architecture (MHA) &amp; Miss Status Holding Register (MSHR)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3F151-CCF9-4A94-8DCC-B6EDC78C884C}"/>
              </a:ext>
            </a:extLst>
          </p:cNvPr>
          <p:cNvGrpSpPr/>
          <p:nvPr/>
        </p:nvGrpSpPr>
        <p:grpSpPr>
          <a:xfrm>
            <a:off x="1675497" y="2123978"/>
            <a:ext cx="4580164" cy="3824108"/>
            <a:chOff x="514351" y="2269119"/>
            <a:chExt cx="4580164" cy="382410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E8182A-9CAC-4CE8-9C65-0DBF6BCD2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1" y="2269119"/>
              <a:ext cx="4580164" cy="3824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72000" tIns="36000" rIns="18000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Bell Gothic Std Black" panose="020B0706020202040204" pitchFamily="34" charset="0"/>
                </a:rPr>
                <a:t>Banked cache system (L1$, L2$, LLC)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43134D-E133-4465-8E3C-9FED00F0BC9C}"/>
                </a:ext>
              </a:extLst>
            </p:cNvPr>
            <p:cNvGrpSpPr/>
            <p:nvPr/>
          </p:nvGrpSpPr>
          <p:grpSpPr>
            <a:xfrm>
              <a:off x="835446" y="3063901"/>
              <a:ext cx="3937974" cy="730198"/>
              <a:chOff x="920751" y="3063901"/>
              <a:chExt cx="3937974" cy="730198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610434E-CC52-4083-864C-B4738E62D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51" y="3063901"/>
                <a:ext cx="977060" cy="730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72000" tIns="3600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Bell Gothic Std Black" panose="020B0706020202040204" pitchFamily="34" charset="0"/>
                  </a:rPr>
                  <a:t>Cache Bank</a:t>
                </a:r>
              </a:p>
            </p:txBody>
          </p: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4B30131-A1A4-4B10-B0BD-77C45EB13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778" y="3063901"/>
                <a:ext cx="977060" cy="730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72000" tIns="3600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Bell Gothic Std Black" panose="020B0706020202040204" pitchFamily="34" charset="0"/>
                  </a:rPr>
                  <a:t>Cache Bank</a:t>
                </a:r>
              </a:p>
            </p:txBody>
          </p:sp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5D3AA75A-0A78-495A-8986-961FAC1A5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665" y="3063901"/>
                <a:ext cx="977060" cy="73019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72000" tIns="3600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Bell Gothic Std Black" panose="020B0706020202040204" pitchFamily="34" charset="0"/>
                  </a:rPr>
                  <a:t>Cache Bank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5EBB3BB-025A-41B7-8E73-31CAACA2951B}"/>
                  </a:ext>
                </a:extLst>
              </p:cNvPr>
              <p:cNvGrpSpPr/>
              <p:nvPr/>
            </p:nvGrpSpPr>
            <p:grpSpPr>
              <a:xfrm>
                <a:off x="3236205" y="3429000"/>
                <a:ext cx="451092" cy="58195"/>
                <a:chOff x="4440016" y="4780505"/>
                <a:chExt cx="357936" cy="46177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B27785C-5BA5-4C09-9C85-9F9A3D3FC991}"/>
                    </a:ext>
                  </a:extLst>
                </p:cNvPr>
                <p:cNvSpPr/>
                <p:nvPr/>
              </p:nvSpPr>
              <p:spPr>
                <a:xfrm>
                  <a:off x="4440016" y="4780505"/>
                  <a:ext cx="46177" cy="46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37826EB-5FAC-4E18-82B0-5DD704073C5C}"/>
                    </a:ext>
                  </a:extLst>
                </p:cNvPr>
                <p:cNvSpPr/>
                <p:nvPr/>
              </p:nvSpPr>
              <p:spPr>
                <a:xfrm>
                  <a:off x="4592329" y="4780505"/>
                  <a:ext cx="46177" cy="46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25757BB-6572-41FE-94CF-D5ABB1566F75}"/>
                    </a:ext>
                  </a:extLst>
                </p:cNvPr>
                <p:cNvSpPr/>
                <p:nvPr/>
              </p:nvSpPr>
              <p:spPr>
                <a:xfrm>
                  <a:off x="4751775" y="4780505"/>
                  <a:ext cx="46177" cy="46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78844-9E24-4477-A893-A24A55612EBE}"/>
              </a:ext>
            </a:extLst>
          </p:cNvPr>
          <p:cNvGrpSpPr/>
          <p:nvPr/>
        </p:nvGrpSpPr>
        <p:grpSpPr>
          <a:xfrm>
            <a:off x="1851452" y="4443740"/>
            <a:ext cx="4259069" cy="1274890"/>
            <a:chOff x="690305" y="4588881"/>
            <a:chExt cx="4259069" cy="127489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D64584-BD58-4FB2-BB73-0600049694E2}"/>
                </a:ext>
              </a:extLst>
            </p:cNvPr>
            <p:cNvGrpSpPr/>
            <p:nvPr/>
          </p:nvGrpSpPr>
          <p:grpSpPr>
            <a:xfrm>
              <a:off x="690305" y="4588881"/>
              <a:ext cx="4259069" cy="1274890"/>
              <a:chOff x="835446" y="4588881"/>
              <a:chExt cx="3937974" cy="1274890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8762E57-7D95-47D5-AABF-4FEC176A3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446" y="4588881"/>
                <a:ext cx="3937974" cy="12748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72000" tIns="36000" rIns="7200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solidFill>
                    <a:srgbClr val="000000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70FA085-008A-4224-B206-B4152EAB244D}"/>
                  </a:ext>
                </a:extLst>
              </p:cNvPr>
              <p:cNvSpPr/>
              <p:nvPr/>
            </p:nvSpPr>
            <p:spPr>
              <a:xfrm>
                <a:off x="835446" y="5494439"/>
                <a:ext cx="251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00FF"/>
                    </a:solidFill>
                    <a:latin typeface="Bell Gothic Std Black" panose="020B0706020202040204" pitchFamily="34" charset="0"/>
                  </a:rPr>
                  <a:t>Miss Handling Architecture</a:t>
                </a:r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03D1C328-0D5D-4F49-84C8-87E968D15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46" y="4699657"/>
              <a:ext cx="977060" cy="730198"/>
            </a:xfrm>
            <a:prstGeom prst="rect">
              <a:avLst/>
            </a:prstGeom>
            <a:solidFill>
              <a:srgbClr val="CBFE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72000" tIns="3600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Bell Gothic Std Black" panose="020B0706020202040204" pitchFamily="34" charset="0"/>
                </a:rPr>
                <a:t> MSHR File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415775A0-168F-4743-A551-04AF022B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473" y="4731949"/>
              <a:ext cx="977060" cy="730198"/>
            </a:xfrm>
            <a:prstGeom prst="rect">
              <a:avLst/>
            </a:prstGeom>
            <a:solidFill>
              <a:srgbClr val="CBFE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72000" tIns="3600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Bell Gothic Std Black" panose="020B0706020202040204" pitchFamily="34" charset="0"/>
                </a:rPr>
                <a:t> MSHR File</a:t>
              </a: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7B989DD8-782D-4005-A232-FB3C8839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409" y="4731949"/>
              <a:ext cx="977060" cy="730198"/>
            </a:xfrm>
            <a:prstGeom prst="rect">
              <a:avLst/>
            </a:prstGeom>
            <a:solidFill>
              <a:srgbClr val="CBFE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72000" tIns="3600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Bell Gothic Std Black" panose="020B0706020202040204" pitchFamily="34" charset="0"/>
                </a:rPr>
                <a:t> MSHR File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D2C314-CF15-4EDD-A996-7ECF5ED9DB7C}"/>
              </a:ext>
            </a:extLst>
          </p:cNvPr>
          <p:cNvGrpSpPr/>
          <p:nvPr/>
        </p:nvGrpSpPr>
        <p:grpSpPr>
          <a:xfrm>
            <a:off x="5934565" y="2178414"/>
            <a:ext cx="647944" cy="3293473"/>
            <a:chOff x="4512164" y="2123977"/>
            <a:chExt cx="780315" cy="334791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B59F8D-5993-4E4A-A929-41FDB2FF98AB}"/>
                </a:ext>
              </a:extLst>
            </p:cNvPr>
            <p:cNvCxnSpPr/>
            <p:nvPr/>
          </p:nvCxnSpPr>
          <p:spPr>
            <a:xfrm flipV="1">
              <a:off x="4512164" y="2123977"/>
              <a:ext cx="763127" cy="246283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8BEBDB-8649-45E2-967E-A692130810D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164" y="5317006"/>
              <a:ext cx="780315" cy="15488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A68044-9538-45F3-AA87-6522CE108F87}"/>
              </a:ext>
            </a:extLst>
          </p:cNvPr>
          <p:cNvGrpSpPr/>
          <p:nvPr/>
        </p:nvGrpSpPr>
        <p:grpSpPr>
          <a:xfrm>
            <a:off x="2485123" y="3648958"/>
            <a:ext cx="2966963" cy="937850"/>
            <a:chOff x="961122" y="3648958"/>
            <a:chExt cx="2966963" cy="93785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5213CB-412A-4815-AC29-2EA3B61327F9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961122" y="3648958"/>
              <a:ext cx="0" cy="905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09D412-8748-4CBD-B1A9-EABFC471C6F1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>
              <a:off x="2105149" y="3648958"/>
              <a:ext cx="0" cy="93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1777DF-9094-48B6-80C0-897F77FBF6D7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>
              <a:off x="3922036" y="3648958"/>
              <a:ext cx="6049" cy="93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7293CD7A-2CFE-4821-8E0F-8240481B0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025" y="2178415"/>
            <a:ext cx="4030751" cy="3293472"/>
          </a:xfrm>
          <a:prstGeom prst="rect">
            <a:avLst/>
          </a:prstGeom>
          <a:solidFill>
            <a:srgbClr val="CBFE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72000" tIns="3600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76BFB1-9433-4BBE-B69A-B147896DDCCD}"/>
              </a:ext>
            </a:extLst>
          </p:cNvPr>
          <p:cNvGrpSpPr/>
          <p:nvPr/>
        </p:nvGrpSpPr>
        <p:grpSpPr>
          <a:xfrm>
            <a:off x="8412998" y="3073440"/>
            <a:ext cx="352596" cy="1693104"/>
            <a:chOff x="6888998" y="3073440"/>
            <a:chExt cx="352596" cy="169310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08FC6E1-909A-4CC1-853D-A67B093EB142}"/>
                </a:ext>
              </a:extLst>
            </p:cNvPr>
            <p:cNvCxnSpPr>
              <a:cxnSpLocks/>
            </p:cNvCxnSpPr>
            <p:nvPr/>
          </p:nvCxnSpPr>
          <p:spPr>
            <a:xfrm>
              <a:off x="6888998" y="3073440"/>
              <a:ext cx="0" cy="169310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FA2CCD-58FC-428F-B2C2-5369068A9698}"/>
                </a:ext>
              </a:extLst>
            </p:cNvPr>
            <p:cNvCxnSpPr>
              <a:cxnSpLocks/>
            </p:cNvCxnSpPr>
            <p:nvPr/>
          </p:nvCxnSpPr>
          <p:spPr>
            <a:xfrm>
              <a:off x="7067780" y="3542365"/>
              <a:ext cx="0" cy="12241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F499F5-8E4C-45C4-8DE2-41773A554AB5}"/>
                </a:ext>
              </a:extLst>
            </p:cNvPr>
            <p:cNvCxnSpPr>
              <a:cxnSpLocks/>
            </p:cNvCxnSpPr>
            <p:nvPr/>
          </p:nvCxnSpPr>
          <p:spPr>
            <a:xfrm>
              <a:off x="7241594" y="4307525"/>
              <a:ext cx="0" cy="45901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3">
            <a:extLst>
              <a:ext uri="{FF2B5EF4-FFF2-40B4-BE49-F238E27FC236}">
                <a16:creationId xmlns:a16="http://schemas.microsoft.com/office/drawing/2014/main" id="{3FB50B72-DFC5-45D1-916B-9F281CFC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330" y="4766544"/>
            <a:ext cx="1414782" cy="37394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wrap="square" lIns="0" tIns="3600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Bell Gothic Std Light" panose="020B0606020203020204" pitchFamily="34" charset="0"/>
              </a:rPr>
              <a:t>Comparators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1DEB6A9-E213-43B7-B1F3-C402AC171C3A}"/>
              </a:ext>
            </a:extLst>
          </p:cNvPr>
          <p:cNvGrpSpPr/>
          <p:nvPr/>
        </p:nvGrpSpPr>
        <p:grpSpPr>
          <a:xfrm>
            <a:off x="6778096" y="4582575"/>
            <a:ext cx="1350235" cy="369332"/>
            <a:chOff x="5254095" y="4582575"/>
            <a:chExt cx="1350235" cy="36933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48E4B1D-0B37-4B91-954C-65214F31D9D9}"/>
                </a:ext>
              </a:extLst>
            </p:cNvPr>
            <p:cNvCxnSpPr>
              <a:cxnSpLocks/>
            </p:cNvCxnSpPr>
            <p:nvPr/>
          </p:nvCxnSpPr>
          <p:spPr>
            <a:xfrm>
              <a:off x="5704046" y="4928393"/>
              <a:ext cx="900284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2D05539-FE96-4AAD-AE33-7127F8499DD1}"/>
                </a:ext>
              </a:extLst>
            </p:cNvPr>
            <p:cNvSpPr/>
            <p:nvPr/>
          </p:nvSpPr>
          <p:spPr>
            <a:xfrm>
              <a:off x="5254095" y="4582575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Address</a:t>
              </a:r>
              <a:endParaRPr lang="ko-KR" altLang="en-US" i="1" dirty="0">
                <a:solidFill>
                  <a:srgbClr val="0000FF"/>
                </a:solidFill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9329F2-130F-4F62-8852-AD68E678EA08}"/>
              </a:ext>
            </a:extLst>
          </p:cNvPr>
          <p:cNvGrpSpPr/>
          <p:nvPr/>
        </p:nvGrpSpPr>
        <p:grpSpPr>
          <a:xfrm>
            <a:off x="8598163" y="5140491"/>
            <a:ext cx="458780" cy="1074675"/>
            <a:chOff x="7074163" y="5140490"/>
            <a:chExt cx="458780" cy="1074675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D281A7F-7A4C-4F93-B250-1FB65AB5FA8F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311721" y="5140490"/>
              <a:ext cx="0" cy="710935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7A4FDB8-87F0-4733-8385-E14F801A6C2F}"/>
                </a:ext>
              </a:extLst>
            </p:cNvPr>
            <p:cNvSpPr/>
            <p:nvPr/>
          </p:nvSpPr>
          <p:spPr>
            <a:xfrm>
              <a:off x="7074163" y="5845833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Hit</a:t>
              </a:r>
              <a:endParaRPr lang="ko-KR" altLang="en-US" i="1" dirty="0">
                <a:solidFill>
                  <a:srgbClr val="0000FF"/>
                </a:solidFill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CEBDC0-0431-414C-A03C-DB7680D19F72}"/>
              </a:ext>
            </a:extLst>
          </p:cNvPr>
          <p:cNvGrpSpPr/>
          <p:nvPr/>
        </p:nvGrpSpPr>
        <p:grpSpPr>
          <a:xfrm>
            <a:off x="6569651" y="2703317"/>
            <a:ext cx="3960670" cy="1592533"/>
            <a:chOff x="5007551" y="2703316"/>
            <a:chExt cx="3960670" cy="159253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349090C-AEC2-4606-9A14-65182C0139A2}"/>
                </a:ext>
              </a:extLst>
            </p:cNvPr>
            <p:cNvGrpSpPr/>
            <p:nvPr/>
          </p:nvGrpSpPr>
          <p:grpSpPr>
            <a:xfrm>
              <a:off x="5007551" y="2703316"/>
              <a:ext cx="3947810" cy="373946"/>
              <a:chOff x="5036579" y="2703316"/>
              <a:chExt cx="3947810" cy="37394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6700E3-CAAD-4D30-93C4-A08FA87D49F4}"/>
                  </a:ext>
                </a:extLst>
              </p:cNvPr>
              <p:cNvGrpSpPr/>
              <p:nvPr/>
            </p:nvGrpSpPr>
            <p:grpSpPr>
              <a:xfrm>
                <a:off x="6044319" y="2703316"/>
                <a:ext cx="2940070" cy="373946"/>
                <a:chOff x="-6096598" y="3461985"/>
                <a:chExt cx="3716931" cy="373946"/>
              </a:xfrm>
              <a:solidFill>
                <a:schemeClr val="bg1"/>
              </a:solidFill>
            </p:grpSpPr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9BFCC6D9-B61C-4D33-A3F3-43981674A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283631" y="3461985"/>
                  <a:ext cx="1444158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Block </a:t>
                  </a:r>
                  <a:r>
                    <a:rPr lang="en-US" dirty="0" err="1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addr</a:t>
                  </a:r>
                  <a:endParaRPr lang="en-US" dirty="0">
                    <a:solidFill>
                      <a:srgbClr val="000000"/>
                    </a:solidFill>
                    <a:latin typeface="Bell Gothic Std Light" panose="020B0606020203020204" pitchFamily="34" charset="0"/>
                  </a:endParaRPr>
                </a:p>
              </p:txBody>
            </p:sp>
            <p:sp>
              <p:nvSpPr>
                <p:cNvPr id="40" name="Rectangle 3">
                  <a:extLst>
                    <a:ext uri="{FF2B5EF4-FFF2-40B4-BE49-F238E27FC236}">
                      <a16:creationId xmlns:a16="http://schemas.microsoft.com/office/drawing/2014/main" id="{6289C8A3-E06C-4098-815E-B87ED3F0F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096598" y="3461985"/>
                  <a:ext cx="818863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Valid</a:t>
                  </a:r>
                </a:p>
              </p:txBody>
            </p:sp>
            <p:sp>
              <p:nvSpPr>
                <p:cNvPr id="42" name="Rectangle 3">
                  <a:extLst>
                    <a:ext uri="{FF2B5EF4-FFF2-40B4-BE49-F238E27FC236}">
                      <a16:creationId xmlns:a16="http://schemas.microsoft.com/office/drawing/2014/main" id="{742D330F-B81D-4743-AB7A-53218C5D0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823825" y="3461985"/>
                  <a:ext cx="1444158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LD/ST </a:t>
                  </a:r>
                  <a:r>
                    <a:rPr lang="en-US" b="1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info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CB0C39C-A81E-488C-922E-BB90F16F3337}"/>
                  </a:ext>
                </a:extLst>
              </p:cNvPr>
              <p:cNvSpPr/>
              <p:nvPr/>
            </p:nvSpPr>
            <p:spPr>
              <a:xfrm>
                <a:off x="5036579" y="2707930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Std Light" panose="020B0606020203020204" pitchFamily="34" charset="0"/>
                  </a:rPr>
                  <a:t>MSHR</a:t>
                </a:r>
                <a:r>
                  <a:rPr lang="en-US" altLang="ko-KR" i="1" dirty="0">
                    <a:latin typeface="Bell Gothic Std Light" panose="020B0606020203020204" pitchFamily="34" charset="0"/>
                  </a:rPr>
                  <a:t>1</a:t>
                </a:r>
                <a:endParaRPr lang="ko-KR" altLang="en-US" i="1" dirty="0">
                  <a:latin typeface="Bell Gothic Std Light" panose="020B0606020203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2BBC8B-9B89-4FB7-932A-C844782A73DE}"/>
                </a:ext>
              </a:extLst>
            </p:cNvPr>
            <p:cNvGrpSpPr/>
            <p:nvPr/>
          </p:nvGrpSpPr>
          <p:grpSpPr>
            <a:xfrm>
              <a:off x="5020411" y="3168419"/>
              <a:ext cx="3947810" cy="373946"/>
              <a:chOff x="5036579" y="2703316"/>
              <a:chExt cx="3947810" cy="37394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E9874E-DC00-45A4-894A-1429EEB8819C}"/>
                  </a:ext>
                </a:extLst>
              </p:cNvPr>
              <p:cNvGrpSpPr/>
              <p:nvPr/>
            </p:nvGrpSpPr>
            <p:grpSpPr>
              <a:xfrm>
                <a:off x="6044319" y="2703316"/>
                <a:ext cx="2940070" cy="373946"/>
                <a:chOff x="-6096598" y="3461985"/>
                <a:chExt cx="3716931" cy="373946"/>
              </a:xfrm>
              <a:solidFill>
                <a:schemeClr val="bg1"/>
              </a:solidFill>
            </p:grpSpPr>
            <p:sp>
              <p:nvSpPr>
                <p:cNvPr id="49" name="Rectangle 3">
                  <a:extLst>
                    <a:ext uri="{FF2B5EF4-FFF2-40B4-BE49-F238E27FC236}">
                      <a16:creationId xmlns:a16="http://schemas.microsoft.com/office/drawing/2014/main" id="{DEA73525-D05E-4C8D-9692-9F122649DD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283631" y="3461985"/>
                  <a:ext cx="1444158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Block </a:t>
                  </a:r>
                  <a:r>
                    <a:rPr lang="en-US" dirty="0" err="1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addr</a:t>
                  </a:r>
                  <a:endParaRPr lang="en-US" dirty="0">
                    <a:solidFill>
                      <a:srgbClr val="000000"/>
                    </a:solidFill>
                    <a:latin typeface="Bell Gothic Std Light" panose="020B0606020203020204" pitchFamily="34" charset="0"/>
                  </a:endParaRPr>
                </a:p>
              </p:txBody>
            </p:sp>
            <p:sp>
              <p:nvSpPr>
                <p:cNvPr id="50" name="Rectangle 3">
                  <a:extLst>
                    <a:ext uri="{FF2B5EF4-FFF2-40B4-BE49-F238E27FC236}">
                      <a16:creationId xmlns:a16="http://schemas.microsoft.com/office/drawing/2014/main" id="{406FE4F3-1C7C-410F-A69C-270E013337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096598" y="3461985"/>
                  <a:ext cx="818863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Valid</a:t>
                  </a:r>
                </a:p>
              </p:txBody>
            </p:sp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AAFC7DCB-BFFD-41AB-B897-CE65165A1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823825" y="3461985"/>
                  <a:ext cx="1444158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LD/ST </a:t>
                  </a:r>
                  <a:r>
                    <a:rPr lang="en-US" b="1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info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36795F-FE77-448A-B89B-5B2F4C9035A5}"/>
                  </a:ext>
                </a:extLst>
              </p:cNvPr>
              <p:cNvSpPr/>
              <p:nvPr/>
            </p:nvSpPr>
            <p:spPr>
              <a:xfrm>
                <a:off x="5036579" y="2707930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Std Light" panose="020B0606020203020204" pitchFamily="34" charset="0"/>
                  </a:rPr>
                  <a:t>MSHR</a:t>
                </a:r>
                <a:r>
                  <a:rPr lang="en-US" altLang="ko-KR" i="1" dirty="0">
                    <a:latin typeface="Bell Gothic Std Light" panose="020B0606020203020204" pitchFamily="34" charset="0"/>
                  </a:rPr>
                  <a:t>2</a:t>
                </a:r>
                <a:endParaRPr lang="ko-KR" altLang="en-US" i="1" dirty="0">
                  <a:latin typeface="Bell Gothic Std Light" panose="020B0606020203020204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7E577C9-EAA1-4C1C-AE1D-EF335D95A1BB}"/>
                </a:ext>
              </a:extLst>
            </p:cNvPr>
            <p:cNvGrpSpPr/>
            <p:nvPr/>
          </p:nvGrpSpPr>
          <p:grpSpPr>
            <a:xfrm>
              <a:off x="5007551" y="3921903"/>
              <a:ext cx="3947810" cy="373946"/>
              <a:chOff x="5036579" y="2703316"/>
              <a:chExt cx="3947810" cy="37394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1D411D4-538B-441D-963C-DF4183123018}"/>
                  </a:ext>
                </a:extLst>
              </p:cNvPr>
              <p:cNvGrpSpPr/>
              <p:nvPr/>
            </p:nvGrpSpPr>
            <p:grpSpPr>
              <a:xfrm>
                <a:off x="6044319" y="2703316"/>
                <a:ext cx="2940070" cy="373946"/>
                <a:chOff x="-6096598" y="3461985"/>
                <a:chExt cx="3716931" cy="373946"/>
              </a:xfrm>
              <a:solidFill>
                <a:schemeClr val="bg1"/>
              </a:solidFill>
            </p:grpSpPr>
            <p:sp>
              <p:nvSpPr>
                <p:cNvPr id="55" name="Rectangle 3">
                  <a:extLst>
                    <a:ext uri="{FF2B5EF4-FFF2-40B4-BE49-F238E27FC236}">
                      <a16:creationId xmlns:a16="http://schemas.microsoft.com/office/drawing/2014/main" id="{C39BB184-CAC7-490C-9484-602A31F9B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283631" y="3461985"/>
                  <a:ext cx="1444158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Block </a:t>
                  </a:r>
                  <a:r>
                    <a:rPr lang="en-US" dirty="0" err="1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addr</a:t>
                  </a:r>
                  <a:endParaRPr lang="en-US" dirty="0">
                    <a:solidFill>
                      <a:srgbClr val="000000"/>
                    </a:solidFill>
                    <a:latin typeface="Bell Gothic Std Light" panose="020B0606020203020204" pitchFamily="34" charset="0"/>
                  </a:endParaRPr>
                </a:p>
              </p:txBody>
            </p:sp>
            <p:sp>
              <p:nvSpPr>
                <p:cNvPr id="56" name="Rectangle 3">
                  <a:extLst>
                    <a:ext uri="{FF2B5EF4-FFF2-40B4-BE49-F238E27FC236}">
                      <a16:creationId xmlns:a16="http://schemas.microsoft.com/office/drawing/2014/main" id="{26DBFDC3-3CBB-49DB-8E2A-462B77D34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096598" y="3461985"/>
                  <a:ext cx="818863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Valid</a:t>
                  </a:r>
                </a:p>
              </p:txBody>
            </p:sp>
            <p:sp>
              <p:nvSpPr>
                <p:cNvPr id="57" name="Rectangle 3">
                  <a:extLst>
                    <a:ext uri="{FF2B5EF4-FFF2-40B4-BE49-F238E27FC236}">
                      <a16:creationId xmlns:a16="http://schemas.microsoft.com/office/drawing/2014/main" id="{3C414147-A95D-4044-B927-71521E4C4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823825" y="3461985"/>
                  <a:ext cx="1444158" cy="373946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txBody>
                <a:bodyPr vert="horz" wrap="square" lIns="0" tIns="36000" rIns="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LD/ST </a:t>
                  </a:r>
                  <a:r>
                    <a:rPr lang="en-US" b="1" dirty="0">
                      <a:solidFill>
                        <a:srgbClr val="000000"/>
                      </a:solidFill>
                      <a:latin typeface="Bell Gothic Std Light" panose="020B0606020203020204" pitchFamily="34" charset="0"/>
                    </a:rPr>
                    <a:t>info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F35E06-2CD1-41F2-9558-B17D44BEAC47}"/>
                  </a:ext>
                </a:extLst>
              </p:cNvPr>
              <p:cNvSpPr/>
              <p:nvPr/>
            </p:nvSpPr>
            <p:spPr>
              <a:xfrm>
                <a:off x="5036579" y="2707930"/>
                <a:ext cx="906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Bell Gothic Std Light" panose="020B0606020203020204" pitchFamily="34" charset="0"/>
                  </a:rPr>
                  <a:t>MSHR</a:t>
                </a:r>
                <a:r>
                  <a:rPr lang="en-US" altLang="ko-KR" i="1" dirty="0">
                    <a:latin typeface="Bell Gothic Std Light" panose="020B0606020203020204" pitchFamily="34" charset="0"/>
                  </a:rPr>
                  <a:t>N</a:t>
                </a:r>
                <a:endParaRPr lang="ko-KR" altLang="en-US" i="1" dirty="0">
                  <a:latin typeface="Bell Gothic Std Light" panose="020B0606020203020204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489D6F0-4393-44EB-AD70-2793BEE2C3D0}"/>
                </a:ext>
              </a:extLst>
            </p:cNvPr>
            <p:cNvGrpSpPr/>
            <p:nvPr/>
          </p:nvGrpSpPr>
          <p:grpSpPr>
            <a:xfrm>
              <a:off x="7081667" y="3702673"/>
              <a:ext cx="451092" cy="58195"/>
              <a:chOff x="2940446" y="3436259"/>
              <a:chExt cx="451092" cy="5819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243553A-6C66-4D3F-8A74-C3373B91DE5B}"/>
                  </a:ext>
                </a:extLst>
              </p:cNvPr>
              <p:cNvSpPr/>
              <p:nvPr/>
            </p:nvSpPr>
            <p:spPr>
              <a:xfrm>
                <a:off x="2940446" y="3436259"/>
                <a:ext cx="58195" cy="581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51299CD-724E-4EC1-AA3F-F91E88755DFB}"/>
                  </a:ext>
                </a:extLst>
              </p:cNvPr>
              <p:cNvSpPr/>
              <p:nvPr/>
            </p:nvSpPr>
            <p:spPr>
              <a:xfrm>
                <a:off x="3132400" y="3436259"/>
                <a:ext cx="58195" cy="581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4CA9EDA-05E5-4DC6-8560-E3EAF0DB380E}"/>
                  </a:ext>
                </a:extLst>
              </p:cNvPr>
              <p:cNvSpPr/>
              <p:nvPr/>
            </p:nvSpPr>
            <p:spPr>
              <a:xfrm>
                <a:off x="3333343" y="3436259"/>
                <a:ext cx="58195" cy="581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5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38EF-9E59-46B2-AFF0-F4885F93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Goal#2:</a:t>
            </a:r>
            <a:br>
              <a:rPr lang="en-US" altLang="ko-KR" sz="4400" dirty="0"/>
            </a:br>
            <a:r>
              <a:rPr lang="en-US" altLang="ko-KR" sz="4400" dirty="0">
                <a:solidFill>
                  <a:srgbClr val="0000FF"/>
                </a:solidFill>
              </a:rPr>
              <a:t>Miss Rate </a:t>
            </a:r>
            <a:r>
              <a:rPr lang="en-US" altLang="ko-KR" sz="4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ko-KR" alt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D2ADF1-F314-4FF9-B24E-608B7E25B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altLang="ko-KR" sz="2000" dirty="0"/>
              <a:t>Hardware prefetching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/>
              <a:t>Compiler techniques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105027-2DD7-0353-2096-8A5D785C3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E6B1E9-D87F-4C23-9A64-7CB58E935CED}"/>
              </a:ext>
            </a:extLst>
          </p:cNvPr>
          <p:cNvSpPr txBox="1">
            <a:spLocks/>
          </p:cNvSpPr>
          <p:nvPr/>
        </p:nvSpPr>
        <p:spPr>
          <a:xfrm>
            <a:off x="1754658" y="4924426"/>
            <a:ext cx="8715633" cy="89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Average Memory Access Time (</a:t>
            </a:r>
            <a:r>
              <a:rPr lang="en-US" altLang="ko-KR" b="1" dirty="0">
                <a:solidFill>
                  <a:srgbClr val="0000FF"/>
                </a:solidFill>
              </a:rPr>
              <a:t>AMAT</a:t>
            </a:r>
            <a:r>
              <a:rPr lang="en-US" altLang="ko-KR" dirty="0"/>
              <a:t>)</a:t>
            </a:r>
          </a:p>
          <a:p>
            <a:pPr lvl="1" algn="ctr"/>
            <a:r>
              <a:rPr lang="en-US" altLang="ko-KR" dirty="0"/>
              <a:t>= Hit time + </a:t>
            </a:r>
            <a:r>
              <a:rPr lang="en-US" altLang="ko-KR" b="1" dirty="0">
                <a:solidFill>
                  <a:srgbClr val="0000FF"/>
                </a:solidFill>
              </a:rPr>
              <a:t>Miss rate </a:t>
            </a:r>
            <a:r>
              <a:rPr lang="en-US" altLang="ko-KR" dirty="0"/>
              <a:t>x Miss penalty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8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Technique1: Hardware Prefetching</a:t>
            </a:r>
            <a:endParaRPr lang="ko-KR" alt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BDAC217-F390-47BC-B42F-D0F47A0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4637389"/>
            <a:ext cx="11599333" cy="1484250"/>
          </a:xfrm>
        </p:spPr>
        <p:txBody>
          <a:bodyPr/>
          <a:lstStyle/>
          <a:p>
            <a:r>
              <a:rPr lang="en-US" altLang="ko-KR" dirty="0"/>
              <a:t>Real CPUs have multiple prefetches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Usually closer to the core (easier to detect patterns)</a:t>
            </a:r>
          </a:p>
          <a:p>
            <a:pPr marL="609600" lvl="1" indent="-342900">
              <a:buFontTx/>
              <a:buChar char="-"/>
            </a:pPr>
            <a:r>
              <a:rPr lang="en-US" altLang="ko-KR" dirty="0"/>
              <a:t>Prefetching at LLC is hard (cache is banked and hashed)</a:t>
            </a:r>
            <a:endParaRPr lang="ko-KR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993F3-E093-6C1D-D8A3-529B95E63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Source: CSE502 prefetching (stony brook univ.)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3267" y="886461"/>
            <a:ext cx="871563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hardware monitors memory accesses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F6FD766-0539-41B0-B486-B0AE5133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412776"/>
            <a:ext cx="8208912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72000" tIns="36000" rIns="180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Processor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030FB957-C3E1-46F5-BF76-64FD66D4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960" y="1772816"/>
            <a:ext cx="115728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Registers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083A6AA0-80CB-4E97-9DC0-043E8DF7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I-Cache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22F14C4-D80B-4CED-BEC9-3148F6630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2204864"/>
            <a:ext cx="1224136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L1 D-Cache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608E5CF9-589B-438A-ACF3-4FDD7FE7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2708920"/>
            <a:ext cx="2736304" cy="5040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L2 Cache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62A8285-513B-48D2-8AF0-E2E6ADB7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60" y="2204864"/>
            <a:ext cx="64807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D-TLB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0946426-61E7-452A-85D6-CDA6F10B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6" y="2204864"/>
            <a:ext cx="653232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 MT" pitchFamily="34" charset="0"/>
              </a:rPr>
              <a:t>I-TLB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D2BE1B-FCF7-43A5-9D06-F8D5DD76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3606552"/>
            <a:ext cx="7920880" cy="83056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 MT" pitchFamily="34" charset="0"/>
              </a:rPr>
              <a:t>L3 Cache (LLC)</a:t>
            </a:r>
          </a:p>
        </p:txBody>
      </p:sp>
      <p:pic>
        <p:nvPicPr>
          <p:cNvPr id="31" name="Picture 2" descr="http://3.bp.blogspot.com/-A5030WnBzc0/TvW8YjRcBuI/AAAAAAAAAL4/wmQ9fnGDaco/s1600/QUAD+CORE+CPU+INTEL+CORE+I5-2500K+2.jpg">
            <a:extLst>
              <a:ext uri="{FF2B5EF4-FFF2-40B4-BE49-F238E27FC236}">
                <a16:creationId xmlns:a16="http://schemas.microsoft.com/office/drawing/2014/main" id="{22AF5395-267B-4DA6-BE50-E49F2584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7568" y="1844824"/>
            <a:ext cx="1824202" cy="1368152"/>
          </a:xfrm>
          <a:prstGeom prst="rect">
            <a:avLst/>
          </a:prstGeom>
          <a:noFill/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36C70BC-6D09-4CB6-A308-0E639098659C}"/>
              </a:ext>
            </a:extLst>
          </p:cNvPr>
          <p:cNvGrpSpPr/>
          <p:nvPr/>
        </p:nvGrpSpPr>
        <p:grpSpPr>
          <a:xfrm>
            <a:off x="8832304" y="1738553"/>
            <a:ext cx="1607666" cy="923330"/>
            <a:chOff x="8289462" y="1799708"/>
            <a:chExt cx="1607666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C63219-CCF1-4D2A-BDB4-9D68F799D4FB}"/>
                </a:ext>
              </a:extLst>
            </p:cNvPr>
            <p:cNvSpPr txBox="1"/>
            <p:nvPr/>
          </p:nvSpPr>
          <p:spPr>
            <a:xfrm>
              <a:off x="8289462" y="1799708"/>
              <a:ext cx="1607666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Intel Core2</a:t>
              </a:r>
            </a:p>
            <a:p>
              <a:pPr algn="r"/>
              <a:r>
                <a:rPr lang="en-US" dirty="0"/>
                <a:t>Prefetcher</a:t>
              </a:r>
            </a:p>
            <a:p>
              <a:pPr algn="r"/>
              <a:r>
                <a:rPr lang="en-US" dirty="0"/>
                <a:t>Locations</a:t>
              </a:r>
            </a:p>
          </p:txBody>
        </p:sp>
        <p:pic>
          <p:nvPicPr>
            <p:cNvPr id="37" name="Picture 7" descr="MCj03391980000[1]">
              <a:extLst>
                <a:ext uri="{FF2B5EF4-FFF2-40B4-BE49-F238E27FC236}">
                  <a16:creationId xmlns:a16="http://schemas.microsoft.com/office/drawing/2014/main" id="{01082194-6479-4B41-9DED-859F3BCA3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421" y="2109998"/>
              <a:ext cx="300038" cy="300037"/>
            </a:xfrm>
            <a:prstGeom prst="rect">
              <a:avLst/>
            </a:prstGeom>
            <a:noFill/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B6D471-0471-4D34-8CE0-3316B494B80A}"/>
              </a:ext>
            </a:extLst>
          </p:cNvPr>
          <p:cNvGrpSpPr/>
          <p:nvPr/>
        </p:nvGrpSpPr>
        <p:grpSpPr>
          <a:xfrm>
            <a:off x="5579939" y="2492897"/>
            <a:ext cx="1494172" cy="942107"/>
            <a:chOff x="4055939" y="2492896"/>
            <a:chExt cx="1494172" cy="942107"/>
          </a:xfrm>
        </p:grpSpPr>
        <p:pic>
          <p:nvPicPr>
            <p:cNvPr id="33" name="Picture 7" descr="MCj03391980000[1]">
              <a:extLst>
                <a:ext uri="{FF2B5EF4-FFF2-40B4-BE49-F238E27FC236}">
                  <a16:creationId xmlns:a16="http://schemas.microsoft.com/office/drawing/2014/main" id="{ABC1514A-E3F1-4052-B352-945DA042B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38005" y="3134966"/>
              <a:ext cx="300038" cy="300037"/>
            </a:xfrm>
            <a:prstGeom prst="rect">
              <a:avLst/>
            </a:prstGeom>
            <a:noFill/>
          </p:spPr>
        </p:pic>
        <p:pic>
          <p:nvPicPr>
            <p:cNvPr id="34" name="Picture 7" descr="MCj03391980000[1]">
              <a:extLst>
                <a:ext uri="{FF2B5EF4-FFF2-40B4-BE49-F238E27FC236}">
                  <a16:creationId xmlns:a16="http://schemas.microsoft.com/office/drawing/2014/main" id="{2744C351-7209-4D66-948A-2CA19F8E9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55939" y="2492896"/>
              <a:ext cx="300038" cy="300037"/>
            </a:xfrm>
            <a:prstGeom prst="rect">
              <a:avLst/>
            </a:prstGeom>
            <a:noFill/>
          </p:spPr>
        </p:pic>
        <p:pic>
          <p:nvPicPr>
            <p:cNvPr id="39" name="Picture 7" descr="MCj03391980000[1]">
              <a:extLst>
                <a:ext uri="{FF2B5EF4-FFF2-40B4-BE49-F238E27FC236}">
                  <a16:creationId xmlns:a16="http://schemas.microsoft.com/office/drawing/2014/main" id="{AFE673FA-9D39-4F52-92AF-2FD0E482A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50073" y="2492896"/>
              <a:ext cx="300038" cy="300037"/>
            </a:xfrm>
            <a:prstGeom prst="rect">
              <a:avLst/>
            </a:prstGeom>
            <a:noFill/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35AA3-6737-43FB-AC05-1544A72FCD18}"/>
              </a:ext>
            </a:extLst>
          </p:cNvPr>
          <p:cNvSpPr/>
          <p:nvPr/>
        </p:nvSpPr>
        <p:spPr>
          <a:xfrm>
            <a:off x="313267" y="3523267"/>
            <a:ext cx="10157022" cy="273749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FF"/>
                </a:solidFill>
                <a:latin typeface="Bell Gothic Std Black" panose="020B0706020202040204" pitchFamily="34" charset="0"/>
              </a:rPr>
              <a:t>What’s inside today’s 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L1D$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PC-localized stride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Short-stride predictors within block </a:t>
            </a: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  <a:sym typeface="Wingdings" panose="05000000000000000000" pitchFamily="2" charset="2"/>
              </a:rPr>
              <a:t> prefetch next block</a:t>
            </a:r>
            <a:endParaRPr lang="en-US" altLang="ko-KR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L1I$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predict future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L2$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Stream buffers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Adjacent-line prefetch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1D6540-8AA8-4D90-9306-D13813807FFA}"/>
              </a:ext>
            </a:extLst>
          </p:cNvPr>
          <p:cNvSpPr/>
          <p:nvPr/>
        </p:nvSpPr>
        <p:spPr>
          <a:xfrm>
            <a:off x="961207" y="5619627"/>
            <a:ext cx="1651819" cy="2719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943C-C22C-49B6-9EA6-A2C896B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Buffer</a:t>
            </a:r>
            <a:endParaRPr lang="ko-KR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97CF42E-A406-819D-B793-17EADB20E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1BA1A-30B4-4840-A7B1-6A0E0C50A69F}"/>
              </a:ext>
            </a:extLst>
          </p:cNvPr>
          <p:cNvSpPr/>
          <p:nvPr/>
        </p:nvSpPr>
        <p:spPr>
          <a:xfrm>
            <a:off x="564204" y="787775"/>
            <a:ext cx="761365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 pattern of prefetching successive blocks is called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sequential prefetching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 Stream buffer keeps next-N available in buffer</a:t>
            </a:r>
            <a:endParaRPr lang="en-US" altLang="ko-KR" sz="2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6F603E-CABE-4734-BD7A-28FBF264879F}"/>
              </a:ext>
            </a:extLst>
          </p:cNvPr>
          <p:cNvSpPr/>
          <p:nvPr/>
        </p:nvSpPr>
        <p:spPr>
          <a:xfrm>
            <a:off x="4946650" y="1600201"/>
            <a:ext cx="2298700" cy="4699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Processor</a:t>
            </a:r>
            <a:endParaRPr lang="ko-KR" altLang="en-US" sz="20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76A5FC-3834-4785-B870-8E79D6888AA7}"/>
              </a:ext>
            </a:extLst>
          </p:cNvPr>
          <p:cNvSpPr/>
          <p:nvPr/>
        </p:nvSpPr>
        <p:spPr>
          <a:xfrm>
            <a:off x="5476875" y="2434037"/>
            <a:ext cx="1238250" cy="4699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L1$</a:t>
            </a:r>
            <a:endParaRPr lang="ko-KR" altLang="en-US" sz="20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2E9CD9-B288-4388-8A2E-B735C3CAAB69}"/>
              </a:ext>
            </a:extLst>
          </p:cNvPr>
          <p:cNvSpPr/>
          <p:nvPr/>
        </p:nvSpPr>
        <p:spPr>
          <a:xfrm>
            <a:off x="3543300" y="5739262"/>
            <a:ext cx="5105400" cy="4699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Bell Gothic Std Black" panose="020B0706020202040204" pitchFamily="34" charset="0"/>
              </a:rPr>
              <a:t>Lower level memory</a:t>
            </a:r>
            <a:endParaRPr lang="ko-KR" altLang="en-US" sz="2000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909EB-E87B-48A7-9EC9-4B9DC3FFCD5F}"/>
              </a:ext>
            </a:extLst>
          </p:cNvPr>
          <p:cNvGrpSpPr/>
          <p:nvPr/>
        </p:nvGrpSpPr>
        <p:grpSpPr>
          <a:xfrm>
            <a:off x="3536520" y="3403647"/>
            <a:ext cx="5105400" cy="1854153"/>
            <a:chOff x="2177620" y="3403646"/>
            <a:chExt cx="5105400" cy="185415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CCE4C8-7B18-43A9-B9F9-A562EA1BDD5D}"/>
                </a:ext>
              </a:extLst>
            </p:cNvPr>
            <p:cNvSpPr/>
            <p:nvPr/>
          </p:nvSpPr>
          <p:spPr>
            <a:xfrm>
              <a:off x="2177620" y="3403646"/>
              <a:ext cx="5105400" cy="18541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8BC920-24CC-4117-836F-79A18F75C18F}"/>
                </a:ext>
              </a:extLst>
            </p:cNvPr>
            <p:cNvSpPr/>
            <p:nvPr/>
          </p:nvSpPr>
          <p:spPr>
            <a:xfrm>
              <a:off x="2381813" y="3403646"/>
              <a:ext cx="3509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Bell Gothic Std Black" panose="020B0706020202040204" pitchFamily="34" charset="0"/>
                </a:rPr>
                <a:t>Stream buffer (FIFO Queue version)</a:t>
              </a:r>
              <a:endParaRPr lang="ko-KR" altLang="en-US" dirty="0">
                <a:latin typeface="Bell Gothic Std Black" panose="020B0706020202040204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DEA5C-1E78-47FA-9A1E-2550E8728C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070101"/>
            <a:ext cx="0" cy="363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2668E-1BD7-4ECF-8F63-8AB309C8E31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9220" y="2903937"/>
            <a:ext cx="6780" cy="967292"/>
          </a:xfrm>
          <a:prstGeom prst="line">
            <a:avLst/>
          </a:prstGeom>
          <a:ln w="5715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C4E979-226F-4D66-8856-E90BAEC7B71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4708358"/>
            <a:ext cx="0" cy="1030904"/>
          </a:xfrm>
          <a:prstGeom prst="line">
            <a:avLst/>
          </a:prstGeom>
          <a:ln w="5715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B0F26F-A2D7-436C-8D98-2D4E6BE20687}"/>
              </a:ext>
            </a:extLst>
          </p:cNvPr>
          <p:cNvGrpSpPr/>
          <p:nvPr/>
        </p:nvGrpSpPr>
        <p:grpSpPr>
          <a:xfrm>
            <a:off x="4787883" y="3834256"/>
            <a:ext cx="3629502" cy="876862"/>
            <a:chOff x="3263883" y="3899474"/>
            <a:chExt cx="3629502" cy="10873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8CEB9EF-F010-40E5-9EB7-289E0151ACB0}"/>
                </a:ext>
              </a:extLst>
            </p:cNvPr>
            <p:cNvGrpSpPr/>
            <p:nvPr/>
          </p:nvGrpSpPr>
          <p:grpSpPr>
            <a:xfrm>
              <a:off x="3263883" y="3899474"/>
              <a:ext cx="3629502" cy="363593"/>
              <a:chOff x="-2424816" y="3772978"/>
              <a:chExt cx="3629502" cy="46990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DA72711-0337-4A22-A7E7-0953E77C9205}"/>
                  </a:ext>
                </a:extLst>
              </p:cNvPr>
              <p:cNvSpPr/>
              <p:nvPr/>
            </p:nvSpPr>
            <p:spPr>
              <a:xfrm>
                <a:off x="-2424816" y="3772978"/>
                <a:ext cx="801484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Bell Gothic Std Black" panose="020B0706020202040204" pitchFamily="34" charset="0"/>
                  </a:rPr>
                  <a:t>tag</a:t>
                </a:r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6AD646D-5D99-452C-BCF1-5E09B4C8B351}"/>
                  </a:ext>
                </a:extLst>
              </p:cNvPr>
              <p:cNvSpPr/>
              <p:nvPr/>
            </p:nvSpPr>
            <p:spPr>
              <a:xfrm>
                <a:off x="-1631496" y="3772978"/>
                <a:ext cx="2836182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Bell Gothic Std Black" panose="020B0706020202040204" pitchFamily="34" charset="0"/>
                  </a:rPr>
                  <a:t>One cache line of data</a:t>
                </a:r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86D505-C63B-4F2F-9CDA-6B193F2F7DD1}"/>
                </a:ext>
              </a:extLst>
            </p:cNvPr>
            <p:cNvGrpSpPr/>
            <p:nvPr/>
          </p:nvGrpSpPr>
          <p:grpSpPr>
            <a:xfrm>
              <a:off x="3263883" y="4259643"/>
              <a:ext cx="3629502" cy="363593"/>
              <a:chOff x="-2424816" y="3772978"/>
              <a:chExt cx="3629502" cy="4699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5A1E95A-C813-41FD-B354-6885DDC60834}"/>
                  </a:ext>
                </a:extLst>
              </p:cNvPr>
              <p:cNvSpPr/>
              <p:nvPr/>
            </p:nvSpPr>
            <p:spPr>
              <a:xfrm>
                <a:off x="-2424816" y="3772978"/>
                <a:ext cx="801484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Bell Gothic Std Black" panose="020B0706020202040204" pitchFamily="34" charset="0"/>
                  </a:rPr>
                  <a:t>tag</a:t>
                </a:r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6DA6EFE-010F-4500-8376-6EA54D006446}"/>
                  </a:ext>
                </a:extLst>
              </p:cNvPr>
              <p:cNvSpPr/>
              <p:nvPr/>
            </p:nvSpPr>
            <p:spPr>
              <a:xfrm>
                <a:off x="-1631496" y="3772978"/>
                <a:ext cx="2836182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Bell Gothic Std Black" panose="020B0706020202040204" pitchFamily="34" charset="0"/>
                  </a:rPr>
                  <a:t>One cache line of data</a:t>
                </a:r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913C5B-3E22-42BE-970E-785DD784AAC6}"/>
                </a:ext>
              </a:extLst>
            </p:cNvPr>
            <p:cNvGrpSpPr/>
            <p:nvPr/>
          </p:nvGrpSpPr>
          <p:grpSpPr>
            <a:xfrm>
              <a:off x="3263883" y="4623236"/>
              <a:ext cx="3629502" cy="363593"/>
              <a:chOff x="-2424816" y="3772978"/>
              <a:chExt cx="3629502" cy="4699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F389588-08B7-4BA2-990A-5F99A003FBCA}"/>
                  </a:ext>
                </a:extLst>
              </p:cNvPr>
              <p:cNvSpPr/>
              <p:nvPr/>
            </p:nvSpPr>
            <p:spPr>
              <a:xfrm>
                <a:off x="-2424816" y="3772978"/>
                <a:ext cx="801484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Bell Gothic Std Black" panose="020B0706020202040204" pitchFamily="34" charset="0"/>
                  </a:rPr>
                  <a:t>tag</a:t>
                </a:r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470E80A-DE1B-4A28-AD23-351B87C23E98}"/>
                  </a:ext>
                </a:extLst>
              </p:cNvPr>
              <p:cNvSpPr/>
              <p:nvPr/>
            </p:nvSpPr>
            <p:spPr>
              <a:xfrm>
                <a:off x="-1631496" y="3772978"/>
                <a:ext cx="2836182" cy="4699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Bell Gothic Std Black" panose="020B0706020202040204" pitchFamily="34" charset="0"/>
                  </a:rPr>
                  <a:t>One cache line of data</a:t>
                </a:r>
                <a:endParaRPr lang="ko-KR" altLang="en-US" sz="2000" dirty="0">
                  <a:solidFill>
                    <a:schemeClr val="tx1"/>
                  </a:solidFill>
                  <a:latin typeface="Bell Gothic Std Black" panose="020B0706020202040204" pitchFamily="34" charset="0"/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C1F5243-8D6F-4B0F-9384-E56E5473D59E}"/>
              </a:ext>
            </a:extLst>
          </p:cNvPr>
          <p:cNvSpPr/>
          <p:nvPr/>
        </p:nvSpPr>
        <p:spPr>
          <a:xfrm>
            <a:off x="3924300" y="4800600"/>
            <a:ext cx="456594" cy="271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Bell Gothic Std Black" panose="020B0706020202040204" pitchFamily="34" charset="0"/>
              </a:rPr>
              <a:t>+1</a:t>
            </a:r>
            <a:endParaRPr lang="ko-KR" altLang="en-US" dirty="0">
              <a:solidFill>
                <a:schemeClr val="tx1"/>
              </a:solidFill>
              <a:latin typeface="Bell Gothic Std Black" panose="020B0706020202040204" pitchFamily="34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E34E04F-B896-4B5F-A0E2-F5257AF2E2AB}"/>
              </a:ext>
            </a:extLst>
          </p:cNvPr>
          <p:cNvCxnSpPr>
            <a:cxnSpLocks/>
            <a:stCxn id="26" idx="1"/>
            <a:endCxn id="29" idx="0"/>
          </p:cNvCxnSpPr>
          <p:nvPr/>
        </p:nvCxnSpPr>
        <p:spPr>
          <a:xfrm rot="10800000" flipV="1">
            <a:off x="4152597" y="4564514"/>
            <a:ext cx="635286" cy="236086"/>
          </a:xfrm>
          <a:prstGeom prst="bentConnector2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10B08B-463E-4796-B8AD-65007B08CDEF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 flipV="1">
            <a:off x="4380895" y="4711119"/>
            <a:ext cx="807731" cy="225439"/>
          </a:xfrm>
          <a:prstGeom prst="bentConnector2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C991E85-EDB8-4065-8263-5B65E487968F}"/>
              </a:ext>
            </a:extLst>
          </p:cNvPr>
          <p:cNvSpPr/>
          <p:nvPr/>
        </p:nvSpPr>
        <p:spPr>
          <a:xfrm>
            <a:off x="3952123" y="4270755"/>
            <a:ext cx="857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Bell Gothic Std Black" panose="020B0706020202040204" pitchFamily="34" charset="0"/>
              </a:rPr>
              <a:t>Tail entry</a:t>
            </a:r>
            <a:endParaRPr lang="ko-KR" altLang="en-US" sz="1400" dirty="0">
              <a:solidFill>
                <a:srgbClr val="0000FF"/>
              </a:solidFill>
              <a:latin typeface="Bell Gothic Std Black" panose="020B070602020204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AFA7CF-588B-4CD8-B2D4-48EE92480325}"/>
              </a:ext>
            </a:extLst>
          </p:cNvPr>
          <p:cNvGrpSpPr/>
          <p:nvPr/>
        </p:nvGrpSpPr>
        <p:grpSpPr>
          <a:xfrm>
            <a:off x="4787883" y="4417910"/>
            <a:ext cx="3629502" cy="293208"/>
            <a:chOff x="3416283" y="4570310"/>
            <a:chExt cx="3629502" cy="293208"/>
          </a:xfrm>
          <a:solidFill>
            <a:srgbClr val="0000FF"/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D261A96-EF9E-4EDA-8794-13C501D0AF45}"/>
                </a:ext>
              </a:extLst>
            </p:cNvPr>
            <p:cNvSpPr/>
            <p:nvPr/>
          </p:nvSpPr>
          <p:spPr>
            <a:xfrm>
              <a:off x="3416283" y="4570310"/>
              <a:ext cx="801484" cy="29320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tag</a:t>
              </a:r>
              <a:endParaRPr lang="ko-KR" altLang="en-US" sz="20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1892438-5A5E-42AC-976A-80AE0B056855}"/>
                </a:ext>
              </a:extLst>
            </p:cNvPr>
            <p:cNvSpPr/>
            <p:nvPr/>
          </p:nvSpPr>
          <p:spPr>
            <a:xfrm>
              <a:off x="4209603" y="4570310"/>
              <a:ext cx="2836182" cy="293208"/>
            </a:xfrm>
            <a:prstGeom prst="roundRect">
              <a:avLst>
                <a:gd name="adj" fmla="val 0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One cache line of data</a:t>
              </a:r>
              <a:endParaRPr lang="ko-KR" altLang="en-US" sz="20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6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Technique2: Cache-friendly Compiler</a:t>
            </a:r>
            <a:endParaRPr lang="ko-KR" altLang="en-US" sz="3800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077A774-EFCA-5AFD-396B-98D1D4D8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3267" y="914458"/>
            <a:ext cx="871563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trying to modify the layout of data structures so that they are accessed in a more cache-friendly manner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A01E19-A37F-4411-B250-A85E8B6EE5E7}"/>
              </a:ext>
            </a:extLst>
          </p:cNvPr>
          <p:cNvGrpSpPr/>
          <p:nvPr/>
        </p:nvGrpSpPr>
        <p:grpSpPr>
          <a:xfrm>
            <a:off x="7648758" y="1723964"/>
            <a:ext cx="3107286" cy="1014886"/>
            <a:chOff x="6077426" y="1230941"/>
            <a:chExt cx="3107286" cy="1014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C24C6C-AE7A-4EA0-B1B0-829505C24973}"/>
                </a:ext>
              </a:extLst>
            </p:cNvPr>
            <p:cNvSpPr/>
            <p:nvPr/>
          </p:nvSpPr>
          <p:spPr>
            <a:xfrm>
              <a:off x="6306502" y="1230941"/>
              <a:ext cx="2627948" cy="43332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Loop Interchange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17E7D-FB32-4F6C-A39F-DB05DBF64A5B}"/>
                </a:ext>
              </a:extLst>
            </p:cNvPr>
            <p:cNvSpPr txBox="1"/>
            <p:nvPr/>
          </p:nvSpPr>
          <p:spPr>
            <a:xfrm>
              <a:off x="6077426" y="1661052"/>
              <a:ext cx="3107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ell Gothic Std Light" panose="020B0606020203020204" pitchFamily="34" charset="0"/>
                  <a:sym typeface="Wingdings" panose="05000000000000000000" pitchFamily="2" charset="2"/>
                </a:rPr>
                <a:t> Change loops nesting to access data in order stored in memory</a:t>
              </a:r>
              <a:endParaRPr lang="ko-KR" altLang="en-US" sz="1600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698C50-D94F-4DB5-869C-F503DD129FD7}"/>
              </a:ext>
            </a:extLst>
          </p:cNvPr>
          <p:cNvGrpSpPr/>
          <p:nvPr/>
        </p:nvGrpSpPr>
        <p:grpSpPr>
          <a:xfrm>
            <a:off x="4722270" y="1723966"/>
            <a:ext cx="2926489" cy="1261106"/>
            <a:chOff x="3150937" y="1230943"/>
            <a:chExt cx="2926489" cy="12611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2C46DFC-A38C-4D26-9695-50C0C24C7E41}"/>
                </a:ext>
              </a:extLst>
            </p:cNvPr>
            <p:cNvSpPr/>
            <p:nvPr/>
          </p:nvSpPr>
          <p:spPr>
            <a:xfrm>
              <a:off x="3220402" y="1230943"/>
              <a:ext cx="2627948" cy="43332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Loop Fusion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33588C-30E6-418F-B75F-4C9E0AB5E68C}"/>
                </a:ext>
              </a:extLst>
            </p:cNvPr>
            <p:cNvSpPr txBox="1"/>
            <p:nvPr/>
          </p:nvSpPr>
          <p:spPr>
            <a:xfrm>
              <a:off x="3150937" y="1661052"/>
              <a:ext cx="2926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ell Gothic Std Light" panose="020B0606020203020204" pitchFamily="34" charset="0"/>
                  <a:sym typeface="Wingdings" panose="05000000000000000000" pitchFamily="2" charset="2"/>
                </a:rPr>
                <a:t> Combine 2 independent loops that have same looping and some variables overlap</a:t>
              </a:r>
              <a:endParaRPr lang="ko-KR" altLang="en-US" sz="1600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9BEC79-6B87-4E62-8E34-CBD30AA94A50}"/>
              </a:ext>
            </a:extLst>
          </p:cNvPr>
          <p:cNvGrpSpPr/>
          <p:nvPr/>
        </p:nvGrpSpPr>
        <p:grpSpPr>
          <a:xfrm>
            <a:off x="1704798" y="1723966"/>
            <a:ext cx="2945904" cy="1014884"/>
            <a:chOff x="133466" y="1230943"/>
            <a:chExt cx="2945904" cy="101488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E184BC-956A-480B-B495-B9A16BB6B027}"/>
                </a:ext>
              </a:extLst>
            </p:cNvPr>
            <p:cNvSpPr/>
            <p:nvPr/>
          </p:nvSpPr>
          <p:spPr>
            <a:xfrm>
              <a:off x="209550" y="1230943"/>
              <a:ext cx="2627948" cy="43331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Merging Array</a:t>
              </a:r>
              <a:endParaRPr lang="ko-KR" altLang="en-US" sz="1500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EB9316-5E26-42B8-9FA8-AB6579A288D9}"/>
                </a:ext>
              </a:extLst>
            </p:cNvPr>
            <p:cNvSpPr txBox="1"/>
            <p:nvPr/>
          </p:nvSpPr>
          <p:spPr>
            <a:xfrm>
              <a:off x="133466" y="1661052"/>
              <a:ext cx="2945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ell Gothic Std Light" panose="020B0606020203020204" pitchFamily="34" charset="0"/>
                  <a:sym typeface="Wingdings" panose="05000000000000000000" pitchFamily="2" charset="2"/>
                </a:rPr>
                <a:t> Merge 2 arrays into a single array of compound elements</a:t>
              </a:r>
              <a:endParaRPr lang="ko-KR" altLang="en-US" sz="1600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CCA43-0385-40D3-B803-FBAF46007BF9}"/>
              </a:ext>
            </a:extLst>
          </p:cNvPr>
          <p:cNvGrpSpPr/>
          <p:nvPr/>
        </p:nvGrpSpPr>
        <p:grpSpPr>
          <a:xfrm>
            <a:off x="1673792" y="4356942"/>
            <a:ext cx="8820408" cy="371931"/>
            <a:chOff x="125883" y="4543425"/>
            <a:chExt cx="8820408" cy="3719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D836CF-00F9-438C-BB1C-88D6E1EB5E99}"/>
                </a:ext>
              </a:extLst>
            </p:cNvPr>
            <p:cNvCxnSpPr>
              <a:cxnSpLocks/>
            </p:cNvCxnSpPr>
            <p:nvPr/>
          </p:nvCxnSpPr>
          <p:spPr>
            <a:xfrm>
              <a:off x="230658" y="4543425"/>
              <a:ext cx="871563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8FB920-6A7B-4BE5-BB7F-EB605A266E6A}"/>
                </a:ext>
              </a:extLst>
            </p:cNvPr>
            <p:cNvSpPr txBox="1"/>
            <p:nvPr/>
          </p:nvSpPr>
          <p:spPr>
            <a:xfrm>
              <a:off x="125883" y="4546024"/>
              <a:ext cx="1148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ll Gothic Std Black" panose="020B0706020202040204" pitchFamily="34" charset="0"/>
                </a:rPr>
                <a:t>Optimized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527805-BBB5-4075-ACA8-167FE2603396}"/>
              </a:ext>
            </a:extLst>
          </p:cNvPr>
          <p:cNvGrpSpPr/>
          <p:nvPr/>
        </p:nvGrpSpPr>
        <p:grpSpPr>
          <a:xfrm>
            <a:off x="2121876" y="3028644"/>
            <a:ext cx="2111748" cy="1077218"/>
            <a:chOff x="1200853" y="2835234"/>
            <a:chExt cx="2111748" cy="1077218"/>
          </a:xfrm>
        </p:grpSpPr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77EF6E5-A595-464E-B92C-5EAA0E630D42}"/>
                </a:ext>
              </a:extLst>
            </p:cNvPr>
            <p:cNvSpPr/>
            <p:nvPr/>
          </p:nvSpPr>
          <p:spPr>
            <a:xfrm>
              <a:off x="1200853" y="2850981"/>
              <a:ext cx="1972048" cy="1061471"/>
            </a:xfrm>
            <a:prstGeom prst="foldedCorner">
              <a:avLst>
                <a:gd name="adj" fmla="val 231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D5D9F5-0C8C-483A-BA1B-CB6469E2AF15}"/>
                </a:ext>
              </a:extLst>
            </p:cNvPr>
            <p:cNvSpPr txBox="1"/>
            <p:nvPr/>
          </p:nvSpPr>
          <p:spPr>
            <a:xfrm>
              <a:off x="1225694" y="2835234"/>
              <a:ext cx="20869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/*two sequential arrays*/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int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val</a:t>
              </a:r>
              <a:r>
                <a:rPr lang="en-US" altLang="ko-KR" sz="1600" dirty="0">
                  <a:latin typeface="Consolas" panose="020B0609020204030204" pitchFamily="49" charset="0"/>
                </a:rPr>
                <a:t>[SIZE];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int key[SIZE];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2FBACE-5DBD-40F2-8BF5-D06948BB788C}"/>
              </a:ext>
            </a:extLst>
          </p:cNvPr>
          <p:cNvGrpSpPr/>
          <p:nvPr/>
        </p:nvGrpSpPr>
        <p:grpSpPr>
          <a:xfrm>
            <a:off x="2038982" y="4814850"/>
            <a:ext cx="2111748" cy="1077218"/>
            <a:chOff x="1200853" y="2842013"/>
            <a:chExt cx="2111748" cy="1077218"/>
          </a:xfrm>
        </p:grpSpPr>
        <p:sp>
          <p:nvSpPr>
            <p:cNvPr id="23" name="Rectangle: Folded Corner 22">
              <a:extLst>
                <a:ext uri="{FF2B5EF4-FFF2-40B4-BE49-F238E27FC236}">
                  <a16:creationId xmlns:a16="http://schemas.microsoft.com/office/drawing/2014/main" id="{BCB39EA2-AD75-4AEE-8695-A7EBE1DAA0E3}"/>
                </a:ext>
              </a:extLst>
            </p:cNvPr>
            <p:cNvSpPr/>
            <p:nvPr/>
          </p:nvSpPr>
          <p:spPr>
            <a:xfrm>
              <a:off x="1200853" y="2850981"/>
              <a:ext cx="2111748" cy="1061471"/>
            </a:xfrm>
            <a:prstGeom prst="foldedCorner">
              <a:avLst>
                <a:gd name="adj" fmla="val 231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A860F1-1EF1-49D7-B4F4-CE738535453E}"/>
                </a:ext>
              </a:extLst>
            </p:cNvPr>
            <p:cNvSpPr txBox="1"/>
            <p:nvPr/>
          </p:nvSpPr>
          <p:spPr>
            <a:xfrm>
              <a:off x="1200853" y="2842013"/>
              <a:ext cx="20869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struct merge {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int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val</a:t>
              </a:r>
              <a:r>
                <a:rPr lang="en-US" altLang="ko-KR" sz="1600" dirty="0">
                  <a:latin typeface="Consolas" panose="020B0609020204030204" pitchFamily="49" charset="0"/>
                </a:rPr>
                <a:t>;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int key;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} </a:t>
              </a: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merged[SIZE];</a:t>
              </a:r>
              <a:endParaRPr lang="ko-KR" altLang="en-US" sz="16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D2A8E0-9B5D-45BC-9464-ED40BC2A1A6A}"/>
              </a:ext>
            </a:extLst>
          </p:cNvPr>
          <p:cNvGrpSpPr/>
          <p:nvPr/>
        </p:nvGrpSpPr>
        <p:grpSpPr>
          <a:xfrm>
            <a:off x="4807225" y="2985072"/>
            <a:ext cx="2577551" cy="1150904"/>
            <a:chOff x="4813849" y="4789921"/>
            <a:chExt cx="2577551" cy="1150904"/>
          </a:xfrm>
        </p:grpSpPr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FDAC5DE8-522B-4799-892C-F1D747D1A3BA}"/>
                </a:ext>
              </a:extLst>
            </p:cNvPr>
            <p:cNvSpPr/>
            <p:nvPr/>
          </p:nvSpPr>
          <p:spPr>
            <a:xfrm>
              <a:off x="4839808" y="4805668"/>
              <a:ext cx="2551592" cy="1135157"/>
            </a:xfrm>
            <a:prstGeom prst="foldedCorner">
              <a:avLst>
                <a:gd name="adj" fmla="val 231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4EF65E-DF58-4DBF-8298-7943F96D9897}"/>
                </a:ext>
              </a:extLst>
            </p:cNvPr>
            <p:cNvSpPr txBox="1"/>
            <p:nvPr/>
          </p:nvSpPr>
          <p:spPr>
            <a:xfrm>
              <a:off x="4813849" y="4789921"/>
              <a:ext cx="25267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for (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=0;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&lt;10K;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++)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a[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 = 1/a[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];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for (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=0;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&lt;10K;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++)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sum = sum + a[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];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A21E515-41A1-4379-BFBA-5D2B9CA13B1F}"/>
              </a:ext>
            </a:extLst>
          </p:cNvPr>
          <p:cNvSpPr txBox="1"/>
          <p:nvPr/>
        </p:nvSpPr>
        <p:spPr>
          <a:xfrm>
            <a:off x="1730419" y="5940889"/>
            <a:ext cx="270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Improves </a:t>
            </a:r>
            <a:r>
              <a:rPr lang="en-US" altLang="ko-KR" sz="1600" dirty="0">
                <a:solidFill>
                  <a:srgbClr val="0000FF"/>
                </a:solidFill>
                <a:latin typeface="Bell Gothic Std Light" panose="020B0606020203020204" pitchFamily="34" charset="0"/>
                <a:sym typeface="Wingdings" panose="05000000000000000000" pitchFamily="2" charset="2"/>
              </a:rPr>
              <a:t>spatial locality</a:t>
            </a:r>
            <a:endParaRPr lang="ko-KR" altLang="en-US" sz="1600" dirty="0">
              <a:solidFill>
                <a:srgbClr val="0000FF"/>
              </a:solidFill>
              <a:latin typeface="Bell Gothic Std Light" panose="020B0606020203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11F427-462D-4C2C-8B9A-7619470AEE7A}"/>
              </a:ext>
            </a:extLst>
          </p:cNvPr>
          <p:cNvGrpSpPr/>
          <p:nvPr/>
        </p:nvGrpSpPr>
        <p:grpSpPr>
          <a:xfrm>
            <a:off x="4823699" y="4814850"/>
            <a:ext cx="2577551" cy="956140"/>
            <a:chOff x="4813849" y="4789921"/>
            <a:chExt cx="2577551" cy="956140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DCCD348D-E1F9-4141-999B-CACB68A4F8FA}"/>
                </a:ext>
              </a:extLst>
            </p:cNvPr>
            <p:cNvSpPr/>
            <p:nvPr/>
          </p:nvSpPr>
          <p:spPr>
            <a:xfrm>
              <a:off x="4839808" y="4805669"/>
              <a:ext cx="2551592" cy="940392"/>
            </a:xfrm>
            <a:prstGeom prst="foldedCorner">
              <a:avLst>
                <a:gd name="adj" fmla="val 231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2D6E0E-8E26-4A46-BCEE-C8DE37792E86}"/>
                </a:ext>
              </a:extLst>
            </p:cNvPr>
            <p:cNvSpPr txBox="1"/>
            <p:nvPr/>
          </p:nvSpPr>
          <p:spPr>
            <a:xfrm>
              <a:off x="4813849" y="4789921"/>
              <a:ext cx="25267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for (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=0;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&lt;10K;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++)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</a:t>
              </a: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a[</a:t>
              </a:r>
              <a:r>
                <a:rPr lang="en-US" altLang="ko-KR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ko-KR" sz="1600" dirty="0">
                  <a:latin typeface="Consolas" panose="020B0609020204030204" pitchFamily="49" charset="0"/>
                </a:rPr>
                <a:t> = 1/a[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];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sum = sum + </a:t>
              </a: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a[</a:t>
              </a:r>
              <a:r>
                <a:rPr lang="en-US" altLang="ko-KR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ko-KR" sz="16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213FEF-C38D-4D1D-A548-D9FB9CCC09A7}"/>
              </a:ext>
            </a:extLst>
          </p:cNvPr>
          <p:cNvSpPr txBox="1"/>
          <p:nvPr/>
        </p:nvSpPr>
        <p:spPr>
          <a:xfrm>
            <a:off x="4664644" y="5785247"/>
            <a:ext cx="298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For the second line: hit all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Improves</a:t>
            </a:r>
            <a:r>
              <a:rPr lang="en-US" altLang="ko-KR" sz="1600" dirty="0">
                <a:solidFill>
                  <a:srgbClr val="0000FF"/>
                </a:solidFill>
                <a:latin typeface="Bell Gothic Std Light" panose="020B0606020203020204" pitchFamily="34" charset="0"/>
                <a:sym typeface="Wingdings" panose="05000000000000000000" pitchFamily="2" charset="2"/>
              </a:rPr>
              <a:t> temporal locality</a:t>
            </a:r>
            <a:endParaRPr lang="ko-KR" altLang="en-US" sz="1600" dirty="0">
              <a:solidFill>
                <a:srgbClr val="0000FF"/>
              </a:solidFill>
              <a:latin typeface="Bell Gothic Std Light" panose="020B0606020203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C34901-D757-4CA8-AC91-3E14E9756E05}"/>
              </a:ext>
            </a:extLst>
          </p:cNvPr>
          <p:cNvGrpSpPr/>
          <p:nvPr/>
        </p:nvGrpSpPr>
        <p:grpSpPr>
          <a:xfrm>
            <a:off x="7648758" y="3028644"/>
            <a:ext cx="2926488" cy="940392"/>
            <a:chOff x="4812164" y="4805669"/>
            <a:chExt cx="2703485" cy="940392"/>
          </a:xfrm>
        </p:grpSpPr>
        <p:sp>
          <p:nvSpPr>
            <p:cNvPr id="35" name="Rectangle: Folded Corner 34">
              <a:extLst>
                <a:ext uri="{FF2B5EF4-FFF2-40B4-BE49-F238E27FC236}">
                  <a16:creationId xmlns:a16="http://schemas.microsoft.com/office/drawing/2014/main" id="{B210B6F3-0E1E-4809-96C3-D370BA904E4D}"/>
                </a:ext>
              </a:extLst>
            </p:cNvPr>
            <p:cNvSpPr/>
            <p:nvPr/>
          </p:nvSpPr>
          <p:spPr>
            <a:xfrm>
              <a:off x="4839808" y="4805669"/>
              <a:ext cx="2675841" cy="940392"/>
            </a:xfrm>
            <a:prstGeom prst="foldedCorner">
              <a:avLst>
                <a:gd name="adj" fmla="val 231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AEC33-4064-4EEF-85AF-D1D1AE587934}"/>
                </a:ext>
              </a:extLst>
            </p:cNvPr>
            <p:cNvSpPr txBox="1"/>
            <p:nvPr/>
          </p:nvSpPr>
          <p:spPr>
            <a:xfrm>
              <a:off x="4812164" y="4815191"/>
              <a:ext cx="27034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for (</a:t>
              </a:r>
              <a:r>
                <a:rPr lang="en-US" altLang="ko-KR" sz="16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sz="1600" dirty="0">
                  <a:latin typeface="Consolas" panose="020B0609020204030204" pitchFamily="49" charset="0"/>
                </a:rPr>
                <a:t>=0; j&lt;N-1;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j++</a:t>
              </a:r>
              <a:r>
                <a:rPr lang="en-US" altLang="ko-KR" sz="1600" dirty="0">
                  <a:latin typeface="Consolas" panose="020B0609020204030204" pitchFamily="49" charset="0"/>
                </a:rPr>
                <a:t>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for (i=0;i&lt;N-1;i++)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	x[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][</a:t>
              </a:r>
              <a:r>
                <a:rPr lang="en-US" altLang="ko-KR" sz="16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sz="1600" dirty="0">
                  <a:latin typeface="Consolas" panose="020B0609020204030204" pitchFamily="49" charset="0"/>
                </a:rPr>
                <a:t>] = 2*x[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][</a:t>
              </a:r>
              <a:r>
                <a:rPr lang="en-US" altLang="ko-KR" sz="16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sz="1600" dirty="0">
                  <a:latin typeface="Consolas" panose="020B0609020204030204" pitchFamily="49" charset="0"/>
                </a:rPr>
                <a:t>]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E9015B-5713-4052-A9A6-57636C340EA1}"/>
              </a:ext>
            </a:extLst>
          </p:cNvPr>
          <p:cNvGrpSpPr/>
          <p:nvPr/>
        </p:nvGrpSpPr>
        <p:grpSpPr>
          <a:xfrm>
            <a:off x="7648758" y="4788419"/>
            <a:ext cx="2926488" cy="940392"/>
            <a:chOff x="4812164" y="4805669"/>
            <a:chExt cx="2703485" cy="940392"/>
          </a:xfrm>
        </p:grpSpPr>
        <p:sp>
          <p:nvSpPr>
            <p:cNvPr id="38" name="Rectangle: Folded Corner 37">
              <a:extLst>
                <a:ext uri="{FF2B5EF4-FFF2-40B4-BE49-F238E27FC236}">
                  <a16:creationId xmlns:a16="http://schemas.microsoft.com/office/drawing/2014/main" id="{37A98AB8-3E40-41F4-B0A8-AEE5FCF40EAA}"/>
                </a:ext>
              </a:extLst>
            </p:cNvPr>
            <p:cNvSpPr/>
            <p:nvPr/>
          </p:nvSpPr>
          <p:spPr>
            <a:xfrm>
              <a:off x="4839808" y="4805669"/>
              <a:ext cx="2675841" cy="940392"/>
            </a:xfrm>
            <a:prstGeom prst="foldedCorner">
              <a:avLst>
                <a:gd name="adj" fmla="val 2316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412AE-E5E2-474E-9E04-74C18BC7983E}"/>
                </a:ext>
              </a:extLst>
            </p:cNvPr>
            <p:cNvSpPr txBox="1"/>
            <p:nvPr/>
          </p:nvSpPr>
          <p:spPr>
            <a:xfrm>
              <a:off x="4812164" y="4815191"/>
              <a:ext cx="27034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for (i=0; i&lt;N-1; i++)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for (</a:t>
              </a:r>
              <a:r>
                <a:rPr lang="en-US" altLang="ko-KR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sz="1600" dirty="0">
                  <a:latin typeface="Consolas" panose="020B0609020204030204" pitchFamily="49" charset="0"/>
                </a:rPr>
                <a:t>=0;j&lt;N-1;j++)</a:t>
              </a:r>
            </a:p>
            <a:p>
              <a:pPr defTabSz="404813">
                <a:tabLst>
                  <a:tab pos="361950" algn="l"/>
                  <a:tab pos="714375" algn="l"/>
                  <a:tab pos="1076325" algn="l"/>
                </a:tabLst>
              </a:pPr>
              <a:r>
                <a:rPr lang="en-US" altLang="ko-KR" sz="1600" dirty="0">
                  <a:latin typeface="Consolas" panose="020B0609020204030204" pitchFamily="49" charset="0"/>
                </a:rPr>
                <a:t>		x[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][</a:t>
              </a:r>
              <a:r>
                <a:rPr lang="en-US" altLang="ko-KR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sz="1600" dirty="0">
                  <a:latin typeface="Consolas" panose="020B0609020204030204" pitchFamily="49" charset="0"/>
                </a:rPr>
                <a:t>] = 2*x[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][</a:t>
              </a:r>
              <a:r>
                <a:rPr lang="en-US" altLang="ko-KR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j</a:t>
              </a:r>
              <a:r>
                <a:rPr lang="en-US" altLang="ko-KR" sz="1600" dirty="0">
                  <a:latin typeface="Consolas" panose="020B0609020204030204" pitchFamily="49" charset="0"/>
                </a:rPr>
                <a:t>]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FA1DCD6-CCE8-496F-9BBD-7301FD04ADE4}"/>
              </a:ext>
            </a:extLst>
          </p:cNvPr>
          <p:cNvSpPr txBox="1"/>
          <p:nvPr/>
        </p:nvSpPr>
        <p:spPr>
          <a:xfrm>
            <a:off x="7638735" y="5754082"/>
            <a:ext cx="310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Sequential access, not striding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Improves</a:t>
            </a:r>
            <a:r>
              <a:rPr lang="en-US" altLang="ko-KR" sz="1600" dirty="0">
                <a:solidFill>
                  <a:srgbClr val="0000FF"/>
                </a:solidFill>
                <a:latin typeface="Bell Gothic Std Light" panose="020B0606020203020204" pitchFamily="34" charset="0"/>
                <a:sym typeface="Wingdings" panose="05000000000000000000" pitchFamily="2" charset="2"/>
              </a:rPr>
              <a:t> spatial locality</a:t>
            </a:r>
            <a:endParaRPr lang="ko-KR" altLang="en-US" sz="1600" dirty="0">
              <a:solidFill>
                <a:srgbClr val="0000FF"/>
              </a:solidFill>
              <a:latin typeface="Bell Gothic Std Light" panose="020B0606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4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38EF-9E59-46B2-AFF0-F4885F93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Goal#3:</a:t>
            </a:r>
            <a:br>
              <a:rPr lang="en-US" altLang="ko-KR" sz="4400" dirty="0"/>
            </a:br>
            <a:r>
              <a:rPr lang="en-US" altLang="ko-KR" sz="4400" dirty="0">
                <a:solidFill>
                  <a:srgbClr val="0000FF"/>
                </a:solidFill>
              </a:rPr>
              <a:t>Hit Time </a:t>
            </a:r>
            <a:r>
              <a:rPr lang="en-US" altLang="ko-KR" sz="4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endParaRPr lang="ko-KR" alt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7F69FE-75B3-480A-955C-F95111CB4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altLang="ko-KR" sz="2000" dirty="0"/>
              <a:t>Avoiding address translation during indexing of the cache (virtual cache)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/>
              <a:t>Way prediction</a:t>
            </a:r>
          </a:p>
          <a:p>
            <a:pPr marL="457200" indent="-457200">
              <a:buFontTx/>
              <a:buChar char="-"/>
            </a:pPr>
            <a:r>
              <a:rPr lang="en-US" altLang="ko-KR" sz="2000" dirty="0"/>
              <a:t>Trace cache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4A4159E-0A5C-D504-A4F7-BF3A38289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01DE56-454E-4510-9C14-CC54522FA51A}"/>
              </a:ext>
            </a:extLst>
          </p:cNvPr>
          <p:cNvSpPr txBox="1">
            <a:spLocks/>
          </p:cNvSpPr>
          <p:nvPr/>
        </p:nvSpPr>
        <p:spPr>
          <a:xfrm>
            <a:off x="1738183" y="5149851"/>
            <a:ext cx="8715633" cy="89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Average Memory Access Time (</a:t>
            </a:r>
            <a:r>
              <a:rPr lang="en-US" altLang="ko-KR" b="1" dirty="0">
                <a:solidFill>
                  <a:srgbClr val="0000FF"/>
                </a:solidFill>
              </a:rPr>
              <a:t>AMAT</a:t>
            </a:r>
            <a:r>
              <a:rPr lang="en-US" altLang="ko-KR" dirty="0"/>
              <a:t>)</a:t>
            </a:r>
          </a:p>
          <a:p>
            <a:pPr lvl="1" algn="ctr"/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00FF"/>
                </a:solidFill>
              </a:rPr>
              <a:t>Hit time </a:t>
            </a:r>
            <a:r>
              <a:rPr lang="en-US" altLang="ko-KR" dirty="0"/>
              <a:t>+ Miss rate x Miss penalty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Technique1: Virtually Indexed Cache</a:t>
            </a:r>
            <a:endParaRPr lang="ko-KR" altLang="en-US" sz="3800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5DA00CF-3D25-84CA-2836-539817E2B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http://ece-research.unm.edu/jimp/611/slides/chap5_4.html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3267" y="939477"/>
            <a:ext cx="8913342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The CPU uses virtual addresses that must be mapped to a physical address. Let’s index cache with virtual address (not physical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switches require cache purging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PID tags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Aliasing (two diff virtual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addrs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may have the same physical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anti-aliasing hardware / page coloring / using the page offset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113AA8-9C9F-4432-835E-4DF27761B324}"/>
              </a:ext>
            </a:extLst>
          </p:cNvPr>
          <p:cNvGrpSpPr/>
          <p:nvPr/>
        </p:nvGrpSpPr>
        <p:grpSpPr>
          <a:xfrm>
            <a:off x="2400300" y="5287842"/>
            <a:ext cx="7175500" cy="647700"/>
            <a:chOff x="876300" y="5287842"/>
            <a:chExt cx="7175500" cy="647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424B84-6781-4EFA-B766-BF1D4EADCA03}"/>
                </a:ext>
              </a:extLst>
            </p:cNvPr>
            <p:cNvSpPr/>
            <p:nvPr/>
          </p:nvSpPr>
          <p:spPr>
            <a:xfrm>
              <a:off x="876300" y="5287842"/>
              <a:ext cx="774700" cy="647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CPU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F505C-CFE6-4C75-9BAD-F887A5FAFD43}"/>
                </a:ext>
              </a:extLst>
            </p:cNvPr>
            <p:cNvSpPr/>
            <p:nvPr/>
          </p:nvSpPr>
          <p:spPr>
            <a:xfrm>
              <a:off x="4629150" y="5287842"/>
              <a:ext cx="1308100" cy="647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Address translation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F9797-B30A-4BFD-8C62-6EF7ED761530}"/>
                </a:ext>
              </a:extLst>
            </p:cNvPr>
            <p:cNvSpPr/>
            <p:nvPr/>
          </p:nvSpPr>
          <p:spPr>
            <a:xfrm>
              <a:off x="2514600" y="5287842"/>
              <a:ext cx="1308100" cy="647700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Virtual cache</a:t>
              </a:r>
              <a:endParaRPr lang="ko-KR" altLang="en-US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914554-7011-4C79-B3C1-AB9AFC8DF57F}"/>
                </a:ext>
              </a:extLst>
            </p:cNvPr>
            <p:cNvSpPr/>
            <p:nvPr/>
          </p:nvSpPr>
          <p:spPr>
            <a:xfrm>
              <a:off x="6743700" y="5287842"/>
              <a:ext cx="1308100" cy="647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Primary memory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22EA02-85AF-4D4D-B69D-CFD9E5587365}"/>
              </a:ext>
            </a:extLst>
          </p:cNvPr>
          <p:cNvGrpSpPr/>
          <p:nvPr/>
        </p:nvGrpSpPr>
        <p:grpSpPr>
          <a:xfrm>
            <a:off x="2400300" y="3598894"/>
            <a:ext cx="7175500" cy="647700"/>
            <a:chOff x="876300" y="3598894"/>
            <a:chExt cx="7175500" cy="647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6F5E72-2245-47B0-841D-11A37505DB08}"/>
                </a:ext>
              </a:extLst>
            </p:cNvPr>
            <p:cNvSpPr/>
            <p:nvPr/>
          </p:nvSpPr>
          <p:spPr>
            <a:xfrm>
              <a:off x="876300" y="3598894"/>
              <a:ext cx="774700" cy="647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CPU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53C8F5-4E3C-4629-93D4-64BE64BD3D93}"/>
                </a:ext>
              </a:extLst>
            </p:cNvPr>
            <p:cNvSpPr/>
            <p:nvPr/>
          </p:nvSpPr>
          <p:spPr>
            <a:xfrm>
              <a:off x="2476500" y="3598894"/>
              <a:ext cx="1308100" cy="647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Address translation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A2E11-9079-4696-BC15-F0C4F39495F8}"/>
                </a:ext>
              </a:extLst>
            </p:cNvPr>
            <p:cNvSpPr/>
            <p:nvPr/>
          </p:nvSpPr>
          <p:spPr>
            <a:xfrm>
              <a:off x="4610100" y="3598894"/>
              <a:ext cx="1308100" cy="647700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Bell Gothic Std Black" panose="020B0706020202040204" pitchFamily="34" charset="0"/>
                </a:rPr>
                <a:t>Physical cache</a:t>
              </a:r>
              <a:endParaRPr lang="ko-KR" altLang="en-US" dirty="0">
                <a:solidFill>
                  <a:schemeClr val="bg1"/>
                </a:solidFill>
                <a:latin typeface="Bell Gothic Std Black" panose="020B0706020202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CAEA82-3FEE-4712-B8F2-50D33F50CFDF}"/>
                </a:ext>
              </a:extLst>
            </p:cNvPr>
            <p:cNvSpPr/>
            <p:nvPr/>
          </p:nvSpPr>
          <p:spPr>
            <a:xfrm>
              <a:off x="6743700" y="3598894"/>
              <a:ext cx="1308100" cy="647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Bell Gothic Std Black" panose="020B0706020202040204" pitchFamily="34" charset="0"/>
                </a:rPr>
                <a:t>Primary memory</a:t>
              </a:r>
              <a:endParaRPr lang="ko-KR" altLang="en-US" dirty="0">
                <a:solidFill>
                  <a:schemeClr val="tx1"/>
                </a:solidFill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914D3A-B82C-4A24-B6C2-8028D22A855D}"/>
              </a:ext>
            </a:extLst>
          </p:cNvPr>
          <p:cNvGrpSpPr/>
          <p:nvPr/>
        </p:nvGrpSpPr>
        <p:grpSpPr>
          <a:xfrm>
            <a:off x="3175000" y="3579170"/>
            <a:ext cx="825500" cy="369332"/>
            <a:chOff x="1651000" y="3579170"/>
            <a:chExt cx="825500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6C00D4-4084-42C3-86D0-C84112061612}"/>
                </a:ext>
              </a:extLst>
            </p:cNvPr>
            <p:cNvCxnSpPr/>
            <p:nvPr/>
          </p:nvCxnSpPr>
          <p:spPr>
            <a:xfrm>
              <a:off x="1651000" y="3922744"/>
              <a:ext cx="8255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B6D785-3E43-4673-B8C4-E01FD8B12248}"/>
                </a:ext>
              </a:extLst>
            </p:cNvPr>
            <p:cNvSpPr txBox="1"/>
            <p:nvPr/>
          </p:nvSpPr>
          <p:spPr>
            <a:xfrm>
              <a:off x="1774638" y="3579170"/>
              <a:ext cx="43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Bell Gothic Std Black" panose="020B0706020202040204" pitchFamily="34" charset="0"/>
                </a:rPr>
                <a:t>VA</a:t>
              </a:r>
              <a:endParaRPr lang="ko-KR" altLang="en-US" i="1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93B4EF-383B-45CE-B925-29938F0D2EF0}"/>
              </a:ext>
            </a:extLst>
          </p:cNvPr>
          <p:cNvGrpSpPr/>
          <p:nvPr/>
        </p:nvGrpSpPr>
        <p:grpSpPr>
          <a:xfrm>
            <a:off x="5255392" y="3328540"/>
            <a:ext cx="3012308" cy="624124"/>
            <a:chOff x="3731392" y="3328540"/>
            <a:chExt cx="3012308" cy="62412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C9242F-C4D3-4F0D-B0D6-F5580DF1FA6F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784600" y="3922744"/>
              <a:ext cx="8255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3DCE49-01F7-471B-A966-46D3DBD72F8C}"/>
                </a:ext>
              </a:extLst>
            </p:cNvPr>
            <p:cNvGrpSpPr/>
            <p:nvPr/>
          </p:nvGrpSpPr>
          <p:grpSpPr>
            <a:xfrm>
              <a:off x="4170572" y="3328540"/>
              <a:ext cx="2573128" cy="594204"/>
              <a:chOff x="4170572" y="3167380"/>
              <a:chExt cx="2573128" cy="594204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7AB8E0E-5112-4209-8FCF-93FC51956A07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6324600" y="3761584"/>
                <a:ext cx="4191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7DC77BD-8557-4A40-9EBD-460D1F940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0098" y="3167380"/>
                <a:ext cx="0" cy="5942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8E1276C-E80F-4235-A43F-55867F354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0572" y="3195953"/>
                <a:ext cx="218493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240102-EE44-4860-9FAE-0E796C4F3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505" y="3167380"/>
                <a:ext cx="0" cy="5942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6A4422-4676-407B-B971-150C91239510}"/>
                </a:ext>
              </a:extLst>
            </p:cNvPr>
            <p:cNvSpPr txBox="1"/>
            <p:nvPr/>
          </p:nvSpPr>
          <p:spPr>
            <a:xfrm>
              <a:off x="3731392" y="3583332"/>
              <a:ext cx="42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Bell Gothic Std Black" panose="020B0706020202040204" pitchFamily="34" charset="0"/>
                </a:rPr>
                <a:t>PA</a:t>
              </a:r>
              <a:endParaRPr lang="ko-KR" altLang="en-US" i="1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BDC86C-DF08-4A2A-84B9-FCE95A738891}"/>
              </a:ext>
            </a:extLst>
          </p:cNvPr>
          <p:cNvGrpSpPr/>
          <p:nvPr/>
        </p:nvGrpSpPr>
        <p:grpSpPr>
          <a:xfrm>
            <a:off x="3153542" y="5012687"/>
            <a:ext cx="3012308" cy="624124"/>
            <a:chOff x="3731392" y="3328540"/>
            <a:chExt cx="3012308" cy="62412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DF85F8-6351-4467-AC9F-9FAA0278B852}"/>
                </a:ext>
              </a:extLst>
            </p:cNvPr>
            <p:cNvCxnSpPr>
              <a:cxnSpLocks/>
            </p:cNvCxnSpPr>
            <p:nvPr/>
          </p:nvCxnSpPr>
          <p:spPr>
            <a:xfrm>
              <a:off x="3784600" y="3922744"/>
              <a:ext cx="8255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9F4510-294D-4D1E-BED4-4C33F7637651}"/>
                </a:ext>
              </a:extLst>
            </p:cNvPr>
            <p:cNvGrpSpPr/>
            <p:nvPr/>
          </p:nvGrpSpPr>
          <p:grpSpPr>
            <a:xfrm>
              <a:off x="4170572" y="3328540"/>
              <a:ext cx="2573128" cy="594204"/>
              <a:chOff x="4170572" y="3167380"/>
              <a:chExt cx="2573128" cy="594204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9986349-D8EC-414C-B162-5CDBC476D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4600" y="3761584"/>
                <a:ext cx="4191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F1F81A8-FAE2-4909-978A-48267B54B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0098" y="3167380"/>
                <a:ext cx="0" cy="5942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83436-6D77-4C4B-8811-9BB8F2B52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0572" y="3195953"/>
                <a:ext cx="218493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D42CB09-ED4E-4567-B803-D5525C8F5F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5505" y="3167380"/>
                <a:ext cx="0" cy="5942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7FE675-BFF8-498F-83E4-E32425F426E2}"/>
                </a:ext>
              </a:extLst>
            </p:cNvPr>
            <p:cNvSpPr txBox="1"/>
            <p:nvPr/>
          </p:nvSpPr>
          <p:spPr>
            <a:xfrm>
              <a:off x="3731392" y="3583332"/>
              <a:ext cx="43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Bell Gothic Std Black" panose="020B0706020202040204" pitchFamily="34" charset="0"/>
                </a:rPr>
                <a:t>VA</a:t>
              </a:r>
              <a:endParaRPr lang="ko-KR" altLang="en-US" i="1" dirty="0"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FE06A2-AB4F-424A-A0E0-9106030EC0B8}"/>
              </a:ext>
            </a:extLst>
          </p:cNvPr>
          <p:cNvGrpSpPr/>
          <p:nvPr/>
        </p:nvGrpSpPr>
        <p:grpSpPr>
          <a:xfrm>
            <a:off x="7451725" y="5296586"/>
            <a:ext cx="825500" cy="369332"/>
            <a:chOff x="1651000" y="3579170"/>
            <a:chExt cx="825500" cy="36933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EAE6B-1858-440E-BBAA-4E94A610ABD8}"/>
                </a:ext>
              </a:extLst>
            </p:cNvPr>
            <p:cNvCxnSpPr/>
            <p:nvPr/>
          </p:nvCxnSpPr>
          <p:spPr>
            <a:xfrm>
              <a:off x="1651000" y="3922744"/>
              <a:ext cx="8255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FAAD0B-B97E-4FB6-91F8-99D1BD0F5344}"/>
                </a:ext>
              </a:extLst>
            </p:cNvPr>
            <p:cNvSpPr txBox="1"/>
            <p:nvPr/>
          </p:nvSpPr>
          <p:spPr>
            <a:xfrm>
              <a:off x="1774638" y="3579170"/>
              <a:ext cx="42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Bell Gothic Std Black" panose="020B0706020202040204" pitchFamily="34" charset="0"/>
                </a:rPr>
                <a:t>PA</a:t>
              </a:r>
              <a:endParaRPr lang="ko-KR" altLang="en-US" i="1" dirty="0">
                <a:latin typeface="Bell Gothic Std Black" panose="020B0706020202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Technique2: Way Prediction</a:t>
            </a:r>
            <a:endParaRPr lang="ko-KR" altLang="en-US" sz="3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601E4DB-5F66-D49D-86EE-34ADB63C6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3267" y="932460"/>
            <a:ext cx="8913342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make set-associative caches faster by keeping extra bits in cache to predict the “way” or block within the set, of next cache access; branch predictor can override the decision of the way predictor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Way prediction instruction cache (Alpha 21264-like)</a:t>
            </a:r>
          </a:p>
        </p:txBody>
      </p:sp>
      <p:pic>
        <p:nvPicPr>
          <p:cNvPr id="3074" name="Picture 2" descr="Image result for alpha 21264">
            <a:extLst>
              <a:ext uri="{FF2B5EF4-FFF2-40B4-BE49-F238E27FC236}">
                <a16:creationId xmlns:a16="http://schemas.microsoft.com/office/drawing/2014/main" id="{D1814119-1AFD-4A53-BCB0-E10993AE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04" y="1643886"/>
            <a:ext cx="1265738" cy="126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3">
            <a:extLst>
              <a:ext uri="{FF2B5EF4-FFF2-40B4-BE49-F238E27FC236}">
                <a16:creationId xmlns:a16="http://schemas.microsoft.com/office/drawing/2014/main" id="{EA881F0A-8C33-4759-95F8-6833896B9155}"/>
              </a:ext>
            </a:extLst>
          </p:cNvPr>
          <p:cNvSpPr txBox="1">
            <a:spLocks noChangeArrowheads="1"/>
          </p:cNvSpPr>
          <p:nvPr/>
        </p:nvSpPr>
        <p:spPr>
          <a:xfrm>
            <a:off x="3423330" y="1844080"/>
            <a:ext cx="6907212" cy="5013920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66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29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9625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ko-KR" altLang="en-US" b="1">
                <a:ea typeface="Gulim" pitchFamily="34" charset="-127"/>
              </a:rPr>
              <a:t>	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3AD419-5FEA-44AF-B5AC-3BA6809533D6}"/>
              </a:ext>
            </a:extLst>
          </p:cNvPr>
          <p:cNvGrpSpPr/>
          <p:nvPr/>
        </p:nvGrpSpPr>
        <p:grpSpPr>
          <a:xfrm>
            <a:off x="3601131" y="4784130"/>
            <a:ext cx="5094286" cy="1081314"/>
            <a:chOff x="2077131" y="4784130"/>
            <a:chExt cx="5094286" cy="10813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9FE9FA-E131-435B-A613-2FE1400F5696}"/>
                </a:ext>
              </a:extLst>
            </p:cNvPr>
            <p:cNvGrpSpPr/>
            <p:nvPr/>
          </p:nvGrpSpPr>
          <p:grpSpPr>
            <a:xfrm>
              <a:off x="2077131" y="5306644"/>
              <a:ext cx="5094286" cy="558800"/>
              <a:chOff x="1859417" y="6015429"/>
              <a:chExt cx="5094286" cy="558800"/>
            </a:xfrm>
          </p:grpSpPr>
          <p:sp>
            <p:nvSpPr>
              <p:cNvPr id="79" name="Line 28">
                <a:extLst>
                  <a:ext uri="{FF2B5EF4-FFF2-40B4-BE49-F238E27FC236}">
                    <a16:creationId xmlns:a16="http://schemas.microsoft.com/office/drawing/2014/main" id="{0EFFCD9E-535C-4D09-8A49-7673D9FDD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6203" y="6015429"/>
                <a:ext cx="317500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29">
                <a:extLst>
                  <a:ext uri="{FF2B5EF4-FFF2-40B4-BE49-F238E27FC236}">
                    <a16:creationId xmlns:a16="http://schemas.microsoft.com/office/drawing/2014/main" id="{A4000922-D46E-42CE-A0C1-20EE80B0B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8143" y="6015429"/>
                <a:ext cx="0" cy="55880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B617B15C-D121-4E9D-9838-CB8C8A5FC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9417" y="6574229"/>
                <a:ext cx="5094286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A9675B8F-A063-4B01-AEF7-D3DD74589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0717" y="4784130"/>
              <a:ext cx="0" cy="1081314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2">
              <a:extLst>
                <a:ext uri="{FF2B5EF4-FFF2-40B4-BE49-F238E27FC236}">
                  <a16:creationId xmlns:a16="http://schemas.microsoft.com/office/drawing/2014/main" id="{A05BD039-4C15-4E7D-BB58-C4992FDAF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131" y="4796830"/>
              <a:ext cx="38258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38">
            <a:extLst>
              <a:ext uri="{FF2B5EF4-FFF2-40B4-BE49-F238E27FC236}">
                <a16:creationId xmlns:a16="http://schemas.microsoft.com/office/drawing/2014/main" id="{E7EED75D-4433-4BA1-A08A-51EBD29B3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6937" y="4585751"/>
            <a:ext cx="1473200" cy="127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5C1799-D563-46A4-A4EB-FE50B0B42EC6}"/>
              </a:ext>
            </a:extLst>
          </p:cNvPr>
          <p:cNvGrpSpPr/>
          <p:nvPr/>
        </p:nvGrpSpPr>
        <p:grpSpPr>
          <a:xfrm>
            <a:off x="2850243" y="2231432"/>
            <a:ext cx="6186387" cy="3228875"/>
            <a:chOff x="1326242" y="2231431"/>
            <a:chExt cx="6186387" cy="3228875"/>
          </a:xfrm>
        </p:grpSpPr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CAACB7F6-99D4-4CCC-A083-5F9B8DF35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417" y="3093443"/>
              <a:ext cx="344488" cy="1004887"/>
            </a:xfrm>
            <a:custGeom>
              <a:avLst/>
              <a:gdLst>
                <a:gd name="T0" fmla="*/ 0 w 217"/>
                <a:gd name="T1" fmla="*/ 1003300 h 633"/>
                <a:gd name="T2" fmla="*/ 0 w 217"/>
                <a:gd name="T3" fmla="*/ 88900 h 633"/>
                <a:gd name="T4" fmla="*/ 0 w 217"/>
                <a:gd name="T5" fmla="*/ 0 h 633"/>
                <a:gd name="T6" fmla="*/ 342900 w 217"/>
                <a:gd name="T7" fmla="*/ 0 h 6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"/>
                <a:gd name="T13" fmla="*/ 0 h 633"/>
                <a:gd name="T14" fmla="*/ 217 w 217"/>
                <a:gd name="T15" fmla="*/ 633 h 6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" h="633">
                  <a:moveTo>
                    <a:pt x="0" y="632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DB26CD-E34C-44B8-9268-53646FAB2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7" y="4096743"/>
              <a:ext cx="306388" cy="1587"/>
            </a:xfrm>
            <a:custGeom>
              <a:avLst/>
              <a:gdLst>
                <a:gd name="T0" fmla="*/ 0 w 193"/>
                <a:gd name="T1" fmla="*/ 0 h 1"/>
                <a:gd name="T2" fmla="*/ 228600 w 193"/>
                <a:gd name="T3" fmla="*/ 0 h 1"/>
                <a:gd name="T4" fmla="*/ 304800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764A5AD0-9AE1-4E69-8470-66529255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217" y="3804643"/>
              <a:ext cx="203200" cy="584200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37905205-5287-4494-9773-A684A8400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817" y="4096743"/>
              <a:ext cx="50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18DB0208-6DDE-4E5F-B0D6-6CEABF0C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717" y="3488730"/>
              <a:ext cx="446088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PC</a:t>
              </a: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27A6B9B8-8A85-4BEC-90E4-C34BE148C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717" y="4312643"/>
              <a:ext cx="77788" cy="77787"/>
            </a:xfrm>
            <a:custGeom>
              <a:avLst/>
              <a:gdLst>
                <a:gd name="T0" fmla="*/ 0 w 49"/>
                <a:gd name="T1" fmla="*/ 76200 h 49"/>
                <a:gd name="T2" fmla="*/ 38100 w 49"/>
                <a:gd name="T3" fmla="*/ 0 h 49"/>
                <a:gd name="T4" fmla="*/ 76200 w 49"/>
                <a:gd name="T5" fmla="*/ 76200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7D88EBC5-6B28-4C17-B911-CF6B77F4C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317" y="2498130"/>
              <a:ext cx="560388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0x4</a:t>
              </a: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524850-2455-4C96-A938-6C77CA10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230" y="2558455"/>
              <a:ext cx="382587" cy="611188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254000 h 385"/>
                <a:gd name="T4" fmla="*/ 76200 w 241"/>
                <a:gd name="T5" fmla="*/ 304800 h 385"/>
                <a:gd name="T6" fmla="*/ 0 w 241"/>
                <a:gd name="T7" fmla="*/ 355600 h 385"/>
                <a:gd name="T8" fmla="*/ 0 w 241"/>
                <a:gd name="T9" fmla="*/ 609600 h 385"/>
                <a:gd name="T10" fmla="*/ 381000 w 241"/>
                <a:gd name="T11" fmla="*/ 457200 h 385"/>
                <a:gd name="T12" fmla="*/ 381000 w 241"/>
                <a:gd name="T13" fmla="*/ 152400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49B6DF59-7274-4187-81A7-8E5DA2D0B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380" y="2634655"/>
              <a:ext cx="6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6B779431-696A-4058-8413-1D6E286DE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717" y="2726730"/>
              <a:ext cx="530595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>
                  <a:latin typeface="Verdana" pitchFamily="34" charset="0"/>
                </a:rPr>
                <a:t>Add</a:t>
              </a: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8B3D4F0C-D176-439B-896A-09E16329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417" y="2361546"/>
              <a:ext cx="1452563" cy="525521"/>
            </a:xfrm>
            <a:custGeom>
              <a:avLst/>
              <a:gdLst>
                <a:gd name="T0" fmla="*/ 1304925 w 915"/>
                <a:gd name="T1" fmla="*/ 681038 h 429"/>
                <a:gd name="T2" fmla="*/ 1452563 w 915"/>
                <a:gd name="T3" fmla="*/ 681038 h 429"/>
                <a:gd name="T4" fmla="*/ 1452563 w 915"/>
                <a:gd name="T5" fmla="*/ 0 h 429"/>
                <a:gd name="T6" fmla="*/ 0 w 915"/>
                <a:gd name="T7" fmla="*/ 1588 h 429"/>
                <a:gd name="T8" fmla="*/ 0 w 915"/>
                <a:gd name="T9" fmla="*/ 584200 h 4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5"/>
                <a:gd name="T16" fmla="*/ 0 h 429"/>
                <a:gd name="T17" fmla="*/ 915 w 915"/>
                <a:gd name="T18" fmla="*/ 429 h 4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5" h="429">
                  <a:moveTo>
                    <a:pt x="822" y="429"/>
                  </a:moveTo>
                  <a:lnTo>
                    <a:pt x="915" y="429"/>
                  </a:lnTo>
                  <a:lnTo>
                    <a:pt x="915" y="0"/>
                  </a:lnTo>
                  <a:lnTo>
                    <a:pt x="0" y="1"/>
                  </a:lnTo>
                  <a:lnTo>
                    <a:pt x="0" y="36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0764528A-1753-4B2B-A4CF-07C2B254D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92336" y="2637036"/>
              <a:ext cx="230188" cy="517525"/>
            </a:xfrm>
            <a:custGeom>
              <a:avLst/>
              <a:gdLst>
                <a:gd name="T0" fmla="*/ 228600 w 145"/>
                <a:gd name="T1" fmla="*/ 65087 h 326"/>
                <a:gd name="T2" fmla="*/ 228600 w 145"/>
                <a:gd name="T3" fmla="*/ 450850 h 326"/>
                <a:gd name="T4" fmla="*/ 0 w 145"/>
                <a:gd name="T5" fmla="*/ 515938 h 326"/>
                <a:gd name="T6" fmla="*/ 0 w 145"/>
                <a:gd name="T7" fmla="*/ 0 h 326"/>
                <a:gd name="T8" fmla="*/ 228600 w 145"/>
                <a:gd name="T9" fmla="*/ 65087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326"/>
                <a:gd name="T17" fmla="*/ 145 w 145"/>
                <a:gd name="T18" fmla="*/ 326 h 3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326">
                  <a:moveTo>
                    <a:pt x="144" y="41"/>
                  </a:moveTo>
                  <a:lnTo>
                    <a:pt x="144" y="284"/>
                  </a:lnTo>
                  <a:lnTo>
                    <a:pt x="0" y="325"/>
                  </a:lnTo>
                  <a:lnTo>
                    <a:pt x="0" y="0"/>
                  </a:lnTo>
                  <a:lnTo>
                    <a:pt x="144" y="41"/>
                  </a:lnTo>
                </a:path>
              </a:pathLst>
            </a:custGeom>
            <a:solidFill>
              <a:srgbClr val="FFFF99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8ED2D3-2007-4F4A-A8DF-1368703D5573}"/>
                </a:ext>
              </a:extLst>
            </p:cNvPr>
            <p:cNvGrpSpPr/>
            <p:nvPr/>
          </p:nvGrpSpPr>
          <p:grpSpPr>
            <a:xfrm>
              <a:off x="4145642" y="3714156"/>
              <a:ext cx="2726357" cy="1746150"/>
              <a:chOff x="3927928" y="4031054"/>
              <a:chExt cx="2726357" cy="2146563"/>
            </a:xfrm>
          </p:grpSpPr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CF914F91-39C0-49F3-B7EA-211EB810A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316" y="4031054"/>
                <a:ext cx="2655887" cy="1463675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800">
                  <a:latin typeface="Verdana" pitchFamily="34" charset="0"/>
                </a:endParaRPr>
              </a:p>
            </p:txBody>
          </p:sp>
          <p:sp>
            <p:nvSpPr>
              <p:cNvPr id="62" name="Rectangle 11">
                <a:extLst>
                  <a:ext uri="{FF2B5EF4-FFF2-40B4-BE49-F238E27FC236}">
                    <a16:creationId xmlns:a16="http://schemas.microsoft.com/office/drawing/2014/main" id="{EA373170-3391-42B2-97F6-5FB357CD2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928" y="4256479"/>
                <a:ext cx="650820" cy="41303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Verdana" pitchFamily="34" charset="0"/>
                  </a:rPr>
                  <a:t>addr</a:t>
                </a:r>
              </a:p>
            </p:txBody>
          </p:sp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21727B23-21CD-4779-B241-F17C04393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8041" y="4310454"/>
                <a:ext cx="556244" cy="41303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latin typeface="Verdana" pitchFamily="34" charset="0"/>
                  </a:rPr>
                  <a:t>inst</a:t>
                </a:r>
              </a:p>
            </p:txBody>
          </p:sp>
          <p:sp>
            <p:nvSpPr>
              <p:cNvPr id="64" name="Rectangle 13">
                <a:extLst>
                  <a:ext uri="{FF2B5EF4-FFF2-40B4-BE49-F238E27FC236}">
                    <a16:creationId xmlns:a16="http://schemas.microsoft.com/office/drawing/2014/main" id="{557C017D-E736-4E73-9072-AC1BF5757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790" y="4263618"/>
                <a:ext cx="1086132" cy="10184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latin typeface="Bell Gothic Std Black" panose="020B0706020202040204" pitchFamily="34" charset="0"/>
                  </a:rPr>
                  <a:t>Primary</a:t>
                </a:r>
              </a:p>
              <a:p>
                <a:pPr eaLnBrk="0" hangingPunct="0"/>
                <a:r>
                  <a:rPr lang="en-US" sz="1600" dirty="0">
                    <a:latin typeface="Bell Gothic Std Black" panose="020B0706020202040204" pitchFamily="34" charset="0"/>
                  </a:rPr>
                  <a:t>Instruction</a:t>
                </a:r>
              </a:p>
              <a:p>
                <a:pPr eaLnBrk="0" hangingPunct="0"/>
                <a:r>
                  <a:rPr lang="en-US" sz="1600" dirty="0">
                    <a:latin typeface="Bell Gothic Std Black" panose="020B0706020202040204" pitchFamily="34" charset="0"/>
                  </a:rPr>
                  <a:t>Cache</a:t>
                </a:r>
              </a:p>
            </p:txBody>
          </p:sp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8F9A3FAA-0125-47F0-896D-30796695C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316" y="5488642"/>
                <a:ext cx="2655887" cy="346075"/>
              </a:xfrm>
              <a:prstGeom prst="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Verdana" pitchFamily="34" charset="0"/>
                  </a:rPr>
                  <a:t>Sequential Way</a:t>
                </a:r>
              </a:p>
            </p:txBody>
          </p:sp>
          <p:sp>
            <p:nvSpPr>
              <p:cNvPr id="72" name="Rectangle 21">
                <a:extLst>
                  <a:ext uri="{FF2B5EF4-FFF2-40B4-BE49-F238E27FC236}">
                    <a16:creationId xmlns:a16="http://schemas.microsoft.com/office/drawing/2014/main" id="{6828A65F-AACB-4AED-9BFE-04F9CC9CF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316" y="5831542"/>
                <a:ext cx="2655887" cy="346075"/>
              </a:xfrm>
              <a:prstGeom prst="rect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Verdana" pitchFamily="34" charset="0"/>
                  </a:rPr>
                  <a:t>Branch Target Way</a:t>
                </a:r>
              </a:p>
            </p:txBody>
          </p:sp>
          <p:sp>
            <p:nvSpPr>
              <p:cNvPr id="73" name="Rectangle 22">
                <a:extLst>
                  <a:ext uri="{FF2B5EF4-FFF2-40B4-BE49-F238E27FC236}">
                    <a16:creationId xmlns:a16="http://schemas.microsoft.com/office/drawing/2014/main" id="{E0A2F8BB-6C34-4D82-913C-25068DE2A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094" y="4873291"/>
                <a:ext cx="596703" cy="4887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dirty="0">
                    <a:solidFill>
                      <a:srgbClr val="0000FF"/>
                    </a:solidFill>
                    <a:latin typeface="Bell Gothic Std Black" panose="020B0706020202040204" pitchFamily="34" charset="0"/>
                  </a:rPr>
                  <a:t>way</a:t>
                </a:r>
              </a:p>
            </p:txBody>
          </p:sp>
        </p:grp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13A0B097-25E4-48ED-971F-F6C19DD7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804" y="2231431"/>
              <a:ext cx="142827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Jump target</a:t>
              </a:r>
            </a:p>
          </p:txBody>
        </p:sp>
        <p:sp>
          <p:nvSpPr>
            <p:cNvPr id="75" name="Line 24">
              <a:extLst>
                <a:ext uri="{FF2B5EF4-FFF2-40B4-BE49-F238E27FC236}">
                  <a16:creationId xmlns:a16="http://schemas.microsoft.com/office/drawing/2014/main" id="{B058B19E-E4D9-4032-8A9B-E576F4235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717" y="2498130"/>
              <a:ext cx="0" cy="266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2512B4D1-B9B5-4C87-A29E-F234F510A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017" y="3010893"/>
              <a:ext cx="419100" cy="1087437"/>
            </a:xfrm>
            <a:custGeom>
              <a:avLst/>
              <a:gdLst>
                <a:gd name="T0" fmla="*/ 0 w 264"/>
                <a:gd name="T1" fmla="*/ 0 h 685"/>
                <a:gd name="T2" fmla="*/ 0 w 264"/>
                <a:gd name="T3" fmla="*/ 1087437 h 685"/>
                <a:gd name="T4" fmla="*/ 419100 w 264"/>
                <a:gd name="T5" fmla="*/ 1074737 h 685"/>
                <a:gd name="T6" fmla="*/ 0 60000 65536"/>
                <a:gd name="T7" fmla="*/ 0 60000 65536"/>
                <a:gd name="T8" fmla="*/ 0 60000 65536"/>
                <a:gd name="T9" fmla="*/ 0 w 264"/>
                <a:gd name="T10" fmla="*/ 0 h 685"/>
                <a:gd name="T11" fmla="*/ 264 w 264"/>
                <a:gd name="T12" fmla="*/ 685 h 6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685">
                  <a:moveTo>
                    <a:pt x="0" y="0"/>
                  </a:moveTo>
                  <a:lnTo>
                    <a:pt x="0" y="685"/>
                  </a:lnTo>
                  <a:lnTo>
                    <a:pt x="264" y="677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6">
              <a:extLst>
                <a:ext uri="{FF2B5EF4-FFF2-40B4-BE49-F238E27FC236}">
                  <a16:creationId xmlns:a16="http://schemas.microsoft.com/office/drawing/2014/main" id="{D492849D-032B-4A48-8424-78BE7BE0B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2517" y="2904530"/>
              <a:ext cx="952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8EFCC919-9814-4193-9687-A4224B8E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942" y="4390430"/>
              <a:ext cx="230188" cy="517525"/>
            </a:xfrm>
            <a:custGeom>
              <a:avLst/>
              <a:gdLst>
                <a:gd name="T0" fmla="*/ 228600 w 145"/>
                <a:gd name="T1" fmla="*/ 65087 h 326"/>
                <a:gd name="T2" fmla="*/ 228600 w 145"/>
                <a:gd name="T3" fmla="*/ 450850 h 326"/>
                <a:gd name="T4" fmla="*/ 0 w 145"/>
                <a:gd name="T5" fmla="*/ 515938 h 326"/>
                <a:gd name="T6" fmla="*/ 0 w 145"/>
                <a:gd name="T7" fmla="*/ 0 h 326"/>
                <a:gd name="T8" fmla="*/ 228600 w 145"/>
                <a:gd name="T9" fmla="*/ 65087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326"/>
                <a:gd name="T17" fmla="*/ 145 w 145"/>
                <a:gd name="T18" fmla="*/ 326 h 3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326">
                  <a:moveTo>
                    <a:pt x="144" y="41"/>
                  </a:moveTo>
                  <a:lnTo>
                    <a:pt x="144" y="284"/>
                  </a:lnTo>
                  <a:lnTo>
                    <a:pt x="0" y="325"/>
                  </a:lnTo>
                  <a:lnTo>
                    <a:pt x="0" y="0"/>
                  </a:lnTo>
                  <a:lnTo>
                    <a:pt x="144" y="41"/>
                  </a:lnTo>
                </a:path>
              </a:pathLst>
            </a:custGeom>
            <a:solidFill>
              <a:srgbClr val="FFFF99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065A30C7-B5CC-43B7-8712-0323BAFF8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817" y="290453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EE2DDBAE-C4E4-421A-B462-BF48E378F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242" y="2682280"/>
              <a:ext cx="894477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latin typeface="Verdana" pitchFamily="34" charset="0"/>
                </a:rPr>
                <a:t>Jump </a:t>
              </a:r>
              <a:br>
                <a:rPr lang="en-US" sz="1600">
                  <a:latin typeface="Verdana" pitchFamily="34" charset="0"/>
                </a:rPr>
              </a:br>
              <a:r>
                <a:rPr lang="en-US" sz="1600">
                  <a:latin typeface="Verdana" pitchFamily="34" charset="0"/>
                </a:rPr>
                <a:t>control</a:t>
              </a:r>
            </a:p>
          </p:txBody>
        </p:sp>
        <p:sp>
          <p:nvSpPr>
            <p:cNvPr id="91" name="Line 41">
              <a:extLst>
                <a:ext uri="{FF2B5EF4-FFF2-40B4-BE49-F238E27FC236}">
                  <a16:creationId xmlns:a16="http://schemas.microsoft.com/office/drawing/2014/main" id="{9EE3FFF7-6D80-4335-851F-8A0F456F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3917" y="4111030"/>
              <a:ext cx="6587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418481-DCBC-4BAA-9FD0-FB2F0C993B47}"/>
              </a:ext>
            </a:extLst>
          </p:cNvPr>
          <p:cNvGrpSpPr/>
          <p:nvPr/>
        </p:nvGrpSpPr>
        <p:grpSpPr>
          <a:xfrm>
            <a:off x="3272517" y="4530130"/>
            <a:ext cx="5764112" cy="1754414"/>
            <a:chOff x="1748517" y="4530130"/>
            <a:chExt cx="5764112" cy="1754414"/>
          </a:xfrm>
        </p:grpSpPr>
        <p:sp>
          <p:nvSpPr>
            <p:cNvPr id="86" name="Line 36">
              <a:extLst>
                <a:ext uri="{FF2B5EF4-FFF2-40B4-BE49-F238E27FC236}">
                  <a16:creationId xmlns:a16="http://schemas.microsoft.com/office/drawing/2014/main" id="{DBA2DD39-6C5A-4F91-AF54-DC0FA2D34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517" y="4530130"/>
              <a:ext cx="0" cy="175441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009E13B8-890E-4858-A64C-9D3C959C5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517" y="4542830"/>
              <a:ext cx="736600" cy="127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B7775D-8A4D-4AC9-8D34-4EFE30E18A55}"/>
                </a:ext>
              </a:extLst>
            </p:cNvPr>
            <p:cNvGrpSpPr/>
            <p:nvPr/>
          </p:nvGrpSpPr>
          <p:grpSpPr>
            <a:xfrm>
              <a:off x="1748517" y="5014544"/>
              <a:ext cx="5764112" cy="1257300"/>
              <a:chOff x="1530803" y="5621729"/>
              <a:chExt cx="5764112" cy="1257300"/>
            </a:xfrm>
          </p:grpSpPr>
          <p:sp>
            <p:nvSpPr>
              <p:cNvPr id="84" name="Line 33">
                <a:extLst>
                  <a:ext uri="{FF2B5EF4-FFF2-40B4-BE49-F238E27FC236}">
                    <a16:creationId xmlns:a16="http://schemas.microsoft.com/office/drawing/2014/main" id="{A317033E-49C7-46EC-AEBA-76F7D87AB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6203" y="5647129"/>
                <a:ext cx="63500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34">
                <a:extLst>
                  <a:ext uri="{FF2B5EF4-FFF2-40B4-BE49-F238E27FC236}">
                    <a16:creationId xmlns:a16="http://schemas.microsoft.com/office/drawing/2014/main" id="{A6952A76-8027-4935-B171-22A402D6F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71203" y="5621729"/>
                <a:ext cx="0" cy="125730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EFD948A-064B-460B-BEBB-118E34C071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30803" y="6848769"/>
                <a:ext cx="5764112" cy="17560"/>
              </a:xfrm>
              <a:prstGeom prst="lin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248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D6863D1-690A-4CAD-B217-F12F46B75799}"/>
              </a:ext>
            </a:extLst>
          </p:cNvPr>
          <p:cNvSpPr/>
          <p:nvPr/>
        </p:nvSpPr>
        <p:spPr>
          <a:xfrm>
            <a:off x="6632587" y="3619501"/>
            <a:ext cx="3642960" cy="1276350"/>
          </a:xfrm>
          <a:prstGeom prst="rect">
            <a:avLst/>
          </a:prstGeom>
          <a:solidFill>
            <a:srgbClr val="CBFE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7D29E-95E1-4AD2-ADAE-A66E11AA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/>
              <a:t>Technique3: Trace Cache</a:t>
            </a:r>
            <a:endParaRPr lang="ko-KR" altLang="en-US" sz="38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5EC0A5B-DE6B-646D-EBC2-92D77A8B1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2A5B54-95BA-4CB1-B0C8-4460839C928E}"/>
              </a:ext>
            </a:extLst>
          </p:cNvPr>
          <p:cNvSpPr/>
          <p:nvPr/>
        </p:nvSpPr>
        <p:spPr>
          <a:xfrm>
            <a:off x="313267" y="924578"/>
            <a:ext cx="8913342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make an instruction cache faster by packing multiple non-contiguous basic blocks into one contiguous trace cache line</a:t>
            </a:r>
          </a:p>
          <a:p>
            <a:pPr marL="261938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Pentium 4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NetBurst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Trace Cache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Trace cache stores </a:t>
            </a:r>
            <a:r>
              <a:rPr lang="en-US" altLang="ko-KR" sz="20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cracked instructions</a:t>
            </a:r>
          </a:p>
          <a:p>
            <a:pPr marL="719138" lvl="1" indent="-261938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Micro-operations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uops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): returns 6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uops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every other cycle</a:t>
            </a:r>
          </a:p>
        </p:txBody>
      </p:sp>
      <p:pic>
        <p:nvPicPr>
          <p:cNvPr id="4098" name="Picture 2" descr="Image result for intel pentium 4">
            <a:extLst>
              <a:ext uri="{FF2B5EF4-FFF2-40B4-BE49-F238E27FC236}">
                <a16:creationId xmlns:a16="http://schemas.microsoft.com/office/drawing/2014/main" id="{E35F00D3-1496-4DF4-8F06-D77043656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122" y="1288178"/>
            <a:ext cx="1708878" cy="145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E6ECEC-939A-4002-B5A6-A4376AA3C2DF}"/>
              </a:ext>
            </a:extLst>
          </p:cNvPr>
          <p:cNvSpPr/>
          <p:nvPr/>
        </p:nvSpPr>
        <p:spPr>
          <a:xfrm>
            <a:off x="1754658" y="2973830"/>
            <a:ext cx="4009072" cy="4577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Instruction Cache</a:t>
            </a:r>
            <a:endParaRPr lang="ko-KR" altLang="en-US" sz="16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F8A1FA-1DB9-4D86-A7B1-BA031EAD41CA}"/>
              </a:ext>
            </a:extLst>
          </p:cNvPr>
          <p:cNvSpPr/>
          <p:nvPr/>
        </p:nvSpPr>
        <p:spPr>
          <a:xfrm>
            <a:off x="6449532" y="2971232"/>
            <a:ext cx="4009073" cy="4577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Bell Gothic Std Black" panose="020B0706020202040204" pitchFamily="34" charset="0"/>
              </a:rPr>
              <a:t>Trace Cache</a:t>
            </a:r>
            <a:endParaRPr lang="ko-KR" altLang="en-US" sz="1600" dirty="0">
              <a:solidFill>
                <a:schemeClr val="bg1"/>
              </a:solidFill>
              <a:latin typeface="Bell Gothic Std Black" panose="020B0706020202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F847FC-5FA2-4DB4-B503-1921E8FD8336}"/>
              </a:ext>
            </a:extLst>
          </p:cNvPr>
          <p:cNvGraphicFramePr>
            <a:graphicFrameLocks noGrp="1"/>
          </p:cNvGraphicFramePr>
          <p:nvPr/>
        </p:nvGraphicFramePr>
        <p:xfrm>
          <a:off x="1754658" y="3619500"/>
          <a:ext cx="14097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47866758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2861307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16517411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271294956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E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F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G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86255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H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I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J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64723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74365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48080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A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B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53429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C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54595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D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87768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486F893-EF2D-4CFC-AC52-6DBF7173052F}"/>
              </a:ext>
            </a:extLst>
          </p:cNvPr>
          <p:cNvGrpSpPr/>
          <p:nvPr/>
        </p:nvGrpSpPr>
        <p:grpSpPr>
          <a:xfrm>
            <a:off x="2813051" y="5072619"/>
            <a:ext cx="1009455" cy="543957"/>
            <a:chOff x="1289050" y="5072618"/>
            <a:chExt cx="1009455" cy="543957"/>
          </a:xfrm>
        </p:grpSpPr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B57F7BB2-D6E7-483D-B46C-A306DE471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9050" y="5267325"/>
              <a:ext cx="3175" cy="349250"/>
            </a:xfrm>
            <a:prstGeom prst="curvedConnector5">
              <a:avLst>
                <a:gd name="adj1" fmla="val -7200000"/>
                <a:gd name="adj2" fmla="val 50000"/>
                <a:gd name="adj3" fmla="val 7300000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B9EBE2-6474-4922-B5F6-3B840035A82B}"/>
                </a:ext>
              </a:extLst>
            </p:cNvPr>
            <p:cNvSpPr txBox="1"/>
            <p:nvPr/>
          </p:nvSpPr>
          <p:spPr>
            <a:xfrm>
              <a:off x="1461353" y="5072618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Branch</a:t>
              </a:r>
              <a:endParaRPr lang="ko-KR" altLang="en-US" dirty="0">
                <a:solidFill>
                  <a:srgbClr val="0000FF"/>
                </a:solidFill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0A428E-6DDE-47CF-9830-72989980B10D}"/>
              </a:ext>
            </a:extLst>
          </p:cNvPr>
          <p:cNvGrpSpPr/>
          <p:nvPr/>
        </p:nvGrpSpPr>
        <p:grpSpPr>
          <a:xfrm>
            <a:off x="1490447" y="3805237"/>
            <a:ext cx="837152" cy="2135590"/>
            <a:chOff x="-33553" y="3805237"/>
            <a:chExt cx="837152" cy="2135590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5B8EB70F-2F68-4F97-A570-31E5EE86A4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687" y="3805237"/>
              <a:ext cx="52387" cy="2135590"/>
            </a:xfrm>
            <a:prstGeom prst="curvedConnector5">
              <a:avLst>
                <a:gd name="adj1" fmla="val -436368"/>
                <a:gd name="adj2" fmla="val 24552"/>
                <a:gd name="adj3" fmla="val 931569"/>
              </a:avLst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CF8B5A-991B-4F21-B87E-76236122BF30}"/>
                </a:ext>
              </a:extLst>
            </p:cNvPr>
            <p:cNvSpPr txBox="1"/>
            <p:nvPr/>
          </p:nvSpPr>
          <p:spPr>
            <a:xfrm>
              <a:off x="-33553" y="5441950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  <a:latin typeface="Bell Gothic Std Light" panose="020B0606020203020204" pitchFamily="34" charset="0"/>
                </a:rPr>
                <a:t>Branch</a:t>
              </a:r>
              <a:endParaRPr lang="ko-KR" altLang="en-US" dirty="0">
                <a:solidFill>
                  <a:srgbClr val="0000FF"/>
                </a:solidFill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141AA0-90A0-4499-A7D8-D086BED5A847}"/>
              </a:ext>
            </a:extLst>
          </p:cNvPr>
          <p:cNvGrpSpPr/>
          <p:nvPr/>
        </p:nvGrpSpPr>
        <p:grpSpPr>
          <a:xfrm>
            <a:off x="3759194" y="3619501"/>
            <a:ext cx="1991144" cy="2744589"/>
            <a:chOff x="2235194" y="3619500"/>
            <a:chExt cx="1991144" cy="27445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4A756B-0C91-47FE-BAD3-9BF3CDDF5274}"/>
                </a:ext>
              </a:extLst>
            </p:cNvPr>
            <p:cNvSpPr/>
            <p:nvPr/>
          </p:nvSpPr>
          <p:spPr>
            <a:xfrm>
              <a:off x="2329334" y="3619500"/>
              <a:ext cx="1897004" cy="256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CB9E29-483B-485D-8956-D74708884B43}"/>
                </a:ext>
              </a:extLst>
            </p:cNvPr>
            <p:cNvSpPr txBox="1"/>
            <p:nvPr/>
          </p:nvSpPr>
          <p:spPr>
            <a:xfrm>
              <a:off x="2235194" y="5994757"/>
              <a:ext cx="1847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</a:rPr>
                <a:t>IC Fetch (5 cycles)</a:t>
              </a:r>
              <a:endParaRPr lang="ko-KR" altLang="en-US" dirty="0">
                <a:latin typeface="Bell Gothic Std Light" panose="020B0606020203020204" pitchFamily="34" charset="0"/>
              </a:endParaRPr>
            </a:p>
          </p:txBody>
        </p:sp>
      </p:grp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9B06890-5736-4D1A-A22A-3D0B06BF4639}"/>
              </a:ext>
            </a:extLst>
          </p:cNvPr>
          <p:cNvGraphicFramePr>
            <a:graphicFrameLocks noGrp="1"/>
          </p:cNvGraphicFramePr>
          <p:nvPr/>
        </p:nvGraphicFramePr>
        <p:xfrm>
          <a:off x="2108847" y="5079423"/>
          <a:ext cx="7048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58580024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313168271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A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B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190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CB6891D-04F3-475D-BDC9-CA438BB486F1}"/>
              </a:ext>
            </a:extLst>
          </p:cNvPr>
          <p:cNvGraphicFramePr>
            <a:graphicFrameLocks noGrp="1"/>
          </p:cNvGraphicFramePr>
          <p:nvPr/>
        </p:nvGraphicFramePr>
        <p:xfrm>
          <a:off x="2813051" y="5445951"/>
          <a:ext cx="3524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1156740577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C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9284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F6F4EC6-723E-4821-A69C-F9C1DDE89640}"/>
              </a:ext>
            </a:extLst>
          </p:cNvPr>
          <p:cNvGraphicFramePr>
            <a:graphicFrameLocks noGrp="1"/>
          </p:cNvGraphicFramePr>
          <p:nvPr/>
        </p:nvGraphicFramePr>
        <p:xfrm>
          <a:off x="1752816" y="5815449"/>
          <a:ext cx="3524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1156740577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D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69284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993DC48-6283-4CC9-A97B-B67A4C9FE9B5}"/>
              </a:ext>
            </a:extLst>
          </p:cNvPr>
          <p:cNvGraphicFramePr>
            <a:graphicFrameLocks noGrp="1"/>
          </p:cNvGraphicFramePr>
          <p:nvPr/>
        </p:nvGraphicFramePr>
        <p:xfrm>
          <a:off x="2107084" y="3620968"/>
          <a:ext cx="105727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162293451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6858136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73602961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E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F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G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8834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48812B7-89CE-4E3B-8466-287E8CB15B00}"/>
              </a:ext>
            </a:extLst>
          </p:cNvPr>
          <p:cNvGraphicFramePr>
            <a:graphicFrameLocks noGrp="1"/>
          </p:cNvGraphicFramePr>
          <p:nvPr/>
        </p:nvGraphicFramePr>
        <p:xfrm>
          <a:off x="1752816" y="3989074"/>
          <a:ext cx="105727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44214185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1236667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823304933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H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I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J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798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9F2BDE3-FAE8-482F-A88E-AC0AC3313CA3}"/>
              </a:ext>
            </a:extLst>
          </p:cNvPr>
          <p:cNvGraphicFramePr>
            <a:graphicFrameLocks noGrp="1"/>
          </p:cNvGraphicFramePr>
          <p:nvPr/>
        </p:nvGraphicFramePr>
        <p:xfrm>
          <a:off x="6632587" y="3944175"/>
          <a:ext cx="3642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96">
                  <a:extLst>
                    <a:ext uri="{9D8B030D-6E8A-4147-A177-3AD203B41FA5}">
                      <a16:colId xmlns:a16="http://schemas.microsoft.com/office/drawing/2014/main" val="2478667587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28613073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3165174117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3271294956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952813752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2032375018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2499668429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973093159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551607997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2278902117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A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B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C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D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E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F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G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H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I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J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86255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2EDF0997-87B0-4BB8-B946-C5A31BC44095}"/>
              </a:ext>
            </a:extLst>
          </p:cNvPr>
          <p:cNvGrpSpPr/>
          <p:nvPr/>
        </p:nvGrpSpPr>
        <p:grpSpPr>
          <a:xfrm>
            <a:off x="6428270" y="5086353"/>
            <a:ext cx="4009072" cy="1288651"/>
            <a:chOff x="2132495" y="5053756"/>
            <a:chExt cx="4009072" cy="12886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730F706-2500-4C5C-8FC1-9B3A72F897C5}"/>
                </a:ext>
              </a:extLst>
            </p:cNvPr>
            <p:cNvSpPr/>
            <p:nvPr/>
          </p:nvSpPr>
          <p:spPr>
            <a:xfrm>
              <a:off x="2132495" y="5053756"/>
              <a:ext cx="4009072" cy="112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1B18220-B13F-40C6-81C2-7E4BFD75030B}"/>
                </a:ext>
              </a:extLst>
            </p:cNvPr>
            <p:cNvSpPr txBox="1"/>
            <p:nvPr/>
          </p:nvSpPr>
          <p:spPr>
            <a:xfrm>
              <a:off x="3158639" y="5973075"/>
              <a:ext cx="1807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ell Gothic Std Light" panose="020B0606020203020204" pitchFamily="34" charset="0"/>
                </a:rPr>
                <a:t>TC Fetch (1 cycle)</a:t>
              </a:r>
              <a:endParaRPr lang="ko-KR" altLang="en-US" dirty="0">
                <a:latin typeface="Bell Gothic Std Light" panose="020B0606020203020204" pitchFamily="34" charset="0"/>
              </a:endParaRPr>
            </a:p>
          </p:txBody>
        </p: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2F2E844-5513-44F9-8E8B-B643C7E9CA1C}"/>
              </a:ext>
            </a:extLst>
          </p:cNvPr>
          <p:cNvGraphicFramePr>
            <a:graphicFrameLocks noGrp="1"/>
          </p:cNvGraphicFramePr>
          <p:nvPr/>
        </p:nvGraphicFramePr>
        <p:xfrm>
          <a:off x="6632587" y="3944175"/>
          <a:ext cx="3642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96">
                  <a:extLst>
                    <a:ext uri="{9D8B030D-6E8A-4147-A177-3AD203B41FA5}">
                      <a16:colId xmlns:a16="http://schemas.microsoft.com/office/drawing/2014/main" val="2478667587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28613073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3165174117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3271294956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952813752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2032375018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2499668429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973093159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1551607997"/>
                    </a:ext>
                  </a:extLst>
                </a:gridCol>
                <a:gridCol w="364296">
                  <a:extLst>
                    <a:ext uri="{9D8B030D-6E8A-4147-A177-3AD203B41FA5}">
                      <a16:colId xmlns:a16="http://schemas.microsoft.com/office/drawing/2014/main" val="2278902117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A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B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C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D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E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F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G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H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I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Gothic Std Black" panose="020B0706020202040204" pitchFamily="34" charset="0"/>
                        </a:rPr>
                        <a:t>J</a:t>
                      </a:r>
                      <a:endParaRPr lang="ko-KR" altLang="en-US" sz="1800" dirty="0">
                        <a:latin typeface="Bell Gothic Std Black" panose="020B0706020202040204" pitchFamily="34" charset="0"/>
                      </a:endParaRPr>
                    </a:p>
                  </a:txBody>
                  <a:tcPr>
                    <a:solidFill>
                      <a:srgbClr val="CBF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86255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C3FF16DD-2BCB-48D6-80D0-60D8B6630C68}"/>
              </a:ext>
            </a:extLst>
          </p:cNvPr>
          <p:cNvGrpSpPr/>
          <p:nvPr/>
        </p:nvGrpSpPr>
        <p:grpSpPr>
          <a:xfrm>
            <a:off x="6800851" y="4309935"/>
            <a:ext cx="3314701" cy="1234726"/>
            <a:chOff x="5276850" y="4309935"/>
            <a:chExt cx="3314701" cy="123472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AFEF6CF-E76F-4741-B00C-13ACFD6BDB70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50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62C60A7-CBF3-4D4C-BCF2-490B94088F2D}"/>
                </a:ext>
              </a:extLst>
            </p:cNvPr>
            <p:cNvCxnSpPr>
              <a:cxnSpLocks/>
            </p:cNvCxnSpPr>
            <p:nvPr/>
          </p:nvCxnSpPr>
          <p:spPr>
            <a:xfrm>
              <a:off x="5657850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E7FD933-3C69-46D9-978B-68A01750803B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DB8C143-FFFD-4622-B8F4-0E8153668F68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C35B9D-F747-440D-9CBB-93BE07A34D1C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13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55F3B9A-EA46-4004-8C55-3A7CA9809C82}"/>
                </a:ext>
              </a:extLst>
            </p:cNvPr>
            <p:cNvCxnSpPr>
              <a:cxnSpLocks/>
            </p:cNvCxnSpPr>
            <p:nvPr/>
          </p:nvCxnSpPr>
          <p:spPr>
            <a:xfrm>
              <a:off x="7110413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C5A02F4-BB81-42E7-A81D-F39E9CDD8EF2}"/>
                </a:ext>
              </a:extLst>
            </p:cNvPr>
            <p:cNvCxnSpPr>
              <a:cxnSpLocks/>
            </p:cNvCxnSpPr>
            <p:nvPr/>
          </p:nvCxnSpPr>
          <p:spPr>
            <a:xfrm>
              <a:off x="7472363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27C2E90-8DAC-4FD9-A794-4D080A737993}"/>
                </a:ext>
              </a:extLst>
            </p:cNvPr>
            <p:cNvCxnSpPr>
              <a:cxnSpLocks/>
            </p:cNvCxnSpPr>
            <p:nvPr/>
          </p:nvCxnSpPr>
          <p:spPr>
            <a:xfrm>
              <a:off x="7853363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640BC66-BA2F-4FBC-A3D9-2A5AD0C8D4A6}"/>
                </a:ext>
              </a:extLst>
            </p:cNvPr>
            <p:cNvCxnSpPr>
              <a:cxnSpLocks/>
            </p:cNvCxnSpPr>
            <p:nvPr/>
          </p:nvCxnSpPr>
          <p:spPr>
            <a:xfrm>
              <a:off x="8210551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E5D41EA-AA60-460B-8891-BDE7E68323D3}"/>
                </a:ext>
              </a:extLst>
            </p:cNvPr>
            <p:cNvCxnSpPr>
              <a:cxnSpLocks/>
            </p:cNvCxnSpPr>
            <p:nvPr/>
          </p:nvCxnSpPr>
          <p:spPr>
            <a:xfrm>
              <a:off x="8591551" y="4309935"/>
              <a:ext cx="0" cy="12347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8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21424 -0.19838 " pathEditMode="relative" rAng="0" ptsTypes="AA">
                                      <p:cBhvr>
                                        <p:cTn id="5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13802 -0.18356 " pathEditMode="relative" rAng="0" ptsTypes="AA">
                                      <p:cBhvr>
                                        <p:cTn id="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25295 -0.17014 " pathEditMode="relative" rAng="0" ptsTypes="AA">
                                      <p:cBhvr>
                                        <p:cTn id="6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21441 0.21875 " pathEditMode="relative" rAng="0" ptsTypes="AA">
                                      <p:cBhvr>
                                        <p:cTn id="6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25313 0.23287 " pathEditMode="relative" rAng="0" ptsTypes="AA">
                                      <p:cBhvr>
                                        <p:cTn id="7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0035 0.23403 " pathEditMode="relative" rAng="0" ptsTypes="AA">
                                      <p:cBhvr>
                                        <p:cTn id="9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169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9AF3-715F-46BE-A656-DD60A13D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 Up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7212-35C5-4DD0-8E8F-9F0FD6BF2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Different Cache Design and Policies could be chosen based on the target performance</a:t>
            </a:r>
            <a:endParaRPr lang="ko-KR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C20CA-E7FC-A0E9-FC2F-8B5B383CE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8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Classical RAM Organization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233886" y="6455182"/>
            <a:ext cx="8015896" cy="40719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3" descr="20%"/>
          <p:cNvSpPr>
            <a:spLocks noChangeArrowheads="1"/>
          </p:cNvSpPr>
          <p:nvPr/>
        </p:nvSpPr>
        <p:spPr bwMode="auto">
          <a:xfrm>
            <a:off x="2710136" y="1436439"/>
            <a:ext cx="3263900" cy="3111500"/>
          </a:xfrm>
          <a:prstGeom prst="rect">
            <a:avLst/>
          </a:prstGeom>
          <a:pattFill prst="pct20">
            <a:fgClr>
              <a:srgbClr val="7A7A7A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1802086" y="1684089"/>
            <a:ext cx="299762" cy="2643288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o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w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000000"/>
              </a:solidFill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e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o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e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1649686" y="1518989"/>
            <a:ext cx="584200" cy="3098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259286" y="1658689"/>
            <a:ext cx="355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2259286" y="2039689"/>
            <a:ext cx="355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2271986" y="2420689"/>
            <a:ext cx="3530600" cy="0"/>
          </a:xfrm>
          <a:prstGeom prst="line">
            <a:avLst/>
          </a:prstGeom>
          <a:noFill/>
          <a:ln w="50800">
            <a:solidFill>
              <a:srgbClr val="7A7A7A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2259286" y="2801689"/>
            <a:ext cx="355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2259286" y="3182689"/>
            <a:ext cx="355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2259286" y="3563689"/>
            <a:ext cx="355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259286" y="3944689"/>
            <a:ext cx="3556000" cy="0"/>
          </a:xfrm>
          <a:prstGeom prst="line">
            <a:avLst/>
          </a:prstGeom>
          <a:noFill/>
          <a:ln w="28575" cap="flat" cmpd="sng" algn="ctr">
            <a:solidFill>
              <a:srgbClr val="DC5924"/>
            </a:solidFill>
            <a:prstDash val="solid"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2259286" y="4325689"/>
            <a:ext cx="355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 flipV="1">
            <a:off x="1941786" y="4611439"/>
            <a:ext cx="0" cy="495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344886" y="4960689"/>
            <a:ext cx="866263" cy="524246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row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2945086" y="4795589"/>
            <a:ext cx="2870200" cy="584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4227786" y="5392489"/>
            <a:ext cx="0" cy="723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3313386" y="6154489"/>
            <a:ext cx="1674048" cy="288797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data bit or word</a:t>
            </a:r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 flipV="1">
            <a:off x="3008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 flipV="1">
            <a:off x="3389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V="1">
            <a:off x="3770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 flipV="1">
            <a:off x="4151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V="1">
            <a:off x="4532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 flipV="1">
            <a:off x="4913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V="1">
            <a:off x="5675586" y="1493589"/>
            <a:ext cx="0" cy="3302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 useBgFill="1">
        <p:nvSpPr>
          <p:cNvPr id="73" name="Rectangle 26"/>
          <p:cNvSpPr>
            <a:spLocks noChangeArrowheads="1"/>
          </p:cNvSpPr>
          <p:nvPr/>
        </p:nvSpPr>
        <p:spPr bwMode="auto">
          <a:xfrm>
            <a:off x="3237186" y="2649289"/>
            <a:ext cx="1001877" cy="524246"/>
          </a:xfrm>
          <a:prstGeom prst="rect">
            <a:avLst/>
          </a:prstGeom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RAM Cell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 Array</a:t>
            </a:r>
          </a:p>
        </p:txBody>
      </p:sp>
      <p:grpSp>
        <p:nvGrpSpPr>
          <p:cNvPr id="74" name="Group 27"/>
          <p:cNvGrpSpPr/>
          <p:nvPr/>
        </p:nvGrpSpPr>
        <p:grpSpPr bwMode="auto">
          <a:xfrm>
            <a:off x="5758136" y="3589089"/>
            <a:ext cx="2070100" cy="361950"/>
            <a:chOff x="3076" y="2080"/>
            <a:chExt cx="1304" cy="228"/>
          </a:xfrm>
        </p:grpSpPr>
        <p:sp>
          <p:nvSpPr>
            <p:cNvPr id="75" name="Line 28"/>
            <p:cNvSpPr>
              <a:spLocks noChangeShapeType="1"/>
            </p:cNvSpPr>
            <p:nvPr/>
          </p:nvSpPr>
          <p:spPr bwMode="auto">
            <a:xfrm flipV="1">
              <a:off x="3076" y="2156"/>
              <a:ext cx="28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3368" y="2080"/>
              <a:ext cx="1012" cy="1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itchFamily="2" charset="-122"/>
                  <a:cs typeface="Calibri" panose="020F0502020204030204" pitchFamily="34" charset="0"/>
                </a:rPr>
                <a:t>word (row) line</a:t>
              </a:r>
            </a:p>
          </p:txBody>
        </p:sp>
      </p:grpSp>
      <p:grpSp>
        <p:nvGrpSpPr>
          <p:cNvPr id="77" name="Group 30"/>
          <p:cNvGrpSpPr/>
          <p:nvPr/>
        </p:nvGrpSpPr>
        <p:grpSpPr bwMode="auto">
          <a:xfrm>
            <a:off x="5681936" y="998289"/>
            <a:ext cx="1898650" cy="514350"/>
            <a:chOff x="3028" y="448"/>
            <a:chExt cx="1196" cy="324"/>
          </a:xfrm>
        </p:grpSpPr>
        <p:sp>
          <p:nvSpPr>
            <p:cNvPr id="78" name="Line 31"/>
            <p:cNvSpPr>
              <a:spLocks noChangeShapeType="1"/>
            </p:cNvSpPr>
            <p:nvPr/>
          </p:nvSpPr>
          <p:spPr bwMode="auto">
            <a:xfrm flipV="1">
              <a:off x="3028" y="572"/>
              <a:ext cx="232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9" name="Rectangle 32"/>
            <p:cNvSpPr>
              <a:spLocks noChangeArrowheads="1"/>
            </p:cNvSpPr>
            <p:nvPr/>
          </p:nvSpPr>
          <p:spPr bwMode="auto">
            <a:xfrm>
              <a:off x="3272" y="448"/>
              <a:ext cx="952" cy="1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itchFamily="2" charset="-122"/>
                  <a:cs typeface="Calibri" panose="020F0502020204030204" pitchFamily="34" charset="0"/>
                </a:rPr>
                <a:t>bit (data) lines</a:t>
              </a:r>
            </a:p>
          </p:txBody>
        </p:sp>
      </p:grpSp>
      <p:grpSp>
        <p:nvGrpSpPr>
          <p:cNvPr id="80" name="Group 33"/>
          <p:cNvGrpSpPr/>
          <p:nvPr/>
        </p:nvGrpSpPr>
        <p:grpSpPr bwMode="auto">
          <a:xfrm>
            <a:off x="5300936" y="1811091"/>
            <a:ext cx="3270250" cy="1320801"/>
            <a:chOff x="2788" y="960"/>
            <a:chExt cx="2060" cy="832"/>
          </a:xfrm>
        </p:grpSpPr>
        <p:sp>
          <p:nvSpPr>
            <p:cNvPr id="81" name="Line 34"/>
            <p:cNvSpPr>
              <a:spLocks noChangeShapeType="1"/>
            </p:cNvSpPr>
            <p:nvPr/>
          </p:nvSpPr>
          <p:spPr bwMode="auto">
            <a:xfrm flipV="1">
              <a:off x="2788" y="1052"/>
              <a:ext cx="760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7A7A7A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82" name="Rectangle 35"/>
            <p:cNvSpPr>
              <a:spLocks noChangeArrowheads="1"/>
            </p:cNvSpPr>
            <p:nvPr/>
          </p:nvSpPr>
          <p:spPr bwMode="auto">
            <a:xfrm>
              <a:off x="3591" y="960"/>
              <a:ext cx="1257" cy="832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itchFamily="2" charset="-122"/>
                  <a:cs typeface="Calibri" panose="020F0502020204030204" pitchFamily="34" charset="0"/>
                </a:rPr>
                <a:t>Each intersection represents a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itchFamily="2" charset="-122"/>
                  <a:cs typeface="Calibri" panose="020F0502020204030204" pitchFamily="34" charset="0"/>
                </a:rPr>
                <a:t>6-T SRAM cell or a 1-T DRAM cell</a:t>
              </a:r>
            </a:p>
          </p:txBody>
        </p:sp>
      </p:grpSp>
      <p:sp>
        <p:nvSpPr>
          <p:cNvPr id="83" name="Line 36"/>
          <p:cNvSpPr>
            <a:spLocks noChangeShapeType="1"/>
          </p:cNvSpPr>
          <p:nvPr/>
        </p:nvSpPr>
        <p:spPr bwMode="auto">
          <a:xfrm flipV="1">
            <a:off x="5294586" y="1480889"/>
            <a:ext cx="0" cy="332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3369570" y="4782889"/>
            <a:ext cx="1906932" cy="605294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Column Selector &amp;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 I/O Circuits</a:t>
            </a: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6513786" y="4859089"/>
            <a:ext cx="866263" cy="605294"/>
          </a:xfrm>
          <a:prstGeom prst="rect">
            <a:avLst/>
          </a:prstGeom>
          <a:noFill/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column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address</a:t>
            </a:r>
          </a:p>
        </p:txBody>
      </p:sp>
      <p:sp>
        <p:nvSpPr>
          <p:cNvPr id="86" name="Line 39"/>
          <p:cNvSpPr>
            <a:spLocks noChangeShapeType="1"/>
          </p:cNvSpPr>
          <p:nvPr/>
        </p:nvSpPr>
        <p:spPr bwMode="auto">
          <a:xfrm flipH="1">
            <a:off x="5827986" y="5087689"/>
            <a:ext cx="6477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87" name="Rectangle 40"/>
          <p:cNvSpPr>
            <a:spLocks noChangeArrowheads="1"/>
          </p:cNvSpPr>
          <p:nvPr/>
        </p:nvSpPr>
        <p:spPr bwMode="auto">
          <a:xfrm>
            <a:off x="8101285" y="4524126"/>
            <a:ext cx="3581400" cy="1320874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One memory row holds a block of data, so the column address selects the requested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bit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or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word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from that block</a:t>
            </a:r>
          </a:p>
        </p:txBody>
      </p:sp>
      <p:sp>
        <p:nvSpPr>
          <p:cNvPr id="88" name="Line 41"/>
          <p:cNvSpPr>
            <a:spLocks noChangeShapeType="1"/>
          </p:cNvSpPr>
          <p:nvPr/>
        </p:nvSpPr>
        <p:spPr bwMode="auto">
          <a:xfrm flipV="1">
            <a:off x="5675586" y="1506289"/>
            <a:ext cx="0" cy="332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89" name="Line 42"/>
          <p:cNvSpPr>
            <a:spLocks noChangeShapeType="1"/>
          </p:cNvSpPr>
          <p:nvPr/>
        </p:nvSpPr>
        <p:spPr bwMode="auto">
          <a:xfrm flipV="1">
            <a:off x="5294586" y="1506289"/>
            <a:ext cx="0" cy="3327400"/>
          </a:xfrm>
          <a:prstGeom prst="line">
            <a:avLst/>
          </a:prstGeom>
          <a:noFill/>
          <a:ln w="50800">
            <a:solidFill>
              <a:srgbClr val="F5C201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90" name="Line 43"/>
          <p:cNvSpPr>
            <a:spLocks noChangeShapeType="1"/>
          </p:cNvSpPr>
          <p:nvPr/>
        </p:nvSpPr>
        <p:spPr bwMode="auto">
          <a:xfrm flipV="1">
            <a:off x="4532586" y="1506289"/>
            <a:ext cx="0" cy="332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91" name="五角星 43"/>
          <p:cNvSpPr/>
          <p:nvPr/>
        </p:nvSpPr>
        <p:spPr>
          <a:xfrm>
            <a:off x="5198429" y="3811340"/>
            <a:ext cx="228600" cy="228600"/>
          </a:xfrm>
          <a:prstGeom prst="star5">
            <a:avLst/>
          </a:prstGeom>
          <a:solidFill>
            <a:srgbClr val="F5C201"/>
          </a:solidFill>
          <a:ln w="28575" cap="flat" cmpd="sng" algn="ctr">
            <a:solidFill>
              <a:srgbClr val="F5C2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710136" y="774701"/>
            <a:ext cx="3263900" cy="304800"/>
          </a:xfrm>
          <a:prstGeom prst="rect">
            <a:avLst/>
          </a:prstGeom>
          <a:solidFill>
            <a:srgbClr val="7A7A7A"/>
          </a:solidFill>
          <a:ln w="28575" cap="flat" cmpd="sng" algn="ctr">
            <a:solidFill>
              <a:srgbClr val="7A7A7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Buffer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 useBgFill="1">
        <p:nvSpPr>
          <p:cNvPr id="93" name="Rectangle 26"/>
          <p:cNvSpPr>
            <a:spLocks noChangeArrowheads="1"/>
          </p:cNvSpPr>
          <p:nvPr/>
        </p:nvSpPr>
        <p:spPr bwMode="auto">
          <a:xfrm>
            <a:off x="5317744" y="1142893"/>
            <a:ext cx="572721" cy="288797"/>
          </a:xfrm>
          <a:prstGeom prst="rect">
            <a:avLst/>
          </a:prstGeom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col 7</a:t>
            </a:r>
          </a:p>
        </p:txBody>
      </p:sp>
      <p:sp useBgFill="1">
        <p:nvSpPr>
          <p:cNvPr id="94" name="Rectangle 26"/>
          <p:cNvSpPr>
            <a:spLocks noChangeArrowheads="1"/>
          </p:cNvSpPr>
          <p:nvPr/>
        </p:nvSpPr>
        <p:spPr bwMode="auto">
          <a:xfrm>
            <a:off x="2710136" y="1130644"/>
            <a:ext cx="572721" cy="288797"/>
          </a:xfrm>
          <a:prstGeom prst="rect">
            <a:avLst/>
          </a:prstGeom>
          <a:ln>
            <a:noFill/>
          </a:ln>
        </p:spPr>
        <p:txBody>
          <a:bodyPr wrap="none" lIns="63500" tIns="25400" rIns="63500" bIns="2540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col 0</a:t>
            </a:r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3389586" y="1277689"/>
            <a:ext cx="1942496" cy="0"/>
          </a:xfrm>
          <a:prstGeom prst="line">
            <a:avLst/>
          </a:prstGeom>
          <a:noFill/>
          <a:ln w="22225" cmpd="sng">
            <a:solidFill>
              <a:srgbClr val="000000"/>
            </a:solidFill>
            <a:rou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7A7A7A"/>
              </a:solidFill>
              <a:effectLst/>
              <a:uLnTx/>
              <a:uFillTx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AE3E-D620-4313-9EBF-876818D4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700" dirty="0"/>
              <a:t>Cache Parameters in Real </a:t>
            </a:r>
            <a:r>
              <a:rPr lang="el-GR" altLang="ko-KR" sz="3700" dirty="0"/>
              <a:t>μ</a:t>
            </a:r>
            <a:r>
              <a:rPr lang="en-US" altLang="ko-KR" sz="3700" dirty="0"/>
              <a:t>Processor</a:t>
            </a:r>
            <a:endParaRPr lang="ko-KR" altLang="en-US" sz="37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5A8FC-39E5-71EC-A0FC-1E1ADD11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FB1697-A027-D02D-49E7-034DD0F5D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20">
            <a:extLst>
              <a:ext uri="{FF2B5EF4-FFF2-40B4-BE49-F238E27FC236}">
                <a16:creationId xmlns:a16="http://schemas.microsoft.com/office/drawing/2014/main" id="{85A469F9-F64C-4C9B-AD42-A7744CBDEC7C}"/>
              </a:ext>
            </a:extLst>
          </p:cNvPr>
          <p:cNvGraphicFramePr>
            <a:graphicFrameLocks noGrp="1"/>
          </p:cNvGraphicFramePr>
          <p:nvPr/>
        </p:nvGraphicFramePr>
        <p:xfrm>
          <a:off x="2247900" y="1104900"/>
          <a:ext cx="7696200" cy="502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314879410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446716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50994018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Intel 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AMD Opteron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421369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 organization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Split I$ and D$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Split I$ and 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8809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 cache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8KB for D$, 96KB for trace cache (~I$)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64KB for each of I$ and D$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97365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 block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64 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9279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 associativity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4-way set assoc.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2-way set assoc.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82303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 replacement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~ LRU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LRU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515338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L1 write 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write-through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write-back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917277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 organization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Unified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Unified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58826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 cache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512KB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1024KB (1MB)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8304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 block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128 bytes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64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10924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 associativity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8-way set assoc.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16-way set assoc.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53479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 replacement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~LRU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~LRU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19950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L2 write 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write-back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30000"/>
                        </a:spcBef>
                        <a:buClr>
                          <a:schemeClr val="accent1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write-back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82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96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86AA-9DA7-4834-B979-E58A748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about Cache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ED3A-2303-4CBC-A930-A527D276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881744"/>
            <a:ext cx="7001933" cy="53276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Bell Gothic Std Black" panose="020B0706020202040204" pitchFamily="34" charset="0"/>
              </a:rPr>
              <a:t>Cache partitioning</a:t>
            </a:r>
          </a:p>
          <a:p>
            <a:pPr marL="0" lvl="1" indent="0">
              <a:buNone/>
            </a:pPr>
            <a:r>
              <a:rPr lang="en-US" altLang="ko-KR" sz="20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latin typeface="Bell Gothic Std Light" panose="020B0606020203020204" pitchFamily="34" charset="0"/>
              </a:rPr>
              <a:t>How about cache fairness in multi-core/thread environment?</a:t>
            </a:r>
          </a:p>
          <a:p>
            <a:pPr marL="819150" lvl="2" indent="-457200">
              <a:buFontTx/>
              <a:buChar char="-"/>
            </a:pPr>
            <a:r>
              <a:rPr lang="en-US" altLang="ko-KR" sz="1600" dirty="0">
                <a:latin typeface="Bell Gothic Std Light" panose="020B0606020203020204" pitchFamily="34" charset="0"/>
              </a:rPr>
              <a:t>Cache Allocation Technology (CAT)</a:t>
            </a:r>
          </a:p>
          <a:p>
            <a:pPr marL="819150" lvl="2" indent="-457200">
              <a:buFontTx/>
              <a:buChar char="-"/>
            </a:pPr>
            <a:r>
              <a:rPr lang="en-US" altLang="ko-KR" sz="1600" dirty="0">
                <a:latin typeface="Bell Gothic Std Light" panose="020B0606020203020204" pitchFamily="34" charset="0"/>
              </a:rPr>
              <a:t>Code and Data Prioritization (CDP)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Bell Gothic Std Black" panose="020B0706020202040204" pitchFamily="34" charset="0"/>
              </a:rPr>
              <a:t>Cache coherence</a:t>
            </a:r>
          </a:p>
          <a:p>
            <a:pPr marL="0" lvl="1" indent="0">
              <a:buNone/>
            </a:pPr>
            <a:r>
              <a:rPr lang="en-US" altLang="ko-KR" sz="20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2000" dirty="0">
                <a:latin typeface="Bell Gothic Std Light" panose="020B0606020203020204" pitchFamily="34" charset="0"/>
              </a:rPr>
              <a:t>How to make synchronization among multiple local caches (per-core L1$ or L2$); </a:t>
            </a:r>
            <a:r>
              <a:rPr lang="en-US" altLang="ko-KR" sz="2000" b="1" dirty="0">
                <a:latin typeface="Bell Gothic Std Light" panose="020B0606020203020204" pitchFamily="34" charset="0"/>
              </a:rPr>
              <a:t>we will learn the protocols in later</a:t>
            </a:r>
          </a:p>
          <a:p>
            <a:pPr marL="819150" lvl="2" indent="-457200">
              <a:buFontTx/>
              <a:buChar char="-"/>
            </a:pPr>
            <a:r>
              <a:rPr lang="en-US" altLang="ko-KR" sz="1600" dirty="0">
                <a:latin typeface="Bell Gothic Std Light" panose="020B0606020203020204" pitchFamily="34" charset="0"/>
              </a:rPr>
              <a:t>Various protocols: MSI, MESI, MOSI, MOESI, MERSI, MESIF, write-once, Synapse, Berkeley, and Firefly and Dragon protocol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Bell Gothic Std Black" panose="020B0706020202040204" pitchFamily="34" charset="0"/>
              </a:rPr>
              <a:t>Cache side-channel attack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dirty="0">
                <a:latin typeface="Bell Gothic Std Light" panose="020B0606020203020204" pitchFamily="34" charset="0"/>
                <a:sym typeface="Wingdings" panose="05000000000000000000" pitchFamily="2" charset="2"/>
              </a:rPr>
              <a:t>How about the security issue?</a:t>
            </a:r>
          </a:p>
          <a:p>
            <a:pPr marL="819150" lvl="2" indent="-457200">
              <a:buFontTx/>
              <a:buChar char="-"/>
            </a:pPr>
            <a:r>
              <a:rPr lang="en-US" altLang="ko-KR" sz="1600" dirty="0">
                <a:latin typeface="Bell Gothic Std Light" panose="020B0606020203020204" pitchFamily="34" charset="0"/>
              </a:rPr>
              <a:t>LLC as covert channel</a:t>
            </a:r>
          </a:p>
          <a:p>
            <a:pPr marL="819150" lvl="2" indent="-457200">
              <a:buFontTx/>
              <a:buChar char="-"/>
            </a:pPr>
            <a:r>
              <a:rPr lang="en-US" altLang="ko-KR" sz="1600" dirty="0">
                <a:latin typeface="Bell Gothic Std Light" panose="020B0606020203020204" pitchFamily="34" charset="0"/>
              </a:rPr>
              <a:t>Reference: Cache side channel attacks: CPU Design as a security problem [HITBSecConf’16]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F109299-203F-8C3B-BEEF-DDD2D47C5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464FD53E-CB44-4B05-8A4A-DD0EDD68F13D}"/>
              </a:ext>
            </a:extLst>
          </p:cNvPr>
          <p:cNvGrpSpPr>
            <a:grpSpLocks/>
          </p:cNvGrpSpPr>
          <p:nvPr/>
        </p:nvGrpSpPr>
        <p:grpSpPr bwMode="auto">
          <a:xfrm>
            <a:off x="7508687" y="1845129"/>
            <a:ext cx="2928656" cy="3167743"/>
            <a:chOff x="1053" y="720"/>
            <a:chExt cx="2019" cy="2736"/>
          </a:xfrm>
        </p:grpSpPr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AC0C67B8-8B78-4801-B36B-892636F4F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" y="720"/>
              <a:ext cx="915" cy="1056"/>
              <a:chOff x="1053" y="720"/>
              <a:chExt cx="915" cy="1056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BA18B62F-3A2B-488D-8C67-01B7BA0A6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720"/>
                <a:ext cx="915" cy="1056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wrap="none" lIns="0" tIns="91440" rIns="0" bIns="0"/>
              <a:lstStyle/>
              <a:p>
                <a:pPr algn="ctr"/>
                <a:r>
                  <a:rPr lang="en-US">
                    <a:latin typeface="Arial" charset="0"/>
                    <a:cs typeface="Arial" charset="0"/>
                  </a:rPr>
                  <a:t>Processor 1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01679691-867C-4D24-916B-7F5C33B66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720" cy="644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wrap="none" lIns="0" tIns="91440" rIns="0" bIns="0"/>
              <a:lstStyle/>
              <a:p>
                <a:pPr algn="ctr"/>
                <a:r>
                  <a:rPr lang="en-US">
                    <a:latin typeface="Arial" charset="0"/>
                    <a:cs typeface="Arial" charset="0"/>
                  </a:rPr>
                  <a:t>L1 cache</a:t>
                </a:r>
              </a:p>
            </p:txBody>
          </p:sp>
        </p:grpSp>
        <p:grpSp>
          <p:nvGrpSpPr>
            <p:cNvPr id="6" name="Group 21">
              <a:extLst>
                <a:ext uri="{FF2B5EF4-FFF2-40B4-BE49-F238E27FC236}">
                  <a16:creationId xmlns:a16="http://schemas.microsoft.com/office/drawing/2014/main" id="{FE7296B6-703F-442A-B972-48759258F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7" y="720"/>
              <a:ext cx="915" cy="1055"/>
              <a:chOff x="2157" y="720"/>
              <a:chExt cx="915" cy="10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8A096C-E4A2-4AA4-A9CA-0F1E99529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" y="720"/>
                <a:ext cx="915" cy="1055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wrap="none" lIns="0" tIns="91440" rIns="0" bIns="0"/>
              <a:lstStyle/>
              <a:p>
                <a:pPr algn="ctr"/>
                <a:r>
                  <a:rPr lang="en-US">
                    <a:latin typeface="Arial" charset="0"/>
                    <a:cs typeface="Arial" charset="0"/>
                  </a:rPr>
                  <a:t>Processor 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5B2697-5CA1-4F5A-B14C-4565D9EF6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56"/>
                <a:ext cx="720" cy="644"/>
              </a:xfrm>
              <a:prstGeom prst="rect">
                <a:avLst/>
              </a:prstGeom>
              <a:solidFill>
                <a:srgbClr val="CCECFF"/>
              </a:solidFill>
              <a:ln w="28575" algn="ctr">
                <a:solidFill>
                  <a:schemeClr val="tx1"/>
                </a:solidFill>
                <a:miter lim="800000"/>
                <a:headEnd/>
                <a:tailEnd type="none" w="sm" len="sm"/>
              </a:ln>
            </p:spPr>
            <p:txBody>
              <a:bodyPr wrap="none" lIns="0" tIns="91440" rIns="0" bIns="0"/>
              <a:lstStyle/>
              <a:p>
                <a:pPr algn="ctr"/>
                <a:r>
                  <a:rPr lang="en-US">
                    <a:latin typeface="Arial" charset="0"/>
                    <a:cs typeface="Arial" charset="0"/>
                  </a:rPr>
                  <a:t>L1 cache</a:t>
                </a:r>
              </a:p>
            </p:txBody>
          </p:sp>
        </p:grp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B3285516-95C8-4D2F-BF0A-7C1876FB7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16"/>
              <a:ext cx="1920" cy="576"/>
            </a:xfrm>
            <a:prstGeom prst="rect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0" tIns="91440" rIns="0" bIns="0"/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L2 cache (shared)</a:t>
              </a: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AAB4578C-839C-44AC-8BF0-627A932AA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1920" cy="624"/>
            </a:xfrm>
            <a:prstGeom prst="rect">
              <a:avLst/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0" tIns="91440" rIns="0" bIns="0"/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Memory</a:t>
              </a:r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6AA9026A-0EB9-4E38-812A-7C5DA7CB2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3F589C2A-FA2E-410D-9174-D89D26A99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7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9050D4E1-5122-466C-9810-91DFCC67E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5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805974"/>
            <a:ext cx="10027919" cy="3324592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Hierarchy Design</a:t>
            </a:r>
            <a:b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Cache Memory -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Jie</a:t>
            </a:r>
            <a:r>
              <a:rPr lang="en-US" b="1" dirty="0"/>
              <a:t> Zhang</a:t>
            </a:r>
          </a:p>
          <a:p>
            <a:r>
              <a:rPr lang="en-US" sz="2400" dirty="0" err="1">
                <a:hlinkClick r:id="rId2"/>
              </a:rPr>
              <a:t>jiez</a:t>
            </a:r>
            <a:r>
              <a:rPr lang="en-US" altLang="zh-CN" sz="2400" dirty="0" err="1">
                <a:hlinkClick r:id="rId2"/>
              </a:rPr>
              <a:t>@pku.edu.cn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B9222-60CC-9101-0132-DE62FBC0B071}"/>
              </a:ext>
            </a:extLst>
          </p:cNvPr>
          <p:cNvSpPr/>
          <p:nvPr/>
        </p:nvSpPr>
        <p:spPr>
          <a:xfrm>
            <a:off x="3541835" y="5021580"/>
            <a:ext cx="510833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[Adapted from EE488,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Myoungsoo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Jung,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KAIST]</a:t>
            </a:r>
          </a:p>
        </p:txBody>
      </p:sp>
    </p:spTree>
    <p:extLst>
      <p:ext uri="{BB962C8B-B14F-4D97-AF65-F5344CB8AC3E}">
        <p14:creationId xmlns:p14="http://schemas.microsoft.com/office/powerpoint/2010/main" val="158991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D03D-40E7-4BA5-B3B0-068B576F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Hierarchy:  Goals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F05AE5CF-D169-B93D-36C4-2E4F2E359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0927BE-0C2C-4DA5-9EDD-3FD0CAA5E1B8}"/>
              </a:ext>
            </a:extLst>
          </p:cNvPr>
          <p:cNvSpPr txBox="1">
            <a:spLocks noChangeArrowheads="1"/>
          </p:cNvSpPr>
          <p:nvPr/>
        </p:nvSpPr>
        <p:spPr>
          <a:xfrm>
            <a:off x="313267" y="943436"/>
            <a:ext cx="9031014" cy="3000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Fact: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memories are slow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>
                <a:solidFill>
                  <a:srgbClr val="51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 memories are small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do we create a memory that gives the illusion of being large, cheap and fast (most of the time)?</a:t>
            </a:r>
          </a:p>
          <a:p>
            <a:pPr algn="ctr">
              <a:buFont typeface="Wingdings" charset="0"/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 taking advantage of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locality</a:t>
            </a:r>
          </a:p>
          <a:p>
            <a:pPr lvl="1">
              <a:buFont typeface="Monotype Sorts" charset="0"/>
              <a:buNone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Principle of locality:  Programs access a relatively small portion of the address space at any instant of time.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9C383-AF23-4AF8-95B1-2FD824212D56}"/>
              </a:ext>
            </a:extLst>
          </p:cNvPr>
          <p:cNvGrpSpPr>
            <a:grpSpLocks/>
          </p:cNvGrpSpPr>
          <p:nvPr/>
        </p:nvGrpSpPr>
        <p:grpSpPr bwMode="auto">
          <a:xfrm>
            <a:off x="1456267" y="4524836"/>
            <a:ext cx="5824654" cy="1450975"/>
            <a:chOff x="816" y="1515"/>
            <a:chExt cx="3328" cy="914"/>
          </a:xfrm>
        </p:grpSpPr>
        <p:sp>
          <p:nvSpPr>
            <p:cNvPr id="6" name="Rectangle 5" descr="25%">
              <a:extLst>
                <a:ext uri="{FF2B5EF4-FFF2-40B4-BE49-F238E27FC236}">
                  <a16:creationId xmlns:a16="http://schemas.microsoft.com/office/drawing/2014/main" id="{E6888C68-C3A3-4EA2-9BD5-E48F9742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821"/>
              <a:ext cx="162" cy="308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>
                <a:cs typeface="宋体" charset="0"/>
              </a:endParaRPr>
            </a:p>
          </p:txBody>
        </p:sp>
        <p:sp>
          <p:nvSpPr>
            <p:cNvPr id="7" name="Rectangle 6" descr="25%">
              <a:extLst>
                <a:ext uri="{FF2B5EF4-FFF2-40B4-BE49-F238E27FC236}">
                  <a16:creationId xmlns:a16="http://schemas.microsoft.com/office/drawing/2014/main" id="{D097D7AE-866D-4B78-8405-09A05A87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515"/>
              <a:ext cx="121" cy="614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>
                <a:cs typeface="宋体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CE149A5F-15D6-4A54-9A57-3248D8405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519"/>
              <a:ext cx="0" cy="6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32732FD2-B623-402B-B19B-B0483FBC0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2129"/>
              <a:ext cx="2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07AAE0-F70D-438A-81A7-2E3AC38E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224"/>
              <a:ext cx="112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cs typeface="宋体" charset="0"/>
                </a:rPr>
                <a:t>Address 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3751A5-E007-4E6C-BFB6-C04C07A7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163"/>
              <a:ext cx="16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cs typeface="宋体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91104A-5070-4927-9E65-87EC9F33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163"/>
              <a:ext cx="42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cs typeface="宋体" charset="0"/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  <a:cs typeface="宋体" charset="0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cs typeface="宋体" charset="0"/>
                </a:rPr>
                <a:t> - 1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A662F4-674A-4B3C-BD8B-D4C5B63AF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80"/>
              <a:ext cx="90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cs typeface="宋体" charset="0"/>
                </a:rPr>
                <a:t>Probability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cs typeface="宋体" charset="0"/>
                </a:rPr>
                <a:t>of reference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F1ADF69-DD47-461E-AF13-CD63C09E3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209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3A88BF3-3511-4F21-8D2D-F2C38FC35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5" y="1541"/>
              <a:ext cx="114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8E9C981-F273-4347-A804-A20B9BC9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" y="1549"/>
              <a:ext cx="113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5373B21D-5BDA-4956-A79D-E69B8167E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2097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DF720E2-54C2-4B78-A281-2B135318D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1" y="1847"/>
              <a:ext cx="113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9656EDD5-CE26-4FE8-8C42-704E5ED06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855"/>
              <a:ext cx="74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CD351E9F-BAFB-405D-9CCA-4AEE8F5ED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4" y="2097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4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B1B5-B9E9-45F3-BE0B-CB65F397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Idea of Memory Hierarchy: </a:t>
            </a:r>
            <a:r>
              <a:rPr lang="en-US" altLang="ko-KR" dirty="0">
                <a:solidFill>
                  <a:srgbClr val="0000FF"/>
                </a:solidFill>
              </a:rPr>
              <a:t>Locality!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81DE2D39-DBC3-0BD4-FBF9-9DE7278DF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A82861-287D-4FF5-A3B2-7ACCDA76486F}"/>
              </a:ext>
            </a:extLst>
          </p:cNvPr>
          <p:cNvSpPr/>
          <p:nvPr/>
        </p:nvSpPr>
        <p:spPr>
          <a:xfrm>
            <a:off x="1744027" y="1031875"/>
            <a:ext cx="4009072" cy="632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  <a:latin typeface="Bell Gothic Std Black" panose="020B0706020202040204" pitchFamily="34" charset="0"/>
              </a:rPr>
              <a:t>Temporal</a:t>
            </a:r>
            <a:r>
              <a:rPr lang="en-US" altLang="ko-KR" sz="2000" dirty="0">
                <a:latin typeface="Bell Gothic Std Black" panose="020B0706020202040204" pitchFamily="34" charset="0"/>
              </a:rPr>
              <a:t> Locality</a:t>
            </a:r>
          </a:p>
          <a:p>
            <a:pPr algn="ctr"/>
            <a:r>
              <a:rPr lang="en-US" altLang="ko-KR" sz="1500" dirty="0">
                <a:latin typeface="Bell Gothic Std Black" panose="020B0706020202040204" pitchFamily="34" charset="0"/>
              </a:rPr>
              <a:t>(Locality in Time)</a:t>
            </a:r>
            <a:endParaRPr lang="ko-KR" altLang="en-US" sz="1500" dirty="0">
              <a:latin typeface="Bell Gothic Std Black" panose="020B0706020202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019F22-FA5D-4BC1-894E-8EBF06BA8F67}"/>
              </a:ext>
            </a:extLst>
          </p:cNvPr>
          <p:cNvSpPr/>
          <p:nvPr/>
        </p:nvSpPr>
        <p:spPr>
          <a:xfrm>
            <a:off x="6438901" y="1029277"/>
            <a:ext cx="4009073" cy="632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4"/>
                </a:solidFill>
                <a:latin typeface="Bell Gothic Std Black" panose="020B0706020202040204" pitchFamily="34" charset="0"/>
              </a:rPr>
              <a:t>Spatial</a:t>
            </a:r>
            <a:r>
              <a:rPr lang="en-US" altLang="ko-KR" sz="2000" dirty="0">
                <a:latin typeface="Bell Gothic Std Black" panose="020B0706020202040204" pitchFamily="34" charset="0"/>
              </a:rPr>
              <a:t> Locality</a:t>
            </a:r>
          </a:p>
          <a:p>
            <a:pPr algn="ctr"/>
            <a:r>
              <a:rPr lang="en-US" altLang="ko-KR" sz="1500" dirty="0">
                <a:latin typeface="Bell Gothic Std Black" panose="020B0706020202040204" pitchFamily="34" charset="0"/>
              </a:rPr>
              <a:t>(Locality in Space)</a:t>
            </a:r>
            <a:endParaRPr lang="ko-KR" altLang="en-US" sz="1500" dirty="0">
              <a:latin typeface="Bell Gothic Std Black" panose="020B0706020202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A4F1C-25E7-4D5A-9078-5055F8E2F263}"/>
              </a:ext>
            </a:extLst>
          </p:cNvPr>
          <p:cNvSpPr txBox="1"/>
          <p:nvPr/>
        </p:nvSpPr>
        <p:spPr>
          <a:xfrm>
            <a:off x="1857850" y="5725298"/>
            <a:ext cx="387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Black" panose="020B0706020202040204" pitchFamily="34" charset="0"/>
                <a:sym typeface="Wingdings" panose="05000000000000000000" pitchFamily="2" charset="2"/>
              </a:rPr>
              <a:t> Keep </a:t>
            </a:r>
            <a:r>
              <a:rPr lang="en-US" altLang="ko-KR" sz="1600" dirty="0">
                <a:solidFill>
                  <a:srgbClr val="0000FF"/>
                </a:solidFill>
                <a:latin typeface="Bell Gothic Std Black" panose="020B0706020202040204" pitchFamily="34" charset="0"/>
                <a:sym typeface="Wingdings" panose="05000000000000000000" pitchFamily="2" charset="2"/>
              </a:rPr>
              <a:t>most recently accessed </a:t>
            </a:r>
            <a:r>
              <a:rPr lang="en-US" altLang="ko-KR" sz="1600" dirty="0">
                <a:latin typeface="Bell Gothic Std Black" panose="020B0706020202040204" pitchFamily="34" charset="0"/>
                <a:sym typeface="Wingdings" panose="05000000000000000000" pitchFamily="2" charset="2"/>
              </a:rPr>
              <a:t>data items closer to the processor</a:t>
            </a:r>
            <a:endParaRPr lang="ko-KR" altLang="en-US" sz="1600" dirty="0">
              <a:latin typeface="Bell Gothic Std Black" panose="020B07060202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9C423-7FE2-4226-BBEF-DAA01EB293B6}"/>
              </a:ext>
            </a:extLst>
          </p:cNvPr>
          <p:cNvSpPr txBox="1"/>
          <p:nvPr/>
        </p:nvSpPr>
        <p:spPr>
          <a:xfrm>
            <a:off x="6471724" y="5725297"/>
            <a:ext cx="394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Bell Gothic Std Black" panose="020B0706020202040204" pitchFamily="34" charset="0"/>
                <a:sym typeface="Wingdings" panose="05000000000000000000" pitchFamily="2" charset="2"/>
              </a:rPr>
              <a:t> Move blocks consisting of </a:t>
            </a:r>
            <a:r>
              <a:rPr lang="en-US" altLang="ko-KR" sz="1600" dirty="0">
                <a:solidFill>
                  <a:srgbClr val="0000FF"/>
                </a:solidFill>
                <a:latin typeface="Bell Gothic Std Black" panose="020B0706020202040204" pitchFamily="34" charset="0"/>
                <a:sym typeface="Wingdings" panose="05000000000000000000" pitchFamily="2" charset="2"/>
              </a:rPr>
              <a:t>contiguous words </a:t>
            </a:r>
            <a:r>
              <a:rPr lang="en-US" altLang="ko-KR" sz="1600" dirty="0">
                <a:latin typeface="Bell Gothic Std Black" panose="020B0706020202040204" pitchFamily="34" charset="0"/>
                <a:sym typeface="Wingdings" panose="05000000000000000000" pitchFamily="2" charset="2"/>
              </a:rPr>
              <a:t>to the upper levels</a:t>
            </a:r>
            <a:endParaRPr lang="ko-KR" altLang="en-US" sz="1600" dirty="0">
              <a:latin typeface="Bell Gothic Std Black" panose="020B0706020202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500E0-E6FE-419D-B484-292EC9E4F90D}"/>
              </a:ext>
            </a:extLst>
          </p:cNvPr>
          <p:cNvGrpSpPr/>
          <p:nvPr/>
        </p:nvGrpSpPr>
        <p:grpSpPr>
          <a:xfrm>
            <a:off x="1649883" y="4004419"/>
            <a:ext cx="8820408" cy="371931"/>
            <a:chOff x="125883" y="4543425"/>
            <a:chExt cx="8820408" cy="37193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C757AB-74F4-44F2-82E8-F92C928A7BB3}"/>
                </a:ext>
              </a:extLst>
            </p:cNvPr>
            <p:cNvCxnSpPr>
              <a:cxnSpLocks/>
            </p:cNvCxnSpPr>
            <p:nvPr/>
          </p:nvCxnSpPr>
          <p:spPr>
            <a:xfrm>
              <a:off x="230658" y="4543425"/>
              <a:ext cx="871563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76C54E-421B-47B5-8600-C1D9BEC592C4}"/>
                </a:ext>
              </a:extLst>
            </p:cNvPr>
            <p:cNvSpPr txBox="1"/>
            <p:nvPr/>
          </p:nvSpPr>
          <p:spPr>
            <a:xfrm>
              <a:off x="125883" y="4546024"/>
              <a:ext cx="2621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ll Gothic Std Black" panose="020B0706020202040204" pitchFamily="34" charset="0"/>
                </a:rPr>
                <a:t>[Insights for cache design]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ell Gothic Std Black" panose="020B070602020204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3FA2973-F15B-4633-AC82-F373FDFD9566}"/>
              </a:ext>
            </a:extLst>
          </p:cNvPr>
          <p:cNvGrpSpPr/>
          <p:nvPr/>
        </p:nvGrpSpPr>
        <p:grpSpPr>
          <a:xfrm>
            <a:off x="1696955" y="1711835"/>
            <a:ext cx="4103216" cy="2011610"/>
            <a:chOff x="172955" y="1711835"/>
            <a:chExt cx="4103216" cy="20116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6C4FCB-18A2-4CE7-BA41-73CADE914519}"/>
                </a:ext>
              </a:extLst>
            </p:cNvPr>
            <p:cNvGrpSpPr/>
            <p:nvPr/>
          </p:nvGrpSpPr>
          <p:grpSpPr>
            <a:xfrm>
              <a:off x="1012452" y="2400006"/>
              <a:ext cx="2519472" cy="1323439"/>
              <a:chOff x="1200853" y="2835234"/>
              <a:chExt cx="2519472" cy="1323439"/>
            </a:xfrm>
          </p:grpSpPr>
          <p:sp>
            <p:nvSpPr>
              <p:cNvPr id="14" name="Rectangle: Folded Corner 13">
                <a:extLst>
                  <a:ext uri="{FF2B5EF4-FFF2-40B4-BE49-F238E27FC236}">
                    <a16:creationId xmlns:a16="http://schemas.microsoft.com/office/drawing/2014/main" id="{8E9D6C08-BCA0-48ED-A9FF-E5004995C61A}"/>
                  </a:ext>
                </a:extLst>
              </p:cNvPr>
              <p:cNvSpPr/>
              <p:nvPr/>
            </p:nvSpPr>
            <p:spPr>
              <a:xfrm>
                <a:off x="1200853" y="2850981"/>
                <a:ext cx="2519472" cy="1307675"/>
              </a:xfrm>
              <a:prstGeom prst="foldedCorner">
                <a:avLst>
                  <a:gd name="adj" fmla="val 23164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BC7A9-1049-46AB-A8F8-162968F0FC36}"/>
                  </a:ext>
                </a:extLst>
              </p:cNvPr>
              <p:cNvSpPr txBox="1"/>
              <p:nvPr/>
            </p:nvSpPr>
            <p:spPr>
              <a:xfrm>
                <a:off x="1225694" y="2835234"/>
                <a:ext cx="246978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 =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+1;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if (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 &lt; 20) {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	z = 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*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 + 3*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 - 2;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}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q = A[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];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FC443E-8798-48D2-8502-1DA30C483D3C}"/>
                </a:ext>
              </a:extLst>
            </p:cNvPr>
            <p:cNvSpPr txBox="1"/>
            <p:nvPr/>
          </p:nvSpPr>
          <p:spPr>
            <a:xfrm>
              <a:off x="172955" y="1711835"/>
              <a:ext cx="4103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ell Gothic Std Light" panose="020B0606020203020204" pitchFamily="34" charset="0"/>
                </a:rPr>
                <a:t>The program is very likely to access the same data again and again over time</a:t>
              </a:r>
              <a:endParaRPr lang="ko-KR" altLang="en-US" sz="1600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CE453B2-FE6E-422D-9253-31EF312387BA}"/>
              </a:ext>
            </a:extLst>
          </p:cNvPr>
          <p:cNvGrpSpPr/>
          <p:nvPr/>
        </p:nvGrpSpPr>
        <p:grpSpPr>
          <a:xfrm>
            <a:off x="6391832" y="1677418"/>
            <a:ext cx="4009073" cy="1922612"/>
            <a:chOff x="4867831" y="1677418"/>
            <a:chExt cx="4009073" cy="19226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108832-9AA3-470C-8C73-7F5C1B0C0649}"/>
                </a:ext>
              </a:extLst>
            </p:cNvPr>
            <p:cNvGrpSpPr/>
            <p:nvPr/>
          </p:nvGrpSpPr>
          <p:grpSpPr>
            <a:xfrm>
              <a:off x="5780506" y="2507064"/>
              <a:ext cx="2690703" cy="1092966"/>
              <a:chOff x="1200853" y="2835234"/>
              <a:chExt cx="2519472" cy="1092966"/>
            </a:xfrm>
          </p:grpSpPr>
          <p:sp>
            <p:nvSpPr>
              <p:cNvPr id="20" name="Rectangle: Folded Corner 19">
                <a:extLst>
                  <a:ext uri="{FF2B5EF4-FFF2-40B4-BE49-F238E27FC236}">
                    <a16:creationId xmlns:a16="http://schemas.microsoft.com/office/drawing/2014/main" id="{907E7772-5B54-4D10-94FC-676EE7DE8FE4}"/>
                  </a:ext>
                </a:extLst>
              </p:cNvPr>
              <p:cNvSpPr/>
              <p:nvPr/>
            </p:nvSpPr>
            <p:spPr>
              <a:xfrm>
                <a:off x="1200853" y="2850981"/>
                <a:ext cx="2519472" cy="1077219"/>
              </a:xfrm>
              <a:prstGeom prst="foldedCorner">
                <a:avLst>
                  <a:gd name="adj" fmla="val 23164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2B55E0-CFB0-4C83-9A73-94D31DCD8DC3}"/>
                  </a:ext>
                </a:extLst>
              </p:cNvPr>
              <p:cNvSpPr txBox="1"/>
              <p:nvPr/>
            </p:nvSpPr>
            <p:spPr>
              <a:xfrm>
                <a:off x="1225694" y="2835234"/>
                <a:ext cx="246978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sum = 0;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for(i = 0; i &lt; n; 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++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)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	sum += 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a[</a:t>
                </a:r>
                <a:r>
                  <a:rPr lang="en-US" altLang="ko-KR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]</a:t>
                </a:r>
                <a:r>
                  <a:rPr lang="en-US" altLang="ko-KR" sz="1600" dirty="0">
                    <a:latin typeface="Consolas" panose="020B0609020204030204" pitchFamily="49" charset="0"/>
                  </a:rPr>
                  <a:t>;</a:t>
                </a:r>
              </a:p>
              <a:p>
                <a:pPr defTabSz="404813">
                  <a:tabLst>
                    <a:tab pos="361950" algn="l"/>
                    <a:tab pos="714375" algn="l"/>
                    <a:tab pos="1076325" algn="l"/>
                  </a:tabLst>
                </a:pPr>
                <a:r>
                  <a:rPr lang="en-US" altLang="ko-KR" sz="1600" dirty="0">
                    <a:latin typeface="Consolas" panose="020B0609020204030204" pitchFamily="49" charset="0"/>
                  </a:rPr>
                  <a:t>return sum;</a:t>
                </a:r>
                <a:endParaRPr lang="ko-KR" altLang="en-US" sz="1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24EF2-6FFD-4BE1-8BCE-3FCE98920FDE}"/>
                </a:ext>
              </a:extLst>
            </p:cNvPr>
            <p:cNvSpPr txBox="1"/>
            <p:nvPr/>
          </p:nvSpPr>
          <p:spPr>
            <a:xfrm>
              <a:off x="4867831" y="1677418"/>
              <a:ext cx="4009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Bell Gothic Std Light" panose="020B0606020203020204" pitchFamily="34" charset="0"/>
                </a:rPr>
                <a:t>The program is very likely to access data that is close together</a:t>
              </a:r>
              <a:endParaRPr lang="ko-KR" altLang="en-US" sz="1600" dirty="0">
                <a:latin typeface="Bell Gothic Std Light" panose="020B0606020203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F444E9-E01C-4407-84F9-ACAE87E3B643}"/>
              </a:ext>
            </a:extLst>
          </p:cNvPr>
          <p:cNvGrpSpPr/>
          <p:nvPr/>
        </p:nvGrpSpPr>
        <p:grpSpPr>
          <a:xfrm>
            <a:off x="2561294" y="4330507"/>
            <a:ext cx="6976641" cy="1266621"/>
            <a:chOff x="1598594" y="4336407"/>
            <a:chExt cx="6327090" cy="126662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5CBBF3D-B9F6-4670-8024-388B846BBDA2}"/>
                </a:ext>
              </a:extLst>
            </p:cNvPr>
            <p:cNvGrpSpPr/>
            <p:nvPr/>
          </p:nvGrpSpPr>
          <p:grpSpPr>
            <a:xfrm>
              <a:off x="1598594" y="4561147"/>
              <a:ext cx="3516588" cy="900895"/>
              <a:chOff x="1598594" y="4543412"/>
              <a:chExt cx="3516588" cy="90089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2301F19-4D18-4EC8-A445-9DBF251689E6}"/>
                  </a:ext>
                </a:extLst>
              </p:cNvPr>
              <p:cNvGrpSpPr/>
              <p:nvPr/>
            </p:nvGrpSpPr>
            <p:grpSpPr>
              <a:xfrm>
                <a:off x="3507081" y="4571553"/>
                <a:ext cx="1608101" cy="872754"/>
                <a:chOff x="3365499" y="3890450"/>
                <a:chExt cx="1978643" cy="937007"/>
              </a:xfrm>
            </p:grpSpPr>
            <p:sp>
              <p:nvSpPr>
                <p:cNvPr id="42" name="Rectangle 4">
                  <a:extLst>
                    <a:ext uri="{FF2B5EF4-FFF2-40B4-BE49-F238E27FC236}">
                      <a16:creationId xmlns:a16="http://schemas.microsoft.com/office/drawing/2014/main" id="{7604875A-3A60-4A4F-868A-22DBBA4710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5499" y="3898900"/>
                  <a:ext cx="1978643" cy="928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ko-KR" altLang="ko-KR">
                    <a:solidFill>
                      <a:srgbClr val="FC0128"/>
                    </a:solidFill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3" name="Rectangle 7">
                  <a:extLst>
                    <a:ext uri="{FF2B5EF4-FFF2-40B4-BE49-F238E27FC236}">
                      <a16:creationId xmlns:a16="http://schemas.microsoft.com/office/drawing/2014/main" id="{00CCC37D-3018-417D-9855-30FF95458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0141" y="3890450"/>
                  <a:ext cx="1890695" cy="294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ko-KR" sz="1200" b="1" dirty="0">
                      <a:solidFill>
                        <a:srgbClr val="000000"/>
                      </a:solidFill>
                      <a:ea typeface="굴림" panose="020B0600000101010101" pitchFamily="50" charset="-127"/>
                    </a:rPr>
                    <a:t>Upper Level Memory</a:t>
                  </a:r>
                </a:p>
              </p:txBody>
            </p:sp>
          </p:grpSp>
          <p:sp>
            <p:nvSpPr>
              <p:cNvPr id="45" name="Line 8">
                <a:extLst>
                  <a:ext uri="{FF2B5EF4-FFF2-40B4-BE49-F238E27FC236}">
                    <a16:creationId xmlns:a16="http://schemas.microsoft.com/office/drawing/2014/main" id="{0B5971BF-312A-4704-9EEE-712B60FA4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9705" y="4820418"/>
                <a:ext cx="1854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5B27D0AF-48F7-441F-89CC-4C5810313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540" y="4543412"/>
                <a:ext cx="1191616" cy="305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b="1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To Processor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A4AB473-6E9E-4052-A445-3E783DBE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217" y="5284762"/>
                <a:ext cx="1803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2A90D2AA-CEED-41B6-A88C-F16E0DCD6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594" y="5011864"/>
                <a:ext cx="1413053" cy="305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b="1" dirty="0">
                    <a:solidFill>
                      <a:srgbClr val="000000"/>
                    </a:solidFill>
                    <a:ea typeface="굴림" panose="020B0600000101010101" pitchFamily="50" charset="-127"/>
                  </a:rPr>
                  <a:t>From Processor</a:t>
                </a:r>
              </a:p>
            </p:txBody>
          </p:sp>
        </p:grp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E7315D33-17E7-44B5-BD9D-3E635CF0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8753" y="4346996"/>
              <a:ext cx="1826931" cy="1256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ko-KR">
                <a:solidFill>
                  <a:srgbClr val="FC0128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47BA478A-B5F2-4F86-88CD-2CAB2BA6D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010" y="4336407"/>
              <a:ext cx="1616825" cy="274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ea typeface="굴림" panose="020B0600000101010101" pitchFamily="50" charset="-127"/>
                </a:rPr>
                <a:t>Lower Level Memory</a:t>
              </a:r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C09C6FC2-E62D-466D-BAB9-D00D88546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5181" y="5048647"/>
              <a:ext cx="98357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8F5AC1B-8C34-41E2-90A9-8F7906F1A683}"/>
              </a:ext>
            </a:extLst>
          </p:cNvPr>
          <p:cNvGrpSpPr/>
          <p:nvPr/>
        </p:nvGrpSpPr>
        <p:grpSpPr>
          <a:xfrm>
            <a:off x="7747076" y="4888098"/>
            <a:ext cx="1589800" cy="217669"/>
            <a:chOff x="-2165350" y="4027242"/>
            <a:chExt cx="927100" cy="27358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2277D1FE-6653-49B6-8DDD-09C5AB04E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5350" y="4027243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rgbClr val="0000FF"/>
                  </a:solidFill>
                  <a:ea typeface="굴림" panose="020B0600000101010101" pitchFamily="50" charset="-127"/>
                </a:rPr>
                <a:t>i</a:t>
              </a:r>
              <a:endParaRPr lang="ko-KR" altLang="ko-KR" sz="1400" b="1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8" name="Rectangle 15">
              <a:extLst>
                <a:ext uri="{FF2B5EF4-FFF2-40B4-BE49-F238E27FC236}">
                  <a16:creationId xmlns:a16="http://schemas.microsoft.com/office/drawing/2014/main" id="{576271B0-333A-4830-ACEE-DD676FCA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33575" y="4027243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ea typeface="굴림" panose="020B0600000101010101" pitchFamily="50" charset="-127"/>
                </a:rPr>
                <a:t>j</a:t>
              </a:r>
              <a:endParaRPr lang="ko-KR" altLang="ko-KR" sz="1400" b="1" dirty="0">
                <a:solidFill>
                  <a:schemeClr val="tx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71745D59-BFD6-4BC4-86BB-4EF57803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01800" y="4027243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ea typeface="굴림" panose="020B0600000101010101" pitchFamily="50" charset="-127"/>
                </a:rPr>
                <a:t>k</a:t>
              </a:r>
              <a:endParaRPr lang="ko-KR" altLang="ko-KR" sz="1400" b="1" dirty="0">
                <a:solidFill>
                  <a:schemeClr val="tx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94460EC0-B157-4192-9C67-A88C6BFA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0025" y="4027242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굴림" panose="020B0600000101010101" pitchFamily="50" charset="-127"/>
                </a:rPr>
                <a:t>…</a:t>
              </a:r>
              <a:endParaRPr lang="ko-KR" altLang="ko-KR" b="1" dirty="0">
                <a:solidFill>
                  <a:schemeClr val="tx1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4326CF-D45E-4478-81D1-7EEAFCA31E9C}"/>
              </a:ext>
            </a:extLst>
          </p:cNvPr>
          <p:cNvGrpSpPr/>
          <p:nvPr/>
        </p:nvGrpSpPr>
        <p:grpSpPr>
          <a:xfrm>
            <a:off x="7747072" y="5211084"/>
            <a:ext cx="1589804" cy="217669"/>
            <a:chOff x="5567466" y="5211083"/>
            <a:chExt cx="1589804" cy="217669"/>
          </a:xfrm>
        </p:grpSpPr>
        <p:sp>
          <p:nvSpPr>
            <p:cNvPr id="80" name="Rectangle 15">
              <a:extLst>
                <a:ext uri="{FF2B5EF4-FFF2-40B4-BE49-F238E27FC236}">
                  <a16:creationId xmlns:a16="http://schemas.microsoft.com/office/drawing/2014/main" id="{29FCB5F3-4BE7-4965-8E30-4D1A0ED73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484" y="5211084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a[i+1]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76EA216E-BF22-4380-8120-102571B2C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466" y="5211083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</a:t>
              </a:r>
              <a:r>
                <a:rPr lang="en-US" altLang="ko-KR" sz="1100" b="1" spc="-50" dirty="0" err="1">
                  <a:solidFill>
                    <a:srgbClr val="0000FF"/>
                  </a:solidFill>
                  <a:ea typeface="굴림" panose="020B0600000101010101" pitchFamily="50" charset="-127"/>
                </a:rPr>
                <a:t>i</a:t>
              </a:r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5" name="Rectangle 15">
              <a:extLst>
                <a:ext uri="{FF2B5EF4-FFF2-40B4-BE49-F238E27FC236}">
                  <a16:creationId xmlns:a16="http://schemas.microsoft.com/office/drawing/2014/main" id="{BBBFAC7E-2F37-4834-9894-E54B17F0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253" y="5211084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a[i+3]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8CF99E04-25A1-4210-8076-765734D8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234" y="5211083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a[i+2]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2D2165-4868-4137-A22A-67BF4EC2DE50}"/>
              </a:ext>
            </a:extLst>
          </p:cNvPr>
          <p:cNvGrpSpPr/>
          <p:nvPr/>
        </p:nvGrpSpPr>
        <p:grpSpPr>
          <a:xfrm>
            <a:off x="7747076" y="4888097"/>
            <a:ext cx="1589800" cy="217669"/>
            <a:chOff x="-2165350" y="4027242"/>
            <a:chExt cx="927100" cy="27358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0" name="Rectangle 15">
              <a:extLst>
                <a:ext uri="{FF2B5EF4-FFF2-40B4-BE49-F238E27FC236}">
                  <a16:creationId xmlns:a16="http://schemas.microsoft.com/office/drawing/2014/main" id="{C1F7D4B0-D58A-47DB-835E-0D5007C09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5350" y="4027243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rgbClr val="0000FF"/>
                  </a:solidFill>
                  <a:ea typeface="굴림" panose="020B0600000101010101" pitchFamily="50" charset="-127"/>
                </a:rPr>
                <a:t>i</a:t>
              </a:r>
              <a:endParaRPr lang="ko-KR" altLang="ko-KR" sz="1400" b="1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EFA14049-DF08-46CA-B787-516E53F3B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33575" y="4027243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ea typeface="굴림" panose="020B0600000101010101" pitchFamily="50" charset="-127"/>
                </a:rPr>
                <a:t>j</a:t>
              </a:r>
              <a:endParaRPr lang="ko-KR" altLang="ko-KR" sz="1400" b="1" dirty="0">
                <a:solidFill>
                  <a:schemeClr val="tx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2" name="Rectangle 15">
              <a:extLst>
                <a:ext uri="{FF2B5EF4-FFF2-40B4-BE49-F238E27FC236}">
                  <a16:creationId xmlns:a16="http://schemas.microsoft.com/office/drawing/2014/main" id="{455B794B-1A32-49AC-9BDC-01E6B03E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01800" y="4027243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ea typeface="굴림" panose="020B0600000101010101" pitchFamily="50" charset="-127"/>
                </a:rPr>
                <a:t>k</a:t>
              </a:r>
              <a:endParaRPr lang="ko-KR" altLang="ko-KR" sz="1400" b="1" dirty="0">
                <a:solidFill>
                  <a:schemeClr val="tx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3" name="Rectangle 15">
              <a:extLst>
                <a:ext uri="{FF2B5EF4-FFF2-40B4-BE49-F238E27FC236}">
                  <a16:creationId xmlns:a16="http://schemas.microsoft.com/office/drawing/2014/main" id="{448928FF-F08B-41CB-82C1-8FC7356A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0025" y="4027242"/>
              <a:ext cx="231775" cy="2735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tx1"/>
                  </a:solidFill>
                  <a:ea typeface="굴림" panose="020B0600000101010101" pitchFamily="50" charset="-127"/>
                </a:rPr>
                <a:t>…</a:t>
              </a:r>
              <a:endParaRPr lang="ko-KR" altLang="ko-KR" b="1" dirty="0">
                <a:solidFill>
                  <a:schemeClr val="tx1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18350A-7F19-4B3F-8136-ABB8071E1780}"/>
              </a:ext>
            </a:extLst>
          </p:cNvPr>
          <p:cNvGrpSpPr/>
          <p:nvPr/>
        </p:nvGrpSpPr>
        <p:grpSpPr>
          <a:xfrm>
            <a:off x="7747072" y="5211083"/>
            <a:ext cx="1589804" cy="217669"/>
            <a:chOff x="5567466" y="5211083"/>
            <a:chExt cx="1589804" cy="217669"/>
          </a:xfrm>
        </p:grpSpPr>
        <p:sp>
          <p:nvSpPr>
            <p:cNvPr id="95" name="Rectangle 15">
              <a:extLst>
                <a:ext uri="{FF2B5EF4-FFF2-40B4-BE49-F238E27FC236}">
                  <a16:creationId xmlns:a16="http://schemas.microsoft.com/office/drawing/2014/main" id="{087E1A29-FAAE-4FC1-AABC-42A18435E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484" y="5211084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a[i+1]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6" name="Rectangle 15">
              <a:extLst>
                <a:ext uri="{FF2B5EF4-FFF2-40B4-BE49-F238E27FC236}">
                  <a16:creationId xmlns:a16="http://schemas.microsoft.com/office/drawing/2014/main" id="{0C497B14-1058-4591-BD50-DDF057A6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466" y="5211083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</a:t>
              </a:r>
              <a:r>
                <a:rPr lang="en-US" altLang="ko-KR" sz="1100" b="1" spc="-50" dirty="0" err="1">
                  <a:solidFill>
                    <a:srgbClr val="0000FF"/>
                  </a:solidFill>
                  <a:ea typeface="굴림" panose="020B0600000101010101" pitchFamily="50" charset="-127"/>
                </a:rPr>
                <a:t>i</a:t>
              </a:r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7" name="Rectangle 15">
              <a:extLst>
                <a:ext uri="{FF2B5EF4-FFF2-40B4-BE49-F238E27FC236}">
                  <a16:creationId xmlns:a16="http://schemas.microsoft.com/office/drawing/2014/main" id="{673DC1A5-66A5-41D3-98FE-1A15D51C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253" y="5211084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a[i+3]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98" name="Rectangle 15">
              <a:extLst>
                <a:ext uri="{FF2B5EF4-FFF2-40B4-BE49-F238E27FC236}">
                  <a16:creationId xmlns:a16="http://schemas.microsoft.com/office/drawing/2014/main" id="{40DA94CC-39EB-421B-8B8C-21B29ED5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234" y="5211083"/>
              <a:ext cx="398017" cy="217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100" b="1" spc="-50" dirty="0">
                  <a:solidFill>
                    <a:srgbClr val="0000FF"/>
                  </a:solidFill>
                  <a:ea typeface="굴림" panose="020B0600000101010101" pitchFamily="50" charset="-127"/>
                </a:rPr>
                <a:t>a[i+2]</a:t>
              </a:r>
              <a:endParaRPr lang="ko-KR" altLang="ko-KR" sz="1100" b="1" spc="-50" dirty="0">
                <a:solidFill>
                  <a:srgbClr val="0000FF"/>
                </a:solidFill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0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32673 -0.00694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-0.32587 -0.00949 " pathEditMode="relative" rAng="0" ptsTypes="AA">
                                      <p:cBhvr>
                                        <p:cTn id="5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自定义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F78240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4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自定义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F78240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CAMELab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A7EA52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디자인 사용자 지정">
  <a:themeElements>
    <a:clrScheme name="CAMELab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A7EA52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6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디자인 사용자 지정">
  <a:themeElements>
    <a:clrScheme name="CAMELab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A7EA52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7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디자인 사용자 지정">
  <a:themeElements>
    <a:clrScheme name="自定义 1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F78240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디자인 사용자 지정">
  <a:themeElements>
    <a:clrScheme name="CAMELab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A7EA52"/>
      </a:accent2>
      <a:accent3>
        <a:srgbClr val="5DCEAF"/>
      </a:accent3>
      <a:accent4>
        <a:srgbClr val="FF00F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9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6902</Words>
  <Application>Microsoft Office PowerPoint</Application>
  <PresentationFormat>宽屏</PresentationFormat>
  <Paragraphs>1739</Paragraphs>
  <Slides>72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72</vt:i4>
      </vt:variant>
    </vt:vector>
  </HeadingPairs>
  <TitlesOfParts>
    <vt:vector size="100" baseType="lpstr">
      <vt:lpstr>Adobe 고딕 Std B</vt:lpstr>
      <vt:lpstr>Bell Gothic Black</vt:lpstr>
      <vt:lpstr>Bell Gothic Light</vt:lpstr>
      <vt:lpstr>Bell Gothic Std Black</vt:lpstr>
      <vt:lpstr>Bell Gothic Std Light</vt:lpstr>
      <vt:lpstr>맑은 고딕</vt:lpstr>
      <vt:lpstr>Monotype Sorts</vt:lpstr>
      <vt:lpstr>Noto Sans CJK KR Black</vt:lpstr>
      <vt:lpstr>Noto Sans CJK KR Regular</vt:lpstr>
      <vt:lpstr>Arial</vt:lpstr>
      <vt:lpstr>Calibri</vt:lpstr>
      <vt:lpstr>Calibri Light</vt:lpstr>
      <vt:lpstr>Cambria Math</vt:lpstr>
      <vt:lpstr>Consolas</vt:lpstr>
      <vt:lpstr>Courier New</vt:lpstr>
      <vt:lpstr>Gill Sans MT</vt:lpstr>
      <vt:lpstr>Impact</vt:lpstr>
      <vt:lpstr>Times New Roman</vt:lpstr>
      <vt:lpstr>Verdana</vt:lpstr>
      <vt:lpstr>Wingdings</vt:lpstr>
      <vt:lpstr>Office 테마</vt:lpstr>
      <vt:lpstr>디자인 사용자 지정</vt:lpstr>
      <vt:lpstr>1_디자인 사용자 지정</vt:lpstr>
      <vt:lpstr>3_디자인 사용자 지정</vt:lpstr>
      <vt:lpstr>4_디자인 사용자 지정</vt:lpstr>
      <vt:lpstr>5_디자인 사용자 지정</vt:lpstr>
      <vt:lpstr>6_디자인 사용자 지정</vt:lpstr>
      <vt:lpstr>9_디자인 사용자 지정</vt:lpstr>
      <vt:lpstr>Memory Hierarchy Design - Cache Memory -</vt:lpstr>
      <vt:lpstr>Introduction of Cache</vt:lpstr>
      <vt:lpstr>Review:  Major Components of a Computer</vt:lpstr>
      <vt:lpstr>Why Do We Need the Cache Memory?</vt:lpstr>
      <vt:lpstr>Memory Hierarchy Technologies</vt:lpstr>
      <vt:lpstr>Memory Hierarchy Technologies</vt:lpstr>
      <vt:lpstr>Classical RAM Organization</vt:lpstr>
      <vt:lpstr>Memory Hierarchy:  Goals</vt:lpstr>
      <vt:lpstr>Key Idea of Memory Hierarchy: Locality!</vt:lpstr>
      <vt:lpstr>Memory Hierarchy Technologies</vt:lpstr>
      <vt:lpstr>A Typical Memory Hierarchy</vt:lpstr>
      <vt:lpstr>The Characteristics of Memory Hierarchy</vt:lpstr>
      <vt:lpstr>Cache Behaviors</vt:lpstr>
      <vt:lpstr>Classification of Cache Misses (3Cs)</vt:lpstr>
      <vt:lpstr>Measuring Cache Performance</vt:lpstr>
      <vt:lpstr>Impacts of Cache Performance</vt:lpstr>
      <vt:lpstr>Basic Cache Design</vt:lpstr>
      <vt:lpstr>Design#1: Block Placement &amp; Identification</vt:lpstr>
      <vt:lpstr>Method: Direct Mapped Cache</vt:lpstr>
      <vt:lpstr>Direct Mapped Cache</vt:lpstr>
      <vt:lpstr>Direct Mapped Cache</vt:lpstr>
      <vt:lpstr>Direct Mapped Cache</vt:lpstr>
      <vt:lpstr>Direct Mapped Cache</vt:lpstr>
      <vt:lpstr>Solution: Multiword Block Direct Mapped</vt:lpstr>
      <vt:lpstr>Multiword Direct Mapped</vt:lpstr>
      <vt:lpstr>Multiword Direct Mapped</vt:lpstr>
      <vt:lpstr>Direct Mapped Cache</vt:lpstr>
      <vt:lpstr>Solution: Set-Associative Cache</vt:lpstr>
      <vt:lpstr>Set-Associative Cache</vt:lpstr>
      <vt:lpstr>Set-Associative Cache</vt:lpstr>
      <vt:lpstr>Set-Associative Cache</vt:lpstr>
      <vt:lpstr>Set-Associative Cache</vt:lpstr>
      <vt:lpstr>Set-Associative Cache</vt:lpstr>
      <vt:lpstr>Range of Set Associative Caches</vt:lpstr>
      <vt:lpstr>Revisit: Classification of Cache Misses (3Cs)</vt:lpstr>
      <vt:lpstr>Design#3: Block Replacement</vt:lpstr>
      <vt:lpstr>Cache Replacement Policy</vt:lpstr>
      <vt:lpstr>Least-Recently Used (LRU):</vt:lpstr>
      <vt:lpstr>Practical Pseudo-LRU:O(LogN)</vt:lpstr>
      <vt:lpstr>Practical Pseudo-LRU:O(LogN)</vt:lpstr>
      <vt:lpstr>Practical Pseudo-LRU:O(LogN)</vt:lpstr>
      <vt:lpstr>Practical Pseudo-LRU:O(LogN)</vt:lpstr>
      <vt:lpstr>Practical Pseudo-LRU:O(LogN)</vt:lpstr>
      <vt:lpstr>Practical Pseudo-LRU: O(LogN)</vt:lpstr>
      <vt:lpstr>Clock algorithm </vt:lpstr>
      <vt:lpstr>Design#4: Write Strategy</vt:lpstr>
      <vt:lpstr>Handling Cache Hits</vt:lpstr>
      <vt:lpstr>Handling Cache Write Miss</vt:lpstr>
      <vt:lpstr>Types of Caches</vt:lpstr>
      <vt:lpstr>Summary of Caches</vt:lpstr>
      <vt:lpstr>Cache Optimizations</vt:lpstr>
      <vt:lpstr>Summary of Cache Optimization</vt:lpstr>
      <vt:lpstr>Goal#1: Miss Penalty ↓</vt:lpstr>
      <vt:lpstr>Technique1: Multi-level Caches</vt:lpstr>
      <vt:lpstr>Kinds of Cache Hierarchies</vt:lpstr>
      <vt:lpstr>Technique2: Early Restart &amp; Critical Word First </vt:lpstr>
      <vt:lpstr>Technique3: Combining Writes</vt:lpstr>
      <vt:lpstr>Write Combining Buffer</vt:lpstr>
      <vt:lpstr>Technique4: Non-Blocking Cache</vt:lpstr>
      <vt:lpstr>Miss Status Holding Registers(MSHRs)</vt:lpstr>
      <vt:lpstr>Goal#2: Miss Rate ↓</vt:lpstr>
      <vt:lpstr>Technique1: Hardware Prefetching</vt:lpstr>
      <vt:lpstr>Stream Buffer</vt:lpstr>
      <vt:lpstr>Technique2: Cache-friendly Compiler</vt:lpstr>
      <vt:lpstr>Goal#3: Hit Time ↓</vt:lpstr>
      <vt:lpstr>Technique1: Virtually Indexed Cache</vt:lpstr>
      <vt:lpstr>Technique2: Way Prediction</vt:lpstr>
      <vt:lpstr>Technique3: Trace Cache</vt:lpstr>
      <vt:lpstr>Wrap Up</vt:lpstr>
      <vt:lpstr>Cache Parameters in Real μProcessor</vt:lpstr>
      <vt:lpstr>More about Cache</vt:lpstr>
      <vt:lpstr>Memory Hierarchy Design - Cache Memory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miryeong</dc:creator>
  <cp:lastModifiedBy>Zhang Jie</cp:lastModifiedBy>
  <cp:revision>2173</cp:revision>
  <dcterms:created xsi:type="dcterms:W3CDTF">2022-09-01T16:53:15Z</dcterms:created>
  <dcterms:modified xsi:type="dcterms:W3CDTF">2024-10-23T13:14:54Z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402AA39D28915093900D106387ECC0A8</vt:lpwstr>
  </property>
  <property fmtid="{D5CDD505-2E9C-101B-9397-08002B2CF9AE}" pid="3" name="KSOProductBuildVer">
    <vt:lpwstr>2052-4.4.1.7380</vt:lpwstr>
  </property>
</Properties>
</file>