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7"/>
  </p:notesMasterIdLst>
  <p:handoutMasterIdLst>
    <p:handoutMasterId r:id="rId38"/>
  </p:handoutMasterIdLst>
  <p:sldIdLst>
    <p:sldId id="256" r:id="rId2"/>
    <p:sldId id="511" r:id="rId3"/>
    <p:sldId id="514" r:id="rId4"/>
    <p:sldId id="513" r:id="rId5"/>
    <p:sldId id="537" r:id="rId6"/>
    <p:sldId id="538" r:id="rId7"/>
    <p:sldId id="512" r:id="rId8"/>
    <p:sldId id="517" r:id="rId9"/>
    <p:sldId id="519" r:id="rId10"/>
    <p:sldId id="515" r:id="rId11"/>
    <p:sldId id="516" r:id="rId12"/>
    <p:sldId id="540" r:id="rId13"/>
    <p:sldId id="520" r:id="rId14"/>
    <p:sldId id="541" r:id="rId15"/>
    <p:sldId id="521" r:id="rId16"/>
    <p:sldId id="542" r:id="rId17"/>
    <p:sldId id="522" r:id="rId18"/>
    <p:sldId id="523" r:id="rId19"/>
    <p:sldId id="524" r:id="rId20"/>
    <p:sldId id="525" r:id="rId21"/>
    <p:sldId id="543" r:id="rId22"/>
    <p:sldId id="526" r:id="rId23"/>
    <p:sldId id="527" r:id="rId24"/>
    <p:sldId id="530" r:id="rId25"/>
    <p:sldId id="528" r:id="rId26"/>
    <p:sldId id="529" r:id="rId27"/>
    <p:sldId id="532" r:id="rId28"/>
    <p:sldId id="533" r:id="rId29"/>
    <p:sldId id="534" r:id="rId30"/>
    <p:sldId id="535" r:id="rId31"/>
    <p:sldId id="536" r:id="rId32"/>
    <p:sldId id="544" r:id="rId33"/>
    <p:sldId id="545" r:id="rId34"/>
    <p:sldId id="546" r:id="rId35"/>
    <p:sldId id="25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5" autoAdjust="0"/>
    <p:restoredTop sz="87822" autoAdjust="0"/>
  </p:normalViewPr>
  <p:slideViewPr>
    <p:cSldViewPr>
      <p:cViewPr varScale="1">
        <p:scale>
          <a:sx n="141" d="100"/>
          <a:sy n="141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928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918CDD0-AFBA-49E2-9FF3-DECA6FFC36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BA4CC1-314B-479F-A619-604DE50700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BFB62-4E11-4440-863A-8E21126CF63D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DFD997-E092-4E27-85A4-B18914E26D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6F9DAC-7499-4534-AADB-BDF8702105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6F3FA-E26E-411A-8981-C9E1CEF7F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1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219C-91EE-4B64-97AF-8AFE3F6EC6C8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1F27-C59C-4704-98E0-7336D92A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999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客户端的</a:t>
            </a:r>
            <a:r>
              <a:rPr lang="en-US" altLang="zh-CN" dirty="0"/>
              <a:t>EOF</a:t>
            </a:r>
            <a:r>
              <a:rPr lang="zh-CN" altLang="en-US" dirty="0"/>
              <a:t>代表用户已在键盘按下</a:t>
            </a:r>
            <a:r>
              <a:rPr lang="en-US" altLang="zh-CN" dirty="0"/>
              <a:t>Ctrl + D</a:t>
            </a:r>
            <a:r>
              <a:rPr lang="zh-CN" altLang="en-US" dirty="0"/>
              <a:t>，可以对数据通信套接字调用</a:t>
            </a:r>
            <a:r>
              <a:rPr lang="en-US" altLang="zh-CN" dirty="0"/>
              <a:t>close</a:t>
            </a:r>
          </a:p>
          <a:p>
            <a:r>
              <a:rPr lang="zh-CN" altLang="en-US" dirty="0"/>
              <a:t>服务端的</a:t>
            </a:r>
            <a:r>
              <a:rPr lang="en-US" altLang="zh-CN" dirty="0"/>
              <a:t>EOF</a:t>
            </a:r>
            <a:r>
              <a:rPr lang="zh-CN" altLang="en-US" dirty="0"/>
              <a:t>代表客户端已不再需要服务，可以调用</a:t>
            </a:r>
            <a:r>
              <a:rPr lang="en-US" altLang="zh-CN" dirty="0"/>
              <a:t>close</a:t>
            </a:r>
            <a:r>
              <a:rPr lang="zh-CN" altLang="en-US" dirty="0"/>
              <a:t>关闭套接字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accept</a:t>
            </a:r>
            <a:r>
              <a:rPr lang="zh-CN" altLang="en-US" dirty="0"/>
              <a:t>及其后续流程处于</a:t>
            </a:r>
            <a:r>
              <a:rPr lang="en-US" altLang="zh-CN" dirty="0"/>
              <a:t>while</a:t>
            </a:r>
            <a:r>
              <a:rPr lang="en-US" altLang="zh-CN" baseline="0" dirty="0"/>
              <a:t>(true)</a:t>
            </a:r>
            <a:r>
              <a:rPr lang="zh-CN" altLang="en-US" baseline="0" dirty="0"/>
              <a:t>的死循环中，对客户端提供先来先服务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352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行 </a:t>
            </a:r>
            <a:r>
              <a:rPr lang="en-US" altLang="zh-CN" dirty="0" err="1"/>
              <a:t>listenfd</a:t>
            </a:r>
            <a:r>
              <a:rPr lang="zh-CN" altLang="en-US" dirty="0"/>
              <a:t>是监听套接字，</a:t>
            </a:r>
            <a:r>
              <a:rPr lang="en-US" altLang="zh-CN" dirty="0" err="1"/>
              <a:t>connfd</a:t>
            </a:r>
            <a:r>
              <a:rPr lang="zh-CN" altLang="en-US" dirty="0"/>
              <a:t>是与客户端数据通信的套接字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行 </a:t>
            </a:r>
            <a:r>
              <a:rPr lang="en-US" altLang="zh-CN" dirty="0"/>
              <a:t>AF_INET</a:t>
            </a:r>
            <a:r>
              <a:rPr lang="zh-CN" altLang="en-US" dirty="0"/>
              <a:t>指</a:t>
            </a:r>
            <a:r>
              <a:rPr lang="en-US" altLang="zh-CN" dirty="0"/>
              <a:t>IPv4</a:t>
            </a:r>
            <a:r>
              <a:rPr lang="zh-CN" altLang="en-US" dirty="0"/>
              <a:t>协议地址，</a:t>
            </a:r>
            <a:r>
              <a:rPr lang="en-US" altLang="zh-CN" dirty="0"/>
              <a:t>SOCK_STREAM</a:t>
            </a:r>
            <a:r>
              <a:rPr lang="zh-CN" altLang="en-US" dirty="0"/>
              <a:t>指传输层</a:t>
            </a:r>
            <a:r>
              <a:rPr lang="en-US" altLang="zh-CN" dirty="0"/>
              <a:t>TCP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行 </a:t>
            </a:r>
            <a:r>
              <a:rPr lang="en-US" altLang="zh-CN" dirty="0" err="1"/>
              <a:t>bzero</a:t>
            </a:r>
            <a:r>
              <a:rPr lang="zh-CN" altLang="en-US" dirty="0"/>
              <a:t>用来初始化地址结构体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10</a:t>
            </a:r>
            <a:r>
              <a:rPr lang="zh-CN" altLang="en-US" dirty="0"/>
              <a:t>行 </a:t>
            </a:r>
            <a:r>
              <a:rPr lang="en-US" altLang="zh-CN" dirty="0" err="1"/>
              <a:t>htonl</a:t>
            </a:r>
            <a:r>
              <a:rPr lang="zh-CN" altLang="en-US" dirty="0"/>
              <a:t>和</a:t>
            </a:r>
            <a:r>
              <a:rPr lang="en-US" altLang="zh-CN" dirty="0" err="1"/>
              <a:t>htons</a:t>
            </a:r>
            <a:r>
              <a:rPr lang="zh-CN" altLang="en-US" dirty="0"/>
              <a:t>分别用来将</a:t>
            </a:r>
            <a:r>
              <a:rPr lang="en-US" altLang="zh-CN" dirty="0"/>
              <a:t>IP</a:t>
            </a:r>
            <a:r>
              <a:rPr lang="zh-CN" altLang="en-US" dirty="0"/>
              <a:t>地址和端口号转化为网络字节序；</a:t>
            </a:r>
            <a:r>
              <a:rPr lang="en-US" altLang="zh-CN" dirty="0"/>
              <a:t>INADDR_ANY</a:t>
            </a:r>
            <a:r>
              <a:rPr lang="zh-CN" altLang="en-US" dirty="0"/>
              <a:t>指多接口服务器的任意一个网卡的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行</a:t>
            </a:r>
            <a:r>
              <a:rPr lang="zh-CN" altLang="en-US" baseline="0" dirty="0"/>
              <a:t> 从已建立连接的客户端队列中返回一个客户端，返回数据通信套接字，在这个套接字上为这个客户端提供回音服务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行 </a:t>
            </a:r>
            <a:r>
              <a:rPr lang="en-US" altLang="zh-CN" dirty="0" err="1"/>
              <a:t>str_echo</a:t>
            </a:r>
            <a:r>
              <a:rPr lang="zh-CN" altLang="en-US" dirty="0"/>
              <a:t>用来实现回音服务</a:t>
            </a:r>
            <a:endParaRPr lang="en-US" altLang="zh-CN" dirty="0"/>
          </a:p>
          <a:p>
            <a:r>
              <a:rPr lang="zh-CN" altLang="en-US" dirty="0"/>
              <a:t>注意：本代码没有考虑出错处理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525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行 主循环主要流程是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从套接字读一行，然后将读来的数据从同一套接字发送出去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行</a:t>
            </a:r>
            <a:r>
              <a:rPr lang="zh-CN" altLang="en-US" baseline="0" dirty="0"/>
              <a:t> </a:t>
            </a:r>
            <a:r>
              <a:rPr lang="zh-CN" altLang="en-US" dirty="0"/>
              <a:t>出错处理需要考虑</a:t>
            </a:r>
            <a:r>
              <a:rPr lang="en-US" altLang="zh-CN" dirty="0"/>
              <a:t>read</a:t>
            </a:r>
            <a:r>
              <a:rPr lang="zh-CN" altLang="en-US" dirty="0"/>
              <a:t>调用时被信号中断的可能</a:t>
            </a:r>
            <a:endParaRPr lang="en-US" altLang="zh-CN" dirty="0"/>
          </a:p>
          <a:p>
            <a:r>
              <a:rPr lang="zh-CN" altLang="en-US" dirty="0"/>
              <a:t>所以要检查</a:t>
            </a:r>
            <a:r>
              <a:rPr lang="en-US" altLang="zh-CN" dirty="0" err="1"/>
              <a:t>errno</a:t>
            </a:r>
            <a:r>
              <a:rPr lang="zh-CN" altLang="en-US" dirty="0"/>
              <a:t>是否等于</a:t>
            </a:r>
            <a:r>
              <a:rPr lang="en-US" altLang="zh-CN" dirty="0"/>
              <a:t>EINTR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247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行 </a:t>
            </a:r>
            <a:r>
              <a:rPr lang="en-US" altLang="zh-CN" dirty="0" err="1"/>
              <a:t>inet_pton</a:t>
            </a:r>
            <a:r>
              <a:rPr lang="zh-CN" altLang="en-US" dirty="0"/>
              <a:t>将点分十进制</a:t>
            </a:r>
            <a:r>
              <a:rPr lang="en-US" altLang="zh-CN" dirty="0"/>
              <a:t>IP</a:t>
            </a:r>
            <a:r>
              <a:rPr lang="zh-CN" altLang="en-US" dirty="0"/>
              <a:t>地址转化为</a:t>
            </a:r>
            <a:r>
              <a:rPr lang="en-US" altLang="zh-CN" dirty="0"/>
              <a:t>32</a:t>
            </a:r>
            <a:r>
              <a:rPr lang="zh-CN" altLang="en-US" dirty="0"/>
              <a:t>位无符号整数存入</a:t>
            </a:r>
            <a:r>
              <a:rPr lang="en-US" altLang="zh-CN" dirty="0" err="1"/>
              <a:t>servaddr</a:t>
            </a:r>
            <a:r>
              <a:rPr lang="zh-CN" altLang="en-US" dirty="0"/>
              <a:t>的数据成员</a:t>
            </a:r>
            <a:r>
              <a:rPr lang="en-US" altLang="zh-CN" dirty="0" err="1"/>
              <a:t>sin_addr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行 </a:t>
            </a:r>
            <a:r>
              <a:rPr lang="en-US" altLang="zh-CN" dirty="0"/>
              <a:t>connect</a:t>
            </a:r>
            <a:r>
              <a:rPr lang="zh-CN" altLang="en-US" dirty="0"/>
              <a:t>调用成功返回后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str_cli</a:t>
            </a:r>
            <a:r>
              <a:rPr lang="zh-CN" altLang="en-US" dirty="0"/>
              <a:t>将标准输入的输入字节流按行通过</a:t>
            </a:r>
            <a:r>
              <a:rPr lang="en-US" altLang="zh-CN" dirty="0" err="1"/>
              <a:t>sockfd</a:t>
            </a:r>
            <a:r>
              <a:rPr lang="zh-CN" altLang="en-US" dirty="0"/>
              <a:t>发送至服务端，接收回音后显示在标准输出上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6245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行 每次循环从文件流指针</a:t>
            </a:r>
            <a:r>
              <a:rPr lang="en-US" altLang="zh-CN" dirty="0" err="1"/>
              <a:t>fp</a:t>
            </a:r>
            <a:r>
              <a:rPr lang="zh-CN" altLang="en-US" dirty="0"/>
              <a:t>读取一行存至</a:t>
            </a:r>
            <a:r>
              <a:rPr lang="en-US" altLang="zh-CN" dirty="0" err="1"/>
              <a:t>sendline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行</a:t>
            </a:r>
            <a:r>
              <a:rPr lang="zh-CN" altLang="en-US" baseline="0" dirty="0"/>
              <a:t> 将</a:t>
            </a:r>
            <a:r>
              <a:rPr lang="en-US" altLang="zh-CN" baseline="0" dirty="0" err="1"/>
              <a:t>sendline</a:t>
            </a:r>
            <a:r>
              <a:rPr lang="zh-CN" altLang="en-US" baseline="0" dirty="0"/>
              <a:t>的内容发送至套接字</a:t>
            </a:r>
            <a:r>
              <a:rPr lang="en-US" altLang="zh-CN" baseline="0" dirty="0"/>
              <a:t>(</a:t>
            </a:r>
            <a:r>
              <a:rPr lang="zh-CN" altLang="en-US" baseline="0" dirty="0"/>
              <a:t>服务端</a:t>
            </a:r>
            <a:r>
              <a:rPr lang="en-US" altLang="zh-CN" baseline="0" dirty="0"/>
              <a:t>)</a:t>
            </a:r>
          </a:p>
          <a:p>
            <a:endParaRPr lang="en-US" altLang="zh-CN" baseline="0" dirty="0"/>
          </a:p>
          <a:p>
            <a:r>
              <a:rPr lang="zh-CN" altLang="en-US" baseline="0" dirty="0"/>
              <a:t>第</a:t>
            </a:r>
            <a:r>
              <a:rPr lang="en-US" altLang="zh-CN" baseline="0" dirty="0"/>
              <a:t>8</a:t>
            </a:r>
            <a:r>
              <a:rPr lang="zh-CN" altLang="en-US" baseline="0" dirty="0"/>
              <a:t>行 </a:t>
            </a:r>
            <a:r>
              <a:rPr lang="en-US" altLang="zh-CN" baseline="0" dirty="0"/>
              <a:t>read</a:t>
            </a:r>
            <a:r>
              <a:rPr lang="zh-CN" altLang="en-US" baseline="0" dirty="0"/>
              <a:t>等待服务端返回的回音，正常情况下返回值一定大于</a:t>
            </a:r>
            <a:r>
              <a:rPr lang="en-US" altLang="zh-CN" baseline="0" dirty="0"/>
              <a:t>0</a:t>
            </a:r>
          </a:p>
          <a:p>
            <a:r>
              <a:rPr lang="zh-CN" altLang="en-US" baseline="0" dirty="0"/>
              <a:t>第</a:t>
            </a:r>
            <a:r>
              <a:rPr lang="en-US" altLang="zh-CN" baseline="0" dirty="0"/>
              <a:t>12</a:t>
            </a:r>
            <a:r>
              <a:rPr lang="zh-CN" altLang="en-US" baseline="0" dirty="0"/>
              <a:t>行将服务器的回音显示在标准输出上，完成一次循环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11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703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第三条可以参见后续代码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622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0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21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客户端的</a:t>
            </a:r>
            <a:r>
              <a:rPr lang="en-US" altLang="zh-CN" dirty="0"/>
              <a:t>EOF</a:t>
            </a:r>
            <a:r>
              <a:rPr lang="zh-CN" altLang="en-US" dirty="0"/>
              <a:t>代表</a:t>
            </a:r>
            <a:r>
              <a:rPr lang="zh-CN" altLang="en-US" baseline="0" dirty="0"/>
              <a:t>用户在键盘输入</a:t>
            </a:r>
            <a:r>
              <a:rPr lang="en-US" altLang="zh-CN" baseline="0" dirty="0" err="1"/>
              <a:t>Ctrl+D</a:t>
            </a:r>
            <a:r>
              <a:rPr lang="zh-CN" altLang="en-US" baseline="0" dirty="0"/>
              <a:t>，</a:t>
            </a:r>
            <a:r>
              <a:rPr lang="zh-CN" altLang="en-US" dirty="0"/>
              <a:t>对套接字调用了</a:t>
            </a:r>
            <a:r>
              <a:rPr lang="en-US" altLang="zh-CN" dirty="0"/>
              <a:t>close</a:t>
            </a:r>
          </a:p>
          <a:p>
            <a:endParaRPr lang="en-US" altLang="zh-CN" baseline="0" dirty="0"/>
          </a:p>
          <a:p>
            <a:r>
              <a:rPr lang="zh-CN" altLang="en-US" baseline="0" dirty="0"/>
              <a:t>服务端对客户端提供先来先服务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无连接服务不需要监听、建立连接，只需要</a:t>
            </a:r>
            <a:r>
              <a:rPr lang="en-US" altLang="zh-CN" baseline="0" dirty="0"/>
              <a:t>bind</a:t>
            </a:r>
            <a:r>
              <a:rPr lang="zh-CN" altLang="en-US" baseline="0" dirty="0"/>
              <a:t>绑定本地服务地址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8730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行 </a:t>
            </a:r>
            <a:r>
              <a:rPr lang="en-US" altLang="zh-CN" dirty="0"/>
              <a:t>AF_INET</a:t>
            </a:r>
            <a:r>
              <a:rPr lang="zh-CN" altLang="en-US" dirty="0"/>
              <a:t>指</a:t>
            </a:r>
            <a:r>
              <a:rPr lang="en-US" altLang="zh-CN" dirty="0"/>
              <a:t>IPv4</a:t>
            </a:r>
            <a:r>
              <a:rPr lang="zh-CN" altLang="en-US" dirty="0"/>
              <a:t>协议地址，</a:t>
            </a:r>
            <a:r>
              <a:rPr lang="en-US" altLang="zh-CN" dirty="0"/>
              <a:t>SOCK_DGRAM</a:t>
            </a:r>
            <a:r>
              <a:rPr lang="zh-CN" altLang="en-US" dirty="0"/>
              <a:t>指传输层</a:t>
            </a:r>
            <a:r>
              <a:rPr lang="en-US" altLang="zh-CN" dirty="0"/>
              <a:t>UPP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行 </a:t>
            </a:r>
            <a:r>
              <a:rPr lang="en-US" altLang="zh-CN" dirty="0" err="1"/>
              <a:t>bzero</a:t>
            </a:r>
            <a:r>
              <a:rPr lang="zh-CN" altLang="en-US" dirty="0"/>
              <a:t>用来初始化地址结构体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10</a:t>
            </a:r>
            <a:r>
              <a:rPr lang="zh-CN" altLang="en-US" dirty="0"/>
              <a:t>行 </a:t>
            </a:r>
            <a:r>
              <a:rPr lang="en-US" altLang="zh-CN" dirty="0" err="1"/>
              <a:t>htonl</a:t>
            </a:r>
            <a:r>
              <a:rPr lang="zh-CN" altLang="en-US" dirty="0"/>
              <a:t>和</a:t>
            </a:r>
            <a:r>
              <a:rPr lang="en-US" altLang="zh-CN" dirty="0" err="1"/>
              <a:t>htons</a:t>
            </a:r>
            <a:r>
              <a:rPr lang="zh-CN" altLang="en-US" dirty="0"/>
              <a:t>分别用来将</a:t>
            </a:r>
            <a:r>
              <a:rPr lang="en-US" altLang="zh-CN" dirty="0"/>
              <a:t>IP</a:t>
            </a:r>
            <a:r>
              <a:rPr lang="zh-CN" altLang="en-US" dirty="0"/>
              <a:t>地址和端口号转化为网络字节序；</a:t>
            </a:r>
            <a:r>
              <a:rPr lang="en-US" altLang="zh-CN" dirty="0"/>
              <a:t>INADDR_ANY</a:t>
            </a:r>
            <a:r>
              <a:rPr lang="zh-CN" altLang="en-US" dirty="0"/>
              <a:t>指多接口服务器的任意一个网卡的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行</a:t>
            </a:r>
            <a:r>
              <a:rPr lang="zh-CN" altLang="en-US" baseline="0" dirty="0"/>
              <a:t> 收到从客户端</a:t>
            </a:r>
            <a:r>
              <a:rPr lang="en-US" altLang="zh-CN" baseline="0" dirty="0"/>
              <a:t>(</a:t>
            </a:r>
            <a:r>
              <a:rPr lang="zh-CN" altLang="en-US" baseline="0" dirty="0"/>
              <a:t>地址信息在</a:t>
            </a:r>
            <a:r>
              <a:rPr lang="en-US" altLang="zh-CN" baseline="0" dirty="0" err="1"/>
              <a:t>cliaddr</a:t>
            </a:r>
            <a:r>
              <a:rPr lang="zh-CN" altLang="en-US" baseline="0" dirty="0"/>
              <a:t>中</a:t>
            </a:r>
            <a:r>
              <a:rPr lang="en-US" altLang="zh-CN" baseline="0" dirty="0"/>
              <a:t>)</a:t>
            </a:r>
            <a:r>
              <a:rPr lang="zh-CN" altLang="en-US" baseline="0" dirty="0"/>
              <a:t>发来的消息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行 将消息返回客户端</a:t>
            </a:r>
            <a:endParaRPr lang="en-US" altLang="zh-CN" dirty="0"/>
          </a:p>
          <a:p>
            <a:r>
              <a:rPr lang="zh-CN" altLang="en-US" dirty="0"/>
              <a:t>注意：本代码没有考虑出错处理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846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113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行从标准输入流得到</a:t>
            </a:r>
            <a:r>
              <a:rPr lang="en-US" altLang="zh-CN" dirty="0"/>
              <a:t>1</a:t>
            </a:r>
            <a:r>
              <a:rPr lang="zh-CN" altLang="en-US" dirty="0"/>
              <a:t>行输入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行将用户一行输入发送至服务端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行收到服务端的回音，无需显式说明服务器地址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18</a:t>
            </a:r>
            <a:r>
              <a:rPr lang="zh-CN" altLang="en-US" dirty="0"/>
              <a:t>行将服务器的消息显示在标准输出上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8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0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4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8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B066CA9B-7DB3-42EB-BEFB-41BBCC2A13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计算机网络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80DFAE-88B7-49D3-8F2D-B101E877E4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38642EDB-A3BB-4902-97B1-0A18A2BB3D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2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.die.net/ma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8AEE2-6D1B-4B28-876F-25FD57B5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</a:t>
            </a:r>
            <a:r>
              <a:rPr lang="en-US" altLang="zh-CN" dirty="0"/>
              <a:t>-2024</a:t>
            </a:r>
            <a:r>
              <a:rPr lang="zh-CN" altLang="en-US" dirty="0"/>
              <a:t>年秋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Socket</a:t>
            </a:r>
            <a:r>
              <a:rPr lang="zh-CN" altLang="en-US" dirty="0"/>
              <a:t>编程入门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E8012-4902-4069-95F3-543B3EE4D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授课教师：黄群</a:t>
            </a:r>
            <a:endParaRPr lang="en-US" altLang="zh-CN" dirty="0"/>
          </a:p>
          <a:p>
            <a:r>
              <a:rPr lang="en-US" altLang="zh-CN">
                <a:hlinkClick r:id="rId2"/>
              </a:rPr>
              <a:t>huangqun@pku.edu.cn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C2E22-4D38-4B16-A6D1-8AF0CFEE5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7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绑定套接字地址：通用地址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所有</a:t>
            </a:r>
            <a:r>
              <a:rPr lang="en-US" altLang="zh-CN" sz="2400" dirty="0"/>
              <a:t>Socket API</a:t>
            </a:r>
            <a:r>
              <a:rPr lang="zh-CN" altLang="en-US" sz="2400" dirty="0"/>
              <a:t>函数都用 </a:t>
            </a:r>
            <a:r>
              <a:rPr lang="en-US" altLang="zh-CN" sz="2400" dirty="0"/>
              <a:t>struct </a:t>
            </a:r>
            <a:r>
              <a:rPr lang="en-US" altLang="zh-CN" sz="2400" dirty="0" err="1"/>
              <a:t>sockaddr</a:t>
            </a:r>
            <a:r>
              <a:rPr lang="en-US" altLang="zh-CN" sz="2400" dirty="0"/>
              <a:t> </a:t>
            </a:r>
            <a:r>
              <a:rPr lang="zh-CN" altLang="en-US" sz="2400" dirty="0"/>
              <a:t>作为参数</a:t>
            </a:r>
            <a:endParaRPr lang="en-US" altLang="zh-CN" sz="2400" dirty="0"/>
          </a:p>
          <a:p>
            <a:pPr lvl="1"/>
            <a:r>
              <a:rPr lang="en-US" altLang="zh-CN" sz="2000" dirty="0"/>
              <a:t>struct </a:t>
            </a:r>
            <a:r>
              <a:rPr lang="en-US" altLang="zh-CN" sz="2000" dirty="0" err="1"/>
              <a:t>sockaddr</a:t>
            </a:r>
            <a:r>
              <a:rPr lang="zh-CN" altLang="en-US" sz="2000" dirty="0"/>
              <a:t>是通用的套接字地址结构，是其他地址结构的</a:t>
            </a:r>
            <a:r>
              <a:rPr lang="zh-CN" altLang="en-US" sz="2000" dirty="0">
                <a:solidFill>
                  <a:srgbClr val="0070C0"/>
                </a:solidFill>
              </a:rPr>
              <a:t>“虚父类”</a:t>
            </a:r>
            <a:endParaRPr lang="en-US" altLang="zh-CN" sz="2100" dirty="0">
              <a:solidFill>
                <a:srgbClr val="0070C0"/>
              </a:solidFill>
            </a:endParaRPr>
          </a:p>
          <a:p>
            <a:pPr lvl="1"/>
            <a:r>
              <a:rPr lang="zh-CN" altLang="en-US" sz="2100" dirty="0"/>
              <a:t>调用时为防止编译错误需要做</a:t>
            </a:r>
            <a:r>
              <a:rPr lang="zh-CN" altLang="en-US" sz="2100" dirty="0">
                <a:solidFill>
                  <a:srgbClr val="C00000"/>
                </a:solidFill>
              </a:rPr>
              <a:t>强制类型转换</a:t>
            </a:r>
            <a:endParaRPr lang="en-US" altLang="zh-CN" sz="2100" dirty="0">
              <a:solidFill>
                <a:srgbClr val="C00000"/>
              </a:solidFill>
            </a:endParaRPr>
          </a:p>
          <a:p>
            <a:r>
              <a:rPr lang="en-US" altLang="zh-CN" sz="2400" dirty="0" err="1"/>
              <a:t>sa_family</a:t>
            </a:r>
            <a:r>
              <a:rPr lang="zh-CN" altLang="en-US" sz="2400" dirty="0"/>
              <a:t>是</a:t>
            </a:r>
            <a:r>
              <a:rPr lang="en-US" altLang="zh-CN" sz="2400" dirty="0"/>
              <a:t>2</a:t>
            </a:r>
            <a:r>
              <a:rPr lang="zh-CN" altLang="en-US" sz="2400" dirty="0"/>
              <a:t>字节的地址家族，一般是“</a:t>
            </a:r>
            <a:r>
              <a:rPr lang="en-US" altLang="zh-CN" sz="2400" dirty="0" err="1"/>
              <a:t>AF_xxx</a:t>
            </a:r>
            <a:r>
              <a:rPr lang="en-US" altLang="zh-CN" sz="2400" dirty="0"/>
              <a:t>”</a:t>
            </a:r>
            <a:r>
              <a:rPr lang="zh-CN" altLang="en-US" sz="2400" dirty="0"/>
              <a:t>形式的常量，常用地址类</a:t>
            </a:r>
            <a:endParaRPr lang="en-US" altLang="zh-CN" sz="2400" dirty="0"/>
          </a:p>
          <a:p>
            <a:pPr lvl="1"/>
            <a:r>
              <a:rPr lang="en-US" altLang="zh-CN" sz="1600" dirty="0"/>
              <a:t>UNIX</a:t>
            </a:r>
            <a:r>
              <a:rPr lang="zh-CN" altLang="en-US" sz="1600" dirty="0"/>
              <a:t>域套接字</a:t>
            </a:r>
            <a:r>
              <a:rPr lang="en-US" altLang="zh-CN" sz="1600" dirty="0"/>
              <a:t>(</a:t>
            </a:r>
            <a:r>
              <a:rPr lang="zh-CN" altLang="en-US" sz="1600" dirty="0"/>
              <a:t>本地进程间通信，比管道效率高</a:t>
            </a:r>
            <a:r>
              <a:rPr lang="en-US" altLang="zh-CN" sz="1600" dirty="0"/>
              <a:t>)</a:t>
            </a:r>
          </a:p>
          <a:p>
            <a:pPr lvl="1"/>
            <a:r>
              <a:rPr lang="en-US" altLang="zh-CN" sz="1600" dirty="0"/>
              <a:t>IPv4</a:t>
            </a:r>
          </a:p>
          <a:p>
            <a:pPr lvl="1"/>
            <a:r>
              <a:rPr lang="en-US" altLang="zh-CN" sz="1600" dirty="0"/>
              <a:t>IPv6</a:t>
            </a:r>
            <a:endParaRPr lang="zh-CN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4572000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10 Pitch" pitchFamily="49" charset="0"/>
              </a:rPr>
              <a:t> </a:t>
            </a:r>
          </a:p>
          <a:p>
            <a:r>
              <a:rPr lang="en-US" dirty="0" err="1">
                <a:latin typeface="Courier 10 Pitch" pitchFamily="49" charset="0"/>
              </a:rPr>
              <a:t>sockaddr</a:t>
            </a:r>
            <a:r>
              <a:rPr lang="en-US" dirty="0">
                <a:latin typeface="Courier 10 Pitch" pitchFamily="49" charset="0"/>
              </a:rPr>
              <a:t>{  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         /* struct to hold an address*/</a:t>
            </a:r>
          </a:p>
          <a:p>
            <a:r>
              <a:rPr lang="en-US" dirty="0">
                <a:latin typeface="Courier 10 Pitch" pitchFamily="49" charset="0"/>
              </a:rPr>
              <a:t>   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urier 10 Pitch" pitchFamily="49" charset="0"/>
              </a:rPr>
              <a:t>u_short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sa_family</a:t>
            </a:r>
            <a:r>
              <a:rPr lang="en-US" dirty="0">
                <a:latin typeface="Courier 10 Pitch" pitchFamily="49" charset="0"/>
              </a:rPr>
              <a:t>;        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/*type of address</a:t>
            </a:r>
            <a:r>
              <a:rPr lang="zh-CN" altLang="en-US" dirty="0">
                <a:solidFill>
                  <a:srgbClr val="C00000"/>
                </a:solidFill>
                <a:latin typeface="Courier 10 Pitch" pitchFamily="49" charset="0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Courier 10 Pitch" pitchFamily="49" charset="0"/>
              </a:rPr>
              <a:t>2 bytes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*/</a:t>
            </a:r>
          </a:p>
          <a:p>
            <a:r>
              <a:rPr lang="en-US" dirty="0">
                <a:latin typeface="Courier 10 Pitch" pitchFamily="49" charset="0"/>
              </a:rPr>
              <a:t>  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10 Pitch" pitchFamily="49" charset="0"/>
              </a:rPr>
              <a:t>char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latin typeface="Courier 10 Pitch" pitchFamily="49" charset="0"/>
              </a:rPr>
              <a:t>sa_data</a:t>
            </a:r>
            <a:r>
              <a:rPr lang="en-US" dirty="0">
                <a:latin typeface="Courier 10 Pitch" pitchFamily="49" charset="0"/>
              </a:rPr>
              <a:t>[14];      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/*value of address</a:t>
            </a:r>
            <a:r>
              <a:rPr lang="zh-CN" altLang="en-US" dirty="0">
                <a:solidFill>
                  <a:srgbClr val="C00000"/>
                </a:solidFill>
                <a:latin typeface="Courier 10 Pitch" pitchFamily="49" charset="0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Courier 10 Pitch" pitchFamily="49" charset="0"/>
              </a:rPr>
              <a:t>14 bytes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*/</a:t>
            </a:r>
          </a:p>
          <a:p>
            <a:r>
              <a:rPr lang="en-US" dirty="0">
                <a:latin typeface="Courier 10 Pitch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965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绑定套接字地址：</a:t>
            </a:r>
            <a:r>
              <a:rPr lang="en-US" altLang="zh-CN" dirty="0"/>
              <a:t>IPv4</a:t>
            </a:r>
            <a:r>
              <a:rPr lang="zh-CN" altLang="en-US" dirty="0"/>
              <a:t>地址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sockaddr_in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套接字地址的结构，可以当作</a:t>
            </a:r>
            <a:r>
              <a:rPr lang="en-US" altLang="zh-CN" sz="2000" dirty="0">
                <a:solidFill>
                  <a:srgbClr val="0070C0"/>
                </a:solidFill>
              </a:rPr>
              <a:t>struct </a:t>
            </a:r>
            <a:r>
              <a:rPr lang="en-US" altLang="zh-CN" sz="2000" dirty="0" err="1">
                <a:solidFill>
                  <a:srgbClr val="0070C0"/>
                </a:solidFill>
              </a:rPr>
              <a:t>sockaddr</a:t>
            </a:r>
            <a:r>
              <a:rPr lang="zh-CN" altLang="en-US" sz="2000" dirty="0"/>
              <a:t>的一个</a:t>
            </a:r>
            <a:r>
              <a:rPr lang="zh-CN" altLang="en-US" sz="2000" dirty="0">
                <a:solidFill>
                  <a:srgbClr val="FF0000"/>
                </a:solidFill>
              </a:rPr>
              <a:t>“子类”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sin_family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AF_INET(IPv4)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，编程时实际使用的地址类型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sin_port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：存放端口号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按照网络字节序存储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sin_addr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：存放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无符号整数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28637" lvl="2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sin_zero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：为与</a:t>
            </a:r>
            <a:r>
              <a:rPr lang="en-US" altLang="zh-CN" sz="17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sockaddr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大小兼容而保留的空字节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3462528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sockaddr_in</a:t>
            </a:r>
            <a:r>
              <a:rPr lang="en-US" dirty="0">
                <a:latin typeface="Courier 10 Pitch" pitchFamily="49" charset="0"/>
              </a:rPr>
              <a:t> { 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//</a:t>
            </a:r>
            <a:r>
              <a:rPr lang="en-US" dirty="0" err="1">
                <a:solidFill>
                  <a:srgbClr val="C00000"/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 to hold an address</a:t>
            </a:r>
          </a:p>
          <a:p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sa_family_t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sin_family</a:t>
            </a:r>
            <a:r>
              <a:rPr lang="en-US" dirty="0">
                <a:latin typeface="Courier 10 Pitch" pitchFamily="49" charset="0"/>
              </a:rPr>
              <a:t>; 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//always AF_INET</a:t>
            </a:r>
            <a:r>
              <a:rPr lang="zh-CN" altLang="en-US" dirty="0">
                <a:solidFill>
                  <a:srgbClr val="C00000"/>
                </a:solidFill>
                <a:latin typeface="Courier 10 Pitch" pitchFamily="49" charset="0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Courier 10 Pitch" pitchFamily="49" charset="0"/>
              </a:rPr>
              <a:t>2 bytes</a:t>
            </a:r>
            <a:endParaRPr lang="en-US" dirty="0">
              <a:solidFill>
                <a:srgbClr val="C00000"/>
              </a:solidFill>
              <a:latin typeface="Courier 10 Pitch" pitchFamily="49" charset="0"/>
            </a:endParaRPr>
          </a:p>
          <a:p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in_port_t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sin_port</a:t>
            </a:r>
            <a:r>
              <a:rPr lang="en-US" dirty="0">
                <a:latin typeface="Courier 10 Pitch" pitchFamily="49" charset="0"/>
              </a:rPr>
              <a:t>; 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//protocol port number: uint16_t, 2 bytes</a:t>
            </a:r>
          </a:p>
          <a:p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in_addr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sin_addr</a:t>
            </a:r>
            <a:r>
              <a:rPr lang="en-US" dirty="0">
                <a:latin typeface="Courier 10 Pitch" pitchFamily="49" charset="0"/>
              </a:rPr>
              <a:t>;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//IP address, 4 bytes</a:t>
            </a:r>
          </a:p>
          <a:p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char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sin_zero</a:t>
            </a:r>
            <a:r>
              <a:rPr lang="en-US" dirty="0">
                <a:latin typeface="Courier 10 Pitch" pitchFamily="49" charset="0"/>
              </a:rPr>
              <a:t>[8];       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//unused(set to zero), 8 bytes</a:t>
            </a:r>
          </a:p>
          <a:p>
            <a:r>
              <a:rPr lang="en-US" dirty="0">
                <a:latin typeface="Courier 10 Pitch" pitchFamily="49" charset="0"/>
              </a:rPr>
              <a:t>}; </a:t>
            </a:r>
          </a:p>
          <a:p>
            <a:br>
              <a:rPr lang="en-US" dirty="0">
                <a:latin typeface="Courier 10 Pitch" pitchFamily="49" charset="0"/>
              </a:rPr>
            </a:b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in_addr</a:t>
            </a:r>
            <a:r>
              <a:rPr lang="en-US" dirty="0">
                <a:latin typeface="Courier 10 Pitch" pitchFamily="49" charset="0"/>
              </a:rPr>
              <a:t> {</a:t>
            </a:r>
          </a:p>
          <a:p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in_addr_t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s_addr</a:t>
            </a:r>
            <a:r>
              <a:rPr lang="en-US" dirty="0">
                <a:latin typeface="Courier 10 Pitch" pitchFamily="49" charset="0"/>
              </a:rPr>
              <a:t>;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//IPv4 address (uint32_t)</a:t>
            </a:r>
          </a:p>
          <a:p>
            <a:r>
              <a:rPr lang="en-US" dirty="0">
                <a:latin typeface="Courier 10 Pitch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0425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9C3C9-15B8-4FBA-94BA-C787B8DD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struct </a:t>
            </a:r>
            <a:r>
              <a:rPr lang="en-US" altLang="zh-CN" sz="3600" dirty="0" err="1"/>
              <a:t>sockaddr</a:t>
            </a:r>
            <a:r>
              <a:rPr lang="en-US" altLang="zh-CN" sz="3600" dirty="0"/>
              <a:t> </a:t>
            </a:r>
            <a:r>
              <a:rPr lang="zh-CN" altLang="en-US" sz="3600" dirty="0"/>
              <a:t>与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sockaddr_in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794C4-3A82-44D8-97AD-D3854AC1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867400" cy="4525963"/>
          </a:xfrm>
        </p:spPr>
        <p:txBody>
          <a:bodyPr/>
          <a:lstStyle/>
          <a:p>
            <a:r>
              <a:rPr lang="en-US" altLang="zh-CN" sz="2400" dirty="0">
                <a:solidFill>
                  <a:srgbClr val="0070C0"/>
                </a:solidFill>
              </a:rPr>
              <a:t>struct </a:t>
            </a:r>
            <a:r>
              <a:rPr lang="en-US" altLang="zh-CN" sz="2400" dirty="0" err="1">
                <a:solidFill>
                  <a:srgbClr val="0070C0"/>
                </a:solidFill>
              </a:rPr>
              <a:t>sockaddr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zh-CN" altLang="en-US" sz="2400" dirty="0"/>
              <a:t>可以看作是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en-US" altLang="zh-CN" sz="2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sockaddr_in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的“父类”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系统（包括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 API)</a:t>
            </a:r>
            <a:r>
              <a:rPr lang="zh-CN" altLang="en-US" sz="2400" dirty="0"/>
              <a:t>使用 </a:t>
            </a:r>
            <a:r>
              <a:rPr lang="en-US" altLang="zh-CN" sz="2400" dirty="0">
                <a:solidFill>
                  <a:srgbClr val="0070C0"/>
                </a:solidFill>
              </a:rPr>
              <a:t>struct </a:t>
            </a:r>
            <a:r>
              <a:rPr lang="en-US" altLang="zh-CN" sz="2400" dirty="0" err="1">
                <a:solidFill>
                  <a:srgbClr val="0070C0"/>
                </a:solidFill>
              </a:rPr>
              <a:t>sockaddr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1"/>
            <a:r>
              <a:rPr lang="zh-CN" altLang="en-US" sz="1700" dirty="0"/>
              <a:t>优点：无论何种类型的网络地址，都能统一处理，简化了操作系统实现</a:t>
            </a:r>
            <a:endParaRPr lang="en-US" altLang="zh-CN" sz="1700" dirty="0"/>
          </a:p>
          <a:p>
            <a:pPr lvl="1"/>
            <a:r>
              <a:rPr lang="zh-CN" altLang="en-US" sz="1700" dirty="0"/>
              <a:t>缺点：</a:t>
            </a:r>
            <a:r>
              <a:rPr lang="en-US" altLang="zh-CN" sz="1700" dirty="0" err="1"/>
              <a:t>sa_data</a:t>
            </a:r>
            <a:r>
              <a:rPr lang="zh-CN" altLang="en-US" sz="1700" dirty="0"/>
              <a:t>是一个</a:t>
            </a:r>
            <a:r>
              <a:rPr lang="en-US" altLang="zh-CN" sz="1700" dirty="0"/>
              <a:t>14</a:t>
            </a:r>
            <a:r>
              <a:rPr lang="zh-CN" altLang="en-US" sz="1700" dirty="0"/>
              <a:t>字节的二进制数组，用户不好设置</a:t>
            </a:r>
            <a:endParaRPr lang="en-US" altLang="zh-CN" sz="1700" dirty="0"/>
          </a:p>
          <a:p>
            <a:r>
              <a:rPr lang="zh-CN" altLang="en-US" dirty="0"/>
              <a:t>用户：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en-US" altLang="zh-CN" sz="17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sockaddr_in</a:t>
            </a:r>
            <a:r>
              <a:rPr lang="en-US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进行初始化（更结构化）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 API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时，强制转换为 </a:t>
            </a:r>
            <a:r>
              <a:rPr lang="en-US" altLang="zh-CN" sz="1700" dirty="0">
                <a:solidFill>
                  <a:srgbClr val="0070C0"/>
                </a:solidFill>
              </a:rPr>
              <a:t>struct </a:t>
            </a:r>
            <a:r>
              <a:rPr lang="en-US" altLang="zh-CN" sz="1700" dirty="0" err="1">
                <a:solidFill>
                  <a:srgbClr val="0070C0"/>
                </a:solidFill>
              </a:rPr>
              <a:t>sockaddr</a:t>
            </a:r>
            <a:r>
              <a:rPr lang="zh-CN" altLang="en-US" sz="1700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（统一接口）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D9D3E7-7A93-40F4-927B-2B9771C76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419188-791F-4066-A05D-E21EDEA24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209800"/>
            <a:ext cx="5353879" cy="28956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209E9E63-6F43-44AB-8352-D28C8A59DACE}"/>
              </a:ext>
            </a:extLst>
          </p:cNvPr>
          <p:cNvSpPr/>
          <p:nvPr/>
        </p:nvSpPr>
        <p:spPr bwMode="auto">
          <a:xfrm>
            <a:off x="6781800" y="3352800"/>
            <a:ext cx="4572000" cy="12192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BA6696-5E67-4541-B180-25E38A65DD0B}"/>
              </a:ext>
            </a:extLst>
          </p:cNvPr>
          <p:cNvSpPr txBox="1"/>
          <p:nvPr/>
        </p:nvSpPr>
        <p:spPr>
          <a:xfrm>
            <a:off x="10390895" y="3168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初始化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97E22B-B7CD-42CB-8049-20DE4B4E22B8}"/>
              </a:ext>
            </a:extLst>
          </p:cNvPr>
          <p:cNvSpPr txBox="1"/>
          <p:nvPr/>
        </p:nvSpPr>
        <p:spPr>
          <a:xfrm>
            <a:off x="8565628" y="50027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调用：强制转换</a:t>
            </a:r>
          </a:p>
        </p:txBody>
      </p:sp>
    </p:spTree>
    <p:extLst>
      <p:ext uri="{BB962C8B-B14F-4D97-AF65-F5344CB8AC3E}">
        <p14:creationId xmlns:p14="http://schemas.microsoft.com/office/powerpoint/2010/main" val="321864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关闭套接字：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客户和服务器调用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关闭一个套接字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当实参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套接字描述符时：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close()会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引起本地进程向远程进程发送关闭连接的消息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连接关闭后释放资源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当实参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套接字描述符时：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会引起为此描述符分配的资源被内核释放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568935" y="4430660"/>
            <a:ext cx="827883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#include 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&lt;unistd.h&gt;</a:t>
            </a:r>
          </a:p>
          <a:p>
            <a:pPr>
              <a:lnSpc>
                <a:spcPct val="130000"/>
              </a:lnSpc>
            </a:pPr>
            <a:endParaRPr lang="en-US" sz="2000" dirty="0">
              <a:latin typeface="Courier 10 Pitch" pitchFamily="49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int 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close(i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nt 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fd);</a:t>
            </a:r>
            <a:endParaRPr lang="en-US" sz="2000" dirty="0">
              <a:solidFill>
                <a:srgbClr val="C00000"/>
              </a:solidFill>
              <a:latin typeface="Courier 10 Pitch" pitchFamily="49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/* Returns 0 if OK or -1 on error */</a:t>
            </a:r>
          </a:p>
        </p:txBody>
      </p:sp>
    </p:spTree>
    <p:extLst>
      <p:ext uri="{BB962C8B-B14F-4D97-AF65-F5344CB8AC3E}">
        <p14:creationId xmlns:p14="http://schemas.microsoft.com/office/powerpoint/2010/main" val="399775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79C2B-08C9-417D-B88C-26BBAE20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与</a:t>
            </a:r>
            <a:r>
              <a:rPr lang="en-US" altLang="zh-CN" dirty="0"/>
              <a:t>TCP</a:t>
            </a:r>
            <a:r>
              <a:rPr lang="zh-CN" altLang="en-US" dirty="0"/>
              <a:t>的</a:t>
            </a:r>
            <a:r>
              <a:rPr lang="en-US" altLang="zh-CN" dirty="0"/>
              <a:t>Socket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59FD3-C8AD-4FA3-BCF5-63B94472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设置完</a:t>
            </a:r>
            <a:r>
              <a:rPr lang="en-US" altLang="zh-CN" dirty="0" err="1"/>
              <a:t>fd</a:t>
            </a:r>
            <a:r>
              <a:rPr lang="zh-CN" altLang="en-US" dirty="0"/>
              <a:t>，就可以利用</a:t>
            </a:r>
            <a:r>
              <a:rPr lang="en-US" altLang="zh-CN" dirty="0" err="1"/>
              <a:t>fd</a:t>
            </a:r>
            <a:r>
              <a:rPr lang="zh-CN" altLang="en-US" dirty="0"/>
              <a:t>进行传输数据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UDP</a:t>
            </a:r>
            <a:r>
              <a:rPr lang="zh-CN" altLang="en-US" dirty="0"/>
              <a:t>：无连接，可以直接用</a:t>
            </a:r>
            <a:r>
              <a:rPr lang="en-US" altLang="zh-CN" dirty="0" err="1"/>
              <a:t>fd</a:t>
            </a:r>
            <a:r>
              <a:rPr lang="zh-CN" altLang="en-US" dirty="0"/>
              <a:t>收发数据，无需建立连接</a:t>
            </a:r>
            <a:endParaRPr lang="en-US" altLang="zh-CN" dirty="0"/>
          </a:p>
          <a:p>
            <a:pPr lvl="1"/>
            <a:r>
              <a:rPr lang="zh-CN" altLang="en-US" dirty="0"/>
              <a:t>发送函数 </a:t>
            </a:r>
            <a:r>
              <a:rPr lang="en-US" altLang="zh-CN" dirty="0" err="1">
                <a:solidFill>
                  <a:srgbClr val="C00000"/>
                </a:solidFill>
              </a:rPr>
              <a:t>sendto</a:t>
            </a:r>
            <a:r>
              <a:rPr lang="zh-CN" altLang="en-US" dirty="0"/>
              <a:t>，接收函数 </a:t>
            </a:r>
            <a:r>
              <a:rPr lang="en-US" altLang="zh-CN" dirty="0" err="1">
                <a:solidFill>
                  <a:srgbClr val="C00000"/>
                </a:solidFill>
              </a:rPr>
              <a:t>recvfrom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fd</a:t>
            </a:r>
            <a:r>
              <a:rPr lang="zh-CN" altLang="en-US" dirty="0"/>
              <a:t>可以被</a:t>
            </a:r>
            <a:r>
              <a:rPr lang="en-US" altLang="zh-CN" dirty="0"/>
              <a:t>bind</a:t>
            </a:r>
            <a:r>
              <a:rPr lang="zh-CN" altLang="en-US" dirty="0"/>
              <a:t>绑定到某个“本机</a:t>
            </a:r>
            <a:r>
              <a:rPr lang="en-US" altLang="zh-CN" dirty="0"/>
              <a:t>IP+</a:t>
            </a:r>
            <a:r>
              <a:rPr lang="zh-CN" altLang="en-US" dirty="0"/>
              <a:t>端口”组成的地址，也可以没有绑定（系统分配端口）</a:t>
            </a:r>
            <a:endParaRPr lang="en-US" altLang="zh-CN" dirty="0"/>
          </a:p>
          <a:p>
            <a:pPr lvl="1"/>
            <a:r>
              <a:rPr lang="zh-CN" altLang="en-US" dirty="0"/>
              <a:t>无论是否绑定，都可以对</a:t>
            </a:r>
            <a:r>
              <a:rPr lang="en-US" altLang="zh-CN" dirty="0" err="1">
                <a:solidFill>
                  <a:srgbClr val="C00000"/>
                </a:solidFill>
              </a:rPr>
              <a:t>fd</a:t>
            </a:r>
            <a:r>
              <a:rPr lang="zh-CN" altLang="en-US" dirty="0"/>
              <a:t>调用</a:t>
            </a:r>
            <a:r>
              <a:rPr lang="en-US" altLang="zh-CN" dirty="0" err="1">
                <a:solidFill>
                  <a:srgbClr val="C00000"/>
                </a:solidFill>
              </a:rPr>
              <a:t>sendto</a:t>
            </a:r>
            <a:r>
              <a:rPr lang="zh-CN" altLang="en-US" dirty="0"/>
              <a:t>和</a:t>
            </a:r>
            <a:r>
              <a:rPr lang="en-US" altLang="zh-CN" dirty="0"/>
              <a:t>/</a:t>
            </a:r>
            <a:r>
              <a:rPr lang="zh-CN" altLang="en-US" dirty="0"/>
              <a:t>或</a:t>
            </a:r>
            <a:r>
              <a:rPr lang="en-US" altLang="zh-CN" dirty="0" err="1">
                <a:solidFill>
                  <a:srgbClr val="C00000"/>
                </a:solidFill>
              </a:rPr>
              <a:t>recvfrom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sendto</a:t>
            </a:r>
            <a:r>
              <a:rPr lang="zh-CN" altLang="en-US" dirty="0"/>
              <a:t>时，直接在参数里指定目标，不用管目标是否接受数据（无连接）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C00000"/>
                </a:solidFill>
              </a:rPr>
              <a:t>recvfrom</a:t>
            </a:r>
            <a:r>
              <a:rPr lang="zh-CN" altLang="en-US" dirty="0"/>
              <a:t>时，直接接收数据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：面向连接，在收发数据前，还需要建立连接（收发完成后，也需要关闭）</a:t>
            </a:r>
            <a:endParaRPr lang="en-US" altLang="zh-CN" dirty="0"/>
          </a:p>
          <a:p>
            <a:pPr lvl="1"/>
            <a:r>
              <a:rPr lang="zh-CN" altLang="en-US" dirty="0"/>
              <a:t>具体见后面内容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E8F8E3-E129-43CD-978D-4A4D7D410E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70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UDP</a:t>
            </a:r>
            <a:r>
              <a:rPr lang="zh-CN" altLang="en-US" dirty="0"/>
              <a:t>的发送与接收函数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客户或服务器调用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sendto()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发送数据：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中，长度为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nbytes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对方通信进程的地址在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20151" y="2935823"/>
            <a:ext cx="53921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#include 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&lt;sys/</a:t>
            </a:r>
            <a:r>
              <a:rPr lang="en-US" sz="2000" dirty="0" err="1">
                <a:latin typeface="Courier 10 Pitch" pitchFamily="49" charset="0"/>
                <a:ea typeface="微软雅黑" panose="020B0503020204020204" pitchFamily="34" charset="-122"/>
              </a:rPr>
              <a:t>socket.h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ssize_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t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sendto(</a:t>
            </a:r>
          </a:p>
          <a:p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int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socket_fd,</a:t>
            </a:r>
          </a:p>
          <a:p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const</a:t>
            </a:r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void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*buff,</a:t>
            </a:r>
          </a:p>
          <a:p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size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_t</a:t>
            </a:r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nbytes,</a:t>
            </a:r>
          </a:p>
          <a:p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int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flags, </a:t>
            </a:r>
            <a:r>
              <a:rPr lang="sv-SE" sz="2000" dirty="0">
                <a:solidFill>
                  <a:srgbClr val="FF0000"/>
                </a:solidFill>
                <a:latin typeface="Courier 10 Pitch" pitchFamily="49" charset="0"/>
                <a:ea typeface="微软雅黑" panose="020B0503020204020204" pitchFamily="34" charset="-122"/>
              </a:rPr>
              <a:t>/* usually 0 */</a:t>
            </a:r>
          </a:p>
          <a:p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const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struct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sockaddr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*to, 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socklen_t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*</a:t>
            </a:r>
            <a:r>
              <a:rPr lang="en-US" sz="2000" dirty="0" err="1">
                <a:latin typeface="Courier 10 Pitch" pitchFamily="49" charset="0"/>
                <a:ea typeface="微软雅黑" panose="020B0503020204020204" pitchFamily="34" charset="-122"/>
              </a:rPr>
              <a:t>addrlen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,</a:t>
            </a:r>
            <a:endParaRPr lang="sv-SE" sz="2000" dirty="0">
              <a:latin typeface="Courier 10 Pitch" pitchFamily="49" charset="0"/>
              <a:ea typeface="微软雅黑" panose="020B0503020204020204" pitchFamily="34" charset="-122"/>
            </a:endParaRPr>
          </a:p>
          <a:p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      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);</a:t>
            </a:r>
            <a:endParaRPr lang="en-US" sz="2000" dirty="0">
              <a:latin typeface="Courier 10 Pitch" pitchFamily="49" charset="0"/>
              <a:ea typeface="微软雅黑" panose="020B0503020204020204" pitchFamily="34" charset="-122"/>
            </a:endParaRPr>
          </a:p>
          <a:p>
            <a:r>
              <a:rPr lang="en-US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/*Return number of bytes written if OK or -1 on error*/</a:t>
            </a:r>
            <a:endParaRPr lang="sv-SE" sz="2000" dirty="0">
              <a:solidFill>
                <a:srgbClr val="C00000"/>
              </a:solidFill>
              <a:latin typeface="Courier 10 Pitch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30320" y="1481311"/>
            <a:ext cx="5702086" cy="145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客户或服务器调用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recvfrom()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接收数据：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收到的数据放在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对方通信进程的地址在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7" name="Rectangle 4"/>
          <p:cNvSpPr/>
          <p:nvPr/>
        </p:nvSpPr>
        <p:spPr>
          <a:xfrm>
            <a:off x="6540286" y="2935822"/>
            <a:ext cx="53921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#include 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&lt;sys/</a:t>
            </a:r>
            <a:r>
              <a:rPr lang="en-US" sz="2000" dirty="0" err="1">
                <a:latin typeface="Courier 10 Pitch" pitchFamily="49" charset="0"/>
                <a:ea typeface="微软雅黑" panose="020B0503020204020204" pitchFamily="34" charset="-122"/>
              </a:rPr>
              <a:t>socket.h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ssize_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t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recvfrom(</a:t>
            </a:r>
          </a:p>
          <a:p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int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socket_fd,</a:t>
            </a:r>
          </a:p>
          <a:p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void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*buff,</a:t>
            </a:r>
          </a:p>
          <a:p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size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_t</a:t>
            </a:r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nbytes,</a:t>
            </a:r>
          </a:p>
          <a:p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int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flags, </a:t>
            </a:r>
            <a:r>
              <a:rPr lang="sv-SE" sz="2000" dirty="0">
                <a:solidFill>
                  <a:srgbClr val="FF0000"/>
                </a:solidFill>
                <a:latin typeface="Courier 10 Pitch" pitchFamily="49" charset="0"/>
                <a:ea typeface="微软雅黑" panose="020B0503020204020204" pitchFamily="34" charset="-122"/>
              </a:rPr>
              <a:t>/* usually 0*/</a:t>
            </a:r>
            <a:endParaRPr lang="sv-SE" sz="2000" dirty="0">
              <a:latin typeface="Courier 10 Pitch" pitchFamily="49" charset="0"/>
              <a:ea typeface="微软雅黑" panose="020B0503020204020204" pitchFamily="34" charset="-122"/>
            </a:endParaRPr>
          </a:p>
          <a:p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struct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sockaddr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*from, 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socklen_t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*</a:t>
            </a:r>
            <a:r>
              <a:rPr lang="en-US" sz="2000" dirty="0" err="1">
                <a:latin typeface="Courier 10 Pitch" pitchFamily="49" charset="0"/>
                <a:ea typeface="微软雅黑" panose="020B0503020204020204" pitchFamily="34" charset="-122"/>
              </a:rPr>
              <a:t>addrlen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,</a:t>
            </a:r>
            <a:endParaRPr lang="sv-SE" sz="2000" dirty="0">
              <a:latin typeface="Courier 10 Pitch" pitchFamily="49" charset="0"/>
              <a:ea typeface="微软雅黑" panose="020B0503020204020204" pitchFamily="34" charset="-122"/>
            </a:endParaRPr>
          </a:p>
          <a:p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);</a:t>
            </a:r>
            <a:endParaRPr lang="en-US" sz="2000" dirty="0">
              <a:latin typeface="Courier 10 Pitch" pitchFamily="49" charset="0"/>
              <a:ea typeface="微软雅黑" panose="020B0503020204020204" pitchFamily="34" charset="-122"/>
            </a:endParaRPr>
          </a:p>
          <a:p>
            <a:r>
              <a:rPr lang="en-US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/*Return number of bytes read if OK or -1 on error*/</a:t>
            </a:r>
            <a:endParaRPr lang="sv-SE" sz="2000" dirty="0">
              <a:solidFill>
                <a:srgbClr val="C00000"/>
              </a:solidFill>
              <a:latin typeface="Courier 10 Pitch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60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UDP</a:t>
            </a:r>
            <a:r>
              <a:rPr lang="zh-CN" altLang="en-US" dirty="0"/>
              <a:t>的发送与接收函数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客户或服务器调用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sendto()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发送数据：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中，长度为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nbytes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对方通信进程的地址在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20151" y="2935823"/>
            <a:ext cx="53921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#include 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&lt;sys/</a:t>
            </a:r>
            <a:r>
              <a:rPr lang="en-US" sz="2000" dirty="0" err="1">
                <a:latin typeface="Courier 10 Pitch" pitchFamily="49" charset="0"/>
                <a:ea typeface="微软雅黑" panose="020B0503020204020204" pitchFamily="34" charset="-122"/>
              </a:rPr>
              <a:t>socket.h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ssize_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t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sendto(</a:t>
            </a:r>
          </a:p>
          <a:p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int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socket_fd,</a:t>
            </a:r>
          </a:p>
          <a:p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const</a:t>
            </a:r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void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*buff,</a:t>
            </a:r>
          </a:p>
          <a:p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size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_t</a:t>
            </a:r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nbytes,</a:t>
            </a:r>
          </a:p>
          <a:p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int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flags, </a:t>
            </a:r>
            <a:r>
              <a:rPr lang="sv-SE" sz="2000" dirty="0">
                <a:solidFill>
                  <a:srgbClr val="FF0000"/>
                </a:solidFill>
                <a:latin typeface="Courier 10 Pitch" pitchFamily="49" charset="0"/>
                <a:ea typeface="微软雅黑" panose="020B0503020204020204" pitchFamily="34" charset="-122"/>
              </a:rPr>
              <a:t>/* usually 0 */</a:t>
            </a:r>
          </a:p>
          <a:p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const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struct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sockaddr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*to, 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socklen_t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*</a:t>
            </a:r>
            <a:r>
              <a:rPr lang="en-US" sz="2000" dirty="0" err="1">
                <a:latin typeface="Courier 10 Pitch" pitchFamily="49" charset="0"/>
                <a:ea typeface="微软雅黑" panose="020B0503020204020204" pitchFamily="34" charset="-122"/>
              </a:rPr>
              <a:t>addrlen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,</a:t>
            </a:r>
            <a:endParaRPr lang="sv-SE" sz="2000" dirty="0">
              <a:latin typeface="Courier 10 Pitch" pitchFamily="49" charset="0"/>
              <a:ea typeface="微软雅黑" panose="020B0503020204020204" pitchFamily="34" charset="-122"/>
            </a:endParaRPr>
          </a:p>
          <a:p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      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);</a:t>
            </a:r>
            <a:endParaRPr lang="en-US" sz="2000" dirty="0">
              <a:latin typeface="Courier 10 Pitch" pitchFamily="49" charset="0"/>
              <a:ea typeface="微软雅黑" panose="020B0503020204020204" pitchFamily="34" charset="-122"/>
            </a:endParaRPr>
          </a:p>
          <a:p>
            <a:r>
              <a:rPr lang="en-US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/*Return number of bytes written if OK or -1 on error*/</a:t>
            </a:r>
            <a:endParaRPr lang="sv-SE" sz="2000" dirty="0">
              <a:solidFill>
                <a:srgbClr val="C00000"/>
              </a:solidFill>
              <a:latin typeface="Courier 10 Pitch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30320" y="1481311"/>
            <a:ext cx="5702086" cy="145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客户或服务器调用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recvfrom()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接收数据：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收到的数据放在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对方通信进程的地址在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7" name="Rectangle 4"/>
          <p:cNvSpPr/>
          <p:nvPr/>
        </p:nvSpPr>
        <p:spPr>
          <a:xfrm>
            <a:off x="6540286" y="2935822"/>
            <a:ext cx="53921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#include 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&lt;sys/</a:t>
            </a:r>
            <a:r>
              <a:rPr lang="en-US" sz="2000" dirty="0" err="1">
                <a:latin typeface="Courier 10 Pitch" pitchFamily="49" charset="0"/>
                <a:ea typeface="微软雅黑" panose="020B0503020204020204" pitchFamily="34" charset="-122"/>
              </a:rPr>
              <a:t>socket.h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ssize_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t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recvfrom(</a:t>
            </a:r>
          </a:p>
          <a:p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int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socket_fd,</a:t>
            </a:r>
          </a:p>
          <a:p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void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*buff,</a:t>
            </a:r>
          </a:p>
          <a:p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size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_t</a:t>
            </a:r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 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nbytes,</a:t>
            </a:r>
          </a:p>
          <a:p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int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flags, </a:t>
            </a:r>
            <a:r>
              <a:rPr lang="sv-SE" sz="2000" dirty="0">
                <a:solidFill>
                  <a:srgbClr val="FF0000"/>
                </a:solidFill>
                <a:latin typeface="Courier 10 Pitch" pitchFamily="49" charset="0"/>
                <a:ea typeface="微软雅黑" panose="020B0503020204020204" pitchFamily="34" charset="-122"/>
              </a:rPr>
              <a:t>/* usually 0*/</a:t>
            </a:r>
            <a:endParaRPr lang="sv-SE" sz="2000" dirty="0">
              <a:latin typeface="Courier 10 Pitch" pitchFamily="49" charset="0"/>
              <a:ea typeface="微软雅黑" panose="020B0503020204020204" pitchFamily="34" charset="-122"/>
            </a:endParaRPr>
          </a:p>
          <a:p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struct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sockaddr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*from, </a:t>
            </a:r>
          </a:p>
          <a:p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socklen_t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  <a:ea typeface="微软雅黑" panose="020B0503020204020204" pitchFamily="34" charset="-122"/>
              </a:rPr>
              <a:t> 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*</a:t>
            </a:r>
            <a:r>
              <a:rPr lang="en-US" sz="2000" dirty="0" err="1">
                <a:latin typeface="Courier 10 Pitch" pitchFamily="49" charset="0"/>
                <a:ea typeface="微软雅黑" panose="020B0503020204020204" pitchFamily="34" charset="-122"/>
              </a:rPr>
              <a:t>addrlen</a:t>
            </a:r>
            <a:r>
              <a:rPr lang="en-US" sz="2000" dirty="0">
                <a:latin typeface="Courier 10 Pitch" pitchFamily="49" charset="0"/>
                <a:ea typeface="微软雅黑" panose="020B0503020204020204" pitchFamily="34" charset="-122"/>
              </a:rPr>
              <a:t>,</a:t>
            </a:r>
            <a:endParaRPr lang="sv-SE" sz="2000" dirty="0">
              <a:latin typeface="Courier 10 Pitch" pitchFamily="49" charset="0"/>
              <a:ea typeface="微软雅黑" panose="020B0503020204020204" pitchFamily="34" charset="-122"/>
            </a:endParaRPr>
          </a:p>
          <a:p>
            <a:r>
              <a:rPr lang="sv-SE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        </a:t>
            </a:r>
            <a:r>
              <a:rPr lang="sv-SE" sz="2000" dirty="0">
                <a:latin typeface="Courier 10 Pitch" pitchFamily="49" charset="0"/>
                <a:ea typeface="微软雅黑" panose="020B0503020204020204" pitchFamily="34" charset="-122"/>
              </a:rPr>
              <a:t>);</a:t>
            </a:r>
            <a:endParaRPr lang="en-US" sz="2000" dirty="0">
              <a:latin typeface="Courier 10 Pitch" pitchFamily="49" charset="0"/>
              <a:ea typeface="微软雅黑" panose="020B0503020204020204" pitchFamily="34" charset="-122"/>
            </a:endParaRPr>
          </a:p>
          <a:p>
            <a:r>
              <a:rPr lang="en-US" sz="2000" dirty="0">
                <a:solidFill>
                  <a:srgbClr val="C00000"/>
                </a:solidFill>
                <a:latin typeface="Courier 10 Pitch" pitchFamily="49" charset="0"/>
                <a:ea typeface="微软雅黑" panose="020B0503020204020204" pitchFamily="34" charset="-122"/>
              </a:rPr>
              <a:t>/*Return number of bytes read if OK or -1 on error*/</a:t>
            </a:r>
            <a:endParaRPr lang="sv-SE" sz="2000" dirty="0">
              <a:solidFill>
                <a:srgbClr val="C00000"/>
              </a:solidFill>
              <a:latin typeface="Courier 10 Pitch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C90D10-30E3-4784-892C-7627FECB7B2F}"/>
              </a:ext>
            </a:extLst>
          </p:cNvPr>
          <p:cNvSpPr/>
          <p:nvPr/>
        </p:nvSpPr>
        <p:spPr bwMode="auto">
          <a:xfrm>
            <a:off x="0" y="2872148"/>
            <a:ext cx="12192000" cy="35415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返回值：本次调用实际发送</a:t>
            </a:r>
            <a:r>
              <a:rPr lang="en-US" altLang="zh-CN" sz="3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/</a:t>
            </a:r>
            <a:r>
              <a:rPr lang="zh-CN" altLang="en-US" sz="3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接收的字节数</a:t>
            </a:r>
            <a:endParaRPr lang="en-US" altLang="zh-CN" sz="33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3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可能小于参数里的字节数（如：截断、中断）</a:t>
            </a:r>
            <a:endParaRPr lang="en-US" altLang="zh-CN" sz="33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需要多次调用，确保完成</a:t>
            </a:r>
          </a:p>
        </p:txBody>
      </p:sp>
    </p:spTree>
    <p:extLst>
      <p:ext uri="{BB962C8B-B14F-4D97-AF65-F5344CB8AC3E}">
        <p14:creationId xmlns:p14="http://schemas.microsoft.com/office/powerpoint/2010/main" val="4151328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UDP</a:t>
            </a:r>
            <a:r>
              <a:rPr lang="zh-CN" altLang="en-US" dirty="0"/>
              <a:t>的套接字通信流程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  <p:sp>
        <p:nvSpPr>
          <p:cNvPr id="2084" name="Rectangle 3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91" name="Rectangle 4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94" name="Rectangle 4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</a:t>
            </a:r>
            <a:endParaRPr kumimoji="0" lang="en-US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05" name="Rectangle 5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0" name="Rectangle 44"/>
          <p:cNvSpPr/>
          <p:nvPr/>
        </p:nvSpPr>
        <p:spPr>
          <a:xfrm>
            <a:off x="2940535" y="1671297"/>
            <a:ext cx="1301260" cy="5217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socket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41" name="Rectangle 50"/>
          <p:cNvSpPr/>
          <p:nvPr/>
        </p:nvSpPr>
        <p:spPr>
          <a:xfrm>
            <a:off x="2544970" y="4281443"/>
            <a:ext cx="1301260" cy="513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write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42" name="Rectangle 52"/>
          <p:cNvSpPr/>
          <p:nvPr/>
        </p:nvSpPr>
        <p:spPr>
          <a:xfrm>
            <a:off x="3337703" y="5166153"/>
            <a:ext cx="1303637" cy="5047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close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43" name="Rectangle 54"/>
          <p:cNvSpPr/>
          <p:nvPr/>
        </p:nvSpPr>
        <p:spPr>
          <a:xfrm>
            <a:off x="6061494" y="3374264"/>
            <a:ext cx="1301261" cy="572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urier 10 Pitch" pitchFamily="49" charset="0"/>
              </a:rPr>
              <a:t>recvfrom</a:t>
            </a:r>
            <a:endParaRPr lang="en-US" altLang="zh-CN" dirty="0">
              <a:latin typeface="Courier 10 Pitch" pitchFamily="49" charset="0"/>
            </a:endParaRPr>
          </a:p>
          <a:p>
            <a:pPr algn="ctr"/>
            <a:r>
              <a:rPr lang="en-US" altLang="zh-CN" dirty="0">
                <a:latin typeface="Courier 10 Pitch" pitchFamily="49" charset="0"/>
              </a:rPr>
              <a:t>/</a:t>
            </a:r>
            <a:r>
              <a:rPr lang="en-US" altLang="zh-CN" dirty="0" err="1">
                <a:latin typeface="Courier 10 Pitch" pitchFamily="49" charset="0"/>
              </a:rPr>
              <a:t>sendto</a:t>
            </a:r>
            <a:endParaRPr lang="zh-CN" altLang="en-US" dirty="0">
              <a:latin typeface="Courier 10 Pitch" pitchFamily="49" charset="0"/>
            </a:endParaRPr>
          </a:p>
        </p:txBody>
      </p:sp>
      <p:cxnSp>
        <p:nvCxnSpPr>
          <p:cNvPr id="44" name="Straight Arrow Connector 56"/>
          <p:cNvCxnSpPr>
            <a:stCxn id="40" idx="2"/>
          </p:cNvCxnSpPr>
          <p:nvPr/>
        </p:nvCxnSpPr>
        <p:spPr>
          <a:xfrm>
            <a:off x="3591165" y="2193027"/>
            <a:ext cx="0" cy="12003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60"/>
          <p:cNvCxnSpPr/>
          <p:nvPr/>
        </p:nvCxnSpPr>
        <p:spPr>
          <a:xfrm>
            <a:off x="3591165" y="3965822"/>
            <a:ext cx="0" cy="3058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72"/>
          <p:cNvCxnSpPr/>
          <p:nvPr/>
        </p:nvCxnSpPr>
        <p:spPr>
          <a:xfrm flipH="1" flipV="1">
            <a:off x="4248641" y="3786237"/>
            <a:ext cx="1812853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74"/>
          <p:cNvCxnSpPr/>
          <p:nvPr/>
        </p:nvCxnSpPr>
        <p:spPr>
          <a:xfrm>
            <a:off x="6691152" y="3919766"/>
            <a:ext cx="3142" cy="51587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80"/>
          <p:cNvCxnSpPr>
            <a:endCxn id="43" idx="3"/>
          </p:cNvCxnSpPr>
          <p:nvPr/>
        </p:nvCxnSpPr>
        <p:spPr>
          <a:xfrm flipH="1" flipV="1">
            <a:off x="7362755" y="3660496"/>
            <a:ext cx="963624" cy="131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01"/>
          <p:cNvCxnSpPr/>
          <p:nvPr/>
        </p:nvCxnSpPr>
        <p:spPr>
          <a:xfrm>
            <a:off x="2255472" y="3636961"/>
            <a:ext cx="685063" cy="105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21"/>
          <p:cNvCxnSpPr>
            <a:stCxn id="41" idx="1"/>
          </p:cNvCxnSpPr>
          <p:nvPr/>
        </p:nvCxnSpPr>
        <p:spPr>
          <a:xfrm flipH="1" flipV="1">
            <a:off x="2238216" y="4527938"/>
            <a:ext cx="306754" cy="103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23"/>
          <p:cNvCxnSpPr/>
          <p:nvPr/>
        </p:nvCxnSpPr>
        <p:spPr>
          <a:xfrm flipV="1">
            <a:off x="2255470" y="3636961"/>
            <a:ext cx="1590" cy="8909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35"/>
          <p:cNvCxnSpPr/>
          <p:nvPr/>
        </p:nvCxnSpPr>
        <p:spPr>
          <a:xfrm flipV="1">
            <a:off x="6691152" y="4418930"/>
            <a:ext cx="1633677" cy="79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41"/>
          <p:cNvCxnSpPr>
            <a:stCxn id="78" idx="2"/>
            <a:endCxn id="79" idx="0"/>
          </p:cNvCxnSpPr>
          <p:nvPr/>
        </p:nvCxnSpPr>
        <p:spPr>
          <a:xfrm>
            <a:off x="6702053" y="2193027"/>
            <a:ext cx="0" cy="3552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44"/>
          <p:cNvCxnSpPr/>
          <p:nvPr/>
        </p:nvCxnSpPr>
        <p:spPr>
          <a:xfrm>
            <a:off x="6716124" y="3038582"/>
            <a:ext cx="0" cy="3223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52"/>
          <p:cNvSpPr txBox="1"/>
          <p:nvPr/>
        </p:nvSpPr>
        <p:spPr>
          <a:xfrm>
            <a:off x="5508589" y="4893523"/>
            <a:ext cx="5143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recvfrom</a:t>
            </a:r>
            <a:r>
              <a:rPr lang="zh-CN" altLang="en-US" dirty="0"/>
              <a:t>收到的消息可以来自不同的客户端；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sendto</a:t>
            </a:r>
            <a:r>
              <a:rPr lang="zh-CN" altLang="en-US" dirty="0"/>
              <a:t>即为一次服务，返回后继续为下个客户端服务</a:t>
            </a:r>
            <a:endParaRPr lang="en-US" altLang="zh-CN" dirty="0"/>
          </a:p>
        </p:txBody>
      </p:sp>
      <p:sp>
        <p:nvSpPr>
          <p:cNvPr id="66" name="TextBox 156"/>
          <p:cNvSpPr txBox="1"/>
          <p:nvPr/>
        </p:nvSpPr>
        <p:spPr>
          <a:xfrm>
            <a:off x="2036222" y="17414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67" name="TextBox 157"/>
          <p:cNvSpPr txBox="1"/>
          <p:nvPr/>
        </p:nvSpPr>
        <p:spPr>
          <a:xfrm>
            <a:off x="7379833" y="17338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</a:t>
            </a:r>
          </a:p>
        </p:txBody>
      </p:sp>
      <p:sp>
        <p:nvSpPr>
          <p:cNvPr id="68" name="TextBox 166"/>
          <p:cNvSpPr txBox="1"/>
          <p:nvPr/>
        </p:nvSpPr>
        <p:spPr>
          <a:xfrm>
            <a:off x="4027069" y="4326468"/>
            <a:ext cx="609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</a:t>
            </a:r>
          </a:p>
          <a:p>
            <a:r>
              <a:rPr lang="en-US" altLang="zh-CN" dirty="0"/>
              <a:t>EOF</a:t>
            </a:r>
            <a:endParaRPr lang="zh-CN" altLang="en-US" dirty="0"/>
          </a:p>
        </p:txBody>
      </p:sp>
      <p:cxnSp>
        <p:nvCxnSpPr>
          <p:cNvPr id="69" name="Straight Arrow Connector 172"/>
          <p:cNvCxnSpPr/>
          <p:nvPr/>
        </p:nvCxnSpPr>
        <p:spPr>
          <a:xfrm rot="5400000">
            <a:off x="3361403" y="4499693"/>
            <a:ext cx="1331332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84"/>
          <p:cNvCxnSpPr/>
          <p:nvPr/>
        </p:nvCxnSpPr>
        <p:spPr>
          <a:xfrm flipV="1">
            <a:off x="4257212" y="3555117"/>
            <a:ext cx="1794211" cy="3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5"/>
          <p:cNvCxnSpPr/>
          <p:nvPr/>
        </p:nvCxnSpPr>
        <p:spPr>
          <a:xfrm flipV="1">
            <a:off x="8324831" y="3673687"/>
            <a:ext cx="3138" cy="74524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86"/>
          <p:cNvSpPr txBox="1"/>
          <p:nvPr/>
        </p:nvSpPr>
        <p:spPr>
          <a:xfrm>
            <a:off x="4534732" y="3170233"/>
            <a:ext cx="104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74" name="TextBox 87"/>
          <p:cNvSpPr txBox="1"/>
          <p:nvPr/>
        </p:nvSpPr>
        <p:spPr>
          <a:xfrm>
            <a:off x="4662113" y="3786237"/>
            <a:ext cx="73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reply</a:t>
            </a:r>
            <a:endParaRPr lang="zh-CN" altLang="en-US" dirty="0"/>
          </a:p>
        </p:txBody>
      </p:sp>
      <p:sp>
        <p:nvSpPr>
          <p:cNvPr id="77" name="Rectangle 39"/>
          <p:cNvSpPr/>
          <p:nvPr/>
        </p:nvSpPr>
        <p:spPr>
          <a:xfrm>
            <a:off x="1255461" y="3575779"/>
            <a:ext cx="1186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输出至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显示器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或其他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外设</a:t>
            </a:r>
          </a:p>
        </p:txBody>
      </p:sp>
      <p:sp>
        <p:nvSpPr>
          <p:cNvPr id="78" name="Rectangle 44"/>
          <p:cNvSpPr/>
          <p:nvPr/>
        </p:nvSpPr>
        <p:spPr>
          <a:xfrm>
            <a:off x="6051423" y="1671297"/>
            <a:ext cx="1301260" cy="5217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socket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79" name="Rectangle 44"/>
          <p:cNvSpPr/>
          <p:nvPr/>
        </p:nvSpPr>
        <p:spPr>
          <a:xfrm>
            <a:off x="6051423" y="2548239"/>
            <a:ext cx="1301260" cy="5217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bind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80" name="Rectangle 54"/>
          <p:cNvSpPr/>
          <p:nvPr/>
        </p:nvSpPr>
        <p:spPr>
          <a:xfrm>
            <a:off x="2940535" y="3401810"/>
            <a:ext cx="1301260" cy="572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urier 10 Pitch" pitchFamily="49" charset="0"/>
              </a:rPr>
              <a:t>sendto</a:t>
            </a:r>
            <a:r>
              <a:rPr lang="en-US" altLang="zh-CN" dirty="0">
                <a:latin typeface="Courier 10 Pitch" pitchFamily="49" charset="0"/>
              </a:rPr>
              <a:t>/</a:t>
            </a:r>
          </a:p>
          <a:p>
            <a:pPr algn="ctr"/>
            <a:r>
              <a:rPr lang="en-US" altLang="zh-CN" dirty="0" err="1">
                <a:latin typeface="Courier 10 Pitch" pitchFamily="49" charset="0"/>
              </a:rPr>
              <a:t>recvfrom</a:t>
            </a:r>
            <a:endParaRPr lang="en-US" altLang="zh-CN" dirty="0">
              <a:latin typeface="Courier 10 Pitch" pitchFamily="49" charset="0"/>
            </a:endParaRPr>
          </a:p>
        </p:txBody>
      </p:sp>
      <p:sp>
        <p:nvSpPr>
          <p:cNvPr id="82" name="TextBox 86"/>
          <p:cNvSpPr txBox="1"/>
          <p:nvPr/>
        </p:nvSpPr>
        <p:spPr>
          <a:xfrm>
            <a:off x="7402474" y="3234104"/>
            <a:ext cx="126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While(true)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74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回音服务器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963637" y="1143000"/>
            <a:ext cx="1076881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10 Pitch" pitchFamily="49" charset="0"/>
              </a:rPr>
              <a:t>1</a:t>
            </a:r>
            <a:r>
              <a:rPr lang="en-US" dirty="0">
                <a:solidFill>
                  <a:srgbClr val="00B0F0"/>
                </a:solidFill>
                <a:latin typeface="Courier 10 Pitch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main(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argc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char</a:t>
            </a:r>
            <a:r>
              <a:rPr lang="en-US" dirty="0">
                <a:latin typeface="Courier 10 Pitch" pitchFamily="49" charset="0"/>
              </a:rPr>
              <a:t> **</a:t>
            </a:r>
            <a:r>
              <a:rPr lang="en-US" dirty="0" err="1">
                <a:latin typeface="Courier 10 Pitch" pitchFamily="49" charset="0"/>
              </a:rPr>
              <a:t>argv</a:t>
            </a:r>
            <a:r>
              <a:rPr lang="en-US" dirty="0">
                <a:latin typeface="Courier 10 Pitch" pitchFamily="49" charset="0"/>
              </a:rPr>
              <a:t>){</a:t>
            </a:r>
          </a:p>
          <a:p>
            <a:r>
              <a:rPr lang="en-US" sz="1600" dirty="0">
                <a:latin typeface="Courier 10 Pitch" pitchFamily="49" charset="0"/>
              </a:rPr>
              <a:t>2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char</a:t>
            </a:r>
            <a:r>
              <a:rPr lang="en-US" dirty="0">
                <a:latin typeface="Courier 10 Pitch" pitchFamily="49" charset="0"/>
              </a:rPr>
              <a:t> </a:t>
            </a:r>
            <a:r>
              <a:rPr lang="en-US" dirty="0" err="1">
                <a:latin typeface="Courier 10 Pitch" pitchFamily="49" charset="0"/>
              </a:rPr>
              <a:t>mesg</a:t>
            </a:r>
            <a:r>
              <a:rPr lang="en-US" dirty="0">
                <a:latin typeface="Courier 10 Pitch" pitchFamily="49" charset="0"/>
              </a:rPr>
              <a:t>[MAXLINE];</a:t>
            </a:r>
          </a:p>
          <a:p>
            <a:r>
              <a:rPr lang="en-US" sz="1600" dirty="0">
                <a:latin typeface="Courier 10 Pitch" pitchFamily="49" charset="0"/>
              </a:rPr>
              <a:t>3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altLang="zh-CN" dirty="0" err="1">
                <a:latin typeface="Courier 10 Pitch" pitchFamily="49" charset="0"/>
              </a:rPr>
              <a:t>sock</a:t>
            </a:r>
            <a:r>
              <a:rPr lang="en-US" dirty="0" err="1">
                <a:latin typeface="Courier 10 Pitch" pitchFamily="49" charset="0"/>
              </a:rPr>
              <a:t>fd</a:t>
            </a:r>
            <a:r>
              <a:rPr lang="en-US" dirty="0">
                <a:latin typeface="Courier 10 Pitch" pitchFamily="49" charset="0"/>
              </a:rPr>
              <a:t>, n, </a:t>
            </a:r>
            <a:r>
              <a:rPr lang="en-US" dirty="0" err="1">
                <a:latin typeface="Courier 10 Pitch" pitchFamily="49" charset="0"/>
              </a:rPr>
              <a:t>len</a:t>
            </a:r>
            <a:r>
              <a:rPr lang="en-US" dirty="0">
                <a:latin typeface="Courier 10 Pitch" pitchFamily="49" charset="0"/>
              </a:rPr>
              <a:t>;</a:t>
            </a:r>
          </a:p>
          <a:p>
            <a:r>
              <a:rPr lang="en-US" sz="1600" dirty="0">
                <a:latin typeface="Courier 10 Pitch" pitchFamily="49" charset="0"/>
              </a:rPr>
              <a:t>4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sockaddr_in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cliaddr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;</a:t>
            </a:r>
          </a:p>
          <a:p>
            <a:r>
              <a:rPr lang="en-US" sz="1600" dirty="0">
                <a:latin typeface="Courier 10 Pitch" pitchFamily="49" charset="0"/>
              </a:rPr>
              <a:t>5</a:t>
            </a:r>
            <a:r>
              <a:rPr lang="en-US" dirty="0">
                <a:latin typeface="Courier 10 Pitch" pitchFamily="49" charset="0"/>
              </a:rPr>
              <a:t>    </a:t>
            </a:r>
          </a:p>
          <a:p>
            <a:r>
              <a:rPr lang="en-US" sz="1600" dirty="0">
                <a:latin typeface="Courier 10 Pitch" pitchFamily="49" charset="0"/>
              </a:rPr>
              <a:t>6</a:t>
            </a:r>
            <a:r>
              <a:rPr lang="en-US" dirty="0">
                <a:latin typeface="Courier 10 Pitch" pitchFamily="49" charset="0"/>
              </a:rPr>
              <a:t>    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 = </a:t>
            </a:r>
            <a:r>
              <a:rPr lang="en-US" altLang="zh-CN" dirty="0">
                <a:latin typeface="Courier 10 Pitch" pitchFamily="49" charset="0"/>
              </a:rPr>
              <a:t>s</a:t>
            </a:r>
            <a:r>
              <a:rPr lang="en-US" dirty="0">
                <a:latin typeface="Courier 10 Pitch" pitchFamily="49" charset="0"/>
              </a:rPr>
              <a:t>ocket(AF_INET, SOCK_DGRAM, 0);</a:t>
            </a:r>
          </a:p>
          <a:p>
            <a:r>
              <a:rPr lang="en-US" sz="1600" dirty="0">
                <a:latin typeface="Courier 10 Pitch" pitchFamily="49" charset="0"/>
              </a:rPr>
              <a:t>7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latin typeface="Courier 10 Pitch" pitchFamily="49" charset="0"/>
              </a:rPr>
              <a:t>bzero</a:t>
            </a:r>
            <a:r>
              <a:rPr lang="en-US" dirty="0">
                <a:latin typeface="Courier 10 Pitch" pitchFamily="49" charset="0"/>
              </a:rPr>
              <a:t>(&amp;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latin typeface="Courier 10 Pitch" pitchFamily="49" charset="0"/>
              </a:rPr>
              <a:t>sizeof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));</a:t>
            </a:r>
          </a:p>
          <a:p>
            <a:r>
              <a:rPr lang="en-US" sz="1600" dirty="0">
                <a:latin typeface="Courier 10 Pitch" pitchFamily="49" charset="0"/>
              </a:rPr>
              <a:t>8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latin typeface="Courier 10 Pitch" pitchFamily="49" charset="0"/>
              </a:rPr>
              <a:t>servaddr.sin_family</a:t>
            </a:r>
            <a:r>
              <a:rPr lang="en-US" dirty="0">
                <a:latin typeface="Courier 10 Pitch" pitchFamily="49" charset="0"/>
              </a:rPr>
              <a:t> = AF_INET;</a:t>
            </a:r>
          </a:p>
          <a:p>
            <a:r>
              <a:rPr lang="en-US" sz="1600" dirty="0">
                <a:latin typeface="Courier 10 Pitch" pitchFamily="49" charset="0"/>
              </a:rPr>
              <a:t>9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latin typeface="Courier 10 Pitch" pitchFamily="49" charset="0"/>
              </a:rPr>
              <a:t>servaddr.sin_addr.s_addr</a:t>
            </a:r>
            <a:r>
              <a:rPr lang="en-US" dirty="0">
                <a:latin typeface="Courier 10 Pitch" pitchFamily="49" charset="0"/>
              </a:rPr>
              <a:t> = </a:t>
            </a:r>
            <a:r>
              <a:rPr lang="en-US" dirty="0" err="1">
                <a:latin typeface="Courier 10 Pitch" pitchFamily="49" charset="0"/>
              </a:rPr>
              <a:t>htonl</a:t>
            </a:r>
            <a:r>
              <a:rPr lang="en-US" dirty="0">
                <a:latin typeface="Courier 10 Pitch" pitchFamily="49" charset="0"/>
              </a:rPr>
              <a:t>(INADDR_ANY);</a:t>
            </a:r>
          </a:p>
          <a:p>
            <a:r>
              <a:rPr lang="en-US" sz="1600" dirty="0">
                <a:latin typeface="Courier 10 Pitch" pitchFamily="49" charset="0"/>
              </a:rPr>
              <a:t>10</a:t>
            </a:r>
            <a:r>
              <a:rPr lang="en-US" dirty="0">
                <a:latin typeface="Courier 10 Pitch" pitchFamily="49" charset="0"/>
              </a:rPr>
              <a:t>   </a:t>
            </a:r>
            <a:r>
              <a:rPr lang="en-US" dirty="0" err="1">
                <a:latin typeface="Courier 10 Pitch" pitchFamily="49" charset="0"/>
              </a:rPr>
              <a:t>servaddr.sin_port</a:t>
            </a:r>
            <a:r>
              <a:rPr lang="en-US" dirty="0">
                <a:latin typeface="Courier 10 Pitch" pitchFamily="49" charset="0"/>
              </a:rPr>
              <a:t> = </a:t>
            </a:r>
            <a:r>
              <a:rPr lang="en-US" dirty="0" err="1">
                <a:latin typeface="Courier 10 Pitch" pitchFamily="49" charset="0"/>
              </a:rPr>
              <a:t>htons</a:t>
            </a:r>
            <a:r>
              <a:rPr lang="en-US" dirty="0">
                <a:latin typeface="Courier 10 Pitch" pitchFamily="49" charset="0"/>
              </a:rPr>
              <a:t>(SERV_PORT);  </a:t>
            </a:r>
            <a:r>
              <a:rPr lang="en-US" altLang="zh-CN" dirty="0">
                <a:latin typeface="Courier 10 Pitch" pitchFamily="49" charset="0"/>
              </a:rPr>
              <a:t>// predefined SERV_PORT</a:t>
            </a:r>
            <a:r>
              <a:rPr lang="zh-CN" altLang="en-US" dirty="0">
                <a:latin typeface="Courier 10 Pitch" pitchFamily="49" charset="0"/>
              </a:rPr>
              <a:t> </a:t>
            </a:r>
            <a:r>
              <a:rPr lang="en-US" altLang="zh-CN" dirty="0">
                <a:latin typeface="Courier 10 Pitch" pitchFamily="49" charset="0"/>
              </a:rPr>
              <a:t>8000</a:t>
            </a:r>
            <a:endParaRPr lang="en-US" dirty="0">
              <a:latin typeface="Courier 10 Pitch" pitchFamily="49" charset="0"/>
            </a:endParaRPr>
          </a:p>
          <a:p>
            <a:r>
              <a:rPr lang="en-US" sz="1600" dirty="0">
                <a:latin typeface="Courier 10 Pitch" pitchFamily="49" charset="0"/>
              </a:rPr>
              <a:t>11</a:t>
            </a:r>
            <a:r>
              <a:rPr lang="en-US" dirty="0">
                <a:latin typeface="Courier 10 Pitch" pitchFamily="49" charset="0"/>
              </a:rPr>
              <a:t>   </a:t>
            </a:r>
          </a:p>
          <a:p>
            <a:r>
              <a:rPr lang="en-US" sz="1600" dirty="0">
                <a:latin typeface="Courier 10 Pitch" pitchFamily="49" charset="0"/>
              </a:rPr>
              <a:t>12</a:t>
            </a:r>
            <a:r>
              <a:rPr lang="en-US" dirty="0">
                <a:latin typeface="Courier 10 Pitch" pitchFamily="49" charset="0"/>
              </a:rPr>
              <a:t>   bind(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, (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sockaddr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 </a:t>
            </a:r>
            <a:r>
              <a:rPr lang="en-US" dirty="0">
                <a:latin typeface="Courier 10 Pitch" pitchFamily="49" charset="0"/>
              </a:rPr>
              <a:t>*) &amp;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sizeof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));</a:t>
            </a:r>
          </a:p>
          <a:p>
            <a:r>
              <a:rPr lang="en-US" sz="1600" dirty="0">
                <a:latin typeface="Courier 10 Pitch" pitchFamily="49" charset="0"/>
              </a:rPr>
              <a:t>13</a:t>
            </a:r>
            <a:r>
              <a:rPr lang="en-US" dirty="0">
                <a:latin typeface="Courier 10 Pitch" pitchFamily="49" charset="0"/>
              </a:rPr>
              <a:t>    </a:t>
            </a:r>
          </a:p>
          <a:p>
            <a:r>
              <a:rPr lang="en-US" sz="1600" dirty="0">
                <a:latin typeface="Courier 10 Pitch" pitchFamily="49" charset="0"/>
              </a:rPr>
              <a:t>14</a:t>
            </a:r>
            <a:r>
              <a:rPr lang="en-US" dirty="0">
                <a:solidFill>
                  <a:srgbClr val="00B0F0"/>
                </a:solidFill>
                <a:latin typeface="Courier 10 Pitch" pitchFamily="49" charset="0"/>
              </a:rPr>
              <a:t>  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for</a:t>
            </a:r>
            <a:r>
              <a:rPr lang="en-US" dirty="0">
                <a:latin typeface="Courier 10 Pitch" pitchFamily="49" charset="0"/>
              </a:rPr>
              <a:t> ( ; ; ) {</a:t>
            </a:r>
          </a:p>
          <a:p>
            <a:r>
              <a:rPr lang="en-US" sz="1600" dirty="0">
                <a:latin typeface="Courier 10 Pitch" pitchFamily="49" charset="0"/>
              </a:rPr>
              <a:t>15</a:t>
            </a:r>
            <a:r>
              <a:rPr lang="en-US" dirty="0">
                <a:latin typeface="Courier 10 Pitch" pitchFamily="49" charset="0"/>
              </a:rPr>
              <a:t>      </a:t>
            </a:r>
            <a:r>
              <a:rPr lang="en-US" dirty="0" err="1">
                <a:latin typeface="Courier 10 Pitch" pitchFamily="49" charset="0"/>
              </a:rPr>
              <a:t>len</a:t>
            </a:r>
            <a:r>
              <a:rPr lang="en-US" dirty="0">
                <a:latin typeface="Courier 10 Pitch" pitchFamily="49" charset="0"/>
              </a:rPr>
              <a:t> =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sizeof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cliaddr</a:t>
            </a:r>
            <a:r>
              <a:rPr lang="en-US" dirty="0">
                <a:latin typeface="Courier 10 Pitch" pitchFamily="49" charset="0"/>
              </a:rPr>
              <a:t>);</a:t>
            </a:r>
          </a:p>
          <a:p>
            <a:r>
              <a:rPr lang="en-US" sz="1600" dirty="0">
                <a:latin typeface="Courier 10 Pitch" pitchFamily="49" charset="0"/>
              </a:rPr>
              <a:t>16</a:t>
            </a:r>
            <a:r>
              <a:rPr lang="en-US" dirty="0">
                <a:latin typeface="Courier 10 Pitch" pitchFamily="49" charset="0"/>
              </a:rPr>
              <a:t>      n =</a:t>
            </a:r>
            <a:r>
              <a:rPr lang="en-US" dirty="0"/>
              <a:t> </a:t>
            </a:r>
            <a:r>
              <a:rPr lang="en-US" dirty="0" err="1">
                <a:latin typeface="Courier 10 Pitch" pitchFamily="49" charset="0"/>
              </a:rPr>
              <a:t>recvfrom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 err="1">
                <a:latin typeface="Courier 10 Pitch" pitchFamily="49" charset="0"/>
              </a:rPr>
              <a:t>mesg</a:t>
            </a:r>
            <a:r>
              <a:rPr lang="en-US" dirty="0">
                <a:latin typeface="Courier 10 Pitch" pitchFamily="49" charset="0"/>
              </a:rPr>
              <a:t>, MAXLINE, 0, </a:t>
            </a:r>
            <a:r>
              <a:rPr lang="en-US" dirty="0" err="1">
                <a:latin typeface="Courier 10 Pitch" pitchFamily="49" charset="0"/>
              </a:rPr>
              <a:t>cliaddr</a:t>
            </a:r>
            <a:r>
              <a:rPr lang="en-US" dirty="0">
                <a:latin typeface="Courier 10 Pitch" pitchFamily="49" charset="0"/>
              </a:rPr>
              <a:t>, &amp;</a:t>
            </a:r>
            <a:r>
              <a:rPr lang="en-US" dirty="0" err="1">
                <a:latin typeface="Courier 10 Pitch" pitchFamily="49" charset="0"/>
              </a:rPr>
              <a:t>len</a:t>
            </a:r>
            <a:r>
              <a:rPr lang="en-US" dirty="0"/>
              <a:t>)</a:t>
            </a:r>
            <a:r>
              <a:rPr lang="en-US" dirty="0">
                <a:latin typeface="Courier 10 Pitch" pitchFamily="49" charset="0"/>
              </a:rPr>
              <a:t>;</a:t>
            </a:r>
          </a:p>
          <a:p>
            <a:r>
              <a:rPr lang="en-US" sz="1600" dirty="0">
                <a:latin typeface="Courier 10 Pitch" pitchFamily="49" charset="0"/>
              </a:rPr>
              <a:t>17</a:t>
            </a:r>
            <a:r>
              <a:rPr lang="en-US" dirty="0">
                <a:latin typeface="Courier 10 Pitch" pitchFamily="49" charset="0"/>
              </a:rPr>
              <a:t>      </a:t>
            </a:r>
            <a:r>
              <a:rPr lang="en-US" dirty="0" err="1">
                <a:latin typeface="Courier 10 Pitch" pitchFamily="49" charset="0"/>
              </a:rPr>
              <a:t>sendto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 err="1">
                <a:latin typeface="Courier 10 Pitch" pitchFamily="49" charset="0"/>
              </a:rPr>
              <a:t>mesg</a:t>
            </a:r>
            <a:r>
              <a:rPr lang="en-US" dirty="0">
                <a:latin typeface="Courier 10 Pitch" pitchFamily="49" charset="0"/>
              </a:rPr>
              <a:t>, n, 0, </a:t>
            </a:r>
            <a:r>
              <a:rPr lang="en-US" dirty="0" err="1">
                <a:latin typeface="Courier 10 Pitch" pitchFamily="49" charset="0"/>
              </a:rPr>
              <a:t>cliaddr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 err="1">
                <a:latin typeface="Courier 10 Pitch" pitchFamily="49" charset="0"/>
              </a:rPr>
              <a:t>len</a:t>
            </a:r>
            <a:r>
              <a:rPr lang="en-US" dirty="0">
                <a:latin typeface="Courier 10 Pitch" pitchFamily="49" charset="0"/>
              </a:rPr>
              <a:t>); </a:t>
            </a:r>
          </a:p>
          <a:p>
            <a:r>
              <a:rPr lang="en-US" sz="1600" dirty="0">
                <a:latin typeface="Courier 10 Pitch" pitchFamily="49" charset="0"/>
              </a:rPr>
              <a:t>18</a:t>
            </a:r>
            <a:r>
              <a:rPr lang="en-US" dirty="0">
                <a:latin typeface="Courier 10 Pitch" pitchFamily="49" charset="0"/>
              </a:rPr>
              <a:t>   }</a:t>
            </a:r>
          </a:p>
          <a:p>
            <a:r>
              <a:rPr lang="en-US" sz="1600" dirty="0">
                <a:latin typeface="Courier 10 Pitch" pitchFamily="49" charset="0"/>
              </a:rPr>
              <a:t>19</a:t>
            </a:r>
            <a:r>
              <a:rPr lang="en-US" dirty="0">
                <a:latin typeface="Courier 10 Pitch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790752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回音客户端代码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976050" y="1764035"/>
            <a:ext cx="1076881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10 Pitch" pitchFamily="49" charset="0"/>
              </a:rPr>
              <a:t>1</a:t>
            </a:r>
            <a:r>
              <a:rPr lang="en-US" dirty="0">
                <a:solidFill>
                  <a:srgbClr val="00B0F0"/>
                </a:solidFill>
                <a:latin typeface="Courier 10 Pitch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main(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argc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char</a:t>
            </a:r>
            <a:r>
              <a:rPr lang="en-US" dirty="0">
                <a:latin typeface="Courier 10 Pitch" pitchFamily="49" charset="0"/>
              </a:rPr>
              <a:t> **</a:t>
            </a:r>
            <a:r>
              <a:rPr lang="en-US" dirty="0" err="1">
                <a:latin typeface="Courier 10 Pitch" pitchFamily="49" charset="0"/>
              </a:rPr>
              <a:t>argv</a:t>
            </a:r>
            <a:r>
              <a:rPr lang="en-US" dirty="0">
                <a:latin typeface="Courier 10 Pitch" pitchFamily="49" charset="0"/>
              </a:rPr>
              <a:t>){</a:t>
            </a:r>
          </a:p>
          <a:p>
            <a:r>
              <a:rPr lang="en-US" sz="1600" dirty="0">
                <a:latin typeface="Courier 10 Pitch" pitchFamily="49" charset="0"/>
              </a:rPr>
              <a:t>2</a:t>
            </a:r>
            <a:r>
              <a:rPr lang="en-US" dirty="0">
                <a:latin typeface="Courier 10 Pitch" pitchFamily="49" charset="0"/>
              </a:rPr>
              <a:t>   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, n;</a:t>
            </a:r>
          </a:p>
          <a:p>
            <a:r>
              <a:rPr lang="en-US" sz="1600" dirty="0">
                <a:latin typeface="Courier 10 Pitch" pitchFamily="49" charset="0"/>
              </a:rPr>
              <a:t>3</a:t>
            </a:r>
            <a:r>
              <a:rPr lang="en-US" dirty="0">
                <a:latin typeface="Courier 10 Pitch" pitchFamily="49" charset="0"/>
              </a:rPr>
              <a:t>   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struct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sockaddr_in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;</a:t>
            </a:r>
          </a:p>
          <a:p>
            <a:r>
              <a:rPr lang="en-US" sz="1600" dirty="0">
                <a:latin typeface="Courier 10 Pitch" pitchFamily="49" charset="0"/>
              </a:rPr>
              <a:t>4   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char</a:t>
            </a:r>
            <a:r>
              <a:rPr lang="en-US" dirty="0">
                <a:latin typeface="Courier 10 Pitch" pitchFamily="49" charset="0"/>
              </a:rPr>
              <a:t> </a:t>
            </a:r>
            <a:r>
              <a:rPr lang="en-US" dirty="0" err="1">
                <a:latin typeface="Courier 10 Pitch" pitchFamily="49" charset="0"/>
              </a:rPr>
              <a:t>sendline</a:t>
            </a:r>
            <a:r>
              <a:rPr lang="en-US" dirty="0">
                <a:latin typeface="Courier 10 Pitch" pitchFamily="49" charset="0"/>
              </a:rPr>
              <a:t>[MAXLINE], </a:t>
            </a:r>
            <a:r>
              <a:rPr lang="en-US" dirty="0" err="1">
                <a:latin typeface="Courier 10 Pitch" pitchFamily="49" charset="0"/>
              </a:rPr>
              <a:t>recvline</a:t>
            </a:r>
            <a:r>
              <a:rPr lang="en-US" dirty="0">
                <a:latin typeface="Courier 10 Pitch" pitchFamily="49" charset="0"/>
              </a:rPr>
              <a:t>[MAXLINE + 1]; </a:t>
            </a:r>
            <a:br>
              <a:rPr lang="en-US" dirty="0">
                <a:latin typeface="Courier 10 Pitch" pitchFamily="49" charset="0"/>
              </a:rPr>
            </a:br>
            <a:r>
              <a:rPr lang="en-US" sz="1600" dirty="0">
                <a:latin typeface="Courier 10 Pitch" pitchFamily="49" charset="0"/>
              </a:rPr>
              <a:t>5</a:t>
            </a:r>
            <a:r>
              <a:rPr lang="en-US" dirty="0">
                <a:latin typeface="Courier 10 Pitch" pitchFamily="49" charset="0"/>
              </a:rPr>
              <a:t>   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if</a:t>
            </a:r>
            <a:r>
              <a:rPr lang="en-US" dirty="0">
                <a:solidFill>
                  <a:srgbClr val="D9A9FF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argc</a:t>
            </a:r>
            <a:r>
              <a:rPr lang="en-US" dirty="0">
                <a:latin typeface="Courier 10 Pitch" pitchFamily="49" charset="0"/>
              </a:rPr>
              <a:t> != 2){</a:t>
            </a:r>
          </a:p>
          <a:p>
            <a:pPr marL="342900" indent="-342900">
              <a:buAutoNum type="arabicPlain" startAt="6"/>
            </a:pPr>
            <a:r>
              <a:rPr lang="en-US" dirty="0">
                <a:latin typeface="Courier 10 Pitch" pitchFamily="49" charset="0"/>
              </a:rPr>
              <a:t>    </a:t>
            </a:r>
            <a:r>
              <a:rPr lang="en-US" dirty="0" err="1">
                <a:latin typeface="Courier 10 Pitch" pitchFamily="49" charset="0"/>
              </a:rPr>
              <a:t>fprintf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stderr</a:t>
            </a:r>
            <a:r>
              <a:rPr lang="en-US" dirty="0">
                <a:latin typeface="Courier 10 Pitch" pitchFamily="49" charset="0"/>
              </a:rPr>
              <a:t>, %s\n, "usage: </a:t>
            </a:r>
            <a:r>
              <a:rPr lang="en-US" dirty="0" err="1">
                <a:latin typeface="Courier 10 Pitch" pitchFamily="49" charset="0"/>
              </a:rPr>
              <a:t>echoCli</a:t>
            </a:r>
            <a:r>
              <a:rPr lang="en-US" dirty="0">
                <a:latin typeface="Courier 10 Pitch" pitchFamily="49" charset="0"/>
              </a:rPr>
              <a:t> &lt;</a:t>
            </a:r>
            <a:r>
              <a:rPr lang="en-US" dirty="0" err="1">
                <a:latin typeface="Courier 10 Pitch" pitchFamily="49" charset="0"/>
              </a:rPr>
              <a:t>IPaddress</a:t>
            </a:r>
            <a:r>
              <a:rPr lang="en-US" dirty="0">
                <a:latin typeface="Courier 10 Pitch" pitchFamily="49" charset="0"/>
              </a:rPr>
              <a:t>&gt;");</a:t>
            </a:r>
          </a:p>
          <a:p>
            <a:pPr marL="342900" indent="-342900">
              <a:buAutoNum type="arabicPlain" startAt="6"/>
            </a:pPr>
            <a:r>
              <a:rPr lang="en-US" dirty="0">
                <a:latin typeface="Courier 10 Pitch" pitchFamily="49" charset="0"/>
              </a:rPr>
              <a:t>    exit(EXIT_FAILURE);</a:t>
            </a:r>
          </a:p>
          <a:p>
            <a:pPr marL="342900" indent="-342900"/>
            <a:r>
              <a:rPr lang="en-US" sz="1600" dirty="0">
                <a:latin typeface="Courier 10 Pitch" pitchFamily="49" charset="0"/>
              </a:rPr>
              <a:t>8     }</a:t>
            </a:r>
          </a:p>
          <a:p>
            <a:pPr marL="342900" indent="-342900"/>
            <a:r>
              <a:rPr lang="en-US" sz="1600" dirty="0">
                <a:latin typeface="Courier 10 Pitch" pitchFamily="49" charset="0"/>
              </a:rPr>
              <a:t>9     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 = </a:t>
            </a:r>
            <a:r>
              <a:rPr lang="en-US" altLang="zh-CN" dirty="0">
                <a:latin typeface="Courier 10 Pitch" pitchFamily="49" charset="0"/>
              </a:rPr>
              <a:t>s</a:t>
            </a:r>
            <a:r>
              <a:rPr lang="en-US" dirty="0">
                <a:latin typeface="Courier 10 Pitch" pitchFamily="49" charset="0"/>
              </a:rPr>
              <a:t>ocket(AF_INET, SOCK_DGRAM, 0);</a:t>
            </a:r>
          </a:p>
          <a:p>
            <a:r>
              <a:rPr lang="en-US" sz="1600" dirty="0">
                <a:latin typeface="Courier 10 Pitch" pitchFamily="49" charset="0"/>
              </a:rPr>
              <a:t>10    </a:t>
            </a:r>
            <a:r>
              <a:rPr lang="en-US" dirty="0" err="1">
                <a:solidFill>
                  <a:prstClr val="black"/>
                </a:solidFill>
                <a:latin typeface="Courier 10 Pitch" pitchFamily="49" charset="0"/>
              </a:rPr>
              <a:t>bzero</a:t>
            </a:r>
            <a:r>
              <a:rPr lang="en-US" dirty="0">
                <a:solidFill>
                  <a:prstClr val="black"/>
                </a:solidFill>
                <a:latin typeface="Courier 10 Pitch" pitchFamily="49" charset="0"/>
              </a:rPr>
              <a:t>(&amp;</a:t>
            </a:r>
            <a:r>
              <a:rPr lang="en-US" dirty="0" err="1">
                <a:solidFill>
                  <a:prstClr val="black"/>
                </a:solidFill>
                <a:latin typeface="Courier 10 Pitch" pitchFamily="49" charset="0"/>
              </a:rPr>
              <a:t>servaddr</a:t>
            </a:r>
            <a:r>
              <a:rPr lang="en-US" dirty="0">
                <a:solidFill>
                  <a:prstClr val="black"/>
                </a:solidFill>
                <a:latin typeface="Courier 10 Pitch" pitchFamily="49" charset="0"/>
              </a:rPr>
              <a:t>, </a:t>
            </a:r>
            <a:r>
              <a:rPr lang="en-US" dirty="0" err="1">
                <a:solidFill>
                  <a:prstClr val="black"/>
                </a:solidFill>
                <a:latin typeface="Courier 10 Pitch" pitchFamily="49" charset="0"/>
              </a:rPr>
              <a:t>sizeof</a:t>
            </a:r>
            <a:r>
              <a:rPr lang="en-US" dirty="0">
                <a:solidFill>
                  <a:prstClr val="black"/>
                </a:solidFill>
                <a:latin typeface="Courier 10 Pitch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10 Pitch" pitchFamily="49" charset="0"/>
              </a:rPr>
              <a:t>servaddr</a:t>
            </a:r>
            <a:r>
              <a:rPr lang="en-US" dirty="0">
                <a:solidFill>
                  <a:prstClr val="black"/>
                </a:solidFill>
                <a:latin typeface="Courier 10 Pitch" pitchFamily="49" charset="0"/>
              </a:rPr>
              <a:t>));</a:t>
            </a:r>
            <a:endParaRPr lang="en-US" dirty="0">
              <a:latin typeface="Courier 10 Pitch" pitchFamily="49" charset="0"/>
            </a:endParaRPr>
          </a:p>
          <a:p>
            <a:r>
              <a:rPr lang="en-US" sz="1600" dirty="0">
                <a:latin typeface="Courier 10 Pitch" pitchFamily="49" charset="0"/>
              </a:rPr>
              <a:t>11</a:t>
            </a:r>
            <a:r>
              <a:rPr lang="en-US" dirty="0">
                <a:latin typeface="Courier 10 Pitch" pitchFamily="49" charset="0"/>
              </a:rPr>
              <a:t>   </a:t>
            </a:r>
            <a:r>
              <a:rPr lang="en-US" dirty="0" err="1">
                <a:latin typeface="Courier 10 Pitch" pitchFamily="49" charset="0"/>
              </a:rPr>
              <a:t>servaddr.sin_family</a:t>
            </a:r>
            <a:r>
              <a:rPr lang="en-US" dirty="0">
                <a:latin typeface="Courier 10 Pitch" pitchFamily="49" charset="0"/>
              </a:rPr>
              <a:t> = AF_INET; </a:t>
            </a:r>
          </a:p>
          <a:p>
            <a:r>
              <a:rPr lang="en-US" sz="1600" dirty="0">
                <a:latin typeface="Courier 10 Pitch" pitchFamily="49" charset="0"/>
              </a:rPr>
              <a:t>12</a:t>
            </a:r>
            <a:r>
              <a:rPr lang="en-US" dirty="0">
                <a:latin typeface="Courier 10 Pitch" pitchFamily="49" charset="0"/>
              </a:rPr>
              <a:t>   </a:t>
            </a:r>
            <a:r>
              <a:rPr lang="en-US" altLang="zh-CN" dirty="0" err="1">
                <a:latin typeface="Courier 10 Pitch" pitchFamily="49" charset="0"/>
              </a:rPr>
              <a:t>i</a:t>
            </a:r>
            <a:r>
              <a:rPr lang="en-US" dirty="0" err="1">
                <a:latin typeface="Courier 10 Pitch" pitchFamily="49" charset="0"/>
              </a:rPr>
              <a:t>net_pton</a:t>
            </a:r>
            <a:r>
              <a:rPr lang="en-US" dirty="0">
                <a:latin typeface="Courier 10 Pitch" pitchFamily="49" charset="0"/>
              </a:rPr>
              <a:t>(AF_INET, </a:t>
            </a:r>
            <a:r>
              <a:rPr lang="en-US" dirty="0" err="1">
                <a:latin typeface="Courier 10 Pitch" pitchFamily="49" charset="0"/>
              </a:rPr>
              <a:t>argv</a:t>
            </a:r>
            <a:r>
              <a:rPr lang="en-US" dirty="0">
                <a:latin typeface="Courier 10 Pitch" pitchFamily="49" charset="0"/>
              </a:rPr>
              <a:t>[1], &amp;</a:t>
            </a:r>
            <a:r>
              <a:rPr lang="en-US" dirty="0" err="1">
                <a:latin typeface="Courier 10 Pitch" pitchFamily="49" charset="0"/>
              </a:rPr>
              <a:t>servaddr.sin_addr</a:t>
            </a:r>
            <a:r>
              <a:rPr lang="en-US" dirty="0">
                <a:latin typeface="Courier 10 Pitch" pitchFamily="49" charset="0"/>
              </a:rPr>
              <a:t>);</a:t>
            </a:r>
          </a:p>
          <a:p>
            <a:r>
              <a:rPr lang="en-US" sz="1600" dirty="0">
                <a:latin typeface="Courier 10 Pitch" pitchFamily="49" charset="0"/>
              </a:rPr>
              <a:t>13</a:t>
            </a:r>
            <a:r>
              <a:rPr lang="en-US" dirty="0">
                <a:latin typeface="Courier 10 Pitch" pitchFamily="49" charset="0"/>
              </a:rPr>
              <a:t>   </a:t>
            </a:r>
            <a:r>
              <a:rPr lang="en-US" dirty="0" err="1">
                <a:latin typeface="Courier 10 Pitch" pitchFamily="49" charset="0"/>
              </a:rPr>
              <a:t>servaddr.sin_port</a:t>
            </a:r>
            <a:r>
              <a:rPr lang="en-US" dirty="0">
                <a:latin typeface="Courier 10 Pitch" pitchFamily="49" charset="0"/>
              </a:rPr>
              <a:t> = </a:t>
            </a:r>
            <a:r>
              <a:rPr lang="en-US" dirty="0" err="1">
                <a:latin typeface="Courier 10 Pitch" pitchFamily="49" charset="0"/>
              </a:rPr>
              <a:t>htons</a:t>
            </a:r>
            <a:r>
              <a:rPr lang="en-US" dirty="0">
                <a:latin typeface="Courier 10 Pitch" pitchFamily="49" charset="0"/>
              </a:rPr>
              <a:t>(SERV_PORT);</a:t>
            </a:r>
          </a:p>
          <a:p>
            <a:r>
              <a:rPr lang="en-US" dirty="0">
                <a:latin typeface="Courier 10 Pitch" pitchFamily="49" charset="0"/>
              </a:rPr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327469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创建一个网络应用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客户程序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和一个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服务器程序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两个程序可以运行在不同的端系统上，并通过网络进行通信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架构的程序类似：每个程序既有客户端功能，又有服务器端功能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：程序间调用网络发送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接收数据的接口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目标：学习如何在程序中创建套接字，进行数据收发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sp>
        <p:nvSpPr>
          <p:cNvPr id="348" name="Freeform 66">
            <a:extLst>
              <a:ext uri="{FF2B5EF4-FFF2-40B4-BE49-F238E27FC236}">
                <a16:creationId xmlns:a16="http://schemas.microsoft.com/office/drawing/2014/main" id="{833C2EB5-90D9-484D-A1DE-6EB4485D4225}"/>
              </a:ext>
            </a:extLst>
          </p:cNvPr>
          <p:cNvSpPr>
            <a:spLocks/>
          </p:cNvSpPr>
          <p:nvPr/>
        </p:nvSpPr>
        <p:spPr bwMode="auto">
          <a:xfrm>
            <a:off x="8267700" y="3933221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9" name="Freeform 7">
            <a:extLst>
              <a:ext uri="{FF2B5EF4-FFF2-40B4-BE49-F238E27FC236}">
                <a16:creationId xmlns:a16="http://schemas.microsoft.com/office/drawing/2014/main" id="{437FD3CF-6B2B-495A-99DA-8A7BBFE47ADC}"/>
              </a:ext>
            </a:extLst>
          </p:cNvPr>
          <p:cNvSpPr>
            <a:spLocks/>
          </p:cNvSpPr>
          <p:nvPr/>
        </p:nvSpPr>
        <p:spPr bwMode="auto">
          <a:xfrm>
            <a:off x="4953000" y="5230209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" name="Text Box 51">
            <a:extLst>
              <a:ext uri="{FF2B5EF4-FFF2-40B4-BE49-F238E27FC236}">
                <a16:creationId xmlns:a16="http://schemas.microsoft.com/office/drawing/2014/main" id="{EDC71CD5-6C73-4C70-AC29-9CAA52DAF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5361971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Internet</a:t>
            </a:r>
          </a:p>
        </p:txBody>
      </p:sp>
      <p:sp>
        <p:nvSpPr>
          <p:cNvPr id="351" name="Line 52">
            <a:extLst>
              <a:ext uri="{FF2B5EF4-FFF2-40B4-BE49-F238E27FC236}">
                <a16:creationId xmlns:a16="http://schemas.microsoft.com/office/drawing/2014/main" id="{5CDB42A6-4849-4C26-A38C-7C12BCFFE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1701" y="5773133"/>
            <a:ext cx="2211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" name="Text Box 53">
            <a:extLst>
              <a:ext uri="{FF2B5EF4-FFF2-40B4-BE49-F238E27FC236}">
                <a16:creationId xmlns:a16="http://schemas.microsoft.com/office/drawing/2014/main" id="{91C9C52A-A583-4BBC-8E6D-C9065C6C2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838" y="4998433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CC0000"/>
                </a:solidFill>
              </a:rPr>
              <a:t>操作系统控制</a:t>
            </a:r>
            <a:endParaRPr lang="en-US" altLang="zh-CN" sz="1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3" name="Text Box 56">
            <a:extLst>
              <a:ext uri="{FF2B5EF4-FFF2-40B4-BE49-F238E27FC236}">
                <a16:creationId xmlns:a16="http://schemas.microsoft.com/office/drawing/2014/main" id="{95ED007A-FDC9-4824-9BCE-D17A0E201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0613" y="4098321"/>
            <a:ext cx="1415772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CC0000"/>
                </a:solidFill>
              </a:rPr>
              <a:t>应用程序控制</a:t>
            </a:r>
            <a:endParaRPr lang="en-US" altLang="zh-CN" sz="1600" dirty="0">
              <a:solidFill>
                <a:srgbClr val="CC0000"/>
              </a:solidFill>
            </a:endParaRPr>
          </a:p>
        </p:txBody>
      </p:sp>
      <p:sp>
        <p:nvSpPr>
          <p:cNvPr id="354" name="Freeform 45">
            <a:extLst>
              <a:ext uri="{FF2B5EF4-FFF2-40B4-BE49-F238E27FC236}">
                <a16:creationId xmlns:a16="http://schemas.microsoft.com/office/drawing/2014/main" id="{124C5239-B66E-41AA-AA1F-A422B64367C5}"/>
              </a:ext>
            </a:extLst>
          </p:cNvPr>
          <p:cNvSpPr>
            <a:spLocks/>
          </p:cNvSpPr>
          <p:nvPr/>
        </p:nvSpPr>
        <p:spPr bwMode="auto">
          <a:xfrm>
            <a:off x="2527301" y="3996722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17DA17DA-B478-4115-88BA-FF852BC3C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6" y="3952271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CF794D32-3860-452B-86D4-66E3C8F42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6" y="4006246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357" name="Line 25">
            <a:extLst>
              <a:ext uri="{FF2B5EF4-FFF2-40B4-BE49-F238E27FC236}">
                <a16:creationId xmlns:a16="http://schemas.microsoft.com/office/drawing/2014/main" id="{9BF89EB1-4D34-4AD1-833E-5FE1C353C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2000" y="476665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" name="Text Box 26">
            <a:extLst>
              <a:ext uri="{FF2B5EF4-FFF2-40B4-BE49-F238E27FC236}">
                <a16:creationId xmlns:a16="http://schemas.microsoft.com/office/drawing/2014/main" id="{407B538F-9628-4191-B76F-BBFDE8862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138" y="4749196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359" name="Line 27">
            <a:extLst>
              <a:ext uri="{FF2B5EF4-FFF2-40B4-BE49-F238E27FC236}">
                <a16:creationId xmlns:a16="http://schemas.microsoft.com/office/drawing/2014/main" id="{161FD0D8-BBB5-43DB-A5C6-C1600CFCF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9937" y="508733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" name="Line 28">
            <a:extLst>
              <a:ext uri="{FF2B5EF4-FFF2-40B4-BE49-F238E27FC236}">
                <a16:creationId xmlns:a16="http://schemas.microsoft.com/office/drawing/2014/main" id="{A03F073B-09CD-477D-88CF-9A8B846C0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650" y="539689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" name="Line 29">
            <a:extLst>
              <a:ext uri="{FF2B5EF4-FFF2-40B4-BE49-F238E27FC236}">
                <a16:creationId xmlns:a16="http://schemas.microsoft.com/office/drawing/2014/main" id="{CE7B72C9-A8E6-47AB-B3B0-4E57B56AA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650" y="568264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" name="Text Box 26">
            <a:extLst>
              <a:ext uri="{FF2B5EF4-FFF2-40B4-BE49-F238E27FC236}">
                <a16:creationId xmlns:a16="http://schemas.microsoft.com/office/drawing/2014/main" id="{82F562DB-AACF-46ED-949A-6931EA82D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063" y="3996721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363" name="Text Box 26">
            <a:extLst>
              <a:ext uri="{FF2B5EF4-FFF2-40B4-BE49-F238E27FC236}">
                <a16:creationId xmlns:a16="http://schemas.microsoft.com/office/drawing/2014/main" id="{941C82CA-418C-4D4D-8699-3E09D3B9B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613" y="5654071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364" name="Text Box 26">
            <a:extLst>
              <a:ext uri="{FF2B5EF4-FFF2-40B4-BE49-F238E27FC236}">
                <a16:creationId xmlns:a16="http://schemas.microsoft.com/office/drawing/2014/main" id="{76DB0B10-12BC-4526-92D4-D4DB21E5A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5368321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365" name="Text Box 26">
            <a:extLst>
              <a:ext uri="{FF2B5EF4-FFF2-40B4-BE49-F238E27FC236}">
                <a16:creationId xmlns:a16="http://schemas.microsoft.com/office/drawing/2014/main" id="{9F1EA625-506D-4316-AB41-E81FBD632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138" y="5073046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366" name="Oval 57">
            <a:extLst>
              <a:ext uri="{FF2B5EF4-FFF2-40B4-BE49-F238E27FC236}">
                <a16:creationId xmlns:a16="http://schemas.microsoft.com/office/drawing/2014/main" id="{E9557366-811F-49FE-8660-E6EE9D288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2" y="4271358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process</a:t>
            </a:r>
          </a:p>
        </p:txBody>
      </p:sp>
      <p:grpSp>
        <p:nvGrpSpPr>
          <p:cNvPr id="367" name="Group 58">
            <a:extLst>
              <a:ext uri="{FF2B5EF4-FFF2-40B4-BE49-F238E27FC236}">
                <a16:creationId xmlns:a16="http://schemas.microsoft.com/office/drawing/2014/main" id="{2C6AE6E5-BD5D-4F64-B9E9-B866BD2B8735}"/>
              </a:ext>
            </a:extLst>
          </p:cNvPr>
          <p:cNvGrpSpPr>
            <a:grpSpLocks/>
          </p:cNvGrpSpPr>
          <p:nvPr/>
        </p:nvGrpSpPr>
        <p:grpSpPr bwMode="auto">
          <a:xfrm>
            <a:off x="3675062" y="4631722"/>
            <a:ext cx="546100" cy="225425"/>
            <a:chOff x="1287" y="2524"/>
            <a:chExt cx="260" cy="100"/>
          </a:xfrm>
        </p:grpSpPr>
        <p:sp>
          <p:nvSpPr>
            <p:cNvPr id="368" name="Rectangle 59">
              <a:extLst>
                <a:ext uri="{FF2B5EF4-FFF2-40B4-BE49-F238E27FC236}">
                  <a16:creationId xmlns:a16="http://schemas.microsoft.com/office/drawing/2014/main" id="{07C67CAB-C6F3-42B5-BC7C-C22197AFB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69" name="Rectangle 60">
              <a:extLst>
                <a:ext uri="{FF2B5EF4-FFF2-40B4-BE49-F238E27FC236}">
                  <a16:creationId xmlns:a16="http://schemas.microsoft.com/office/drawing/2014/main" id="{C5178398-18A8-4A66-BAEF-FCD0BA58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70" name="Rectangle 61">
              <a:extLst>
                <a:ext uri="{FF2B5EF4-FFF2-40B4-BE49-F238E27FC236}">
                  <a16:creationId xmlns:a16="http://schemas.microsoft.com/office/drawing/2014/main" id="{ECB3705C-3D5B-461F-B751-C8B9F9669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71" name="Rectangle 62">
              <a:extLst>
                <a:ext uri="{FF2B5EF4-FFF2-40B4-BE49-F238E27FC236}">
                  <a16:creationId xmlns:a16="http://schemas.microsoft.com/office/drawing/2014/main" id="{A2C6AF6F-8B85-4F45-93DD-C27703480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372" name="Rectangle 23">
            <a:extLst>
              <a:ext uri="{FF2B5EF4-FFF2-40B4-BE49-F238E27FC236}">
                <a16:creationId xmlns:a16="http://schemas.microsoft.com/office/drawing/2014/main" id="{ED512283-621E-4527-AE45-28F260444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7" y="3923696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373" name="Rectangle 24">
            <a:extLst>
              <a:ext uri="{FF2B5EF4-FFF2-40B4-BE49-F238E27FC236}">
                <a16:creationId xmlns:a16="http://schemas.microsoft.com/office/drawing/2014/main" id="{E177FC22-EFF4-463D-B293-BED6FD317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38" y="3977671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374" name="Line 25">
            <a:extLst>
              <a:ext uri="{FF2B5EF4-FFF2-40B4-BE49-F238E27FC236}">
                <a16:creationId xmlns:a16="http://schemas.microsoft.com/office/drawing/2014/main" id="{C7BD2A4C-6BCE-4DFC-B6A2-B30EDE5C0D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4362" y="473808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" name="Text Box 26">
            <a:extLst>
              <a:ext uri="{FF2B5EF4-FFF2-40B4-BE49-F238E27FC236}">
                <a16:creationId xmlns:a16="http://schemas.microsoft.com/office/drawing/2014/main" id="{BAA01E9E-4F26-400A-AACC-573D3D44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1" y="4720621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transport</a:t>
            </a:r>
          </a:p>
        </p:txBody>
      </p:sp>
      <p:sp>
        <p:nvSpPr>
          <p:cNvPr id="376" name="Line 27">
            <a:extLst>
              <a:ext uri="{FF2B5EF4-FFF2-40B4-BE49-F238E27FC236}">
                <a16:creationId xmlns:a16="http://schemas.microsoft.com/office/drawing/2014/main" id="{5D3358FA-F70B-499B-B5FB-F2CB216EB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300" y="505875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7" name="Line 28">
            <a:extLst>
              <a:ext uri="{FF2B5EF4-FFF2-40B4-BE49-F238E27FC236}">
                <a16:creationId xmlns:a16="http://schemas.microsoft.com/office/drawing/2014/main" id="{ADB747DB-0B09-4990-A6BF-B4CDACD40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8012" y="536832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" name="Line 29">
            <a:extLst>
              <a:ext uri="{FF2B5EF4-FFF2-40B4-BE49-F238E27FC236}">
                <a16:creationId xmlns:a16="http://schemas.microsoft.com/office/drawing/2014/main" id="{B8E8C959-71C2-4E37-A001-05825E101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8012" y="565407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" name="Text Box 26">
            <a:extLst>
              <a:ext uri="{FF2B5EF4-FFF2-40B4-BE49-F238E27FC236}">
                <a16:creationId xmlns:a16="http://schemas.microsoft.com/office/drawing/2014/main" id="{BD069906-AE96-4648-9E7D-9541E226E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426" y="3968146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380" name="Text Box 26">
            <a:extLst>
              <a:ext uri="{FF2B5EF4-FFF2-40B4-BE49-F238E27FC236}">
                <a16:creationId xmlns:a16="http://schemas.microsoft.com/office/drawing/2014/main" id="{79A3EF22-C6B3-4003-9734-D72452509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6" y="5625496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physical</a:t>
            </a:r>
          </a:p>
        </p:txBody>
      </p:sp>
      <p:sp>
        <p:nvSpPr>
          <p:cNvPr id="381" name="Text Box 26">
            <a:extLst>
              <a:ext uri="{FF2B5EF4-FFF2-40B4-BE49-F238E27FC236}">
                <a16:creationId xmlns:a16="http://schemas.microsoft.com/office/drawing/2014/main" id="{459F452D-32A0-4E18-AB4C-737341BA6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026" y="5339746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link</a:t>
            </a:r>
          </a:p>
        </p:txBody>
      </p:sp>
      <p:sp>
        <p:nvSpPr>
          <p:cNvPr id="382" name="Text Box 26">
            <a:extLst>
              <a:ext uri="{FF2B5EF4-FFF2-40B4-BE49-F238E27FC236}">
                <a16:creationId xmlns:a16="http://schemas.microsoft.com/office/drawing/2014/main" id="{35BC1301-76C5-47A9-B234-50BD9E4CA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1" y="5044471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969696"/>
                </a:solidFill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383" name="Oval 78">
            <a:extLst>
              <a:ext uri="{FF2B5EF4-FFF2-40B4-BE49-F238E27FC236}">
                <a16:creationId xmlns:a16="http://schemas.microsoft.com/office/drawing/2014/main" id="{1793F4DD-6570-4FCD-8511-6214E5F4B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75" y="4242783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process</a:t>
            </a:r>
          </a:p>
        </p:txBody>
      </p:sp>
      <p:grpSp>
        <p:nvGrpSpPr>
          <p:cNvPr id="384" name="Group 79">
            <a:extLst>
              <a:ext uri="{FF2B5EF4-FFF2-40B4-BE49-F238E27FC236}">
                <a16:creationId xmlns:a16="http://schemas.microsoft.com/office/drawing/2014/main" id="{260E19DF-DB16-49E3-B041-9400DA77DBDA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4603147"/>
            <a:ext cx="546100" cy="225425"/>
            <a:chOff x="1287" y="2524"/>
            <a:chExt cx="260" cy="100"/>
          </a:xfrm>
        </p:grpSpPr>
        <p:sp>
          <p:nvSpPr>
            <p:cNvPr id="385" name="Rectangle 80">
              <a:extLst>
                <a:ext uri="{FF2B5EF4-FFF2-40B4-BE49-F238E27FC236}">
                  <a16:creationId xmlns:a16="http://schemas.microsoft.com/office/drawing/2014/main" id="{1794911F-741E-4843-AFB2-5A6C9F6AF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86" name="Rectangle 81">
              <a:extLst>
                <a:ext uri="{FF2B5EF4-FFF2-40B4-BE49-F238E27FC236}">
                  <a16:creationId xmlns:a16="http://schemas.microsoft.com/office/drawing/2014/main" id="{1FEEC487-9DD4-4714-AA21-C524DE7D8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87" name="Rectangle 82">
              <a:extLst>
                <a:ext uri="{FF2B5EF4-FFF2-40B4-BE49-F238E27FC236}">
                  <a16:creationId xmlns:a16="http://schemas.microsoft.com/office/drawing/2014/main" id="{899DE4B0-9337-44C8-9899-BD6607294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88" name="Rectangle 83">
              <a:extLst>
                <a:ext uri="{FF2B5EF4-FFF2-40B4-BE49-F238E27FC236}">
                  <a16:creationId xmlns:a16="http://schemas.microsoft.com/office/drawing/2014/main" id="{1FC34164-0C76-49B9-9D62-54BC955F5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389" name="Line 88">
            <a:extLst>
              <a:ext uri="{FF2B5EF4-FFF2-40B4-BE49-F238E27FC236}">
                <a16:creationId xmlns:a16="http://schemas.microsoft.com/office/drawing/2014/main" id="{40B0AF99-7D69-4FC8-B6F7-E1BAF977B0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7050" y="4374546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" name="Line 89">
            <a:extLst>
              <a:ext uri="{FF2B5EF4-FFF2-40B4-BE49-F238E27FC236}">
                <a16:creationId xmlns:a16="http://schemas.microsoft.com/office/drawing/2014/main" id="{B4218141-23F3-4A6A-92CD-1665D7056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2475" y="4799996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1" name="Line 90">
            <a:extLst>
              <a:ext uri="{FF2B5EF4-FFF2-40B4-BE49-F238E27FC236}">
                <a16:creationId xmlns:a16="http://schemas.microsoft.com/office/drawing/2014/main" id="{E3FC4C09-D440-4A84-A625-32951B591E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96287" y="5300058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2" name="Text Box 56">
            <a:extLst>
              <a:ext uri="{FF2B5EF4-FFF2-40B4-BE49-F238E27FC236}">
                <a16:creationId xmlns:a16="http://schemas.microsoft.com/office/drawing/2014/main" id="{F86EFC35-5A8E-49F2-871E-E24A4327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4055459"/>
            <a:ext cx="917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CC0000"/>
                </a:solidFill>
              </a:rPr>
              <a:t>socket</a:t>
            </a:r>
          </a:p>
        </p:txBody>
      </p:sp>
      <p:sp>
        <p:nvSpPr>
          <p:cNvPr id="393" name="Line 92">
            <a:extLst>
              <a:ext uri="{FF2B5EF4-FFF2-40B4-BE49-F238E27FC236}">
                <a16:creationId xmlns:a16="http://schemas.microsoft.com/office/drawing/2014/main" id="{28E85697-6A74-42A3-8594-D073CF0DBF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3238" y="4255484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4" name="Line 93">
            <a:extLst>
              <a:ext uri="{FF2B5EF4-FFF2-40B4-BE49-F238E27FC236}">
                <a16:creationId xmlns:a16="http://schemas.microsoft.com/office/drawing/2014/main" id="{55F4E844-CE48-4BD5-A467-73ABEDFE0C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8401" y="4244372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5" name="Group 96">
            <a:extLst>
              <a:ext uri="{FF2B5EF4-FFF2-40B4-BE49-F238E27FC236}">
                <a16:creationId xmlns:a16="http://schemas.microsoft.com/office/drawing/2014/main" id="{75002ADA-183E-461B-848A-921C271A2CF2}"/>
              </a:ext>
            </a:extLst>
          </p:cNvPr>
          <p:cNvGrpSpPr>
            <a:grpSpLocks/>
          </p:cNvGrpSpPr>
          <p:nvPr/>
        </p:nvGrpSpPr>
        <p:grpSpPr bwMode="auto">
          <a:xfrm>
            <a:off x="2103437" y="5309584"/>
            <a:ext cx="719138" cy="773113"/>
            <a:chOff x="-44" y="1473"/>
            <a:chExt cx="981" cy="1105"/>
          </a:xfrm>
        </p:grpSpPr>
        <p:pic>
          <p:nvPicPr>
            <p:cNvPr id="396" name="Picture 97" descr="desktop_computer_stylized_medium">
              <a:extLst>
                <a:ext uri="{FF2B5EF4-FFF2-40B4-BE49-F238E27FC236}">
                  <a16:creationId xmlns:a16="http://schemas.microsoft.com/office/drawing/2014/main" id="{4159B98C-66BF-4576-A591-4403DA8B6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7" name="Freeform 98">
              <a:extLst>
                <a:ext uri="{FF2B5EF4-FFF2-40B4-BE49-F238E27FC236}">
                  <a16:creationId xmlns:a16="http://schemas.microsoft.com/office/drawing/2014/main" id="{D82C6B9F-319C-4047-9AC9-63480CBE8A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8" name="Group 99">
            <a:extLst>
              <a:ext uri="{FF2B5EF4-FFF2-40B4-BE49-F238E27FC236}">
                <a16:creationId xmlns:a16="http://schemas.microsoft.com/office/drawing/2014/main" id="{6E52C519-3894-4633-9F35-F70B200C97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99512" y="5504846"/>
            <a:ext cx="719138" cy="773112"/>
            <a:chOff x="-44" y="1473"/>
            <a:chExt cx="981" cy="1105"/>
          </a:xfrm>
        </p:grpSpPr>
        <p:pic>
          <p:nvPicPr>
            <p:cNvPr id="399" name="Picture 100" descr="desktop_computer_stylized_medium">
              <a:extLst>
                <a:ext uri="{FF2B5EF4-FFF2-40B4-BE49-F238E27FC236}">
                  <a16:creationId xmlns:a16="http://schemas.microsoft.com/office/drawing/2014/main" id="{10262DCE-CB25-44DB-BD85-423FC4BC47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" name="Freeform 101">
              <a:extLst>
                <a:ext uri="{FF2B5EF4-FFF2-40B4-BE49-F238E27FC236}">
                  <a16:creationId xmlns:a16="http://schemas.microsoft.com/office/drawing/2014/main" id="{0BD58A96-836E-4125-A307-23BA44D489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4219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回音客户端代码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180899" y="2046849"/>
            <a:ext cx="95808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10 Pitch" pitchFamily="49" charset="0"/>
              </a:rPr>
              <a:t>14</a:t>
            </a:r>
            <a:r>
              <a:rPr lang="en-US" dirty="0">
                <a:latin typeface="Courier 10 Pitch" pitchFamily="49" charset="0"/>
              </a:rPr>
              <a:t> 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while</a:t>
            </a:r>
            <a:r>
              <a:rPr lang="en-US" dirty="0">
                <a:latin typeface="Courier 10 Pitch" pitchFamily="49" charset="0"/>
              </a:rPr>
              <a:t> (</a:t>
            </a:r>
            <a:r>
              <a:rPr lang="en-US" dirty="0" err="1">
                <a:latin typeface="Courier 10 Pitch" pitchFamily="49" charset="0"/>
              </a:rPr>
              <a:t>fgets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sendline</a:t>
            </a:r>
            <a:r>
              <a:rPr lang="en-US" dirty="0">
                <a:latin typeface="Courier 10 Pitch" pitchFamily="49" charset="0"/>
              </a:rPr>
              <a:t>, MAXLINE, </a:t>
            </a:r>
            <a:r>
              <a:rPr lang="en-US" dirty="0" err="1">
                <a:latin typeface="Courier 10 Pitch" pitchFamily="49" charset="0"/>
              </a:rPr>
              <a:t>stdin</a:t>
            </a:r>
            <a:r>
              <a:rPr lang="en-US" dirty="0">
                <a:latin typeface="Courier 10 Pitch" pitchFamily="49" charset="0"/>
              </a:rPr>
              <a:t>) !=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NULL</a:t>
            </a:r>
            <a:r>
              <a:rPr lang="en-US" dirty="0">
                <a:latin typeface="Courier 10 Pitch" pitchFamily="49" charset="0"/>
              </a:rPr>
              <a:t>) {  </a:t>
            </a:r>
          </a:p>
          <a:p>
            <a:r>
              <a:rPr lang="en-US" sz="1600" dirty="0">
                <a:latin typeface="Courier 10 Pitch" pitchFamily="49" charset="0"/>
              </a:rPr>
              <a:t>15</a:t>
            </a:r>
            <a:r>
              <a:rPr lang="en-US" dirty="0">
                <a:latin typeface="Courier 10 Pitch" pitchFamily="49" charset="0"/>
              </a:rPr>
              <a:t>     </a:t>
            </a:r>
            <a:r>
              <a:rPr lang="en-US" dirty="0" err="1">
                <a:latin typeface="Courier 10 Pitch" pitchFamily="49" charset="0"/>
              </a:rPr>
              <a:t>sendto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 err="1">
                <a:latin typeface="Courier 10 Pitch" pitchFamily="49" charset="0"/>
              </a:rPr>
              <a:t>sendline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 err="1">
                <a:latin typeface="Courier 10 Pitch" pitchFamily="49" charset="0"/>
              </a:rPr>
              <a:t>strlen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sendline</a:t>
            </a:r>
            <a:r>
              <a:rPr lang="en-US" dirty="0">
                <a:latin typeface="Courier 10 Pitch" pitchFamily="49" charset="0"/>
              </a:rPr>
              <a:t>), 0, </a:t>
            </a:r>
          </a:p>
          <a:p>
            <a:r>
              <a:rPr lang="en-US" dirty="0">
                <a:latin typeface="Courier 10 Pitch" pitchFamily="49" charset="0"/>
              </a:rPr>
              <a:t>                   (</a:t>
            </a:r>
            <a:r>
              <a:rPr lang="en-US" altLang="zh-CN" dirty="0" err="1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altLang="zh-CN" dirty="0">
                <a:latin typeface="Courier 10 Pitch" pitchFamily="49" charset="0"/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  <a:latin typeface="Courier 10 Pitch" pitchFamily="49" charset="0"/>
              </a:rPr>
              <a:t>sockaddr</a:t>
            </a:r>
            <a:r>
              <a:rPr lang="en-US" altLang="zh-CN" dirty="0">
                <a:latin typeface="Courier 10 Pitch" pitchFamily="49" charset="0"/>
              </a:rPr>
              <a:t> *)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sizeof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));</a:t>
            </a:r>
          </a:p>
          <a:p>
            <a:r>
              <a:rPr lang="en-US" sz="1600" dirty="0">
                <a:latin typeface="Courier 10 Pitch" pitchFamily="49" charset="0"/>
              </a:rPr>
              <a:t>16      </a:t>
            </a:r>
            <a:r>
              <a:rPr lang="en-US" dirty="0">
                <a:latin typeface="Courier 10 Pitch" pitchFamily="49" charset="0"/>
              </a:rPr>
              <a:t>n = </a:t>
            </a:r>
            <a:r>
              <a:rPr lang="en-US" dirty="0" err="1">
                <a:latin typeface="Courier 10 Pitch" pitchFamily="49" charset="0"/>
              </a:rPr>
              <a:t>recvfrom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 err="1">
                <a:latin typeface="Courier 10 Pitch" pitchFamily="49" charset="0"/>
              </a:rPr>
              <a:t>recvline</a:t>
            </a:r>
            <a:r>
              <a:rPr lang="en-US" dirty="0">
                <a:latin typeface="Courier 10 Pitch" pitchFamily="49" charset="0"/>
              </a:rPr>
              <a:t>, MAXLINE, 0,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NULL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NULL</a:t>
            </a:r>
            <a:r>
              <a:rPr lang="en-US" dirty="0">
                <a:latin typeface="Courier 10 Pitch" pitchFamily="49" charset="0"/>
              </a:rPr>
              <a:t>); </a:t>
            </a:r>
          </a:p>
          <a:p>
            <a:r>
              <a:rPr lang="en-US" sz="1600" dirty="0">
                <a:latin typeface="Courier 10 Pitch" pitchFamily="49" charset="0"/>
              </a:rPr>
              <a:t>17</a:t>
            </a:r>
            <a:r>
              <a:rPr lang="en-US" dirty="0">
                <a:solidFill>
                  <a:srgbClr val="00B0F0"/>
                </a:solidFill>
                <a:latin typeface="Courier 10 Pitch" pitchFamily="49" charset="0"/>
              </a:rPr>
              <a:t>  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  </a:t>
            </a:r>
            <a:r>
              <a:rPr lang="en-US" dirty="0" err="1">
                <a:latin typeface="Courier 10 Pitch" pitchFamily="49" charset="0"/>
              </a:rPr>
              <a:t>recvline</a:t>
            </a:r>
            <a:r>
              <a:rPr lang="en-US" dirty="0">
                <a:latin typeface="Courier 10 Pitch" pitchFamily="49" charset="0"/>
              </a:rPr>
              <a:t>[n] = 0;</a:t>
            </a:r>
          </a:p>
          <a:p>
            <a:r>
              <a:rPr lang="en-US" sz="1600" dirty="0">
                <a:latin typeface="Courier 10 Pitch" pitchFamily="49" charset="0"/>
              </a:rPr>
              <a:t>18</a:t>
            </a:r>
            <a:r>
              <a:rPr lang="en-US" dirty="0">
                <a:latin typeface="Courier 10 Pitch" pitchFamily="49" charset="0"/>
              </a:rPr>
              <a:t>     </a:t>
            </a:r>
            <a:r>
              <a:rPr lang="en-US" dirty="0" err="1">
                <a:latin typeface="Courier 10 Pitch" pitchFamily="49" charset="0"/>
              </a:rPr>
              <a:t>fputs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recvline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 err="1">
                <a:latin typeface="Courier 10 Pitch" pitchFamily="49" charset="0"/>
              </a:rPr>
              <a:t>stdout</a:t>
            </a:r>
            <a:r>
              <a:rPr lang="en-US" dirty="0">
                <a:latin typeface="Courier 10 Pitch" pitchFamily="49" charset="0"/>
              </a:rPr>
              <a:t>);</a:t>
            </a:r>
          </a:p>
          <a:p>
            <a:r>
              <a:rPr lang="en-US" sz="1600" dirty="0">
                <a:latin typeface="Courier 10 Pitch" pitchFamily="49" charset="0"/>
              </a:rPr>
              <a:t>19</a:t>
            </a:r>
            <a:r>
              <a:rPr lang="en-US" dirty="0">
                <a:latin typeface="Courier 10 Pitch" pitchFamily="49" charset="0"/>
              </a:rPr>
              <a:t>    } </a:t>
            </a:r>
          </a:p>
          <a:p>
            <a:r>
              <a:rPr lang="en-US" sz="1600" dirty="0">
                <a:latin typeface="Courier 10 Pitch" pitchFamily="49" charset="0"/>
              </a:rPr>
              <a:t>20</a:t>
            </a:r>
            <a:r>
              <a:rPr lang="en-US" dirty="0">
                <a:latin typeface="Courier 10 Pitch" pitchFamily="49" charset="0"/>
              </a:rPr>
              <a:t>   exit(0);</a:t>
            </a:r>
          </a:p>
          <a:p>
            <a:r>
              <a:rPr lang="en-US" sz="1600" dirty="0">
                <a:latin typeface="Courier 10 Pitch" pitchFamily="49" charset="0"/>
              </a:rPr>
              <a:t>21</a:t>
            </a:r>
            <a:r>
              <a:rPr lang="en-US" dirty="0">
                <a:latin typeface="Courier 10 Pitch" pitchFamily="49" charset="0"/>
              </a:rPr>
              <a:t> }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8591A14-20CF-4FB3-9854-B956CF975656}"/>
              </a:ext>
            </a:extLst>
          </p:cNvPr>
          <p:cNvCxnSpPr>
            <a:cxnSpLocks/>
          </p:cNvCxnSpPr>
          <p:nvPr/>
        </p:nvCxnSpPr>
        <p:spPr bwMode="auto">
          <a:xfrm>
            <a:off x="3733800" y="2590800"/>
            <a:ext cx="3886200" cy="190500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25D8462-894A-4EA8-A03C-BD6571C28C37}"/>
              </a:ext>
            </a:extLst>
          </p:cNvPr>
          <p:cNvSpPr txBox="1"/>
          <p:nvPr/>
        </p:nvSpPr>
        <p:spPr>
          <a:xfrm>
            <a:off x="5029200" y="4632172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sendto</a:t>
            </a:r>
            <a:r>
              <a:rPr lang="zh-CN" altLang="en-US" dirty="0"/>
              <a:t>自动给</a:t>
            </a:r>
            <a:r>
              <a:rPr lang="en-US" altLang="zh-CN" dirty="0" err="1"/>
              <a:t>sockfd</a:t>
            </a:r>
            <a:r>
              <a:rPr lang="zh-CN" altLang="en-US" dirty="0"/>
              <a:t>分配端口，可以调用</a:t>
            </a:r>
            <a:r>
              <a:rPr lang="en-US" altLang="zh-CN" dirty="0" err="1"/>
              <a:t>getsockname</a:t>
            </a:r>
            <a:r>
              <a:rPr lang="zh-CN" altLang="en-US" dirty="0"/>
              <a:t>查看</a:t>
            </a:r>
          </a:p>
        </p:txBody>
      </p:sp>
    </p:spTree>
    <p:extLst>
      <p:ext uri="{BB962C8B-B14F-4D97-AF65-F5344CB8AC3E}">
        <p14:creationId xmlns:p14="http://schemas.microsoft.com/office/powerpoint/2010/main" val="177161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3352E-CE3A-43E7-8B24-00B323FF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 altLang="zh-CN" dirty="0"/>
              <a:t>Warning</a:t>
            </a:r>
            <a:r>
              <a:rPr lang="zh-CN" altLang="en-US" dirty="0"/>
              <a:t>：样例代码没有考虑</a:t>
            </a:r>
            <a:r>
              <a:rPr lang="en-US" altLang="zh-CN" dirty="0" err="1"/>
              <a:t>sendto</a:t>
            </a:r>
            <a:r>
              <a:rPr lang="zh-CN" altLang="en-US" dirty="0"/>
              <a:t>与</a:t>
            </a:r>
            <a:r>
              <a:rPr lang="en-US" altLang="zh-CN" dirty="0" err="1"/>
              <a:t>recvfrom</a:t>
            </a:r>
            <a:r>
              <a:rPr lang="zh-CN" altLang="en-US" dirty="0"/>
              <a:t>返回值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033E8-33E7-40E4-9EE1-D94219BE92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3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套接字：面向连接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TCP套接字编程时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需要建立连接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可将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连接想像成一对套接字之间的一条封闭管道：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将要发送的字节序列从管道的一端（套接字）送入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从管道的另一端（套接字）取出字节序列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在管道中传输的字节不丢失，并保持顺序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22</a:t>
            </a:fld>
            <a:endParaRPr kumimoji="1" lang="zh-CN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073372"/>
              </p:ext>
            </p:extLst>
          </p:nvPr>
        </p:nvGraphicFramePr>
        <p:xfrm>
          <a:off x="5196106" y="3940216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106" y="3940216"/>
                        <a:ext cx="112395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238968" y="4281528"/>
            <a:ext cx="1136650" cy="1584325"/>
            <a:chOff x="649" y="2260"/>
            <a:chExt cx="716" cy="99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process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649" y="2628"/>
              <a:ext cx="716" cy="630"/>
              <a:chOff x="637" y="2610"/>
              <a:chExt cx="716" cy="630"/>
            </a:xfrm>
          </p:grpSpPr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637" y="2658"/>
                <a:ext cx="71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TCP with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buffers,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variables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bg1"/>
                    </a:solidFill>
                    <a:ea typeface="宋体" panose="02010600030101010101" pitchFamily="2" charset="-122"/>
                  </a:rPr>
                  <a:t>socket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037459" y="4248746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由应用开发者控制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241626" y="5162869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由操作系统控制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5065931" y="4322803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 flipV="1">
            <a:off x="5056406" y="4903828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427881" y="6078639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12437"/>
              </p:ext>
            </p:extLst>
          </p:nvPr>
        </p:nvGraphicFramePr>
        <p:xfrm>
          <a:off x="8853706" y="3835441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3706" y="3835441"/>
                        <a:ext cx="112395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8896568" y="4176753"/>
            <a:ext cx="1136650" cy="1584325"/>
            <a:chOff x="649" y="2260"/>
            <a:chExt cx="716" cy="998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694" y="2260"/>
              <a:ext cx="6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process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649" y="2628"/>
              <a:ext cx="716" cy="630"/>
              <a:chOff x="637" y="2610"/>
              <a:chExt cx="716" cy="630"/>
            </a:xfrm>
          </p:grpSpPr>
          <p:sp>
            <p:nvSpPr>
              <p:cNvPr id="28" name="Text Box 24"/>
              <p:cNvSpPr txBox="1">
                <a:spLocks noChangeArrowheads="1"/>
              </p:cNvSpPr>
              <p:nvPr/>
            </p:nvSpPr>
            <p:spPr bwMode="auto">
              <a:xfrm>
                <a:off x="637" y="2658"/>
                <a:ext cx="71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TCP with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buffers,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ea typeface="宋体" panose="02010600030101010101" pitchFamily="2" charset="-122"/>
                  </a:rPr>
                  <a:t>variables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" name="Group 26"/>
            <p:cNvGrpSpPr>
              <a:grpSpLocks/>
            </p:cNvGrpSpPr>
            <p:nvPr/>
          </p:nvGrpSpPr>
          <p:grpSpPr bwMode="auto">
            <a:xfrm>
              <a:off x="741" y="2500"/>
              <a:ext cx="561" cy="231"/>
              <a:chOff x="897" y="3736"/>
              <a:chExt cx="561" cy="231"/>
            </a:xfrm>
          </p:grpSpPr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Text Box 28"/>
              <p:cNvSpPr txBox="1">
                <a:spLocks noChangeArrowheads="1"/>
              </p:cNvSpPr>
              <p:nvPr/>
            </p:nvSpPr>
            <p:spPr bwMode="auto">
              <a:xfrm>
                <a:off x="897" y="3736"/>
                <a:ext cx="5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chemeClr val="bg1"/>
                    </a:solidFill>
                    <a:ea typeface="宋体" panose="02010600030101010101" pitchFamily="2" charset="-122"/>
                  </a:rPr>
                  <a:t>socket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10142756" y="4281528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由应用开发者控制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10152281" y="5104438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由操作系统控制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V="1">
            <a:off x="10152281" y="4189453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H="1" flipV="1">
            <a:off x="10142756" y="4770478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9220200" y="6019800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6720107" y="4656178"/>
            <a:ext cx="1798637" cy="1674813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7058243" y="5265778"/>
            <a:ext cx="1162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internet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>
            <a:off x="6351806" y="5161003"/>
            <a:ext cx="25336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410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服务器端：监听新连接请求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服务器进程维护多个套接字，包括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监听套接字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连接套接字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每个连接套接字对应一个连接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服务器进程在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监听套接字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等待客户的连接请求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向监听套接字发起连接请求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收到连接请求后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系统自动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一个临时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（称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连接套接字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进程通信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监听套接字上可以继续等待：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若给每个连接套接字分配一个进程，服务进程继续监听，则允许服务器同时服务多个客户（并发模式）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  <a:defRPr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也可以使用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服务进程处理所有连接套接字（循环模式）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defRPr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该客户服务结束后，关闭连接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475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建立连接：</a:t>
            </a:r>
            <a:r>
              <a:rPr lang="en-US" altLang="zh-CN" dirty="0"/>
              <a:t>connect()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向服务器发起建立连接的请求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地址和端口信息在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servaddr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24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703363" y="3474720"/>
            <a:ext cx="88122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#include </a:t>
            </a:r>
            <a:r>
              <a:rPr lang="en-US" dirty="0">
                <a:latin typeface="Courier 10 Pitch" pitchFamily="49" charset="0"/>
              </a:rPr>
              <a:t>&lt;sys/</a:t>
            </a:r>
            <a:r>
              <a:rPr lang="en-US" dirty="0" err="1">
                <a:latin typeface="Courier 10 Pitch" pitchFamily="49" charset="0"/>
              </a:rPr>
              <a:t>socket.h</a:t>
            </a:r>
            <a:r>
              <a:rPr lang="en-US" dirty="0">
                <a:latin typeface="Courier 10 Pitch" pitchFamily="49" charset="0"/>
              </a:rPr>
              <a:t>&gt;</a:t>
            </a:r>
          </a:p>
          <a:p>
            <a:br>
              <a:rPr lang="en-US" dirty="0">
                <a:solidFill>
                  <a:schemeClr val="accent1"/>
                </a:solidFill>
                <a:latin typeface="Courier 10 Pitch" pitchFamily="49" charset="0"/>
              </a:rPr>
            </a:b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connect(</a:t>
            </a:r>
          </a:p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socket_fd</a:t>
            </a:r>
            <a:r>
              <a:rPr lang="en-US" dirty="0">
                <a:latin typeface="Courier 10 Pitch" pitchFamily="49" charset="0"/>
              </a:rPr>
              <a:t>,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</a:p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   const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sockaddr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*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,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/* server address */</a:t>
            </a:r>
          </a:p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socklen_t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*</a:t>
            </a:r>
            <a:r>
              <a:rPr lang="en-US" dirty="0" err="1">
                <a:latin typeface="Courier 10 Pitch" pitchFamily="49" charset="0"/>
              </a:rPr>
              <a:t>addrlen</a:t>
            </a:r>
            <a:r>
              <a:rPr lang="en-US" dirty="0">
                <a:latin typeface="Courier 10 Pitch" pitchFamily="49" charset="0"/>
              </a:rPr>
              <a:t>);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/* address </a:t>
            </a:r>
            <a:r>
              <a:rPr lang="en-US" dirty="0" err="1">
                <a:solidFill>
                  <a:srgbClr val="C00000"/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 length */</a:t>
            </a:r>
          </a:p>
          <a:p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 /* Returns 0 or -1 on error */</a:t>
            </a:r>
          </a:p>
        </p:txBody>
      </p:sp>
    </p:spTree>
    <p:extLst>
      <p:ext uri="{BB962C8B-B14F-4D97-AF65-F5344CB8AC3E}">
        <p14:creationId xmlns:p14="http://schemas.microsoft.com/office/powerpoint/2010/main" val="517545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服务器监听套接字：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listen()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将主动套接字转变为被动套接字，进入监听状态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backlog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设定了监听队列长度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25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568935" y="2988143"/>
            <a:ext cx="82788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#include </a:t>
            </a:r>
            <a:r>
              <a:rPr lang="en-US" dirty="0">
                <a:latin typeface="Courier 10 Pitch" pitchFamily="49" charset="0"/>
              </a:rPr>
              <a:t>&lt;sys/</a:t>
            </a:r>
            <a:r>
              <a:rPr lang="en-US" dirty="0" err="1">
                <a:latin typeface="Courier 10 Pitch" pitchFamily="49" charset="0"/>
              </a:rPr>
              <a:t>socket.h</a:t>
            </a:r>
            <a:r>
              <a:rPr lang="en-US" dirty="0">
                <a:latin typeface="Courier 10 Pitch" pitchFamily="49" charset="0"/>
              </a:rPr>
              <a:t>&gt;</a:t>
            </a:r>
          </a:p>
          <a:p>
            <a:br>
              <a:rPr lang="en-US" dirty="0">
                <a:solidFill>
                  <a:schemeClr val="accent1"/>
                </a:solidFill>
                <a:latin typeface="Courier 10 Pitch" pitchFamily="49" charset="0"/>
              </a:rPr>
            </a:b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sv-SE" dirty="0">
                <a:latin typeface="Courier 10 Pitch" pitchFamily="49" charset="0"/>
              </a:rPr>
              <a:t>listen(</a:t>
            </a:r>
          </a:p>
          <a:p>
            <a:r>
              <a:rPr lang="sv-SE" dirty="0">
                <a:latin typeface="Courier 10 Pitch" pitchFamily="49" charset="0"/>
              </a:rPr>
              <a:t>    int socket_fd;</a:t>
            </a:r>
            <a:endParaRPr lang="sv-SE" dirty="0">
              <a:solidFill>
                <a:srgbClr val="C00000"/>
              </a:solidFill>
              <a:latin typeface="Courier 10 Pitch" pitchFamily="49" charset="0"/>
            </a:endParaRPr>
          </a:p>
          <a:p>
            <a:r>
              <a:rPr lang="sv-SE" dirty="0">
                <a:solidFill>
                  <a:srgbClr val="C00000"/>
                </a:solidFill>
                <a:latin typeface="Courier 10 Pitch" pitchFamily="49" charset="0"/>
              </a:rPr>
              <a:t>    </a:t>
            </a:r>
            <a:r>
              <a:rPr lang="sv-SE" dirty="0">
                <a:latin typeface="Courier 10 Pitch" pitchFamily="49" charset="0"/>
              </a:rPr>
              <a:t>int backlog;) </a:t>
            </a:r>
            <a:r>
              <a:rPr lang="sv-SE" dirty="0">
                <a:solidFill>
                  <a:srgbClr val="C00000"/>
                </a:solidFill>
                <a:latin typeface="Courier 10 Pitch" pitchFamily="49" charset="0"/>
              </a:rPr>
              <a:t>//maximum connection queue length</a:t>
            </a:r>
          </a:p>
          <a:p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 /* Returns 0 </a:t>
            </a:r>
            <a:r>
              <a:rPr lang="en-US" altLang="zh-CN" dirty="0">
                <a:solidFill>
                  <a:srgbClr val="C00000"/>
                </a:solidFill>
                <a:latin typeface="Courier 10 Pitch" pitchFamily="49" charset="0"/>
              </a:rPr>
              <a:t>if OK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 or -1 on error */</a:t>
            </a:r>
          </a:p>
        </p:txBody>
      </p:sp>
    </p:spTree>
    <p:extLst>
      <p:ext uri="{BB962C8B-B14F-4D97-AF65-F5344CB8AC3E}">
        <p14:creationId xmlns:p14="http://schemas.microsoft.com/office/powerpoint/2010/main" val="119650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套接字接收连接请求：</a:t>
            </a:r>
            <a:r>
              <a:rPr lang="en-US" altLang="zh-CN" dirty="0"/>
              <a:t>accept()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服务端从已建立连接的队列中出队列一个客户端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返回值是用来和客户端交换数据的临时套接字描述符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需要在通信完毕后调用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地址和端口记录在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cliaddr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26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4242134"/>
            <a:ext cx="82788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#include </a:t>
            </a:r>
            <a:r>
              <a:rPr lang="en-US" dirty="0">
                <a:latin typeface="Courier 10 Pitch" pitchFamily="49" charset="0"/>
              </a:rPr>
              <a:t>&lt;sys/</a:t>
            </a:r>
            <a:r>
              <a:rPr lang="en-US" dirty="0" err="1">
                <a:latin typeface="Courier 10 Pitch" pitchFamily="49" charset="0"/>
              </a:rPr>
              <a:t>socket.h</a:t>
            </a:r>
            <a:r>
              <a:rPr lang="en-US" dirty="0">
                <a:latin typeface="Courier 10 Pitch" pitchFamily="49" charset="0"/>
              </a:rPr>
              <a:t>&gt;</a:t>
            </a:r>
          </a:p>
          <a:p>
            <a:br>
              <a:rPr lang="en-US" dirty="0">
                <a:solidFill>
                  <a:schemeClr val="accent1"/>
                </a:solidFill>
                <a:latin typeface="Courier 10 Pitch" pitchFamily="49" charset="0"/>
              </a:rPr>
            </a:b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accept(</a:t>
            </a:r>
          </a:p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socket_fd</a:t>
            </a:r>
            <a:r>
              <a:rPr lang="en-US" dirty="0">
                <a:latin typeface="Courier 10 Pitch" pitchFamily="49" charset="0"/>
              </a:rPr>
              <a:t>,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</a:p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sockaddre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*</a:t>
            </a:r>
            <a:r>
              <a:rPr lang="en-US" dirty="0" err="1">
                <a:latin typeface="Courier 10 Pitch" pitchFamily="49" charset="0"/>
              </a:rPr>
              <a:t>cliaddr</a:t>
            </a:r>
            <a:r>
              <a:rPr lang="en-US" dirty="0">
                <a:latin typeface="Courier 10 Pitch" pitchFamily="49" charset="0"/>
              </a:rPr>
              <a:t>,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/* client address */</a:t>
            </a:r>
          </a:p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socklen_t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*</a:t>
            </a:r>
            <a:r>
              <a:rPr lang="en-US" dirty="0" err="1">
                <a:latin typeface="Courier 10 Pitch" pitchFamily="49" charset="0"/>
              </a:rPr>
              <a:t>addrlen</a:t>
            </a:r>
            <a:r>
              <a:rPr lang="en-US" dirty="0">
                <a:latin typeface="Courier 10 Pitch" pitchFamily="49" charset="0"/>
              </a:rPr>
              <a:t>);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/* address </a:t>
            </a:r>
            <a:r>
              <a:rPr lang="en-US" dirty="0" err="1">
                <a:solidFill>
                  <a:srgbClr val="C00000"/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 length */</a:t>
            </a:r>
          </a:p>
          <a:p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 /* Returns file descriptor or -1 on error */</a:t>
            </a:r>
          </a:p>
        </p:txBody>
      </p:sp>
    </p:spTree>
    <p:extLst>
      <p:ext uri="{BB962C8B-B14F-4D97-AF65-F5344CB8AC3E}">
        <p14:creationId xmlns:p14="http://schemas.microsoft.com/office/powerpoint/2010/main" val="2736748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TCP</a:t>
            </a:r>
            <a:r>
              <a:rPr lang="zh-CN" altLang="en-US" dirty="0"/>
              <a:t>的套接字通信流程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27</a:t>
            </a:fld>
            <a:endParaRPr kumimoji="1" lang="zh-CN" altLang="en-US" dirty="0"/>
          </a:p>
        </p:txBody>
      </p:sp>
      <p:sp>
        <p:nvSpPr>
          <p:cNvPr id="2084" name="Rectangle 3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91" name="Rectangle 4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94" name="Rectangle 4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</a:t>
            </a:r>
            <a:endParaRPr kumimoji="0" lang="en-US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05" name="Rectangle 57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6" name="Rectangle 44"/>
          <p:cNvSpPr/>
          <p:nvPr/>
        </p:nvSpPr>
        <p:spPr>
          <a:xfrm>
            <a:off x="3084372" y="2159397"/>
            <a:ext cx="1301260" cy="386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socket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58" name="Rectangle 45"/>
          <p:cNvSpPr/>
          <p:nvPr/>
        </p:nvSpPr>
        <p:spPr>
          <a:xfrm>
            <a:off x="6579007" y="1491168"/>
            <a:ext cx="1256004" cy="379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socket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59" name="Rectangle 46"/>
          <p:cNvSpPr/>
          <p:nvPr/>
        </p:nvSpPr>
        <p:spPr>
          <a:xfrm>
            <a:off x="3094919" y="2890916"/>
            <a:ext cx="1283680" cy="414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connect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60" name="Rectangle 47"/>
          <p:cNvSpPr/>
          <p:nvPr/>
        </p:nvSpPr>
        <p:spPr>
          <a:xfrm>
            <a:off x="6579006" y="2293032"/>
            <a:ext cx="1256005" cy="3094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bind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63" name="Rectangle 48"/>
          <p:cNvSpPr/>
          <p:nvPr/>
        </p:nvSpPr>
        <p:spPr>
          <a:xfrm>
            <a:off x="6579007" y="2926075"/>
            <a:ext cx="1256005" cy="3657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listen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65" name="Rectangle 49"/>
          <p:cNvSpPr/>
          <p:nvPr/>
        </p:nvSpPr>
        <p:spPr>
          <a:xfrm>
            <a:off x="6579006" y="3708417"/>
            <a:ext cx="1256005" cy="4528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accept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66" name="Rectangle 50"/>
          <p:cNvSpPr/>
          <p:nvPr/>
        </p:nvSpPr>
        <p:spPr>
          <a:xfrm>
            <a:off x="2532199" y="4541148"/>
            <a:ext cx="1323163" cy="4094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write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67" name="Rectangle 51"/>
          <p:cNvSpPr/>
          <p:nvPr/>
        </p:nvSpPr>
        <p:spPr>
          <a:xfrm>
            <a:off x="3084372" y="3671673"/>
            <a:ext cx="1308295" cy="4868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write</a:t>
            </a:r>
          </a:p>
          <a:p>
            <a:pPr algn="ctr"/>
            <a:r>
              <a:rPr lang="en-US" altLang="zh-CN" dirty="0">
                <a:latin typeface="Courier 10 Pitch" pitchFamily="49" charset="0"/>
              </a:rPr>
              <a:t>/read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68" name="Rectangle 52"/>
          <p:cNvSpPr/>
          <p:nvPr/>
        </p:nvSpPr>
        <p:spPr>
          <a:xfrm>
            <a:off x="3392278" y="5420379"/>
            <a:ext cx="1298541" cy="419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close</a:t>
            </a:r>
            <a:endParaRPr lang="zh-CN" altLang="en-US" dirty="0">
              <a:latin typeface="Courier 10 Pitch" pitchFamily="49" charset="0"/>
            </a:endParaRPr>
          </a:p>
        </p:txBody>
      </p:sp>
      <p:sp>
        <p:nvSpPr>
          <p:cNvPr id="69" name="Rectangle 54"/>
          <p:cNvSpPr/>
          <p:nvPr/>
        </p:nvSpPr>
        <p:spPr>
          <a:xfrm>
            <a:off x="6579007" y="4468081"/>
            <a:ext cx="1256005" cy="478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read</a:t>
            </a:r>
          </a:p>
          <a:p>
            <a:pPr algn="ctr"/>
            <a:r>
              <a:rPr lang="en-US" altLang="zh-CN" dirty="0">
                <a:latin typeface="Courier 10 Pitch" pitchFamily="49" charset="0"/>
              </a:rPr>
              <a:t>/write</a:t>
            </a:r>
            <a:endParaRPr lang="zh-CN" altLang="en-US" dirty="0">
              <a:latin typeface="Courier 10 Pitch" pitchFamily="49" charset="0"/>
            </a:endParaRPr>
          </a:p>
        </p:txBody>
      </p:sp>
      <p:cxnSp>
        <p:nvCxnSpPr>
          <p:cNvPr id="70" name="Straight Arrow Connector 56"/>
          <p:cNvCxnSpPr>
            <a:stCxn id="56" idx="2"/>
            <a:endCxn id="59" idx="0"/>
          </p:cNvCxnSpPr>
          <p:nvPr/>
        </p:nvCxnSpPr>
        <p:spPr>
          <a:xfrm rot="16200000" flipH="1">
            <a:off x="3563551" y="2717708"/>
            <a:ext cx="344658" cy="175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60"/>
          <p:cNvCxnSpPr/>
          <p:nvPr/>
        </p:nvCxnSpPr>
        <p:spPr>
          <a:xfrm>
            <a:off x="3347860" y="4158550"/>
            <a:ext cx="0" cy="3825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2"/>
          <p:cNvCxnSpPr/>
          <p:nvPr/>
        </p:nvCxnSpPr>
        <p:spPr>
          <a:xfrm flipH="1" flipV="1">
            <a:off x="4387701" y="3992455"/>
            <a:ext cx="2196113" cy="7782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80"/>
          <p:cNvCxnSpPr>
            <a:endCxn id="69" idx="3"/>
          </p:cNvCxnSpPr>
          <p:nvPr/>
        </p:nvCxnSpPr>
        <p:spPr>
          <a:xfrm flipH="1">
            <a:off x="7835012" y="4707231"/>
            <a:ext cx="529268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98"/>
          <p:cNvCxnSpPr/>
          <p:nvPr/>
        </p:nvCxnSpPr>
        <p:spPr>
          <a:xfrm rot="5400000" flipH="1" flipV="1">
            <a:off x="8103166" y="4967480"/>
            <a:ext cx="520496" cy="1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101"/>
          <p:cNvCxnSpPr>
            <a:endCxn id="67" idx="1"/>
          </p:cNvCxnSpPr>
          <p:nvPr/>
        </p:nvCxnSpPr>
        <p:spPr>
          <a:xfrm flipV="1">
            <a:off x="2238991" y="3915112"/>
            <a:ext cx="845381" cy="1306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121"/>
          <p:cNvCxnSpPr>
            <a:stCxn id="66" idx="1"/>
          </p:cNvCxnSpPr>
          <p:nvPr/>
        </p:nvCxnSpPr>
        <p:spPr>
          <a:xfrm rot="10800000" flipV="1">
            <a:off x="2227033" y="4745856"/>
            <a:ext cx="305166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23"/>
          <p:cNvCxnSpPr/>
          <p:nvPr/>
        </p:nvCxnSpPr>
        <p:spPr>
          <a:xfrm flipH="1" flipV="1">
            <a:off x="2233390" y="3915112"/>
            <a:ext cx="5601" cy="82624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31"/>
          <p:cNvSpPr/>
          <p:nvPr/>
        </p:nvSpPr>
        <p:spPr>
          <a:xfrm>
            <a:off x="6564605" y="5739612"/>
            <a:ext cx="1298541" cy="4197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10 Pitch" pitchFamily="49" charset="0"/>
              </a:rPr>
              <a:t>close</a:t>
            </a:r>
            <a:endParaRPr lang="zh-CN" altLang="en-US" dirty="0">
              <a:latin typeface="Courier 10 Pitch" pitchFamily="49" charset="0"/>
            </a:endParaRPr>
          </a:p>
        </p:txBody>
      </p:sp>
      <p:cxnSp>
        <p:nvCxnSpPr>
          <p:cNvPr id="80" name="Straight Arrow Connector 133"/>
          <p:cNvCxnSpPr>
            <a:stCxn id="69" idx="2"/>
            <a:endCxn id="79" idx="0"/>
          </p:cNvCxnSpPr>
          <p:nvPr/>
        </p:nvCxnSpPr>
        <p:spPr>
          <a:xfrm rot="16200000" flipH="1">
            <a:off x="6813828" y="5339564"/>
            <a:ext cx="793230" cy="68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135"/>
          <p:cNvCxnSpPr>
            <a:stCxn id="79" idx="3"/>
          </p:cNvCxnSpPr>
          <p:nvPr/>
        </p:nvCxnSpPr>
        <p:spPr>
          <a:xfrm flipV="1">
            <a:off x="7863146" y="5943956"/>
            <a:ext cx="839414" cy="55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37"/>
          <p:cNvCxnSpPr/>
          <p:nvPr/>
        </p:nvCxnSpPr>
        <p:spPr>
          <a:xfrm flipH="1" flipV="1">
            <a:off x="8696901" y="3933837"/>
            <a:ext cx="5659" cy="20156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39"/>
          <p:cNvCxnSpPr>
            <a:endCxn id="65" idx="3"/>
          </p:cNvCxnSpPr>
          <p:nvPr/>
        </p:nvCxnSpPr>
        <p:spPr>
          <a:xfrm flipH="1" flipV="1">
            <a:off x="7835011" y="3934865"/>
            <a:ext cx="860108" cy="64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141"/>
          <p:cNvCxnSpPr>
            <a:stCxn id="58" idx="2"/>
            <a:endCxn id="60" idx="0"/>
          </p:cNvCxnSpPr>
          <p:nvPr/>
        </p:nvCxnSpPr>
        <p:spPr>
          <a:xfrm rot="5400000">
            <a:off x="6995995" y="2082017"/>
            <a:ext cx="422029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144"/>
          <p:cNvCxnSpPr>
            <a:stCxn id="60" idx="2"/>
          </p:cNvCxnSpPr>
          <p:nvPr/>
        </p:nvCxnSpPr>
        <p:spPr>
          <a:xfrm rot="16200000" flipH="1">
            <a:off x="7048665" y="2760864"/>
            <a:ext cx="323554" cy="68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46"/>
          <p:cNvCxnSpPr>
            <a:stCxn id="63" idx="2"/>
          </p:cNvCxnSpPr>
          <p:nvPr/>
        </p:nvCxnSpPr>
        <p:spPr>
          <a:xfrm rot="5400000">
            <a:off x="6998324" y="3499730"/>
            <a:ext cx="416578" cy="7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49"/>
          <p:cNvCxnSpPr>
            <a:stCxn id="59" idx="2"/>
          </p:cNvCxnSpPr>
          <p:nvPr/>
        </p:nvCxnSpPr>
        <p:spPr>
          <a:xfrm rot="5400000">
            <a:off x="3552999" y="3487912"/>
            <a:ext cx="365763" cy="17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50"/>
          <p:cNvSpPr txBox="1"/>
          <p:nvPr/>
        </p:nvSpPr>
        <p:spPr>
          <a:xfrm>
            <a:off x="1307508" y="3866569"/>
            <a:ext cx="876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同时输出至标准输出</a:t>
            </a:r>
          </a:p>
        </p:txBody>
      </p:sp>
      <p:sp>
        <p:nvSpPr>
          <p:cNvPr id="90" name="TextBox 152"/>
          <p:cNvSpPr txBox="1"/>
          <p:nvPr/>
        </p:nvSpPr>
        <p:spPr>
          <a:xfrm>
            <a:off x="8695119" y="4314696"/>
            <a:ext cx="110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结束服务，继续为下个客户端服务</a:t>
            </a:r>
            <a:endParaRPr lang="en-US" altLang="zh-CN" dirty="0"/>
          </a:p>
        </p:txBody>
      </p:sp>
      <p:sp>
        <p:nvSpPr>
          <p:cNvPr id="91" name="TextBox 153"/>
          <p:cNvSpPr txBox="1"/>
          <p:nvPr/>
        </p:nvSpPr>
        <p:spPr>
          <a:xfrm>
            <a:off x="7834219" y="3561115"/>
            <a:ext cx="133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while(true)</a:t>
            </a:r>
            <a:endParaRPr lang="zh-CN" altLang="en-US" dirty="0"/>
          </a:p>
        </p:txBody>
      </p:sp>
      <p:sp>
        <p:nvSpPr>
          <p:cNvPr id="92" name="TextBox 156"/>
          <p:cNvSpPr txBox="1"/>
          <p:nvPr/>
        </p:nvSpPr>
        <p:spPr>
          <a:xfrm>
            <a:off x="2207209" y="21515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93" name="TextBox 157"/>
          <p:cNvSpPr txBox="1"/>
          <p:nvPr/>
        </p:nvSpPr>
        <p:spPr>
          <a:xfrm>
            <a:off x="7826483" y="15356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</a:t>
            </a:r>
          </a:p>
        </p:txBody>
      </p:sp>
      <p:sp>
        <p:nvSpPr>
          <p:cNvPr id="94" name="TextBox 158"/>
          <p:cNvSpPr txBox="1"/>
          <p:nvPr/>
        </p:nvSpPr>
        <p:spPr>
          <a:xfrm>
            <a:off x="6699345" y="5228522"/>
            <a:ext cx="55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EOF</a:t>
            </a:r>
            <a:endParaRPr lang="zh-CN" altLang="en-US" dirty="0"/>
          </a:p>
        </p:txBody>
      </p:sp>
      <p:sp>
        <p:nvSpPr>
          <p:cNvPr id="95" name="TextBox 166"/>
          <p:cNvSpPr txBox="1"/>
          <p:nvPr/>
        </p:nvSpPr>
        <p:spPr>
          <a:xfrm>
            <a:off x="4040755" y="4580694"/>
            <a:ext cx="609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</a:t>
            </a:r>
          </a:p>
          <a:p>
            <a:r>
              <a:rPr lang="en-US" altLang="zh-CN" dirty="0"/>
              <a:t>EOF</a:t>
            </a:r>
            <a:endParaRPr lang="zh-CN" altLang="en-US" dirty="0"/>
          </a:p>
        </p:txBody>
      </p:sp>
      <p:cxnSp>
        <p:nvCxnSpPr>
          <p:cNvPr id="96" name="Straight Arrow Connector 172"/>
          <p:cNvCxnSpPr/>
          <p:nvPr/>
        </p:nvCxnSpPr>
        <p:spPr>
          <a:xfrm>
            <a:off x="4036429" y="4158550"/>
            <a:ext cx="3532" cy="126182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184"/>
          <p:cNvCxnSpPr/>
          <p:nvPr/>
        </p:nvCxnSpPr>
        <p:spPr>
          <a:xfrm>
            <a:off x="4387701" y="3809403"/>
            <a:ext cx="2190512" cy="7792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61"/>
          <p:cNvCxnSpPr/>
          <p:nvPr/>
        </p:nvCxnSpPr>
        <p:spPr>
          <a:xfrm rot="5400000">
            <a:off x="7441118" y="5080021"/>
            <a:ext cx="29541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63"/>
          <p:cNvCxnSpPr>
            <a:stCxn id="65" idx="2"/>
            <a:endCxn id="69" idx="0"/>
          </p:cNvCxnSpPr>
          <p:nvPr/>
        </p:nvCxnSpPr>
        <p:spPr>
          <a:xfrm rot="16200000" flipH="1">
            <a:off x="7053625" y="4314696"/>
            <a:ext cx="306768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1"/>
          <p:cNvCxnSpPr/>
          <p:nvPr/>
        </p:nvCxnSpPr>
        <p:spPr>
          <a:xfrm>
            <a:off x="7588031" y="5227729"/>
            <a:ext cx="79185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461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回音服务端代码：</a:t>
            </a:r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28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359415" y="1235377"/>
            <a:ext cx="1076881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10 Pitch" pitchFamily="49" charset="0"/>
              </a:rPr>
              <a:t>1</a:t>
            </a:r>
            <a:r>
              <a:rPr lang="en-US" dirty="0">
                <a:solidFill>
                  <a:srgbClr val="00B0F0"/>
                </a:solidFill>
                <a:latin typeface="Courier 10 Pitch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main(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argc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char</a:t>
            </a:r>
            <a:r>
              <a:rPr lang="en-US" dirty="0">
                <a:latin typeface="Courier 10 Pitch" pitchFamily="49" charset="0"/>
              </a:rPr>
              <a:t> **</a:t>
            </a:r>
            <a:r>
              <a:rPr lang="en-US" dirty="0" err="1">
                <a:latin typeface="Courier 10 Pitch" pitchFamily="49" charset="0"/>
              </a:rPr>
              <a:t>argv</a:t>
            </a:r>
            <a:r>
              <a:rPr lang="en-US" dirty="0">
                <a:latin typeface="Courier 10 Pitch" pitchFamily="49" charset="0"/>
              </a:rPr>
              <a:t>){</a:t>
            </a:r>
          </a:p>
          <a:p>
            <a:r>
              <a:rPr lang="en-US" sz="1600" dirty="0">
                <a:latin typeface="Courier 10 Pitch" pitchFamily="49" charset="0"/>
              </a:rPr>
              <a:t>2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listenfd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latin typeface="Courier 10 Pitch" pitchFamily="49" charset="0"/>
              </a:rPr>
              <a:t>connfd</a:t>
            </a:r>
            <a:r>
              <a:rPr lang="en-US" dirty="0">
                <a:latin typeface="Courier 10 Pitch" pitchFamily="49" charset="0"/>
              </a:rPr>
              <a:t>;</a:t>
            </a:r>
          </a:p>
          <a:p>
            <a:r>
              <a:rPr lang="en-US" sz="1600" dirty="0">
                <a:latin typeface="Courier 10 Pitch" pitchFamily="49" charset="0"/>
              </a:rPr>
              <a:t>3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socklen_t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clilen</a:t>
            </a:r>
            <a:r>
              <a:rPr lang="en-US" dirty="0">
                <a:latin typeface="Courier 10 Pitch" pitchFamily="49" charset="0"/>
              </a:rPr>
              <a:t>;</a:t>
            </a:r>
          </a:p>
          <a:p>
            <a:r>
              <a:rPr lang="en-US" sz="1600" dirty="0">
                <a:latin typeface="Courier 10 Pitch" pitchFamily="49" charset="0"/>
              </a:rPr>
              <a:t>4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sockaddr_in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cliaddr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;</a:t>
            </a:r>
          </a:p>
          <a:p>
            <a:r>
              <a:rPr lang="en-US" sz="1600" dirty="0">
                <a:latin typeface="Courier 10 Pitch" pitchFamily="49" charset="0"/>
              </a:rPr>
              <a:t>5</a:t>
            </a:r>
            <a:r>
              <a:rPr lang="en-US" dirty="0">
                <a:latin typeface="Courier 10 Pitch" pitchFamily="49" charset="0"/>
              </a:rPr>
              <a:t>    </a:t>
            </a:r>
          </a:p>
          <a:p>
            <a:r>
              <a:rPr lang="en-US" sz="1600" dirty="0">
                <a:latin typeface="Courier 10 Pitch" pitchFamily="49" charset="0"/>
              </a:rPr>
              <a:t>6</a:t>
            </a:r>
            <a:r>
              <a:rPr lang="en-US" dirty="0">
                <a:latin typeface="Courier 10 Pitch" pitchFamily="49" charset="0"/>
              </a:rPr>
              <a:t>    </a:t>
            </a:r>
            <a:r>
              <a:rPr lang="en-US" dirty="0" err="1">
                <a:latin typeface="Courier 10 Pitch" pitchFamily="49" charset="0"/>
              </a:rPr>
              <a:t>listenfd</a:t>
            </a:r>
            <a:r>
              <a:rPr lang="en-US" dirty="0">
                <a:latin typeface="Courier 10 Pitch" pitchFamily="49" charset="0"/>
              </a:rPr>
              <a:t> = </a:t>
            </a:r>
            <a:r>
              <a:rPr lang="en-US" altLang="zh-CN" dirty="0">
                <a:latin typeface="Courier 10 Pitch" pitchFamily="49" charset="0"/>
              </a:rPr>
              <a:t>s</a:t>
            </a:r>
            <a:r>
              <a:rPr lang="en-US" dirty="0">
                <a:latin typeface="Courier 10 Pitch" pitchFamily="49" charset="0"/>
              </a:rPr>
              <a:t>ocket(AF_INET, SOCK_STREAM, 0);</a:t>
            </a:r>
          </a:p>
          <a:p>
            <a:r>
              <a:rPr lang="en-US" sz="1600" dirty="0">
                <a:latin typeface="Courier 10 Pitch" pitchFamily="49" charset="0"/>
              </a:rPr>
              <a:t>7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latin typeface="Courier 10 Pitch" pitchFamily="49" charset="0"/>
              </a:rPr>
              <a:t>bzero</a:t>
            </a:r>
            <a:r>
              <a:rPr lang="en-US" dirty="0">
                <a:latin typeface="Courier 10 Pitch" pitchFamily="49" charset="0"/>
              </a:rPr>
              <a:t>(&amp;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latin typeface="Courier 10 Pitch" pitchFamily="49" charset="0"/>
              </a:rPr>
              <a:t>sizeof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));</a:t>
            </a:r>
          </a:p>
          <a:p>
            <a:r>
              <a:rPr lang="en-US" sz="1600" dirty="0">
                <a:latin typeface="Courier 10 Pitch" pitchFamily="49" charset="0"/>
              </a:rPr>
              <a:t>8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latin typeface="Courier 10 Pitch" pitchFamily="49" charset="0"/>
              </a:rPr>
              <a:t>servaddr.sin_family</a:t>
            </a:r>
            <a:r>
              <a:rPr lang="en-US" dirty="0">
                <a:latin typeface="Courier 10 Pitch" pitchFamily="49" charset="0"/>
              </a:rPr>
              <a:t> = AF_INET;</a:t>
            </a:r>
          </a:p>
          <a:p>
            <a:r>
              <a:rPr lang="en-US" sz="1600" dirty="0">
                <a:latin typeface="Courier 10 Pitch" pitchFamily="49" charset="0"/>
              </a:rPr>
              <a:t>9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latin typeface="Courier 10 Pitch" pitchFamily="49" charset="0"/>
              </a:rPr>
              <a:t>servaddr.sin_addr.s_addr</a:t>
            </a:r>
            <a:r>
              <a:rPr lang="en-US" dirty="0">
                <a:latin typeface="Courier 10 Pitch" pitchFamily="49" charset="0"/>
              </a:rPr>
              <a:t> = </a:t>
            </a:r>
            <a:r>
              <a:rPr lang="en-US" dirty="0" err="1">
                <a:latin typeface="Courier 10 Pitch" pitchFamily="49" charset="0"/>
              </a:rPr>
              <a:t>htonl</a:t>
            </a:r>
            <a:r>
              <a:rPr lang="en-US" dirty="0">
                <a:latin typeface="Courier 10 Pitch" pitchFamily="49" charset="0"/>
              </a:rPr>
              <a:t>(INADDR_ANY);</a:t>
            </a:r>
          </a:p>
          <a:p>
            <a:r>
              <a:rPr lang="en-US" sz="1600" dirty="0">
                <a:latin typeface="Courier 10 Pitch" pitchFamily="49" charset="0"/>
              </a:rPr>
              <a:t>10</a:t>
            </a:r>
            <a:r>
              <a:rPr lang="en-US" dirty="0">
                <a:latin typeface="Courier 10 Pitch" pitchFamily="49" charset="0"/>
              </a:rPr>
              <a:t>   </a:t>
            </a:r>
            <a:r>
              <a:rPr lang="en-US" dirty="0" err="1">
                <a:latin typeface="Courier 10 Pitch" pitchFamily="49" charset="0"/>
              </a:rPr>
              <a:t>servaddr.sin_port</a:t>
            </a:r>
            <a:r>
              <a:rPr lang="en-US" dirty="0">
                <a:latin typeface="Courier 10 Pitch" pitchFamily="49" charset="0"/>
              </a:rPr>
              <a:t> = </a:t>
            </a:r>
            <a:r>
              <a:rPr lang="en-US" dirty="0" err="1">
                <a:latin typeface="Courier 10 Pitch" pitchFamily="49" charset="0"/>
              </a:rPr>
              <a:t>htons</a:t>
            </a:r>
            <a:r>
              <a:rPr lang="en-US" dirty="0">
                <a:latin typeface="Courier 10 Pitch" pitchFamily="49" charset="0"/>
              </a:rPr>
              <a:t>(SERV_PORT);</a:t>
            </a:r>
          </a:p>
          <a:p>
            <a:r>
              <a:rPr lang="en-US" sz="1600" dirty="0">
                <a:latin typeface="Courier 10 Pitch" pitchFamily="49" charset="0"/>
              </a:rPr>
              <a:t>11</a:t>
            </a:r>
            <a:r>
              <a:rPr lang="en-US" dirty="0">
                <a:latin typeface="Courier 10 Pitch" pitchFamily="49" charset="0"/>
              </a:rPr>
              <a:t>   bind(</a:t>
            </a:r>
            <a:r>
              <a:rPr lang="en-US" dirty="0" err="1">
                <a:latin typeface="Courier 10 Pitch" pitchFamily="49" charset="0"/>
              </a:rPr>
              <a:t>listenfd</a:t>
            </a:r>
            <a:r>
              <a:rPr lang="en-US" dirty="0">
                <a:latin typeface="Courier 10 Pitch" pitchFamily="49" charset="0"/>
              </a:rPr>
              <a:t>, (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sockaddr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 </a:t>
            </a:r>
            <a:r>
              <a:rPr lang="en-US" dirty="0">
                <a:latin typeface="Courier 10 Pitch" pitchFamily="49" charset="0"/>
              </a:rPr>
              <a:t>*) &amp;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sizeof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));</a:t>
            </a:r>
          </a:p>
          <a:p>
            <a:r>
              <a:rPr lang="en-US" sz="1600" dirty="0">
                <a:latin typeface="Courier 10 Pitch" pitchFamily="49" charset="0"/>
              </a:rPr>
              <a:t>12</a:t>
            </a:r>
            <a:r>
              <a:rPr lang="en-US" dirty="0">
                <a:latin typeface="Courier 10 Pitch" pitchFamily="49" charset="0"/>
              </a:rPr>
              <a:t>   listen(</a:t>
            </a:r>
            <a:r>
              <a:rPr lang="en-US" dirty="0" err="1">
                <a:latin typeface="Courier 10 Pitch" pitchFamily="49" charset="0"/>
              </a:rPr>
              <a:t>listenfd</a:t>
            </a:r>
            <a:r>
              <a:rPr lang="en-US" dirty="0">
                <a:latin typeface="Courier 10 Pitch" pitchFamily="49" charset="0"/>
              </a:rPr>
              <a:t>, LISTENQ);</a:t>
            </a:r>
          </a:p>
          <a:p>
            <a:r>
              <a:rPr lang="en-US" sz="1600" dirty="0">
                <a:latin typeface="Courier 10 Pitch" pitchFamily="49" charset="0"/>
              </a:rPr>
              <a:t>13</a:t>
            </a:r>
            <a:r>
              <a:rPr lang="en-US" dirty="0">
                <a:latin typeface="Courier 10 Pitch" pitchFamily="49" charset="0"/>
              </a:rPr>
              <a:t>    </a:t>
            </a:r>
          </a:p>
          <a:p>
            <a:r>
              <a:rPr lang="en-US" sz="1600" dirty="0">
                <a:latin typeface="Courier 10 Pitch" pitchFamily="49" charset="0"/>
              </a:rPr>
              <a:t>14</a:t>
            </a:r>
            <a:r>
              <a:rPr lang="en-US" dirty="0">
                <a:solidFill>
                  <a:srgbClr val="00B0F0"/>
                </a:solidFill>
                <a:latin typeface="Courier 10 Pitch" pitchFamily="49" charset="0"/>
              </a:rPr>
              <a:t>  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for</a:t>
            </a:r>
            <a:r>
              <a:rPr lang="en-US" dirty="0">
                <a:latin typeface="Courier 10 Pitch" pitchFamily="49" charset="0"/>
              </a:rPr>
              <a:t> ( ; ; ) {</a:t>
            </a:r>
          </a:p>
          <a:p>
            <a:r>
              <a:rPr lang="en-US" sz="1600" dirty="0">
                <a:latin typeface="Courier 10 Pitch" pitchFamily="49" charset="0"/>
              </a:rPr>
              <a:t>15</a:t>
            </a:r>
            <a:r>
              <a:rPr lang="en-US" dirty="0">
                <a:latin typeface="Courier 10 Pitch" pitchFamily="49" charset="0"/>
              </a:rPr>
              <a:t>      </a:t>
            </a:r>
            <a:r>
              <a:rPr lang="en-US" dirty="0" err="1">
                <a:latin typeface="Courier 10 Pitch" pitchFamily="49" charset="0"/>
              </a:rPr>
              <a:t>clilen</a:t>
            </a:r>
            <a:r>
              <a:rPr lang="en-US" dirty="0">
                <a:latin typeface="Courier 10 Pitch" pitchFamily="49" charset="0"/>
              </a:rPr>
              <a:t> = </a:t>
            </a:r>
            <a:r>
              <a:rPr lang="en-US" dirty="0" err="1">
                <a:latin typeface="Courier 10 Pitch" pitchFamily="49" charset="0"/>
              </a:rPr>
              <a:t>sizeof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cliaddr</a:t>
            </a:r>
            <a:r>
              <a:rPr lang="en-US" dirty="0">
                <a:latin typeface="Courier 10 Pitch" pitchFamily="49" charset="0"/>
              </a:rPr>
              <a:t>);</a:t>
            </a:r>
          </a:p>
          <a:p>
            <a:r>
              <a:rPr lang="en-US" sz="1600" dirty="0">
                <a:latin typeface="Courier 10 Pitch" pitchFamily="49" charset="0"/>
              </a:rPr>
              <a:t>16</a:t>
            </a:r>
            <a:r>
              <a:rPr lang="en-US" dirty="0">
                <a:latin typeface="Courier 10 Pitch" pitchFamily="49" charset="0"/>
              </a:rPr>
              <a:t>      </a:t>
            </a:r>
            <a:r>
              <a:rPr lang="en-US" dirty="0" err="1">
                <a:latin typeface="Courier 10 Pitch" pitchFamily="49" charset="0"/>
              </a:rPr>
              <a:t>connfd</a:t>
            </a:r>
            <a:r>
              <a:rPr lang="en-US" dirty="0">
                <a:latin typeface="Courier 10 Pitch" pitchFamily="49" charset="0"/>
              </a:rPr>
              <a:t> = accept(</a:t>
            </a:r>
            <a:r>
              <a:rPr lang="en-US" dirty="0" err="1">
                <a:latin typeface="Courier 10 Pitch" pitchFamily="49" charset="0"/>
              </a:rPr>
              <a:t>listenfd</a:t>
            </a:r>
            <a:r>
              <a:rPr lang="en-US" dirty="0">
                <a:latin typeface="Courier 10 Pitch" pitchFamily="49" charset="0"/>
              </a:rPr>
              <a:t>, (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sockaddr</a:t>
            </a:r>
            <a:r>
              <a:rPr lang="en-US" dirty="0">
                <a:latin typeface="Courier 10 Pitch" pitchFamily="49" charset="0"/>
              </a:rPr>
              <a:t> *) &amp;</a:t>
            </a:r>
            <a:r>
              <a:rPr lang="en-US" dirty="0" err="1">
                <a:latin typeface="Courier 10 Pitch" pitchFamily="49" charset="0"/>
              </a:rPr>
              <a:t>cliaddr</a:t>
            </a:r>
            <a:r>
              <a:rPr lang="en-US" dirty="0">
                <a:latin typeface="Courier 10 Pitch" pitchFamily="49" charset="0"/>
              </a:rPr>
              <a:t>, &amp;</a:t>
            </a:r>
            <a:r>
              <a:rPr lang="en-US" dirty="0" err="1">
                <a:latin typeface="Courier 10 Pitch" pitchFamily="49" charset="0"/>
              </a:rPr>
              <a:t>clilen</a:t>
            </a:r>
            <a:r>
              <a:rPr lang="en-US" dirty="0">
                <a:latin typeface="Courier 10 Pitch" pitchFamily="49" charset="0"/>
              </a:rPr>
              <a:t>);</a:t>
            </a:r>
          </a:p>
          <a:p>
            <a:r>
              <a:rPr lang="en-US" sz="1600" dirty="0">
                <a:latin typeface="Courier 10 Pitch" pitchFamily="49" charset="0"/>
              </a:rPr>
              <a:t>17</a:t>
            </a:r>
            <a:r>
              <a:rPr lang="en-US" dirty="0">
                <a:latin typeface="Courier 10 Pitch" pitchFamily="49" charset="0"/>
              </a:rPr>
              <a:t>      </a:t>
            </a:r>
            <a:r>
              <a:rPr lang="en-US" dirty="0" err="1">
                <a:latin typeface="Courier 10 Pitch" pitchFamily="49" charset="0"/>
              </a:rPr>
              <a:t>str_echo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connfd</a:t>
            </a:r>
            <a:r>
              <a:rPr lang="en-US" dirty="0">
                <a:latin typeface="Courier 10 Pitch" pitchFamily="49" charset="0"/>
              </a:rPr>
              <a:t>);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/* process the request */</a:t>
            </a:r>
          </a:p>
          <a:p>
            <a:r>
              <a:rPr lang="en-US" sz="1600" dirty="0">
                <a:latin typeface="Courier 10 Pitch" pitchFamily="49" charset="0"/>
              </a:rPr>
              <a:t>18</a:t>
            </a:r>
            <a:r>
              <a:rPr lang="en-US" dirty="0">
                <a:latin typeface="Courier 10 Pitch" pitchFamily="49" charset="0"/>
              </a:rPr>
              <a:t>   }</a:t>
            </a:r>
          </a:p>
          <a:p>
            <a:r>
              <a:rPr lang="en-US" sz="1600" dirty="0">
                <a:latin typeface="Courier 10 Pitch" pitchFamily="49" charset="0"/>
              </a:rPr>
              <a:t>19</a:t>
            </a:r>
            <a:r>
              <a:rPr lang="en-US" dirty="0">
                <a:latin typeface="Courier 10 Pitch" pitchFamily="49" charset="0"/>
              </a:rPr>
              <a:t> }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07BAA79-BBB0-4DF9-B26A-9CA4E36F37B5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000" y="4985266"/>
            <a:ext cx="4647154" cy="501134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D671AA9-F651-4C92-A7DD-D25534EA4AFF}"/>
              </a:ext>
            </a:extLst>
          </p:cNvPr>
          <p:cNvSpPr txBox="1"/>
          <p:nvPr/>
        </p:nvSpPr>
        <p:spPr>
          <a:xfrm>
            <a:off x="7099033" y="434335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临时套接字描述符</a:t>
            </a:r>
            <a:endParaRPr lang="en-US" altLang="zh-CN" dirty="0"/>
          </a:p>
          <a:p>
            <a:pPr algn="ctr"/>
            <a:r>
              <a:rPr lang="zh-CN" altLang="en-US" dirty="0"/>
              <a:t>注意：只是分配新的描述符，但不分配端口</a:t>
            </a:r>
            <a:endParaRPr lang="en-US" altLang="zh-CN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CD99A08-702C-4639-AFFF-869D9FA2C481}"/>
              </a:ext>
            </a:extLst>
          </p:cNvPr>
          <p:cNvCxnSpPr>
            <a:cxnSpLocks/>
          </p:cNvCxnSpPr>
          <p:nvPr/>
        </p:nvCxnSpPr>
        <p:spPr bwMode="auto">
          <a:xfrm flipV="1">
            <a:off x="4114800" y="2971800"/>
            <a:ext cx="4800600" cy="144780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A159DAD-7654-4228-B0A2-03AD4B4C5804}"/>
              </a:ext>
            </a:extLst>
          </p:cNvPr>
          <p:cNvSpPr txBox="1"/>
          <p:nvPr/>
        </p:nvSpPr>
        <p:spPr>
          <a:xfrm>
            <a:off x="8915400" y="2787134"/>
            <a:ext cx="226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监听的套接字描述符</a:t>
            </a:r>
          </a:p>
        </p:txBody>
      </p:sp>
    </p:spTree>
    <p:extLst>
      <p:ext uri="{BB962C8B-B14F-4D97-AF65-F5344CB8AC3E}">
        <p14:creationId xmlns:p14="http://schemas.microsoft.com/office/powerpoint/2010/main" val="1712931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sockfd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提供回音服务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29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573040" y="1800665"/>
            <a:ext cx="795528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10 Pitch" pitchFamily="49" charset="0"/>
              </a:rPr>
              <a:t>1</a:t>
            </a:r>
            <a:r>
              <a:rPr lang="en-US" sz="2000" dirty="0">
                <a:solidFill>
                  <a:srgbClr val="D9A9FF"/>
                </a:solidFill>
                <a:latin typeface="Courier 10 Pitch" pitchFamily="49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</a:rPr>
              <a:t>void</a:t>
            </a:r>
            <a:r>
              <a:rPr lang="en-US" sz="2000" dirty="0">
                <a:latin typeface="Courier 10 Pitch" pitchFamily="49" charset="0"/>
              </a:rPr>
              <a:t> </a:t>
            </a:r>
            <a:r>
              <a:rPr lang="en-US" sz="2000" dirty="0" err="1">
                <a:latin typeface="Courier 10 Pitch" pitchFamily="49" charset="0"/>
              </a:rPr>
              <a:t>str_echo</a:t>
            </a:r>
            <a:r>
              <a:rPr lang="en-US" sz="2000" dirty="0">
                <a:latin typeface="Courier 10 Pitch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sz="2000" dirty="0">
                <a:latin typeface="Courier 10 Pitch" pitchFamily="49" charset="0"/>
              </a:rPr>
              <a:t> </a:t>
            </a:r>
            <a:r>
              <a:rPr lang="en-US" sz="2000" dirty="0" err="1">
                <a:latin typeface="Courier 10 Pitch" pitchFamily="49" charset="0"/>
              </a:rPr>
              <a:t>sockfd</a:t>
            </a:r>
            <a:r>
              <a:rPr lang="en-US" sz="2000" dirty="0">
                <a:latin typeface="Courier 10 Pitch" pitchFamily="49" charset="0"/>
              </a:rPr>
              <a:t>)</a:t>
            </a:r>
          </a:p>
          <a:p>
            <a:r>
              <a:rPr lang="en-US" dirty="0">
                <a:latin typeface="Courier 10 Pitch" pitchFamily="49" charset="0"/>
              </a:rPr>
              <a:t>2</a:t>
            </a:r>
            <a:r>
              <a:rPr lang="en-US" sz="2000" dirty="0">
                <a:latin typeface="Courier 10 Pitch" pitchFamily="49" charset="0"/>
              </a:rPr>
              <a:t> {</a:t>
            </a:r>
          </a:p>
          <a:p>
            <a:r>
              <a:rPr lang="en-US" dirty="0">
                <a:latin typeface="Courier 10 Pitch" pitchFamily="49" charset="0"/>
              </a:rPr>
              <a:t>3</a:t>
            </a:r>
            <a:r>
              <a:rPr lang="en-US" sz="2000" dirty="0">
                <a:latin typeface="Courier 10 Pitch" pitchFamily="49" charset="0"/>
              </a:rPr>
              <a:t>    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</a:rPr>
              <a:t>ssize_t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sz="2000" dirty="0">
                <a:latin typeface="Courier 10 Pitch" pitchFamily="49" charset="0"/>
              </a:rPr>
              <a:t>    n;</a:t>
            </a:r>
          </a:p>
          <a:p>
            <a:r>
              <a:rPr lang="en-US" dirty="0">
                <a:latin typeface="Courier 10 Pitch" pitchFamily="49" charset="0"/>
              </a:rPr>
              <a:t>4</a:t>
            </a:r>
            <a:r>
              <a:rPr lang="en-US" sz="2000" dirty="0">
                <a:latin typeface="Courier 10 Pitch" pitchFamily="49" charset="0"/>
              </a:rPr>
              <a:t>    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</a:rPr>
              <a:t>char </a:t>
            </a:r>
            <a:r>
              <a:rPr lang="en-US" sz="2000" dirty="0">
                <a:latin typeface="Courier 10 Pitch" pitchFamily="49" charset="0"/>
              </a:rPr>
              <a:t>       </a:t>
            </a:r>
            <a:r>
              <a:rPr lang="en-US" sz="2000" dirty="0" err="1">
                <a:latin typeface="Courier 10 Pitch" pitchFamily="49" charset="0"/>
              </a:rPr>
              <a:t>buf</a:t>
            </a:r>
            <a:r>
              <a:rPr lang="en-US" sz="2000" dirty="0">
                <a:latin typeface="Courier 10 Pitch" pitchFamily="49" charset="0"/>
              </a:rPr>
              <a:t>[MAXLINE];</a:t>
            </a:r>
          </a:p>
          <a:p>
            <a:r>
              <a:rPr lang="en-US" dirty="0">
                <a:latin typeface="Courier 10 Pitch" pitchFamily="49" charset="0"/>
              </a:rPr>
              <a:t>5</a:t>
            </a:r>
            <a:br>
              <a:rPr lang="en-US" sz="2000" dirty="0">
                <a:latin typeface="Courier 10 Pitch" pitchFamily="49" charset="0"/>
              </a:rPr>
            </a:br>
            <a:r>
              <a:rPr lang="en-US" dirty="0">
                <a:latin typeface="Courier 10 Pitch" pitchFamily="49" charset="0"/>
              </a:rPr>
              <a:t>6</a:t>
            </a:r>
            <a:r>
              <a:rPr lang="en-US" sz="2000" dirty="0">
                <a:latin typeface="Courier 10 Pitch" pitchFamily="49" charset="0"/>
              </a:rPr>
              <a:t> again:</a:t>
            </a:r>
          </a:p>
          <a:p>
            <a:r>
              <a:rPr lang="en-US" dirty="0">
                <a:latin typeface="Courier 10 Pitch" pitchFamily="49" charset="0"/>
              </a:rPr>
              <a:t>7</a:t>
            </a:r>
            <a:r>
              <a:rPr lang="en-US" sz="2000" dirty="0">
                <a:latin typeface="Courier 10 Pitch" pitchFamily="49" charset="0"/>
              </a:rPr>
              <a:t>     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</a:rPr>
              <a:t>while</a:t>
            </a:r>
            <a:r>
              <a:rPr lang="en-US" sz="2000" dirty="0">
                <a:latin typeface="Courier 10 Pitch" pitchFamily="49" charset="0"/>
              </a:rPr>
              <a:t> ( (n = read(</a:t>
            </a:r>
            <a:r>
              <a:rPr lang="en-US" sz="2000" dirty="0" err="1">
                <a:latin typeface="Courier 10 Pitch" pitchFamily="49" charset="0"/>
              </a:rPr>
              <a:t>sockfd</a:t>
            </a:r>
            <a:r>
              <a:rPr lang="en-US" sz="2000" dirty="0">
                <a:latin typeface="Courier 10 Pitch" pitchFamily="49" charset="0"/>
              </a:rPr>
              <a:t>, </a:t>
            </a:r>
            <a:r>
              <a:rPr lang="en-US" sz="2000" dirty="0" err="1">
                <a:latin typeface="Courier 10 Pitch" pitchFamily="49" charset="0"/>
              </a:rPr>
              <a:t>buf</a:t>
            </a:r>
            <a:r>
              <a:rPr lang="en-US" sz="2000" dirty="0">
                <a:latin typeface="Courier 10 Pitch" pitchFamily="49" charset="0"/>
              </a:rPr>
              <a:t>, MAXLINE)) &gt; 0)</a:t>
            </a:r>
          </a:p>
          <a:p>
            <a:r>
              <a:rPr lang="en-US" dirty="0">
                <a:latin typeface="Courier 10 Pitch" pitchFamily="49" charset="0"/>
              </a:rPr>
              <a:t>8</a:t>
            </a:r>
            <a:r>
              <a:rPr lang="en-US" sz="2000" dirty="0">
                <a:latin typeface="Courier 10 Pitch" pitchFamily="49" charset="0"/>
              </a:rPr>
              <a:t>         </a:t>
            </a:r>
            <a:r>
              <a:rPr lang="en-US" altLang="zh-CN" sz="2000" dirty="0">
                <a:latin typeface="Courier 10 Pitch" pitchFamily="49" charset="0"/>
              </a:rPr>
              <a:t>w</a:t>
            </a:r>
            <a:r>
              <a:rPr lang="en-US" sz="2000" dirty="0">
                <a:latin typeface="Courier 10 Pitch" pitchFamily="49" charset="0"/>
              </a:rPr>
              <a:t>rite(</a:t>
            </a:r>
            <a:r>
              <a:rPr lang="en-US" sz="2000" dirty="0" err="1">
                <a:latin typeface="Courier 10 Pitch" pitchFamily="49" charset="0"/>
              </a:rPr>
              <a:t>sockfd</a:t>
            </a:r>
            <a:r>
              <a:rPr lang="en-US" sz="2000" dirty="0">
                <a:latin typeface="Courier 10 Pitch" pitchFamily="49" charset="0"/>
              </a:rPr>
              <a:t>, </a:t>
            </a:r>
            <a:r>
              <a:rPr lang="en-US" sz="2000" dirty="0" err="1">
                <a:latin typeface="Courier 10 Pitch" pitchFamily="49" charset="0"/>
              </a:rPr>
              <a:t>buf</a:t>
            </a:r>
            <a:r>
              <a:rPr lang="en-US" sz="2000" dirty="0">
                <a:latin typeface="Courier 10 Pitch" pitchFamily="49" charset="0"/>
              </a:rPr>
              <a:t>, n);</a:t>
            </a:r>
            <a:br>
              <a:rPr lang="en-US" sz="2000" dirty="0">
                <a:latin typeface="Courier 10 Pitch" pitchFamily="49" charset="0"/>
              </a:rPr>
            </a:br>
            <a:r>
              <a:rPr lang="en-US" dirty="0">
                <a:latin typeface="Courier 10 Pitch" pitchFamily="49" charset="0"/>
              </a:rPr>
              <a:t>9</a:t>
            </a:r>
            <a:r>
              <a:rPr lang="en-US" sz="2000" dirty="0">
                <a:latin typeface="Courier 10 Pitch" pitchFamily="49" charset="0"/>
              </a:rPr>
              <a:t>     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</a:rPr>
              <a:t>if</a:t>
            </a:r>
            <a:r>
              <a:rPr lang="en-US" sz="2000" dirty="0">
                <a:solidFill>
                  <a:srgbClr val="D9A9FF"/>
                </a:solidFill>
                <a:latin typeface="Courier 10 Pitch" pitchFamily="49" charset="0"/>
              </a:rPr>
              <a:t> </a:t>
            </a:r>
            <a:r>
              <a:rPr lang="en-US" sz="2000" dirty="0">
                <a:latin typeface="Courier 10 Pitch" pitchFamily="49" charset="0"/>
              </a:rPr>
              <a:t>(n &lt; 0 &amp;&amp; </a:t>
            </a:r>
            <a:r>
              <a:rPr lang="en-US" sz="2000" dirty="0" err="1">
                <a:latin typeface="Courier 10 Pitch" pitchFamily="49" charset="0"/>
              </a:rPr>
              <a:t>errno</a:t>
            </a:r>
            <a:r>
              <a:rPr lang="en-US" sz="2000" dirty="0">
                <a:latin typeface="Courier 10 Pitch" pitchFamily="49" charset="0"/>
              </a:rPr>
              <a:t> == EINTR)</a:t>
            </a:r>
          </a:p>
          <a:p>
            <a:r>
              <a:rPr lang="en-US" dirty="0">
                <a:latin typeface="Courier 10 Pitch" pitchFamily="49" charset="0"/>
              </a:rPr>
              <a:t>10</a:t>
            </a:r>
            <a:r>
              <a:rPr lang="en-US" sz="2000" dirty="0">
                <a:latin typeface="Courier 10 Pitch" pitchFamily="49" charset="0"/>
              </a:rPr>
              <a:t>       </a:t>
            </a:r>
            <a:r>
              <a:rPr lang="en-US" sz="2000" dirty="0" err="1">
                <a:solidFill>
                  <a:schemeClr val="accent1"/>
                </a:solidFill>
                <a:latin typeface="Courier 10 Pitch" pitchFamily="49" charset="0"/>
              </a:rPr>
              <a:t>goto</a:t>
            </a:r>
            <a:r>
              <a:rPr lang="en-US" sz="2000" dirty="0">
                <a:latin typeface="Courier 10 Pitch" pitchFamily="49" charset="0"/>
              </a:rPr>
              <a:t> again; </a:t>
            </a:r>
            <a:r>
              <a:rPr lang="en-US" sz="2000" dirty="0">
                <a:solidFill>
                  <a:srgbClr val="C00000"/>
                </a:solidFill>
                <a:latin typeface="Courier 10 Pitch" pitchFamily="49" charset="0"/>
              </a:rPr>
              <a:t>//soft inter</a:t>
            </a:r>
            <a:r>
              <a:rPr lang="en-US" altLang="zh-CN" sz="2000" dirty="0">
                <a:solidFill>
                  <a:srgbClr val="C00000"/>
                </a:solidFill>
                <a:latin typeface="Courier 10 Pitch" pitchFamily="49" charset="0"/>
              </a:rPr>
              <a:t>r</a:t>
            </a:r>
            <a:r>
              <a:rPr lang="en-US" sz="2000" dirty="0">
                <a:solidFill>
                  <a:srgbClr val="C00000"/>
                </a:solidFill>
                <a:latin typeface="Courier 10 Pitch" pitchFamily="49" charset="0"/>
              </a:rPr>
              <a:t>upt, try again</a:t>
            </a:r>
          </a:p>
          <a:p>
            <a:r>
              <a:rPr lang="en-US" dirty="0">
                <a:latin typeface="Courier 10 Pitch" pitchFamily="49" charset="0"/>
              </a:rPr>
              <a:t>11</a:t>
            </a:r>
            <a:r>
              <a:rPr lang="en-US" sz="2000" dirty="0">
                <a:latin typeface="Courier 10 Pitch" pitchFamily="49" charset="0"/>
              </a:rPr>
              <a:t>    </a:t>
            </a:r>
            <a:r>
              <a:rPr lang="en-US" sz="2000" dirty="0">
                <a:solidFill>
                  <a:schemeClr val="accent1"/>
                </a:solidFill>
                <a:latin typeface="Courier 10 Pitch" pitchFamily="49" charset="0"/>
              </a:rPr>
              <a:t>else if</a:t>
            </a:r>
            <a:r>
              <a:rPr lang="en-US" sz="2000" dirty="0">
                <a:solidFill>
                  <a:srgbClr val="D9A9FF"/>
                </a:solidFill>
                <a:latin typeface="Courier 10 Pitch" pitchFamily="49" charset="0"/>
              </a:rPr>
              <a:t> </a:t>
            </a:r>
            <a:r>
              <a:rPr lang="en-US" sz="2000" dirty="0">
                <a:latin typeface="Courier 10 Pitch" pitchFamily="49" charset="0"/>
              </a:rPr>
              <a:t>(n &lt; 0){</a:t>
            </a:r>
          </a:p>
          <a:p>
            <a:r>
              <a:rPr lang="en-US" dirty="0">
                <a:latin typeface="Courier 10 Pitch" pitchFamily="49" charset="0"/>
              </a:rPr>
              <a:t>12</a:t>
            </a:r>
            <a:r>
              <a:rPr lang="en-US" sz="2000" dirty="0">
                <a:latin typeface="Courier 10 Pitch" pitchFamily="49" charset="0"/>
              </a:rPr>
              <a:t>        </a:t>
            </a:r>
            <a:r>
              <a:rPr lang="en-US" altLang="zh-CN" sz="2000" dirty="0" err="1">
                <a:latin typeface="Courier 10 Pitch" pitchFamily="49" charset="0"/>
              </a:rPr>
              <a:t>p</a:t>
            </a:r>
            <a:r>
              <a:rPr lang="en-US" sz="2000" dirty="0" err="1">
                <a:latin typeface="Courier 10 Pitch" pitchFamily="49" charset="0"/>
              </a:rPr>
              <a:t>err</a:t>
            </a:r>
            <a:r>
              <a:rPr lang="en-US" altLang="zh-CN" sz="2000" dirty="0" err="1">
                <a:latin typeface="Courier 10 Pitch" pitchFamily="49" charset="0"/>
              </a:rPr>
              <a:t>or</a:t>
            </a:r>
            <a:r>
              <a:rPr lang="en-US" sz="2000" dirty="0">
                <a:latin typeface="Courier 10 Pitch" pitchFamily="49" charset="0"/>
              </a:rPr>
              <a:t>(“</a:t>
            </a:r>
            <a:r>
              <a:rPr lang="en-US" altLang="zh-CN" sz="2000" dirty="0">
                <a:latin typeface="Courier 10 Pitch" pitchFamily="49" charset="0"/>
              </a:rPr>
              <a:t>fail to </a:t>
            </a:r>
            <a:r>
              <a:rPr lang="en-US" sz="2000" dirty="0">
                <a:latin typeface="Courier 10 Pitch" pitchFamily="49" charset="0"/>
              </a:rPr>
              <a:t>read");</a:t>
            </a:r>
          </a:p>
          <a:p>
            <a:r>
              <a:rPr lang="en-US" dirty="0">
                <a:latin typeface="Courier 10 Pitch" pitchFamily="49" charset="0"/>
              </a:rPr>
              <a:t>13         exit(EXIT_FAILURE);</a:t>
            </a:r>
          </a:p>
          <a:p>
            <a:r>
              <a:rPr lang="en-US" dirty="0">
                <a:latin typeface="Courier 10 Pitch" pitchFamily="49" charset="0"/>
              </a:rPr>
              <a:t>14</a:t>
            </a:r>
            <a:r>
              <a:rPr lang="en-US" sz="2000" dirty="0">
                <a:latin typeface="Courier 10 Pitch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1353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样例程序：回音服务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3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charset="0"/>
              </a:rPr>
              <a:t>客户程序从键盘读入一行字符（数据），发送给服务器</a:t>
            </a:r>
          </a:p>
          <a:p>
            <a:pPr marL="514350" indent="-514350">
              <a:lnSpc>
                <a:spcPct val="13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charset="0"/>
              </a:rPr>
              <a:t>服务器接收数据，然后将收到的数据回送给客户</a:t>
            </a:r>
          </a:p>
          <a:p>
            <a:pPr marL="514350" indent="-514350">
              <a:lnSpc>
                <a:spcPct val="13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+mj-lt"/>
              <a:buAutoNum type="arabicPeriod"/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ＭＳ Ｐゴシック" charset="0"/>
              </a:rPr>
              <a:t>客户接收回送的数据，在屏幕上显示出来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109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回音客户端代码：</a:t>
            </a:r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30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879231" y="1477108"/>
            <a:ext cx="111134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10 Pitch" pitchFamily="49" charset="0"/>
              </a:rPr>
              <a:t>1</a:t>
            </a:r>
            <a:r>
              <a:rPr lang="en-US" dirty="0">
                <a:solidFill>
                  <a:srgbClr val="D9A9FF"/>
                </a:solidFill>
                <a:latin typeface="Courier 10 Pitch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main(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argc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char</a:t>
            </a:r>
            <a:r>
              <a:rPr lang="en-US" dirty="0">
                <a:latin typeface="Courier 10 Pitch" pitchFamily="49" charset="0"/>
              </a:rPr>
              <a:t> **</a:t>
            </a:r>
            <a:r>
              <a:rPr lang="en-US" dirty="0" err="1">
                <a:latin typeface="Courier 10 Pitch" pitchFamily="49" charset="0"/>
              </a:rPr>
              <a:t>argv</a:t>
            </a:r>
            <a:r>
              <a:rPr lang="en-US" dirty="0">
                <a:latin typeface="Courier 10 Pitch" pitchFamily="49" charset="0"/>
              </a:rPr>
              <a:t>){</a:t>
            </a:r>
          </a:p>
          <a:p>
            <a:r>
              <a:rPr lang="en-US" sz="1600" dirty="0">
                <a:latin typeface="Courier 10 Pitch" pitchFamily="49" charset="0"/>
              </a:rPr>
              <a:t>2</a:t>
            </a:r>
            <a:r>
              <a:rPr lang="en-US" dirty="0">
                <a:latin typeface="Courier 10 Pitch" pitchFamily="49" charset="0"/>
              </a:rPr>
              <a:t> 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;</a:t>
            </a:r>
          </a:p>
          <a:p>
            <a:r>
              <a:rPr lang="en-US" sz="1600" dirty="0">
                <a:latin typeface="Courier 10 Pitch" pitchFamily="49" charset="0"/>
              </a:rPr>
              <a:t>3</a:t>
            </a:r>
            <a:r>
              <a:rPr lang="en-US" dirty="0">
                <a:latin typeface="Courier 10 Pitch" pitchFamily="49" charset="0"/>
              </a:rPr>
              <a:t> 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sockaddr_in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;</a:t>
            </a:r>
          </a:p>
          <a:p>
            <a:r>
              <a:rPr lang="en-US" sz="1600" dirty="0">
                <a:latin typeface="Courier 10 Pitch" pitchFamily="49" charset="0"/>
              </a:rPr>
              <a:t>4</a:t>
            </a:r>
            <a:br>
              <a:rPr lang="en-US" dirty="0">
                <a:latin typeface="Courier 10 Pitch" pitchFamily="49" charset="0"/>
              </a:rPr>
            </a:br>
            <a:r>
              <a:rPr lang="en-US" sz="1600" dirty="0">
                <a:latin typeface="Courier 10 Pitch" pitchFamily="49" charset="0"/>
              </a:rPr>
              <a:t>5</a:t>
            </a:r>
            <a:r>
              <a:rPr lang="en-US" dirty="0">
                <a:latin typeface="Courier 10 Pitch" pitchFamily="49" charset="0"/>
              </a:rPr>
              <a:t>     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if</a:t>
            </a:r>
            <a:r>
              <a:rPr lang="en-US" dirty="0">
                <a:solidFill>
                  <a:srgbClr val="D9A9FF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argc</a:t>
            </a:r>
            <a:r>
              <a:rPr lang="en-US" dirty="0">
                <a:latin typeface="Courier 10 Pitch" pitchFamily="49" charset="0"/>
              </a:rPr>
              <a:t> != 2){</a:t>
            </a:r>
          </a:p>
          <a:p>
            <a:r>
              <a:rPr lang="en-US" sz="1600" dirty="0">
                <a:latin typeface="Courier 10 Pitch" pitchFamily="49" charset="0"/>
              </a:rPr>
              <a:t>6</a:t>
            </a:r>
            <a:r>
              <a:rPr lang="en-US" dirty="0">
                <a:latin typeface="Courier 10 Pitch" pitchFamily="49" charset="0"/>
              </a:rPr>
              <a:t>           </a:t>
            </a:r>
            <a:r>
              <a:rPr lang="en-US" dirty="0" err="1">
                <a:latin typeface="Courier 10 Pitch" pitchFamily="49" charset="0"/>
              </a:rPr>
              <a:t>fprintf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stderr</a:t>
            </a:r>
            <a:r>
              <a:rPr lang="en-US" dirty="0">
                <a:latin typeface="Courier 10 Pitch" pitchFamily="49" charset="0"/>
              </a:rPr>
              <a:t>, %s\n, "usage: </a:t>
            </a:r>
            <a:r>
              <a:rPr lang="en-US" dirty="0" err="1">
                <a:latin typeface="Courier 10 Pitch" pitchFamily="49" charset="0"/>
              </a:rPr>
              <a:t>echoCli</a:t>
            </a:r>
            <a:r>
              <a:rPr lang="en-US" dirty="0">
                <a:latin typeface="Courier 10 Pitch" pitchFamily="49" charset="0"/>
              </a:rPr>
              <a:t> &lt;</a:t>
            </a:r>
            <a:r>
              <a:rPr lang="en-US" dirty="0" err="1">
                <a:latin typeface="Courier 10 Pitch" pitchFamily="49" charset="0"/>
              </a:rPr>
              <a:t>IPaddress</a:t>
            </a:r>
            <a:r>
              <a:rPr lang="en-US" dirty="0">
                <a:latin typeface="Courier 10 Pitch" pitchFamily="49" charset="0"/>
              </a:rPr>
              <a:t>&gt;");</a:t>
            </a:r>
          </a:p>
          <a:p>
            <a:r>
              <a:rPr lang="en-US" sz="1600" dirty="0">
                <a:latin typeface="Courier 10 Pitch" pitchFamily="49" charset="0"/>
              </a:rPr>
              <a:t>7</a:t>
            </a:r>
            <a:r>
              <a:rPr lang="en-US" dirty="0">
                <a:latin typeface="Courier 10 Pitch" pitchFamily="49" charset="0"/>
              </a:rPr>
              <a:t>           exit(EXIT_FAILURE);</a:t>
            </a:r>
          </a:p>
          <a:p>
            <a:r>
              <a:rPr lang="en-US" sz="1600" dirty="0">
                <a:latin typeface="Courier 10 Pitch" pitchFamily="49" charset="0"/>
              </a:rPr>
              <a:t>8</a:t>
            </a:r>
            <a:r>
              <a:rPr lang="en-US" dirty="0">
                <a:latin typeface="Courier 10 Pitch" pitchFamily="49" charset="0"/>
              </a:rPr>
              <a:t>     }</a:t>
            </a:r>
          </a:p>
          <a:p>
            <a:r>
              <a:rPr lang="en-US" sz="1600" dirty="0">
                <a:latin typeface="Courier 10 Pitch" pitchFamily="49" charset="0"/>
              </a:rPr>
              <a:t>9</a:t>
            </a:r>
            <a:r>
              <a:rPr lang="en-US" dirty="0">
                <a:latin typeface="Courier 10 Pitch" pitchFamily="49" charset="0"/>
              </a:rPr>
              <a:t>     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 = </a:t>
            </a:r>
            <a:r>
              <a:rPr lang="en-US" altLang="zh-CN" dirty="0">
                <a:latin typeface="Courier 10 Pitch" pitchFamily="49" charset="0"/>
              </a:rPr>
              <a:t>s</a:t>
            </a:r>
            <a:r>
              <a:rPr lang="en-US" dirty="0">
                <a:latin typeface="Courier 10 Pitch" pitchFamily="49" charset="0"/>
              </a:rPr>
              <a:t>ocket(AF_INET, SOCK_STREAM, 0);</a:t>
            </a:r>
          </a:p>
          <a:p>
            <a:r>
              <a:rPr lang="en-US" sz="1600" dirty="0">
                <a:latin typeface="Courier 10 Pitch" pitchFamily="49" charset="0"/>
              </a:rPr>
              <a:t>10</a:t>
            </a:r>
            <a:br>
              <a:rPr lang="en-US" dirty="0">
                <a:latin typeface="Courier 10 Pitch" pitchFamily="49" charset="0"/>
              </a:rPr>
            </a:br>
            <a:r>
              <a:rPr lang="en-US" sz="1600" dirty="0">
                <a:latin typeface="Courier 10 Pitch" pitchFamily="49" charset="0"/>
              </a:rPr>
              <a:t>11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latin typeface="Courier 10 Pitch" pitchFamily="49" charset="0"/>
              </a:rPr>
              <a:t>bzero</a:t>
            </a:r>
            <a:r>
              <a:rPr lang="en-US" dirty="0">
                <a:latin typeface="Courier 10 Pitch" pitchFamily="49" charset="0"/>
              </a:rPr>
              <a:t>(&amp;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sizeof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));</a:t>
            </a:r>
          </a:p>
          <a:p>
            <a:r>
              <a:rPr lang="en-US" sz="1600" dirty="0">
                <a:latin typeface="Courier 10 Pitch" pitchFamily="49" charset="0"/>
              </a:rPr>
              <a:t>12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latin typeface="Courier 10 Pitch" pitchFamily="49" charset="0"/>
              </a:rPr>
              <a:t>servaddr.sin_family</a:t>
            </a:r>
            <a:r>
              <a:rPr lang="en-US" dirty="0">
                <a:latin typeface="Courier 10 Pitch" pitchFamily="49" charset="0"/>
              </a:rPr>
              <a:t> = AF_INET;</a:t>
            </a:r>
          </a:p>
          <a:p>
            <a:r>
              <a:rPr lang="en-US" sz="1600" dirty="0">
                <a:latin typeface="Courier 10 Pitch" pitchFamily="49" charset="0"/>
              </a:rPr>
              <a:t>13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latin typeface="Courier 10 Pitch" pitchFamily="49" charset="0"/>
              </a:rPr>
              <a:t>servaddr.sin_port</a:t>
            </a:r>
            <a:r>
              <a:rPr lang="en-US" dirty="0">
                <a:latin typeface="Courier 10 Pitch" pitchFamily="49" charset="0"/>
              </a:rPr>
              <a:t> = </a:t>
            </a:r>
            <a:r>
              <a:rPr lang="en-US" dirty="0" err="1">
                <a:latin typeface="Courier 10 Pitch" pitchFamily="49" charset="0"/>
              </a:rPr>
              <a:t>htons</a:t>
            </a:r>
            <a:r>
              <a:rPr lang="en-US" dirty="0">
                <a:latin typeface="Courier 10 Pitch" pitchFamily="49" charset="0"/>
              </a:rPr>
              <a:t>(SERV_PORT);</a:t>
            </a:r>
          </a:p>
          <a:p>
            <a:r>
              <a:rPr lang="en-US" sz="1600" dirty="0">
                <a:latin typeface="Courier 10 Pitch" pitchFamily="49" charset="0"/>
              </a:rPr>
              <a:t>14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altLang="zh-CN" dirty="0" err="1">
                <a:latin typeface="Courier 10 Pitch" pitchFamily="49" charset="0"/>
              </a:rPr>
              <a:t>i</a:t>
            </a:r>
            <a:r>
              <a:rPr lang="en-US" dirty="0" err="1">
                <a:latin typeface="Courier 10 Pitch" pitchFamily="49" charset="0"/>
              </a:rPr>
              <a:t>net_pton</a:t>
            </a:r>
            <a:r>
              <a:rPr lang="en-US" dirty="0">
                <a:latin typeface="Courier 10 Pitch" pitchFamily="49" charset="0"/>
              </a:rPr>
              <a:t>(AF_INET, </a:t>
            </a:r>
            <a:r>
              <a:rPr lang="en-US" dirty="0" err="1">
                <a:latin typeface="Courier 10 Pitch" pitchFamily="49" charset="0"/>
              </a:rPr>
              <a:t>argv</a:t>
            </a:r>
            <a:r>
              <a:rPr lang="en-US" dirty="0">
                <a:latin typeface="Courier 10 Pitch" pitchFamily="49" charset="0"/>
              </a:rPr>
              <a:t>[1], &amp;</a:t>
            </a:r>
            <a:r>
              <a:rPr lang="en-US" dirty="0" err="1">
                <a:latin typeface="Courier 10 Pitch" pitchFamily="49" charset="0"/>
              </a:rPr>
              <a:t>servaddr.sin_addr</a:t>
            </a:r>
            <a:r>
              <a:rPr lang="en-US" dirty="0">
                <a:latin typeface="Courier 10 Pitch" pitchFamily="49" charset="0"/>
              </a:rPr>
              <a:t>);</a:t>
            </a:r>
          </a:p>
          <a:p>
            <a:r>
              <a:rPr lang="en-US" sz="1600" dirty="0">
                <a:latin typeface="Courier 10 Pitch" pitchFamily="49" charset="0"/>
              </a:rPr>
              <a:t>15</a:t>
            </a:r>
            <a:r>
              <a:rPr lang="en-US" dirty="0">
                <a:latin typeface="Courier 10 Pitch" pitchFamily="49" charset="0"/>
              </a:rPr>
              <a:t>    connect(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, (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struct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sockaddr</a:t>
            </a:r>
            <a:r>
              <a:rPr lang="en-US" dirty="0">
                <a:solidFill>
                  <a:srgbClr val="00B0F0"/>
                </a:solidFill>
                <a:latin typeface="Courier 10 Pitch" pitchFamily="49" charset="0"/>
              </a:rPr>
              <a:t> </a:t>
            </a:r>
            <a:r>
              <a:rPr lang="en-US" dirty="0">
                <a:latin typeface="Courier 10 Pitch" pitchFamily="49" charset="0"/>
              </a:rPr>
              <a:t>*) &amp;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sizeof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servaddr</a:t>
            </a:r>
            <a:r>
              <a:rPr lang="en-US" dirty="0">
                <a:latin typeface="Courier 10 Pitch" pitchFamily="49" charset="0"/>
              </a:rPr>
              <a:t>));</a:t>
            </a:r>
          </a:p>
          <a:p>
            <a:r>
              <a:rPr lang="en-US" sz="1600" dirty="0">
                <a:latin typeface="Courier 10 Pitch" pitchFamily="49" charset="0"/>
              </a:rPr>
              <a:t>16</a:t>
            </a:r>
            <a:r>
              <a:rPr lang="en-US" dirty="0">
                <a:latin typeface="Courier 10 Pitch" pitchFamily="49" charset="0"/>
              </a:rPr>
              <a:t>    </a:t>
            </a:r>
            <a:r>
              <a:rPr lang="en-US" dirty="0" err="1">
                <a:latin typeface="Courier 10 Pitch" pitchFamily="49" charset="0"/>
              </a:rPr>
              <a:t>str_cli</a:t>
            </a:r>
            <a:r>
              <a:rPr lang="en-US" dirty="0">
                <a:latin typeface="Courier 10 Pitch" pitchFamily="49" charset="0"/>
              </a:rPr>
              <a:t>(stdin, 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);   </a:t>
            </a:r>
            <a:endParaRPr lang="en-US" dirty="0">
              <a:solidFill>
                <a:srgbClr val="C00000"/>
              </a:solidFill>
              <a:latin typeface="Courier 10 Pitch" pitchFamily="49" charset="0"/>
            </a:endParaRPr>
          </a:p>
          <a:p>
            <a:r>
              <a:rPr lang="en-US" sz="1600" dirty="0">
                <a:latin typeface="Courier 10 Pitch" pitchFamily="49" charset="0"/>
              </a:rPr>
              <a:t>17</a:t>
            </a:r>
            <a:r>
              <a:rPr lang="en-US" dirty="0">
                <a:latin typeface="Courier 10 Pitch" pitchFamily="49" charset="0"/>
              </a:rPr>
              <a:t>    exit(</a:t>
            </a:r>
            <a:r>
              <a:rPr lang="en-US" altLang="zh-CN" dirty="0">
                <a:latin typeface="Courier 10 Pitch" pitchFamily="49" charset="0"/>
              </a:rPr>
              <a:t>E</a:t>
            </a:r>
            <a:r>
              <a:rPr lang="en-US" dirty="0">
                <a:latin typeface="Courier 10 Pitch" pitchFamily="49" charset="0"/>
              </a:rPr>
              <a:t>XIT_SUC</a:t>
            </a:r>
            <a:r>
              <a:rPr lang="en-US" altLang="zh-CN" dirty="0">
                <a:latin typeface="Courier 10 Pitch" pitchFamily="49" charset="0"/>
              </a:rPr>
              <a:t>C</a:t>
            </a:r>
            <a:r>
              <a:rPr lang="en-US" dirty="0">
                <a:latin typeface="Courier 10 Pitch" pitchFamily="49" charset="0"/>
              </a:rPr>
              <a:t>ESSFUL);</a:t>
            </a:r>
          </a:p>
          <a:p>
            <a:r>
              <a:rPr lang="en-US" sz="1600" dirty="0">
                <a:latin typeface="Courier 10 Pitch" pitchFamily="49" charset="0"/>
              </a:rPr>
              <a:t>18</a:t>
            </a:r>
            <a:r>
              <a:rPr lang="en-US" dirty="0">
                <a:latin typeface="Courier 10 Pitch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38022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sockfd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获得回音服务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31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032322" y="1779960"/>
            <a:ext cx="97137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10 Pitch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 void </a:t>
            </a:r>
            <a:r>
              <a:rPr lang="en-US" dirty="0" err="1">
                <a:latin typeface="Courier 10 Pitch" pitchFamily="49" charset="0"/>
              </a:rPr>
              <a:t>str_cli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FILE </a:t>
            </a:r>
            <a:r>
              <a:rPr lang="en-US" dirty="0">
                <a:latin typeface="Courier 10 Pitch" pitchFamily="49" charset="0"/>
              </a:rPr>
              <a:t>*</a:t>
            </a:r>
            <a:r>
              <a:rPr lang="en-US" dirty="0" err="1">
                <a:latin typeface="Courier 10 Pitch" pitchFamily="49" charset="0"/>
              </a:rPr>
              <a:t>fp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)</a:t>
            </a:r>
          </a:p>
          <a:p>
            <a:r>
              <a:rPr lang="en-US" sz="1600" dirty="0">
                <a:latin typeface="Courier 10 Pitch" pitchFamily="49" charset="0"/>
              </a:rPr>
              <a:t>2</a:t>
            </a:r>
            <a:r>
              <a:rPr lang="en-US" dirty="0">
                <a:latin typeface="Courier 10 Pitch" pitchFamily="49" charset="0"/>
              </a:rPr>
              <a:t> {</a:t>
            </a:r>
          </a:p>
          <a:p>
            <a:r>
              <a:rPr lang="en-US" sz="1600" dirty="0">
                <a:latin typeface="Courier 10 Pitch" pitchFamily="49" charset="0"/>
              </a:rPr>
              <a:t>3</a:t>
            </a:r>
            <a:r>
              <a:rPr lang="en-US" dirty="0">
                <a:latin typeface="Courier 10 Pitch" pitchFamily="49" charset="0"/>
              </a:rPr>
              <a:t>     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char</a:t>
            </a:r>
            <a:r>
              <a:rPr lang="en-US" dirty="0"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sendline</a:t>
            </a:r>
            <a:r>
              <a:rPr lang="en-US" dirty="0">
                <a:latin typeface="Courier 10 Pitch" pitchFamily="49" charset="0"/>
              </a:rPr>
              <a:t>[MAXLINE], </a:t>
            </a:r>
            <a:r>
              <a:rPr lang="en-US" dirty="0" err="1">
                <a:latin typeface="Courier 10 Pitch" pitchFamily="49" charset="0"/>
              </a:rPr>
              <a:t>recvline</a:t>
            </a:r>
            <a:r>
              <a:rPr lang="en-US" dirty="0">
                <a:latin typeface="Courier 10 Pitch" pitchFamily="49" charset="0"/>
              </a:rPr>
              <a:t>[MAXLINE];</a:t>
            </a:r>
          </a:p>
          <a:p>
            <a:r>
              <a:rPr lang="en-US" sz="1600" dirty="0">
                <a:latin typeface="Courier 10 Pitch" pitchFamily="49" charset="0"/>
              </a:rPr>
              <a:t>4</a:t>
            </a:r>
            <a:r>
              <a:rPr lang="en-US" dirty="0">
                <a:latin typeface="Courier 10 Pitch" pitchFamily="49" charset="0"/>
              </a:rPr>
              <a:t> </a:t>
            </a:r>
            <a:br>
              <a:rPr lang="en-US" dirty="0">
                <a:latin typeface="Courier 10 Pitch" pitchFamily="49" charset="0"/>
              </a:rPr>
            </a:br>
            <a:r>
              <a:rPr lang="en-US" sz="1600" dirty="0">
                <a:latin typeface="Courier 10 Pitch" pitchFamily="49" charset="0"/>
              </a:rPr>
              <a:t>5</a:t>
            </a:r>
            <a:r>
              <a:rPr lang="en-US" dirty="0">
                <a:latin typeface="Courier 10 Pitch" pitchFamily="49" charset="0"/>
              </a:rPr>
              <a:t>     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while</a:t>
            </a:r>
            <a:r>
              <a:rPr lang="en-US" dirty="0">
                <a:solidFill>
                  <a:srgbClr val="D9A9FF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altLang="zh-CN" dirty="0" err="1">
                <a:latin typeface="Courier 10 Pitch" pitchFamily="49" charset="0"/>
              </a:rPr>
              <a:t>f</a:t>
            </a:r>
            <a:r>
              <a:rPr lang="en-US" dirty="0" err="1">
                <a:latin typeface="Courier 10 Pitch" pitchFamily="49" charset="0"/>
              </a:rPr>
              <a:t>gets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sendline</a:t>
            </a:r>
            <a:r>
              <a:rPr lang="en-US" dirty="0">
                <a:latin typeface="Courier 10 Pitch" pitchFamily="49" charset="0"/>
              </a:rPr>
              <a:t>, MAXLINE, </a:t>
            </a:r>
            <a:r>
              <a:rPr lang="en-US" dirty="0" err="1">
                <a:latin typeface="Courier 10 Pitch" pitchFamily="49" charset="0"/>
              </a:rPr>
              <a:t>fp</a:t>
            </a:r>
            <a:r>
              <a:rPr lang="en-US" dirty="0">
                <a:latin typeface="Courier 10 Pitch" pitchFamily="49" charset="0"/>
              </a:rPr>
              <a:t>) != 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NULL</a:t>
            </a:r>
            <a:r>
              <a:rPr lang="en-US" dirty="0">
                <a:latin typeface="Courier 10 Pitch" pitchFamily="49" charset="0"/>
              </a:rPr>
              <a:t>) {</a:t>
            </a:r>
          </a:p>
          <a:p>
            <a:r>
              <a:rPr lang="en-US" sz="1600" dirty="0">
                <a:latin typeface="Courier 10 Pitch" pitchFamily="49" charset="0"/>
              </a:rPr>
              <a:t>6</a:t>
            </a:r>
            <a:r>
              <a:rPr lang="en-US" dirty="0">
                <a:latin typeface="Courier 10 Pitch" pitchFamily="49" charset="0"/>
              </a:rPr>
              <a:t>         write(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latin typeface="Courier 10 Pitch" pitchFamily="49" charset="0"/>
              </a:rPr>
              <a:t>sendline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latin typeface="Courier 10 Pitch" pitchFamily="49" charset="0"/>
              </a:rPr>
              <a:t>strlen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sendline</a:t>
            </a:r>
            <a:r>
              <a:rPr lang="en-US" dirty="0">
                <a:latin typeface="Courier 10 Pitch" pitchFamily="49" charset="0"/>
              </a:rPr>
              <a:t>));</a:t>
            </a:r>
          </a:p>
          <a:p>
            <a:r>
              <a:rPr lang="en-US" sz="1600" dirty="0">
                <a:latin typeface="Courier 10 Pitch" pitchFamily="49" charset="0"/>
              </a:rPr>
              <a:t>7</a:t>
            </a:r>
            <a:r>
              <a:rPr lang="en-US" dirty="0">
                <a:latin typeface="Courier 10 Pitch" pitchFamily="49" charset="0"/>
              </a:rPr>
              <a:t>        </a:t>
            </a:r>
          </a:p>
          <a:p>
            <a:r>
              <a:rPr lang="en-US" sz="1600" dirty="0">
                <a:latin typeface="Courier 10 Pitch" pitchFamily="49" charset="0"/>
              </a:rPr>
              <a:t>8</a:t>
            </a:r>
            <a:r>
              <a:rPr lang="en-US" dirty="0">
                <a:latin typeface="Courier 10 Pitch" pitchFamily="49" charset="0"/>
              </a:rPr>
              <a:t>        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if</a:t>
            </a:r>
            <a:r>
              <a:rPr lang="en-US" dirty="0">
                <a:latin typeface="Courier 10 Pitch" pitchFamily="49" charset="0"/>
              </a:rPr>
              <a:t> (read(</a:t>
            </a:r>
            <a:r>
              <a:rPr lang="en-US" dirty="0" err="1">
                <a:latin typeface="Courier 10 Pitch" pitchFamily="49" charset="0"/>
              </a:rPr>
              <a:t>sockfd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latin typeface="Courier 10 Pitch" pitchFamily="49" charset="0"/>
              </a:rPr>
              <a:t>recvline</a:t>
            </a:r>
            <a:r>
              <a:rPr lang="en-US" dirty="0">
                <a:latin typeface="Courier 10 Pitch" pitchFamily="49" charset="0"/>
              </a:rPr>
              <a:t>, MAXLINE) == 0){</a:t>
            </a:r>
          </a:p>
          <a:p>
            <a:r>
              <a:rPr lang="en-US" sz="1600" dirty="0">
                <a:latin typeface="Courier 10 Pitch" pitchFamily="49" charset="0"/>
              </a:rPr>
              <a:t>9</a:t>
            </a:r>
            <a:r>
              <a:rPr lang="en-US" dirty="0">
                <a:latin typeface="Courier 10 Pitch" pitchFamily="49" charset="0"/>
              </a:rPr>
              <a:t>             </a:t>
            </a:r>
            <a:r>
              <a:rPr lang="en-US" dirty="0" err="1">
                <a:latin typeface="Courier 10 Pitch" pitchFamily="49" charset="0"/>
              </a:rPr>
              <a:t>fprintf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stderr</a:t>
            </a:r>
            <a:r>
              <a:rPr lang="en-US" dirty="0">
                <a:latin typeface="Courier 10 Pitch" pitchFamily="49" charset="0"/>
              </a:rPr>
              <a:t>, %s\n, “server terminated prematurely”);</a:t>
            </a:r>
          </a:p>
          <a:p>
            <a:r>
              <a:rPr lang="en-US" sz="1600" dirty="0">
                <a:latin typeface="Courier 10 Pitch" pitchFamily="49" charset="0"/>
              </a:rPr>
              <a:t>10</a:t>
            </a:r>
            <a:r>
              <a:rPr lang="en-US" dirty="0">
                <a:latin typeface="Courier 10 Pitch" pitchFamily="49" charset="0"/>
              </a:rPr>
              <a:t>            exit(EXIT_FAILURE); </a:t>
            </a:r>
          </a:p>
          <a:p>
            <a:r>
              <a:rPr lang="en-US" sz="1600" dirty="0">
                <a:latin typeface="Courier 10 Pitch" pitchFamily="49" charset="0"/>
              </a:rPr>
              <a:t>11</a:t>
            </a:r>
            <a:r>
              <a:rPr lang="en-US" dirty="0">
                <a:latin typeface="Courier 10 Pitch" pitchFamily="49" charset="0"/>
              </a:rPr>
              <a:t>        }</a:t>
            </a:r>
          </a:p>
          <a:p>
            <a:r>
              <a:rPr lang="en-US" sz="1600" dirty="0">
                <a:latin typeface="Courier 10 Pitch" pitchFamily="49" charset="0"/>
              </a:rPr>
              <a:t>12</a:t>
            </a:r>
            <a:r>
              <a:rPr lang="en-US" dirty="0">
                <a:latin typeface="Courier 10 Pitch" pitchFamily="49" charset="0"/>
              </a:rPr>
              <a:t>        </a:t>
            </a:r>
            <a:r>
              <a:rPr lang="en-US" dirty="0" err="1">
                <a:latin typeface="Courier 10 Pitch" pitchFamily="49" charset="0"/>
              </a:rPr>
              <a:t>fputs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latin typeface="Courier 10 Pitch" pitchFamily="49" charset="0"/>
              </a:rPr>
              <a:t>recvline</a:t>
            </a:r>
            <a:r>
              <a:rPr lang="en-US" dirty="0">
                <a:latin typeface="Courier 10 Pitch" pitchFamily="49" charset="0"/>
              </a:rPr>
              <a:t>, </a:t>
            </a:r>
            <a:r>
              <a:rPr lang="en-US" dirty="0" err="1">
                <a:latin typeface="Courier 10 Pitch" pitchFamily="49" charset="0"/>
              </a:rPr>
              <a:t>stdout</a:t>
            </a:r>
            <a:r>
              <a:rPr lang="en-US" dirty="0">
                <a:latin typeface="Courier 10 Pitch" pitchFamily="49" charset="0"/>
              </a:rPr>
              <a:t>);</a:t>
            </a:r>
          </a:p>
          <a:p>
            <a:r>
              <a:rPr lang="en-US" sz="1600" dirty="0">
                <a:latin typeface="Courier 10 Pitch" pitchFamily="49" charset="0"/>
              </a:rPr>
              <a:t>13</a:t>
            </a:r>
            <a:r>
              <a:rPr lang="en-US" dirty="0">
                <a:latin typeface="Courier 10 Pitch" pitchFamily="49" charset="0"/>
              </a:rPr>
              <a:t>      }</a:t>
            </a:r>
          </a:p>
          <a:p>
            <a:r>
              <a:rPr lang="en-US" sz="1600" dirty="0">
                <a:latin typeface="Courier 10 Pitch" pitchFamily="49" charset="0"/>
              </a:rPr>
              <a:t>14</a:t>
            </a:r>
            <a:r>
              <a:rPr lang="en-US" dirty="0">
                <a:latin typeface="Courier 10 Pitch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346361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3352E-CE3A-43E7-8B24-00B323FF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 altLang="zh-CN"/>
              <a:t>Warning</a:t>
            </a:r>
            <a:r>
              <a:rPr lang="zh-CN" altLang="en-US"/>
              <a:t>：</a:t>
            </a:r>
            <a:r>
              <a:rPr lang="en-US" altLang="zh-CN" dirty="0"/>
              <a:t>read</a:t>
            </a:r>
            <a:r>
              <a:rPr lang="zh-CN" altLang="en-US" dirty="0"/>
              <a:t>与</a:t>
            </a:r>
            <a:r>
              <a:rPr lang="en-US" altLang="zh-CN" dirty="0"/>
              <a:t>write</a:t>
            </a:r>
            <a:r>
              <a:rPr lang="zh-CN" altLang="en-US" dirty="0"/>
              <a:t>的返回实际接收</a:t>
            </a:r>
            <a:r>
              <a:rPr lang="en-US" altLang="zh-CN" dirty="0"/>
              <a:t>/</a:t>
            </a:r>
            <a:r>
              <a:rPr lang="zh-CN" altLang="en-US" dirty="0"/>
              <a:t>发送字节数</a:t>
            </a:r>
            <a:br>
              <a:rPr lang="en-US" altLang="zh-CN" dirty="0"/>
            </a:br>
            <a:r>
              <a:rPr lang="zh-CN" altLang="en-US" dirty="0"/>
              <a:t>（可能小于期望值）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033E8-33E7-40E4-9EE1-D94219BE92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52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0695E-3871-4728-802C-F24487E6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比较：</a:t>
            </a:r>
            <a:r>
              <a:rPr lang="en-US" altLang="zh-CN" dirty="0"/>
              <a:t>bind, listen, accept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44E14-2D40-45F9-9339-988B69424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bind</a:t>
            </a:r>
            <a:r>
              <a:rPr lang="zh-CN" altLang="en-US" dirty="0"/>
              <a:t>声明对某个端口（如</a:t>
            </a:r>
            <a:r>
              <a:rPr lang="en-US" altLang="zh-CN" dirty="0"/>
              <a:t>HTTP</a:t>
            </a:r>
            <a:r>
              <a:rPr lang="zh-CN" altLang="en-US" dirty="0"/>
              <a:t>对</a:t>
            </a:r>
            <a:r>
              <a:rPr lang="en-US" altLang="zh-CN" dirty="0"/>
              <a:t>80</a:t>
            </a:r>
            <a:r>
              <a:rPr lang="zh-CN" altLang="en-US" dirty="0"/>
              <a:t>端口）的占用</a:t>
            </a:r>
            <a:endParaRPr lang="en-US" altLang="zh-CN" dirty="0"/>
          </a:p>
          <a:p>
            <a:pPr lvl="1"/>
            <a:r>
              <a:rPr lang="zh-CN" altLang="en-US" dirty="0"/>
              <a:t>通过绑定监听描述符</a:t>
            </a:r>
            <a:endParaRPr lang="en-US" altLang="zh-CN" dirty="0"/>
          </a:p>
          <a:p>
            <a:r>
              <a:rPr lang="en-US" altLang="zh-CN" dirty="0"/>
              <a:t>listen</a:t>
            </a:r>
            <a:r>
              <a:rPr lang="zh-CN" altLang="en-US" dirty="0"/>
              <a:t>：监听某个端口上是否有连接请求</a:t>
            </a:r>
            <a:endParaRPr lang="en-US" altLang="zh-CN" dirty="0"/>
          </a:p>
          <a:p>
            <a:pPr lvl="1"/>
            <a:r>
              <a:rPr lang="zh-CN" altLang="en-US" dirty="0"/>
              <a:t>该端口必须首先被声明占用</a:t>
            </a:r>
            <a:endParaRPr lang="en-US" altLang="zh-CN" dirty="0"/>
          </a:p>
          <a:p>
            <a:pPr lvl="1"/>
            <a:r>
              <a:rPr lang="zh-CN" altLang="en-US" dirty="0"/>
              <a:t>对于连接请求，放入队列</a:t>
            </a:r>
            <a:endParaRPr lang="en-US" altLang="zh-CN" dirty="0"/>
          </a:p>
          <a:p>
            <a:r>
              <a:rPr lang="en-US" altLang="zh-CN" dirty="0"/>
              <a:t>accept</a:t>
            </a:r>
          </a:p>
          <a:p>
            <a:pPr lvl="1"/>
            <a:r>
              <a:rPr lang="zh-CN" altLang="en-US" dirty="0"/>
              <a:t>从队列取出连接请求，如果决定接受，则为该连接分配新的描述符</a:t>
            </a:r>
            <a:r>
              <a:rPr lang="en-US" altLang="zh-CN" dirty="0" err="1"/>
              <a:t>fd</a:t>
            </a:r>
            <a:endParaRPr lang="en-US" altLang="zh-CN" dirty="0"/>
          </a:p>
          <a:p>
            <a:pPr lvl="1"/>
            <a:r>
              <a:rPr lang="zh-CN" altLang="en-US" dirty="0"/>
              <a:t>多个连接存在时，每个连接有各自的</a:t>
            </a:r>
            <a:r>
              <a:rPr lang="en-US" altLang="zh-CN" dirty="0" err="1"/>
              <a:t>fd</a:t>
            </a:r>
            <a:r>
              <a:rPr lang="zh-CN" altLang="en-US" dirty="0"/>
              <a:t>，但共用一个端口号，即监听时的端口号</a:t>
            </a:r>
            <a:endParaRPr lang="en-US" altLang="zh-CN" dirty="0"/>
          </a:p>
          <a:p>
            <a:pPr lvl="1"/>
            <a:r>
              <a:rPr lang="zh-CN" altLang="en-US" dirty="0"/>
              <a:t>系统内部用“源</a:t>
            </a:r>
            <a:r>
              <a:rPr lang="en-US" altLang="zh-CN" dirty="0"/>
              <a:t>IP</a:t>
            </a:r>
            <a:r>
              <a:rPr lang="zh-CN" altLang="en-US" dirty="0"/>
              <a:t>地址，源端口号，目的</a:t>
            </a:r>
            <a:r>
              <a:rPr lang="en-US" altLang="zh-CN" dirty="0"/>
              <a:t>IP</a:t>
            </a:r>
            <a:r>
              <a:rPr lang="zh-CN" altLang="en-US" dirty="0"/>
              <a:t>地址，目的端口号”区分连接</a:t>
            </a:r>
            <a:endParaRPr lang="en-US" altLang="zh-CN" dirty="0"/>
          </a:p>
          <a:p>
            <a:pPr lvl="2"/>
            <a:r>
              <a:rPr lang="zh-CN" altLang="en-US" dirty="0"/>
              <a:t>因此，即使多个连接共用服务器端口号，也能区分</a:t>
            </a:r>
            <a:endParaRPr lang="en-US" altLang="zh-CN" dirty="0"/>
          </a:p>
          <a:p>
            <a:pPr lvl="1"/>
            <a:r>
              <a:rPr lang="zh-CN" altLang="en-US" dirty="0"/>
              <a:t>即使原先监听描述符被提前关闭，也不影响已经建立的连接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B00405-6BFE-4EC8-8A6F-6133B80E59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46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A3A96-D4AD-43E3-9D3B-54026814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比较：</a:t>
            </a:r>
            <a:r>
              <a:rPr lang="en-US" altLang="zh-CN" dirty="0"/>
              <a:t>read/write, send/</a:t>
            </a:r>
            <a:r>
              <a:rPr lang="en-US" altLang="zh-CN" dirty="0" err="1"/>
              <a:t>recv</a:t>
            </a:r>
            <a:r>
              <a:rPr lang="en-US" altLang="zh-CN" dirty="0"/>
              <a:t>, </a:t>
            </a:r>
            <a:r>
              <a:rPr lang="en-US" altLang="zh-CN" dirty="0" err="1"/>
              <a:t>sendto</a:t>
            </a:r>
            <a:r>
              <a:rPr lang="en-US" altLang="zh-CN" dirty="0"/>
              <a:t>/</a:t>
            </a:r>
            <a:r>
              <a:rPr lang="en-US" altLang="zh-CN" dirty="0" err="1"/>
              <a:t>recvfrom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F3C91-D142-4833-8D07-BA2C37016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read/write: </a:t>
            </a:r>
            <a:r>
              <a:rPr lang="zh-CN" altLang="en-US" dirty="0"/>
              <a:t>与文件操作统一接口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send/</a:t>
            </a:r>
            <a:r>
              <a:rPr lang="en-US" altLang="zh-CN" dirty="0" err="1"/>
              <a:t>recv</a:t>
            </a:r>
            <a:r>
              <a:rPr lang="en-US" altLang="zh-CN" dirty="0"/>
              <a:t>: </a:t>
            </a:r>
            <a:r>
              <a:rPr lang="zh-CN" altLang="en-US" dirty="0"/>
              <a:t>针对网络程序，加入第四个参数进行控制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int </a:t>
            </a:r>
            <a:r>
              <a:rPr lang="en-US" altLang="zh-CN" b="1" dirty="0" err="1"/>
              <a:t>recv</a:t>
            </a:r>
            <a:r>
              <a:rPr lang="en-US" altLang="zh-CN" b="1" dirty="0"/>
              <a:t>(int </a:t>
            </a:r>
            <a:r>
              <a:rPr lang="en-US" altLang="zh-CN" b="1" dirty="0" err="1"/>
              <a:t>sockfd,void</a:t>
            </a:r>
            <a:r>
              <a:rPr lang="en-US" altLang="zh-CN" b="1" dirty="0"/>
              <a:t> *</a:t>
            </a:r>
            <a:r>
              <a:rPr lang="en-US" altLang="zh-CN" b="1" dirty="0" err="1"/>
              <a:t>buf,int</a:t>
            </a:r>
            <a:r>
              <a:rPr lang="en-US" altLang="zh-CN" b="1" dirty="0"/>
              <a:t> </a:t>
            </a:r>
            <a:r>
              <a:rPr lang="en-US" altLang="zh-CN" b="1" dirty="0" err="1"/>
              <a:t>len,int</a:t>
            </a:r>
            <a:r>
              <a:rPr lang="en-US" altLang="zh-CN" b="1" dirty="0"/>
              <a:t> flags);</a:t>
            </a:r>
            <a:br>
              <a:rPr lang="en-US" altLang="zh-CN" b="1" dirty="0"/>
            </a:br>
            <a:r>
              <a:rPr lang="en-US" altLang="zh-CN" b="1" dirty="0"/>
              <a:t>int send(int </a:t>
            </a:r>
            <a:r>
              <a:rPr lang="en-US" altLang="zh-CN" b="1" dirty="0" err="1"/>
              <a:t>sockfd,void</a:t>
            </a:r>
            <a:r>
              <a:rPr lang="en-US" altLang="zh-CN" b="1" dirty="0"/>
              <a:t> *</a:t>
            </a:r>
            <a:r>
              <a:rPr lang="en-US" altLang="zh-CN" b="1" dirty="0" err="1"/>
              <a:t>buf,int</a:t>
            </a:r>
            <a:r>
              <a:rPr lang="en-US" altLang="zh-CN" b="1" dirty="0"/>
              <a:t> </a:t>
            </a:r>
            <a:r>
              <a:rPr lang="en-US" altLang="zh-CN" b="1" dirty="0" err="1"/>
              <a:t>len,int</a:t>
            </a:r>
            <a:r>
              <a:rPr lang="en-US" altLang="zh-CN" b="1" dirty="0"/>
              <a:t> flags);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sendto</a:t>
            </a:r>
            <a:r>
              <a:rPr lang="en-US" altLang="zh-CN" dirty="0"/>
              <a:t>/</a:t>
            </a:r>
            <a:r>
              <a:rPr lang="en-US" altLang="zh-CN" dirty="0" err="1"/>
              <a:t>recvfrom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UDP</a:t>
            </a:r>
            <a:r>
              <a:rPr lang="zh-CN" altLang="en-US"/>
              <a:t>使用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327E88-C422-44FF-8D00-B8259B1D5F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58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C885A-A947-4AD1-B689-E9CEC6FF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1D834-06A3-4C9C-8E5D-2C375FAF1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Socket</a:t>
            </a:r>
            <a:r>
              <a:rPr lang="zh-CN" altLang="en-US" sz="2400" dirty="0"/>
              <a:t>编程：通过套接字描述符</a:t>
            </a:r>
            <a:r>
              <a:rPr lang="en-US" altLang="zh-CN" sz="2400" dirty="0" err="1"/>
              <a:t>fd</a:t>
            </a:r>
            <a:r>
              <a:rPr lang="zh-CN" altLang="en-US" sz="2400" dirty="0"/>
              <a:t>进行收发数据</a:t>
            </a:r>
            <a:endParaRPr lang="en-US" altLang="zh-CN" sz="2400" dirty="0"/>
          </a:p>
          <a:p>
            <a:pPr lvl="1"/>
            <a:r>
              <a:rPr lang="zh-CN" altLang="en-US" sz="2000" dirty="0"/>
              <a:t>套接字描述符的创建、地址绑定</a:t>
            </a:r>
            <a:endParaRPr lang="en-US" altLang="zh-CN" sz="2000" dirty="0"/>
          </a:p>
          <a:p>
            <a:pPr lvl="1"/>
            <a:r>
              <a:rPr lang="en-US" altLang="zh-CN" sz="2000" dirty="0"/>
              <a:t>UDP</a:t>
            </a:r>
            <a:r>
              <a:rPr lang="zh-CN" altLang="en-US" sz="2000" dirty="0"/>
              <a:t>：收发数据</a:t>
            </a:r>
            <a:endParaRPr lang="en-US" altLang="zh-CN" sz="2000" dirty="0"/>
          </a:p>
          <a:p>
            <a:pPr lvl="1"/>
            <a:r>
              <a:rPr lang="en-US" altLang="zh-CN" sz="2000" dirty="0"/>
              <a:t>TCP</a:t>
            </a:r>
            <a:r>
              <a:rPr lang="zh-CN" altLang="en-US" sz="2000" dirty="0"/>
              <a:t>：连接建立、接收连接、收发数据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阅读：教材 </a:t>
            </a:r>
            <a:r>
              <a:rPr lang="en-US" altLang="zh-CN" sz="2000" dirty="0"/>
              <a:t>2.7</a:t>
            </a:r>
          </a:p>
          <a:p>
            <a:pPr lvl="1"/>
            <a:r>
              <a:rPr lang="zh-CN" altLang="en-US" sz="2000" dirty="0"/>
              <a:t>在线手册：</a:t>
            </a:r>
            <a:r>
              <a:rPr lang="fr-FR" altLang="zh-CN" sz="2000" dirty="0">
                <a:hlinkClick r:id="rId2"/>
              </a:rPr>
              <a:t>Linux man pages (die.net)</a:t>
            </a:r>
            <a:endParaRPr lang="en-US" altLang="zh-CN" sz="2000" dirty="0"/>
          </a:p>
          <a:p>
            <a:r>
              <a:rPr lang="zh-CN" altLang="en-US" sz="2400" dirty="0"/>
              <a:t>更复杂的</a:t>
            </a:r>
            <a:r>
              <a:rPr lang="en-US" altLang="zh-CN" sz="2400" dirty="0"/>
              <a:t>socket</a:t>
            </a:r>
            <a:r>
              <a:rPr lang="zh-CN" altLang="en-US" sz="2400" dirty="0"/>
              <a:t>编程</a:t>
            </a:r>
            <a:endParaRPr lang="en-US" altLang="zh-CN" sz="2400" dirty="0"/>
          </a:p>
          <a:p>
            <a:pPr lvl="1"/>
            <a:r>
              <a:rPr lang="zh-CN" altLang="en-US" sz="2000" dirty="0"/>
              <a:t>阻塞 </a:t>
            </a:r>
            <a:r>
              <a:rPr lang="en-US" altLang="zh-CN" sz="2000" dirty="0"/>
              <a:t>/ </a:t>
            </a:r>
            <a:r>
              <a:rPr lang="zh-CN" altLang="en-US" sz="2000" dirty="0"/>
              <a:t>非阻塞</a:t>
            </a:r>
            <a:endParaRPr lang="en-US" altLang="zh-CN" sz="2000" dirty="0"/>
          </a:p>
          <a:p>
            <a:pPr lvl="1"/>
            <a:r>
              <a:rPr lang="en-US" altLang="zh-CN" sz="2000" dirty="0"/>
              <a:t>I/O</a:t>
            </a:r>
            <a:r>
              <a:rPr lang="zh-CN" altLang="en-US" sz="2000" dirty="0"/>
              <a:t>多路复用：同时处理多个套接字描述符（</a:t>
            </a:r>
            <a:r>
              <a:rPr lang="en-US" altLang="zh-CN" sz="2000" dirty="0"/>
              <a:t>select, poll, </a:t>
            </a:r>
            <a:r>
              <a:rPr lang="en-US" altLang="zh-CN" sz="2000" dirty="0" err="1"/>
              <a:t>epoll</a:t>
            </a:r>
            <a:r>
              <a:rPr lang="en-US" altLang="zh-CN" sz="2000" dirty="0"/>
              <a:t>…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多线程并行处理多个连接（</a:t>
            </a:r>
            <a:r>
              <a:rPr lang="en-US" altLang="zh-CN" sz="2000" dirty="0" err="1"/>
              <a:t>pthread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阅读：</a:t>
            </a:r>
            <a:r>
              <a:rPr lang="en-US" altLang="zh-CN" sz="2000" dirty="0"/>
              <a:t>《UNIX</a:t>
            </a:r>
            <a:r>
              <a:rPr lang="zh-CN" altLang="en-US" sz="2000" dirty="0"/>
              <a:t>网络编程</a:t>
            </a:r>
            <a:r>
              <a:rPr lang="en-US" altLang="zh-CN" sz="2000" dirty="0"/>
              <a:t>》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5B18AA-A86F-4736-9801-6D8264408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0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应用编程接口：</a:t>
            </a:r>
            <a:r>
              <a:rPr lang="en-US" altLang="zh-CN" dirty="0"/>
              <a:t>socket API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 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1981年在BSD UNIX 4.1中引入，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此后成为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编写因特网程序的标准接口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应用需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地创建、使用和释放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采用客户-服务器模式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客户总是主动发起通信的一方，服务器始终在等待客户的服务请求到来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应用可以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通过socket API调用两种传输服务: </a:t>
            </a:r>
          </a:p>
          <a:p>
            <a:pPr lvl="1">
              <a:lnSpc>
                <a:spcPct val="13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不可靠的数据报服务：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协议实现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可靠的字节流服务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协议实现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3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E40E1-9C27-444E-A89B-803D12B4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socket:</a:t>
            </a:r>
            <a:r>
              <a:rPr lang="zh-CN" altLang="en-US" dirty="0"/>
              <a:t> 套接字描述符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859CF-D1CA-4470-B712-4822D212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系统中程序通过访问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套接字描述符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来进行套接字通信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套接字描述符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在类型上与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文件描述符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完全兼容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套接字描述符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发送、接收数据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的行为可以用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文件读写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调用完成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从描述符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中读取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长度为返回值的字节数至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向描述符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中写入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中长度为返回值的字节数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C1F488-99AD-4B3D-B0CD-F63715C0DD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BA8C1-1F11-4112-ADA5-20DE392E15D4}"/>
              </a:ext>
            </a:extLst>
          </p:cNvPr>
          <p:cNvSpPr/>
          <p:nvPr/>
        </p:nvSpPr>
        <p:spPr>
          <a:xfrm>
            <a:off x="2362200" y="4572000"/>
            <a:ext cx="66165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#include </a:t>
            </a:r>
            <a:r>
              <a:rPr lang="en-US" dirty="0">
                <a:latin typeface="Courier 10 Pitch" pitchFamily="49" charset="0"/>
              </a:rPr>
              <a:t>&lt;</a:t>
            </a:r>
            <a:r>
              <a:rPr lang="en-US" dirty="0" err="1">
                <a:latin typeface="Courier 10 Pitch" pitchFamily="49" charset="0"/>
              </a:rPr>
              <a:t>unistd.h</a:t>
            </a:r>
            <a:r>
              <a:rPr lang="en-US" dirty="0">
                <a:latin typeface="Courier 10 Pitch" pitchFamily="49" charset="0"/>
              </a:rPr>
              <a:t>&gt;</a:t>
            </a:r>
          </a:p>
          <a:p>
            <a:br>
              <a:rPr lang="en-US" dirty="0">
                <a:solidFill>
                  <a:schemeClr val="accent1"/>
                </a:solidFill>
                <a:latin typeface="Courier 10 Pitch" pitchFamily="49" charset="0"/>
              </a:rPr>
            </a:b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altLang="zh-CN" dirty="0">
                <a:latin typeface="Courier 10 Pitch" pitchFamily="49" charset="0"/>
              </a:rPr>
              <a:t>read</a:t>
            </a:r>
            <a:r>
              <a:rPr lang="en-US" dirty="0">
                <a:latin typeface="Courier 10 Pitch" pitchFamily="49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fd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void</a:t>
            </a:r>
            <a:r>
              <a:rPr lang="en-US" dirty="0">
                <a:latin typeface="Courier 10 Pitch" pitchFamily="49" charset="0"/>
              </a:rPr>
              <a:t> *</a:t>
            </a:r>
            <a:r>
              <a:rPr lang="en-US" dirty="0" err="1">
                <a:latin typeface="Courier 10 Pitch" pitchFamily="49" charset="0"/>
              </a:rPr>
              <a:t>buf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size_t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 </a:t>
            </a:r>
            <a:r>
              <a:rPr lang="en-US" dirty="0">
                <a:latin typeface="Courier 10 Pitch" pitchFamily="49" charset="0"/>
              </a:rPr>
              <a:t>count);</a:t>
            </a:r>
          </a:p>
          <a:p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write(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 err="1">
                <a:latin typeface="Courier 10 Pitch" pitchFamily="49" charset="0"/>
              </a:rPr>
              <a:t>fd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void</a:t>
            </a:r>
            <a:r>
              <a:rPr lang="en-US" dirty="0">
                <a:latin typeface="Courier 10 Pitch" pitchFamily="49" charset="0"/>
              </a:rPr>
              <a:t> *</a:t>
            </a:r>
            <a:r>
              <a:rPr lang="en-US" dirty="0" err="1">
                <a:latin typeface="Courier 10 Pitch" pitchFamily="49" charset="0"/>
              </a:rPr>
              <a:t>buf</a:t>
            </a:r>
            <a:r>
              <a:rPr lang="en-US" dirty="0">
                <a:latin typeface="Courier 10 Pitch" pitchFamily="49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size_t</a:t>
            </a:r>
            <a:r>
              <a:rPr lang="en-US" dirty="0">
                <a:latin typeface="Courier 10 Pitch" pitchFamily="49" charset="0"/>
              </a:rPr>
              <a:t> count);</a:t>
            </a:r>
          </a:p>
          <a:p>
            <a:endParaRPr lang="en-US" dirty="0">
              <a:solidFill>
                <a:srgbClr val="C00000"/>
              </a:solidFill>
              <a:latin typeface="Courier 10 Pitch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5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A7239-5A89-48E8-A5E3-061F051E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2F501-39D1-4C00-8E86-3B4F18EF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仅仅</a:t>
            </a:r>
            <a:r>
              <a:rPr lang="en-US" altLang="zh-CN" dirty="0"/>
              <a:t>read</a:t>
            </a:r>
            <a:r>
              <a:rPr lang="zh-CN" altLang="en-US" dirty="0"/>
              <a:t>与</a:t>
            </a:r>
            <a:r>
              <a:rPr lang="en-US" altLang="zh-CN" dirty="0"/>
              <a:t>write</a:t>
            </a:r>
            <a:r>
              <a:rPr lang="zh-CN" altLang="en-US" dirty="0"/>
              <a:t>函数还不够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读写操作前，需要对套接字描述符进行设置</a:t>
            </a:r>
            <a:endParaRPr lang="en-US" altLang="zh-CN" dirty="0"/>
          </a:p>
          <a:p>
            <a:pPr lvl="1"/>
            <a:r>
              <a:rPr lang="zh-CN" altLang="en-US" dirty="0"/>
              <a:t>特别是与网络相关信息进行关联</a:t>
            </a:r>
            <a:endParaRPr lang="en-US" altLang="zh-CN" dirty="0"/>
          </a:p>
          <a:p>
            <a:pPr lvl="1"/>
            <a:r>
              <a:rPr lang="zh-CN" altLang="en-US" dirty="0"/>
              <a:t>如：</a:t>
            </a:r>
            <a:endParaRPr lang="en-US" altLang="zh-CN" dirty="0"/>
          </a:p>
          <a:p>
            <a:pPr lvl="2"/>
            <a:r>
              <a:rPr lang="zh-CN" altLang="en-US" dirty="0"/>
              <a:t>网络通信类型（</a:t>
            </a:r>
            <a:r>
              <a:rPr lang="en-US" altLang="zh-CN" dirty="0"/>
              <a:t>TCP</a:t>
            </a:r>
            <a:r>
              <a:rPr lang="zh-CN" altLang="en-US" dirty="0"/>
              <a:t>、</a:t>
            </a:r>
            <a:r>
              <a:rPr lang="en-US" altLang="zh-CN" dirty="0"/>
              <a:t>UDP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自身主机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2"/>
            <a:r>
              <a:rPr lang="zh-CN" altLang="en-US" dirty="0"/>
              <a:t>应用程序区分（当主机有多个网络应用）</a:t>
            </a:r>
            <a:endParaRPr lang="en-US" altLang="zh-CN" dirty="0"/>
          </a:p>
          <a:p>
            <a:pPr lvl="2"/>
            <a:r>
              <a:rPr lang="zh-CN" altLang="en-US" dirty="0"/>
              <a:t>通信对象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93CD12-EC45-49B8-9E3A-43B17A4F7B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8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进程如何标识自己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err="1"/>
              <a:t>每个进程</a:t>
            </a:r>
            <a:r>
              <a:rPr lang="zh-CN" altLang="en-US" sz="2800" dirty="0"/>
              <a:t>需要一个</a:t>
            </a:r>
            <a:r>
              <a:rPr lang="en-US" altLang="zh-CN" sz="2800" dirty="0" err="1">
                <a:solidFill>
                  <a:srgbClr val="C00000"/>
                </a:solidFill>
              </a:rPr>
              <a:t>标识</a:t>
            </a:r>
            <a:r>
              <a:rPr lang="zh-CN" altLang="en-US" sz="2800" dirty="0"/>
              <a:t>，以便其它进程能够找到它</a:t>
            </a:r>
            <a:endParaRPr lang="en-US" altLang="zh-CN" sz="2800" dirty="0"/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问题：</a:t>
            </a:r>
            <a:r>
              <a:rPr lang="en-US" altLang="zh-CN" sz="2400" dirty="0" err="1"/>
              <a:t>可以用进程所在主机的地址来标识进程吗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回答：</a:t>
            </a:r>
            <a:r>
              <a:rPr lang="en-US" altLang="zh-CN" sz="2400" dirty="0" err="1"/>
              <a:t>不能！因为同一个主机上可能运行着许多进程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zh-CN" altLang="zh-CN" sz="2800" dirty="0"/>
              <a:t>端口号</a:t>
            </a:r>
            <a:r>
              <a:rPr lang="zh-CN" altLang="en-US" sz="2800" dirty="0"/>
              <a:t>（</a:t>
            </a:r>
            <a:r>
              <a:rPr lang="en-US" altLang="zh-CN" sz="2800" dirty="0"/>
              <a:t>port number</a:t>
            </a:r>
            <a:r>
              <a:rPr lang="zh-CN" altLang="en-US" sz="2800" dirty="0"/>
              <a:t>）：</a:t>
            </a:r>
            <a:endParaRPr lang="en-US" altLang="zh-CN" sz="2800" dirty="0"/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端口号被用来</a:t>
            </a:r>
            <a:r>
              <a:rPr lang="zh-CN" altLang="zh-CN" sz="2400" dirty="0"/>
              <a:t>区分同一个主机上的不同进程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因此，</a:t>
            </a:r>
            <a:r>
              <a:rPr lang="en-US" altLang="zh-CN" sz="2800" dirty="0" err="1">
                <a:solidFill>
                  <a:srgbClr val="C00000"/>
                </a:solidFill>
              </a:rPr>
              <a:t>进程标识</a:t>
            </a:r>
            <a:r>
              <a:rPr lang="en-US" altLang="zh-CN" sz="2800" dirty="0" err="1"/>
              <a:t>包括</a:t>
            </a:r>
            <a:r>
              <a:rPr lang="en-US" altLang="zh-CN" sz="2800" dirty="0"/>
              <a:t>：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solidFill>
                  <a:srgbClr val="0070C0"/>
                </a:solidFill>
              </a:rPr>
              <a:t>主机</a:t>
            </a:r>
            <a:r>
              <a:rPr lang="en-US" altLang="zh-CN" sz="2400" dirty="0" err="1">
                <a:solidFill>
                  <a:srgbClr val="0070C0"/>
                </a:solidFill>
              </a:rPr>
              <a:t>地址</a:t>
            </a:r>
            <a:r>
              <a:rPr lang="en-US" altLang="zh-CN" sz="2400" dirty="0">
                <a:solidFill>
                  <a:srgbClr val="0070C0"/>
                </a:solidFill>
              </a:rPr>
              <a:t> +</a:t>
            </a:r>
            <a:r>
              <a:rPr lang="zh-CN" altLang="en-US" sz="2400" dirty="0">
                <a:solidFill>
                  <a:srgbClr val="0070C0"/>
                </a:solidFill>
              </a:rPr>
              <a:t>与该进程关联的端口号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34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创建套接字：</a:t>
            </a:r>
            <a:r>
              <a:rPr lang="en-US" altLang="zh-CN" dirty="0"/>
              <a:t>socket()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客户或服务器调用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创建本地套接字，返回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套接字描述符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domain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指明网络层地址家族，</a:t>
            </a:r>
            <a:r>
              <a:rPr lang="zh-CN" altLang="en-US" sz="2400" dirty="0"/>
              <a:t>一般是“</a:t>
            </a:r>
            <a:r>
              <a:rPr lang="en-US" altLang="zh-CN" sz="2400" dirty="0" err="1"/>
              <a:t>AF_xxx</a:t>
            </a:r>
            <a:r>
              <a:rPr lang="en-US" altLang="zh-CN" sz="2400" dirty="0"/>
              <a:t>”</a:t>
            </a:r>
            <a:r>
              <a:rPr lang="zh-CN" altLang="en-US" sz="2400" dirty="0"/>
              <a:t>形式的常量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指明传输层协议：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SOCK_STREAM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字节流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SOCK_DGRAM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4087514"/>
            <a:ext cx="82788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#include </a:t>
            </a:r>
            <a:r>
              <a:rPr lang="en-US" dirty="0">
                <a:latin typeface="Courier 10 Pitch" pitchFamily="49" charset="0"/>
              </a:rPr>
              <a:t>&lt;sys/</a:t>
            </a:r>
            <a:r>
              <a:rPr lang="en-US" dirty="0" err="1">
                <a:latin typeface="Courier 10 Pitch" pitchFamily="49" charset="0"/>
              </a:rPr>
              <a:t>socket.h</a:t>
            </a:r>
            <a:r>
              <a:rPr lang="en-US" dirty="0">
                <a:latin typeface="Courier 10 Pitch" pitchFamily="49" charset="0"/>
              </a:rPr>
              <a:t>&gt;</a:t>
            </a:r>
          </a:p>
          <a:p>
            <a:br>
              <a:rPr lang="en-US" dirty="0">
                <a:solidFill>
                  <a:schemeClr val="accent1"/>
                </a:solidFill>
                <a:latin typeface="Courier 10 Pitch" pitchFamily="49" charset="0"/>
              </a:rPr>
            </a:b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socket(</a:t>
            </a:r>
          </a:p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domain,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/* AF_UNIX, AF_INET, etc. */</a:t>
            </a:r>
          </a:p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type,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/* SOCK_STREAM, SOCK_DGRAM */</a:t>
            </a:r>
          </a:p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   </a:t>
            </a: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latin typeface="Courier 10 Pitch" pitchFamily="49" charset="0"/>
              </a:rPr>
              <a:t>protocol);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/* usually zero */</a:t>
            </a:r>
          </a:p>
          <a:p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 /* Returns file descriptor or -1 on error (sets </a:t>
            </a:r>
            <a:r>
              <a:rPr lang="en-US" dirty="0" err="1">
                <a:solidFill>
                  <a:srgbClr val="C00000"/>
                </a:solidFill>
                <a:latin typeface="Courier 10 Pitch" pitchFamily="49" charset="0"/>
              </a:rPr>
              <a:t>errno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) */</a:t>
            </a:r>
          </a:p>
        </p:txBody>
      </p:sp>
    </p:spTree>
    <p:extLst>
      <p:ext uri="{BB962C8B-B14F-4D97-AF65-F5344CB8AC3E}">
        <p14:creationId xmlns:p14="http://schemas.microsoft.com/office/powerpoint/2010/main" val="130775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绑定套接字地址：</a:t>
            </a:r>
            <a:r>
              <a:rPr lang="en-US" altLang="zh-CN" dirty="0"/>
              <a:t>bind()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用来将服务器本地套接字地址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与描述符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socket_fd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提醒：地址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+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进程端口号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通常在服务器端调用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客户程序不需要调用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bind()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操作系统将为其在1024～5000之间分配一个端口号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4343400"/>
            <a:ext cx="82788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#include </a:t>
            </a:r>
            <a:r>
              <a:rPr lang="en-US" dirty="0">
                <a:latin typeface="Courier 10 Pitch" pitchFamily="49" charset="0"/>
              </a:rPr>
              <a:t>&lt;sys/</a:t>
            </a:r>
            <a:r>
              <a:rPr lang="en-US" dirty="0" err="1">
                <a:latin typeface="Courier 10 Pitch" pitchFamily="49" charset="0"/>
              </a:rPr>
              <a:t>socket.h</a:t>
            </a:r>
            <a:r>
              <a:rPr lang="en-US" dirty="0">
                <a:latin typeface="Courier 10 Pitch" pitchFamily="49" charset="0"/>
              </a:rPr>
              <a:t>&gt;</a:t>
            </a:r>
          </a:p>
          <a:p>
            <a:br>
              <a:rPr lang="en-US" dirty="0">
                <a:solidFill>
                  <a:schemeClr val="accent1"/>
                </a:solidFill>
                <a:latin typeface="Courier 10 Pitch" pitchFamily="49" charset="0"/>
              </a:rPr>
            </a:br>
            <a:r>
              <a:rPr lang="en-US" dirty="0" err="1">
                <a:solidFill>
                  <a:schemeClr val="accent1"/>
                </a:solidFill>
                <a:latin typeface="Courier 10 Pitch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10 Pitch" pitchFamily="49" charset="0"/>
              </a:rPr>
              <a:t> </a:t>
            </a:r>
            <a:r>
              <a:rPr lang="sv-SE" dirty="0">
                <a:latin typeface="Courier 10 Pitch" pitchFamily="49" charset="0"/>
              </a:rPr>
              <a:t>bind(</a:t>
            </a:r>
          </a:p>
          <a:p>
            <a:r>
              <a:rPr lang="sv-SE" dirty="0">
                <a:latin typeface="Courier 10 Pitch" pitchFamily="49" charset="0"/>
              </a:rPr>
              <a:t>    </a:t>
            </a:r>
            <a:r>
              <a:rPr lang="sv-SE" dirty="0">
                <a:solidFill>
                  <a:schemeClr val="accent1"/>
                </a:solidFill>
                <a:latin typeface="Courier 10 Pitch" pitchFamily="49" charset="0"/>
              </a:rPr>
              <a:t>int </a:t>
            </a:r>
            <a:r>
              <a:rPr lang="sv-SE" dirty="0">
                <a:latin typeface="Courier 10 Pitch" pitchFamily="49" charset="0"/>
              </a:rPr>
              <a:t>socket_fd,</a:t>
            </a:r>
          </a:p>
          <a:p>
            <a:r>
              <a:rPr lang="sv-SE" dirty="0">
                <a:solidFill>
                  <a:srgbClr val="C00000"/>
                </a:solidFill>
                <a:latin typeface="Courier 10 Pitch" pitchFamily="49" charset="0"/>
              </a:rPr>
              <a:t>    </a:t>
            </a:r>
            <a:r>
              <a:rPr lang="sv-SE" dirty="0">
                <a:solidFill>
                  <a:schemeClr val="accent1"/>
                </a:solidFill>
                <a:latin typeface="Courier 10 Pitch" pitchFamily="49" charset="0"/>
              </a:rPr>
              <a:t>const struct sockaddr</a:t>
            </a:r>
            <a:r>
              <a:rPr lang="sv-SE" dirty="0">
                <a:latin typeface="Courier 10 Pitch" pitchFamily="49" charset="0"/>
              </a:rPr>
              <a:t> *sa,</a:t>
            </a:r>
          </a:p>
          <a:p>
            <a:r>
              <a:rPr lang="sv-SE" dirty="0">
                <a:solidFill>
                  <a:srgbClr val="C00000"/>
                </a:solidFill>
                <a:latin typeface="Courier 10 Pitch" pitchFamily="49" charset="0"/>
              </a:rPr>
              <a:t>    </a:t>
            </a:r>
            <a:r>
              <a:rPr lang="sv-SE" dirty="0">
                <a:solidFill>
                  <a:schemeClr val="accent1"/>
                </a:solidFill>
                <a:latin typeface="Courier 10 Pitch" pitchFamily="49" charset="0"/>
              </a:rPr>
              <a:t>socklen_t</a:t>
            </a:r>
            <a:r>
              <a:rPr lang="sv-SE" dirty="0">
                <a:solidFill>
                  <a:srgbClr val="C00000"/>
                </a:solidFill>
                <a:latin typeface="Courier 10 Pitch" pitchFamily="49" charset="0"/>
              </a:rPr>
              <a:t> </a:t>
            </a:r>
            <a:r>
              <a:rPr lang="sv-SE" dirty="0">
                <a:latin typeface="Courier 10 Pitch" pitchFamily="49" charset="0"/>
              </a:rPr>
              <a:t>sa_len</a:t>
            </a:r>
            <a:r>
              <a:rPr lang="sv-SE" dirty="0">
                <a:solidFill>
                  <a:srgbClr val="C00000"/>
                </a:solidFill>
                <a:latin typeface="Courier 10 Pitch" pitchFamily="49" charset="0"/>
              </a:rPr>
              <a:t>);</a:t>
            </a:r>
          </a:p>
          <a:p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 /* Returns 0 </a:t>
            </a:r>
            <a:r>
              <a:rPr lang="en-US" altLang="zh-CN" dirty="0">
                <a:solidFill>
                  <a:srgbClr val="C00000"/>
                </a:solidFill>
                <a:latin typeface="Courier 10 Pitch" pitchFamily="49" charset="0"/>
              </a:rPr>
              <a:t>if OK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 or -1 on error (sets </a:t>
            </a:r>
            <a:r>
              <a:rPr lang="en-US" dirty="0" err="1">
                <a:solidFill>
                  <a:srgbClr val="C00000"/>
                </a:solidFill>
                <a:latin typeface="Courier 10 Pitch" pitchFamily="49" charset="0"/>
              </a:rPr>
              <a:t>errno</a:t>
            </a:r>
            <a:r>
              <a:rPr lang="en-US" dirty="0">
                <a:solidFill>
                  <a:srgbClr val="C00000"/>
                </a:solidFill>
                <a:latin typeface="Courier 10 Pitch" pitchFamily="49" charset="0"/>
              </a:rPr>
              <a:t>) */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E7625FE-879B-438B-9D5A-203597DED2E9}"/>
              </a:ext>
            </a:extLst>
          </p:cNvPr>
          <p:cNvCxnSpPr/>
          <p:nvPr/>
        </p:nvCxnSpPr>
        <p:spPr bwMode="auto">
          <a:xfrm flipV="1">
            <a:off x="4876800" y="4038600"/>
            <a:ext cx="3124200" cy="1277484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BA0D699-008F-40D8-94C6-11C74251CB27}"/>
              </a:ext>
            </a:extLst>
          </p:cNvPr>
          <p:cNvCxnSpPr>
            <a:cxnSpLocks/>
          </p:cNvCxnSpPr>
          <p:nvPr/>
        </p:nvCxnSpPr>
        <p:spPr bwMode="auto">
          <a:xfrm flipV="1">
            <a:off x="6477000" y="4876800"/>
            <a:ext cx="1967718" cy="744084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59F16E-F012-4877-A400-35EA71D1B8CE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1600" y="5768805"/>
            <a:ext cx="3897337" cy="13771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DE5FDD4-89B9-42E1-9039-EB590699AAB8}"/>
              </a:ext>
            </a:extLst>
          </p:cNvPr>
          <p:cNvSpPr txBox="1"/>
          <p:nvPr/>
        </p:nvSpPr>
        <p:spPr>
          <a:xfrm>
            <a:off x="8077200" y="385393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参数：套接字描述符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0947EB-4835-4C4A-9E06-8F7518370807}"/>
              </a:ext>
            </a:extLst>
          </p:cNvPr>
          <p:cNvSpPr txBox="1"/>
          <p:nvPr/>
        </p:nvSpPr>
        <p:spPr>
          <a:xfrm>
            <a:off x="8452045" y="467598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参数：存储地址的数据结构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8CACE7A-A717-4998-9373-3273299DC6B9}"/>
              </a:ext>
            </a:extLst>
          </p:cNvPr>
          <p:cNvSpPr txBox="1"/>
          <p:nvPr/>
        </p:nvSpPr>
        <p:spPr>
          <a:xfrm>
            <a:off x="9091173" y="558413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参数：地址数据结构的长度</a:t>
            </a:r>
          </a:p>
        </p:txBody>
      </p:sp>
    </p:spTree>
    <p:extLst>
      <p:ext uri="{BB962C8B-B14F-4D97-AF65-F5344CB8AC3E}">
        <p14:creationId xmlns:p14="http://schemas.microsoft.com/office/powerpoint/2010/main" val="241371123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7950</TotalTime>
  <Words>5062</Words>
  <Application>Microsoft Office PowerPoint</Application>
  <PresentationFormat>宽屏</PresentationFormat>
  <Paragraphs>560</Paragraphs>
  <Slides>35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Courier 10 Pitch</vt:lpstr>
      <vt:lpstr>ＭＳ Ｐゴシック</vt:lpstr>
      <vt:lpstr>ZapfDingbats</vt:lpstr>
      <vt:lpstr>等线</vt:lpstr>
      <vt:lpstr>宋体</vt:lpstr>
      <vt:lpstr>微软雅黑</vt:lpstr>
      <vt:lpstr>Arial</vt:lpstr>
      <vt:lpstr>Calibri</vt:lpstr>
      <vt:lpstr>Comic Sans MS</vt:lpstr>
      <vt:lpstr>Tahoma</vt:lpstr>
      <vt:lpstr>Times New Roman</vt:lpstr>
      <vt:lpstr>Wingdings</vt:lpstr>
      <vt:lpstr>Default Design</vt:lpstr>
      <vt:lpstr>Clip</vt:lpstr>
      <vt:lpstr>计算机网络-2024年秋  Socket编程入门</vt:lpstr>
      <vt:lpstr>创建一个网络应用</vt:lpstr>
      <vt:lpstr>样例程序：回音服务</vt:lpstr>
      <vt:lpstr>应用编程接口：socket API</vt:lpstr>
      <vt:lpstr>使用socket: 套接字描述符</vt:lpstr>
      <vt:lpstr>问题</vt:lpstr>
      <vt:lpstr>进程如何标识自己</vt:lpstr>
      <vt:lpstr>创建套接字：socket()</vt:lpstr>
      <vt:lpstr>绑定套接字地址：bind()</vt:lpstr>
      <vt:lpstr>绑定套接字地址：通用地址</vt:lpstr>
      <vt:lpstr>绑定套接字地址：IPv4地址</vt:lpstr>
      <vt:lpstr>struct sockaddr 与 struct sockaddr_in</vt:lpstr>
      <vt:lpstr>关闭套接字：close()</vt:lpstr>
      <vt:lpstr>UDP与TCP的Socket API</vt:lpstr>
      <vt:lpstr>UDP的发送与接收函数</vt:lpstr>
      <vt:lpstr>UDP的发送与接收函数</vt:lpstr>
      <vt:lpstr>基于UDP的套接字通信流程</vt:lpstr>
      <vt:lpstr>UDP回音服务器代码：main</vt:lpstr>
      <vt:lpstr>UDP回音客户端代码：Part 1</vt:lpstr>
      <vt:lpstr>UDP回音客户端代码：Part 2</vt:lpstr>
      <vt:lpstr>Warning：样例代码没有考虑sendto与recvfrom返回值</vt:lpstr>
      <vt:lpstr>TCP套接字：面向连接</vt:lpstr>
      <vt:lpstr>服务器端：监听新连接请求</vt:lpstr>
      <vt:lpstr>建立连接：connect()</vt:lpstr>
      <vt:lpstr>TCP服务器监听套接字：listen()</vt:lpstr>
      <vt:lpstr>TCP套接字接收连接请求：accept()</vt:lpstr>
      <vt:lpstr>基于TCP的套接字通信流程</vt:lpstr>
      <vt:lpstr>TCP回音服务端代码：main</vt:lpstr>
      <vt:lpstr>服务端通过sockfd提供回音服务</vt:lpstr>
      <vt:lpstr>回音客户端代码：main</vt:lpstr>
      <vt:lpstr>客户端通过sockfd获得回音服务</vt:lpstr>
      <vt:lpstr>Warning：read与write的返回实际接收/发送字节数 （可能小于期望值）</vt:lpstr>
      <vt:lpstr>比较：bind, listen, accept</vt:lpstr>
      <vt:lpstr>比较：read/write, send/recv, sendto/recvfrom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Software-Defined Network Measurement </dc:title>
  <dc:creator>Qun Huang</dc:creator>
  <cp:lastModifiedBy>黄群</cp:lastModifiedBy>
  <cp:revision>1880</cp:revision>
  <dcterms:created xsi:type="dcterms:W3CDTF">2016-06-13T18:10:06Z</dcterms:created>
  <dcterms:modified xsi:type="dcterms:W3CDTF">2024-09-24T01:34:49Z</dcterms:modified>
</cp:coreProperties>
</file>