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256" r:id="rId2"/>
    <p:sldId id="1310" r:id="rId3"/>
    <p:sldId id="1317" r:id="rId4"/>
    <p:sldId id="1315" r:id="rId5"/>
    <p:sldId id="1316" r:id="rId6"/>
    <p:sldId id="1322" r:id="rId7"/>
    <p:sldId id="1323" r:id="rId8"/>
    <p:sldId id="1324" r:id="rId9"/>
    <p:sldId id="1325" r:id="rId10"/>
    <p:sldId id="1326" r:id="rId11"/>
    <p:sldId id="1385" r:id="rId12"/>
    <p:sldId id="1318" r:id="rId13"/>
    <p:sldId id="1352" r:id="rId14"/>
    <p:sldId id="1364" r:id="rId15"/>
    <p:sldId id="1358" r:id="rId16"/>
    <p:sldId id="1362" r:id="rId17"/>
    <p:sldId id="1361" r:id="rId18"/>
    <p:sldId id="1384" r:id="rId19"/>
    <p:sldId id="1382" r:id="rId20"/>
    <p:sldId id="1383" r:id="rId21"/>
    <p:sldId id="1368" r:id="rId22"/>
    <p:sldId id="1369" r:id="rId23"/>
    <p:sldId id="1370" r:id="rId24"/>
    <p:sldId id="1371" r:id="rId25"/>
    <p:sldId id="1372" r:id="rId26"/>
    <p:sldId id="1373" r:id="rId27"/>
    <p:sldId id="1374" r:id="rId28"/>
    <p:sldId id="1375" r:id="rId29"/>
    <p:sldId id="1376" r:id="rId30"/>
    <p:sldId id="1377" r:id="rId31"/>
    <p:sldId id="1378" r:id="rId32"/>
    <p:sldId id="1379" r:id="rId33"/>
    <p:sldId id="1380" r:id="rId34"/>
    <p:sldId id="13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5469" autoAdjust="0"/>
  </p:normalViewPr>
  <p:slideViewPr>
    <p:cSldViewPr>
      <p:cViewPr varScale="1">
        <p:scale>
          <a:sx n="137" d="100"/>
          <a:sy n="137" d="100"/>
        </p:scale>
        <p:origin x="140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cmake</a:t>
            </a:r>
            <a:r>
              <a:rPr lang="zh-CN" altLang="en-US" dirty="0"/>
              <a:t>是</a:t>
            </a:r>
            <a:r>
              <a:rPr lang="en-US" altLang="zh-CN" dirty="0" err="1"/>
              <a:t>makefile</a:t>
            </a:r>
            <a:r>
              <a:rPr lang="zh-CN" altLang="en-US" dirty="0"/>
              <a:t>的上层工具，它们的目的正是为了产生可移植的</a:t>
            </a:r>
            <a:r>
              <a:rPr lang="en-US" altLang="zh-CN" dirty="0" err="1"/>
              <a:t>Makefile</a:t>
            </a:r>
            <a:r>
              <a:rPr lang="zh-CN" altLang="en-US" dirty="0"/>
              <a:t>，并简化自己动手写</a:t>
            </a:r>
            <a:r>
              <a:rPr lang="en-US" altLang="zh-CN" dirty="0" err="1"/>
              <a:t>Makefile</a:t>
            </a:r>
            <a:r>
              <a:rPr lang="zh-CN" altLang="en-US" dirty="0"/>
              <a:t>时的巨大工作量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0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ngyuchen@stu.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roy50/cmake-exampl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- Tutorial1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3886200"/>
            <a:ext cx="5638800" cy="1752600"/>
          </a:xfrm>
        </p:spPr>
        <p:txBody>
          <a:bodyPr/>
          <a:lstStyle/>
          <a:p>
            <a:r>
              <a:rPr lang="zh-CN" altLang="en-US" dirty="0"/>
              <a:t>授课助教：张安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magicine_maker_21@stu.pku.edu.cn</a:t>
            </a:r>
            <a:endParaRPr lang="en-US" altLang="zh-CN" dirty="0"/>
          </a:p>
          <a:p>
            <a:r>
              <a:rPr lang="zh-CN" altLang="en-US" sz="1800" dirty="0"/>
              <a:t>（内容修改自 宋聿辰 </a:t>
            </a:r>
            <a:r>
              <a:rPr lang="en-US" altLang="zh-CN" sz="1800" dirty="0"/>
              <a:t>2023</a:t>
            </a:r>
            <a:r>
              <a:rPr lang="zh-CN" altLang="en-US" sz="1800" dirty="0"/>
              <a:t>秋 计算机网络 </a:t>
            </a:r>
            <a:r>
              <a:rPr lang="en-US" altLang="zh-CN" sz="1800" dirty="0"/>
              <a:t>Turorial1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3169116" y="1458914"/>
            <a:ext cx="1219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767155" y="1458914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example of </a:t>
            </a:r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844582" y="1372659"/>
            <a:ext cx="4884973" cy="4865686"/>
          </a:xfrm>
          <a:prstGeom prst="rect">
            <a:avLst/>
          </a:prstGeom>
          <a:solidFill>
            <a:srgbClr val="C0C0C0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x-none" altLang="x-none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3157" y="1458914"/>
            <a:ext cx="4724400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/>
              <a:t>sum: </a:t>
            </a:r>
            <a:r>
              <a:rPr lang="en-US" altLang="zh-TW" sz="2800" kern="0" dirty="0" err="1"/>
              <a:t>main.o</a:t>
            </a:r>
            <a:r>
              <a:rPr lang="en-US" altLang="zh-TW" sz="2800" kern="0" dirty="0"/>
              <a:t>    </a:t>
            </a:r>
            <a:r>
              <a:rPr lang="en-US" altLang="zh-TW" sz="2800" kern="0" dirty="0" err="1"/>
              <a:t>sum.o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zh-TW" sz="2800" kern="0" dirty="0"/>
              <a:t>	</a:t>
            </a:r>
            <a:r>
              <a:rPr lang="pt-BR" altLang="zh-TW" sz="2800" kern="0" dirty="0" err="1"/>
              <a:t>gcc</a:t>
            </a:r>
            <a:r>
              <a:rPr lang="pt-BR" altLang="zh-TW" sz="2800" kern="0" dirty="0"/>
              <a:t> -o sum </a:t>
            </a:r>
            <a:r>
              <a:rPr lang="pt-BR" altLang="zh-TW" sz="2800" kern="0" dirty="0" err="1"/>
              <a:t>main.o</a:t>
            </a:r>
            <a:r>
              <a:rPr lang="pt-BR" altLang="zh-TW" sz="2800" kern="0" dirty="0"/>
              <a:t> </a:t>
            </a:r>
            <a:r>
              <a:rPr lang="pt-BR" altLang="zh-TW" sz="2800" kern="0" dirty="0" err="1"/>
              <a:t>sum.o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 err="1"/>
              <a:t>main.o</a:t>
            </a:r>
            <a:r>
              <a:rPr lang="en-US" altLang="zh-TW" sz="2800" kern="0" dirty="0"/>
              <a:t>: </a:t>
            </a:r>
            <a:r>
              <a:rPr lang="en-US" altLang="zh-TW" sz="2800" kern="0" dirty="0" err="1"/>
              <a:t>main.c</a:t>
            </a:r>
            <a:r>
              <a:rPr lang="en-US" altLang="zh-TW" sz="2800" kern="0" dirty="0"/>
              <a:t> </a:t>
            </a:r>
            <a:r>
              <a:rPr lang="en-US" altLang="zh-TW" sz="2800" kern="0" dirty="0" err="1"/>
              <a:t>sum.h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/>
              <a:t>	</a:t>
            </a:r>
            <a:r>
              <a:rPr lang="en-US" altLang="zh-TW" sz="2800" kern="0" dirty="0" err="1"/>
              <a:t>gcc</a:t>
            </a:r>
            <a:r>
              <a:rPr lang="en-US" altLang="zh-TW" sz="2800" kern="0" dirty="0"/>
              <a:t> -c </a:t>
            </a:r>
            <a:r>
              <a:rPr lang="en-US" altLang="zh-TW" sz="2800" kern="0" dirty="0" err="1"/>
              <a:t>main.c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800" kern="0" dirty="0" err="1"/>
              <a:t>sum.o</a:t>
            </a:r>
            <a:r>
              <a:rPr lang="en-US" altLang="zh-TW" sz="2800" kern="0" dirty="0"/>
              <a:t>: </a:t>
            </a:r>
            <a:r>
              <a:rPr lang="en-US" altLang="zh-TW" sz="2800" kern="0" dirty="0" err="1"/>
              <a:t>sum.c</a:t>
            </a:r>
            <a:r>
              <a:rPr lang="en-US" altLang="zh-TW" sz="2800" kern="0" dirty="0"/>
              <a:t> </a:t>
            </a:r>
            <a:r>
              <a:rPr lang="en-US" altLang="zh-TW" sz="2800" kern="0" dirty="0" err="1"/>
              <a:t>sum.h</a:t>
            </a:r>
            <a:endParaRPr lang="en-US" altLang="zh-TW" sz="2800" kern="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kern="0" dirty="0"/>
              <a:t>	</a:t>
            </a:r>
            <a:r>
              <a:rPr lang="en-US" altLang="en-US" sz="2800" kern="0" dirty="0" err="1"/>
              <a:t>gcc</a:t>
            </a:r>
            <a:r>
              <a:rPr lang="en-US" altLang="en-US" sz="2800" kern="0" dirty="0"/>
              <a:t> -c </a:t>
            </a:r>
            <a:r>
              <a:rPr lang="en-US" altLang="en-US" sz="2800" kern="0" dirty="0" err="1"/>
              <a:t>sum.c</a:t>
            </a:r>
            <a:endParaRPr lang="zh-TW" altLang="en-US" sz="2800" kern="0" dirty="0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938179" y="5948362"/>
            <a:ext cx="18573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/>
              <a:t>makefile</a:t>
            </a:r>
            <a:r>
              <a:rPr kumimoji="0" lang="en-US" altLang="zh-TW" dirty="0"/>
              <a:t> content</a:t>
            </a: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47193" y="2666405"/>
            <a:ext cx="820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target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2605355" y="2657239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dependencies</a:t>
            </a: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3587145" y="4298421"/>
            <a:ext cx="127357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>
                <a:solidFill>
                  <a:srgbClr val="FF3300"/>
                </a:solidFill>
              </a:rPr>
              <a:t>command</a:t>
            </a:r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 flipH="1">
            <a:off x="1614754" y="2976327"/>
            <a:ext cx="334727" cy="35954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>
            <a:off x="2633930" y="2976327"/>
            <a:ext cx="5334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" name="Line 57"/>
          <p:cNvSpPr>
            <a:spLocks noChangeShapeType="1"/>
          </p:cNvSpPr>
          <p:nvPr/>
        </p:nvSpPr>
        <p:spPr bwMode="auto">
          <a:xfrm>
            <a:off x="3540392" y="2976327"/>
            <a:ext cx="3810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7" name="Line 58"/>
          <p:cNvSpPr>
            <a:spLocks noChangeShapeType="1"/>
          </p:cNvSpPr>
          <p:nvPr/>
        </p:nvSpPr>
        <p:spPr bwMode="auto">
          <a:xfrm flipH="1" flipV="1">
            <a:off x="3353429" y="4072997"/>
            <a:ext cx="685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723901" y="1895239"/>
            <a:ext cx="1104900" cy="1524000"/>
          </a:xfrm>
          <a:custGeom>
            <a:avLst/>
            <a:gdLst>
              <a:gd name="T0" fmla="*/ 2147483646 w 696"/>
              <a:gd name="T1" fmla="*/ 0 h 960"/>
              <a:gd name="T2" fmla="*/ 2147483646 w 696"/>
              <a:gd name="T3" fmla="*/ 2147483646 h 960"/>
              <a:gd name="T4" fmla="*/ 2147483646 w 696"/>
              <a:gd name="T5" fmla="*/ 2147483646 h 960"/>
              <a:gd name="T6" fmla="*/ 2147483646 w 696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960">
                <a:moveTo>
                  <a:pt x="696" y="0"/>
                </a:moveTo>
                <a:cubicBezTo>
                  <a:pt x="536" y="76"/>
                  <a:pt x="376" y="152"/>
                  <a:pt x="264" y="288"/>
                </a:cubicBezTo>
                <a:cubicBezTo>
                  <a:pt x="152" y="424"/>
                  <a:pt x="48" y="704"/>
                  <a:pt x="24" y="816"/>
                </a:cubicBezTo>
                <a:cubicBezTo>
                  <a:pt x="0" y="928"/>
                  <a:pt x="60" y="944"/>
                  <a:pt x="120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609600" y="1895239"/>
            <a:ext cx="2677829" cy="3532480"/>
            <a:chOff x="9028907" y="280327"/>
            <a:chExt cx="2438400" cy="3035300"/>
          </a:xfrm>
        </p:grpSpPr>
        <p:sp>
          <p:nvSpPr>
            <p:cNvPr id="10" name="Line 48"/>
            <p:cNvSpPr>
              <a:spLocks noChangeShapeType="1"/>
            </p:cNvSpPr>
            <p:nvPr/>
          </p:nvSpPr>
          <p:spPr bwMode="auto">
            <a:xfrm flipV="1">
              <a:off x="9182894" y="3196564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9028907" y="280327"/>
              <a:ext cx="2438400" cy="3035300"/>
            </a:xfrm>
            <a:custGeom>
              <a:avLst/>
              <a:gdLst>
                <a:gd name="T0" fmla="*/ 2147483646 w 1656"/>
                <a:gd name="T1" fmla="*/ 0 h 2152"/>
                <a:gd name="T2" fmla="*/ 2147483646 w 1656"/>
                <a:gd name="T3" fmla="*/ 2147483646 h 2152"/>
                <a:gd name="T4" fmla="*/ 2147483646 w 1656"/>
                <a:gd name="T5" fmla="*/ 2147483646 h 2152"/>
                <a:gd name="T6" fmla="*/ 2147483646 w 1656"/>
                <a:gd name="T7" fmla="*/ 2147483646 h 2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6" h="2152">
                  <a:moveTo>
                    <a:pt x="1656" y="0"/>
                  </a:moveTo>
                  <a:cubicBezTo>
                    <a:pt x="1260" y="176"/>
                    <a:pt x="864" y="352"/>
                    <a:pt x="600" y="672"/>
                  </a:cubicBezTo>
                  <a:cubicBezTo>
                    <a:pt x="336" y="992"/>
                    <a:pt x="144" y="1688"/>
                    <a:pt x="72" y="1920"/>
                  </a:cubicBezTo>
                  <a:cubicBezTo>
                    <a:pt x="0" y="2152"/>
                    <a:pt x="152" y="2040"/>
                    <a:pt x="168" y="20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8080740" y="2168818"/>
            <a:ext cx="11747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 (exe)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226915" y="3083218"/>
            <a:ext cx="7762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sum.o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301278" y="3159418"/>
            <a:ext cx="776287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main.o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141065" y="4226218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sum.c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299940" y="4226218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sum.h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61540" y="4226218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main.c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266353" y="3540418"/>
            <a:ext cx="2714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7706090" y="2549818"/>
            <a:ext cx="9794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685578" y="2549818"/>
            <a:ext cx="9128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7841028" y="3540418"/>
            <a:ext cx="18478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8530003" y="3464218"/>
            <a:ext cx="933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9615853" y="3464218"/>
            <a:ext cx="730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3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EBF-C03C-DD4D-BB86-D2B56C5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fancy ways of writing </a:t>
            </a:r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261C-15DA-4046-8CFA-B3FEAA301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Define variables:</a:t>
            </a:r>
          </a:p>
          <a:p>
            <a:pPr lvl="1"/>
            <a:r>
              <a:rPr kumimoji="1" lang="en-US" altLang="zh-CN" dirty="0"/>
              <a:t>Specify the compiler, target, directories, etc. in the first place to achieve modularity.</a:t>
            </a:r>
          </a:p>
          <a:p>
            <a:pPr lvl="1"/>
            <a:r>
              <a:rPr kumimoji="1" lang="en-US" altLang="zh-CN" dirty="0"/>
              <a:t>$^: all the dependencies</a:t>
            </a:r>
          </a:p>
          <a:p>
            <a:pPr lvl="1"/>
            <a:r>
              <a:rPr kumimoji="1" lang="en-US" altLang="zh-CN" dirty="0"/>
              <a:t>$@: the target</a:t>
            </a:r>
          </a:p>
          <a:p>
            <a:pPr lvl="1"/>
            <a:r>
              <a:rPr kumimoji="1" lang="en-US" altLang="zh-CN" dirty="0"/>
              <a:t>$&lt;: the first dependency</a:t>
            </a:r>
          </a:p>
          <a:p>
            <a:r>
              <a:rPr kumimoji="1" lang="en-US" altLang="zh-CN" dirty="0"/>
              <a:t>Special target “.PHONY”:</a:t>
            </a:r>
          </a:p>
          <a:p>
            <a:pPr lvl="1"/>
            <a:r>
              <a:rPr kumimoji="1" lang="en-US" altLang="zh-CN" dirty="0"/>
              <a:t>Specify that clean is not an actual file, avoiding collisions of names.</a:t>
            </a:r>
          </a:p>
          <a:p>
            <a:endParaRPr kumimoji="1"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8336A-767C-564B-9C27-F7101CB09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8DC131-9A15-4746-A2F6-35F31BCF58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1141B5-46A7-F04B-A1A3-380E308E6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27" y="1600200"/>
            <a:ext cx="5178746" cy="4525963"/>
          </a:xfrm>
        </p:spPr>
      </p:pic>
    </p:spTree>
    <p:extLst>
      <p:ext uri="{BB962C8B-B14F-4D97-AF65-F5344CB8AC3E}">
        <p14:creationId xmlns:p14="http://schemas.microsoft.com/office/powerpoint/2010/main" val="12031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>
                <a:solidFill>
                  <a:srgbClr val="C00000"/>
                </a:solidFill>
              </a:rPr>
              <a:t>Cmake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/>
              <a:t>Git &amp; </a:t>
            </a:r>
            <a:r>
              <a:rPr kumimoji="1" lang="en-US" altLang="zh-CN" sz="3200" dirty="0" err="1"/>
              <a:t>Gtihub</a:t>
            </a:r>
            <a:endParaRPr kumimoji="1" lang="en-US" altLang="zh-CN" sz="3200" dirty="0"/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6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CMake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是一个跨平台的、开源的构建工具</a:t>
            </a:r>
            <a:endParaRPr lang="en-US" altLang="zh-CN" dirty="0"/>
          </a:p>
          <a:p>
            <a:pPr lvl="1"/>
            <a:r>
              <a:rPr lang="en-US" altLang="zh-CN" dirty="0" err="1"/>
              <a:t>CMake</a:t>
            </a:r>
            <a:r>
              <a:rPr lang="zh-CN" altLang="en-US" dirty="0"/>
              <a:t>是</a:t>
            </a:r>
            <a:r>
              <a:rPr lang="en-US" altLang="zh-CN" dirty="0" err="1"/>
              <a:t>Makefile</a:t>
            </a:r>
            <a:r>
              <a:rPr lang="zh-CN" altLang="en-US" dirty="0"/>
              <a:t>以及其他工具的上层工具，它们的目的正是为了可移植，并简化自己动手写更底层配置的巨大工作量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我们只需要如下两步</a:t>
            </a:r>
            <a:r>
              <a:rPr kumimoji="1" lang="en-US" altLang="zh-CN" dirty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CMakeLists.txt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</a:t>
            </a:r>
          </a:p>
          <a:p>
            <a:pPr marL="685800" lvl="1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目前是 </a:t>
            </a:r>
            <a:r>
              <a:rPr lang="en-US" altLang="zh-CN" dirty="0"/>
              <a:t>C++ </a:t>
            </a:r>
            <a:r>
              <a:rPr lang="zh-CN" altLang="en-US" dirty="0"/>
              <a:t>的 </a:t>
            </a:r>
            <a:r>
              <a:rPr lang="en-US" altLang="zh-CN" dirty="0"/>
              <a:t>de facto build system</a:t>
            </a:r>
          </a:p>
          <a:p>
            <a:pPr lvl="1"/>
            <a:r>
              <a:rPr lang="zh-CN" altLang="en-US" dirty="0"/>
              <a:t>微软、</a:t>
            </a:r>
            <a:r>
              <a:rPr lang="en-US" altLang="zh-CN" dirty="0"/>
              <a:t>Google </a:t>
            </a:r>
            <a:r>
              <a:rPr lang="zh-CN" altLang="en-US" dirty="0"/>
              <a:t>以及 </a:t>
            </a:r>
            <a:r>
              <a:rPr lang="en-US" altLang="zh-CN" dirty="0"/>
              <a:t>Facebook </a:t>
            </a:r>
            <a:r>
              <a:rPr lang="zh-CN" altLang="en-US" dirty="0"/>
              <a:t>这三家公司都有自己的 </a:t>
            </a:r>
            <a:r>
              <a:rPr lang="en-US" altLang="zh-CN" dirty="0"/>
              <a:t>C++ </a:t>
            </a:r>
            <a:r>
              <a:rPr lang="zh-CN" altLang="en-US" dirty="0"/>
              <a:t>构建系统，他们开源的项目仍支持使用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构建；并且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是除了官方构建系统之外的推荐构建系统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74638"/>
            <a:ext cx="1161050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E213-9A2B-E2D6-B0C4-9F5EEE4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CMake</a:t>
            </a:r>
            <a:r>
              <a:rPr kumimoji="1" lang="zh-CN" altLang="en-US" dirty="0"/>
              <a:t>的优势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一个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E5920-5696-F661-0677-4A393D1E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和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不同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是以文件为基础来维护要编译出来的目标的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 而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可以自定义一些更抽象的虚拟的目标来进行编译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可以实现更复杂的功能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 包括但不限于</a:t>
            </a:r>
            <a:r>
              <a:rPr kumimoji="1" lang="en-US" altLang="zh-CN" dirty="0"/>
              <a:t>:</a:t>
            </a:r>
            <a:r>
              <a:rPr kumimoji="1" lang="zh-CN" altLang="en-US" dirty="0"/>
              <a:t> 跨平台的文件拷贝、根据一些选项生成对应的</a:t>
            </a:r>
            <a:r>
              <a:rPr kumimoji="1" lang="en-US" altLang="zh-CN" dirty="0" err="1"/>
              <a:t>Makefile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接下来我们会展示一个例子，讲解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的如下几个功能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 </a:t>
            </a:r>
            <a:r>
              <a:rPr kumimoji="1" lang="zh-CN" altLang="en-US" dirty="0"/>
              <a:t>如何编译一个可执行程序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如何编译一个静态库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如何将静态库链接到可执行程序中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1B479-5B6E-0572-91CC-88C7E480C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0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762000" y="2438400"/>
            <a:ext cx="54102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的常见命令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10972800" cy="4837062"/>
          </a:xfrm>
        </p:spPr>
        <p:txBody>
          <a:bodyPr/>
          <a:lstStyle/>
          <a:p>
            <a:pPr marL="385762" indent="-342900">
              <a:buFont typeface="+mj-lt"/>
              <a:buAutoNum type="arabicPeriod"/>
            </a:pPr>
            <a:r>
              <a:rPr lang="en-US" altLang="zh-CN" dirty="0"/>
              <a:t>Specify the C++ Standard</a:t>
            </a:r>
          </a:p>
          <a:p>
            <a:pPr marL="385762" indent="-342900">
              <a:buFont typeface="+mj-lt"/>
              <a:buAutoNum type="arabicPeriod"/>
            </a:pPr>
            <a:endParaRPr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42862" indent="0">
              <a:buNone/>
            </a:pPr>
            <a:r>
              <a:rPr kumimoji="1" lang="zh-CN" altLang="en-US" sz="1800" dirty="0"/>
              <a:t>如果</a:t>
            </a:r>
            <a:r>
              <a:rPr kumimoji="1" lang="en-US" altLang="zh-CN" sz="1800" dirty="0"/>
              <a:t>CMAKE_CXX_STANDARD_REQUIRED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True</a:t>
            </a:r>
            <a:r>
              <a:rPr kumimoji="1" lang="zh-CN" altLang="en-US" sz="1800" dirty="0"/>
              <a:t>，则必须使用</a:t>
            </a:r>
            <a:r>
              <a:rPr kumimoji="1" lang="en-US" altLang="zh-CN" sz="1800" dirty="0"/>
              <a:t>CMAKE_CXX_STANDARD</a:t>
            </a:r>
            <a:r>
              <a:rPr kumimoji="1" lang="zh-CN" altLang="en-US" sz="1800" dirty="0"/>
              <a:t>指定的版本</a:t>
            </a:r>
            <a:endParaRPr kumimoji="1" lang="en-US" altLang="zh-CN" sz="1800" dirty="0"/>
          </a:p>
          <a:p>
            <a:pPr marL="42862" indent="0">
              <a:buNone/>
            </a:pPr>
            <a:r>
              <a:rPr kumimoji="1" lang="zh-CN" altLang="en-US" sz="1800" dirty="0"/>
              <a:t>如果</a:t>
            </a:r>
            <a:r>
              <a:rPr kumimoji="1" lang="en-US" altLang="zh-CN" sz="1800" dirty="0"/>
              <a:t>CMAKE_CXX_STANDARD_REQUIRED</a:t>
            </a:r>
            <a:r>
              <a:rPr kumimoji="1" lang="zh-CN" altLang="en-US" sz="1800" dirty="0"/>
              <a:t>设置为</a:t>
            </a:r>
            <a:r>
              <a:rPr kumimoji="1" lang="en-US" altLang="zh-CN" sz="1800" dirty="0"/>
              <a:t>OFF</a:t>
            </a:r>
            <a:r>
              <a:rPr kumimoji="1" lang="zh-CN" altLang="en-US" sz="1800" dirty="0"/>
              <a:t>，则</a:t>
            </a:r>
            <a:r>
              <a:rPr kumimoji="1" lang="en-US" altLang="zh-CN" sz="1800" dirty="0"/>
              <a:t>CMAKE_CXX_STANDARD</a:t>
            </a:r>
            <a:r>
              <a:rPr kumimoji="1" lang="zh-CN" altLang="en-US" sz="1800" dirty="0"/>
              <a:t>指定版本的为首选版本，如果没有会使用上一版本。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43400" y="24160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7020"/>
                </a:solidFill>
              </a:rPr>
              <a:t>cmake_minimum_required</a:t>
            </a:r>
            <a:r>
              <a:rPr lang="en-US" altLang="zh-CN" dirty="0">
                <a:solidFill>
                  <a:srgbClr val="007020"/>
                </a:solidFill>
              </a:rPr>
              <a:t>(</a:t>
            </a:r>
            <a:r>
              <a:rPr lang="en-US" altLang="zh-CN" dirty="0">
                <a:solidFill>
                  <a:srgbClr val="4070A0"/>
                </a:solidFill>
              </a:rPr>
              <a:t>VERSION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105030"/>
                </a:solidFill>
              </a:rPr>
              <a:t>3.10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r>
              <a:rPr lang="en-US" altLang="zh-CN" dirty="0"/>
              <a:t> </a:t>
            </a:r>
          </a:p>
          <a:p>
            <a:endParaRPr lang="en-US" altLang="zh-CN" i="1" dirty="0">
              <a:solidFill>
                <a:srgbClr val="40808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set the project name and version</a:t>
            </a:r>
          </a:p>
          <a:p>
            <a:r>
              <a:rPr lang="en-US" altLang="zh-CN" dirty="0">
                <a:solidFill>
                  <a:srgbClr val="007020"/>
                </a:solidFill>
              </a:rPr>
              <a:t>project(</a:t>
            </a:r>
            <a:r>
              <a:rPr lang="en-US" altLang="zh-CN" dirty="0">
                <a:solidFill>
                  <a:srgbClr val="333333"/>
                </a:solidFill>
              </a:rPr>
              <a:t>Tutorial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</a:p>
          <a:p>
            <a:endParaRPr lang="en-US" altLang="zh-CN" dirty="0">
              <a:solidFill>
                <a:srgbClr val="00702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specify the C++ standard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20"/>
                </a:solidFill>
              </a:rPr>
              <a:t>set(</a:t>
            </a:r>
            <a:r>
              <a:rPr lang="en-US" altLang="zh-CN" dirty="0">
                <a:solidFill>
                  <a:srgbClr val="4070A0"/>
                </a:solidFill>
              </a:rPr>
              <a:t>CMAKE_CXX_STANDARD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105030"/>
                </a:solidFill>
              </a:rPr>
              <a:t>11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20"/>
                </a:solidFill>
              </a:rPr>
              <a:t>set(</a:t>
            </a:r>
            <a:r>
              <a:rPr lang="en-US" altLang="zh-CN" dirty="0">
                <a:solidFill>
                  <a:srgbClr val="4070A0"/>
                </a:solidFill>
              </a:rPr>
              <a:t>CMAKE_CXX_STANDARD_REQUIRED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333333"/>
                </a:solidFill>
              </a:rPr>
              <a:t>True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762000" y="2057400"/>
            <a:ext cx="5410200" cy="3774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200" y="20614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CMakeLists.txt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8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762000" y="2438400"/>
            <a:ext cx="54102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的常见命令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10972800" cy="4837062"/>
          </a:xfrm>
        </p:spPr>
        <p:txBody>
          <a:bodyPr/>
          <a:lstStyle/>
          <a:p>
            <a:pPr marL="42862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添加头文件搜索路径</a:t>
            </a:r>
            <a:endParaRPr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385762" indent="-342900">
              <a:buFont typeface="+mj-lt"/>
              <a:buAutoNum type="arabicPeriod"/>
            </a:pPr>
            <a:endParaRPr kumimoji="1" lang="en-US" altLang="zh-CN" dirty="0"/>
          </a:p>
          <a:p>
            <a:pPr marL="42862" indent="0">
              <a:buNone/>
            </a:pPr>
            <a:endParaRPr kumimoji="1" lang="en-US" altLang="zh-CN" sz="1800" dirty="0"/>
          </a:p>
          <a:p>
            <a:pPr marL="42862" indent="0">
              <a:buNone/>
            </a:pPr>
            <a:endParaRPr kumimoji="1" lang="en-US" altLang="zh-CN" sz="1800" dirty="0"/>
          </a:p>
          <a:p>
            <a:pPr marL="42862" indent="0">
              <a:buNone/>
            </a:pPr>
            <a:r>
              <a:rPr lang="zh-CN" altLang="en-US" sz="1800" dirty="0"/>
              <a:t>如果将 </a:t>
            </a:r>
            <a:r>
              <a:rPr lang="en-US" altLang="zh-CN" sz="1800" dirty="0"/>
              <a:t>lib </a:t>
            </a:r>
            <a:r>
              <a:rPr lang="zh-CN" altLang="en-US" sz="1800" dirty="0"/>
              <a:t>和 </a:t>
            </a:r>
            <a:r>
              <a:rPr lang="en-US" altLang="zh-CN" sz="1800" dirty="0"/>
              <a:t>includes </a:t>
            </a:r>
            <a:r>
              <a:rPr lang="zh-CN" altLang="en-US" sz="1800" dirty="0"/>
              <a:t>目录都添加到到搜索路径的话，在 </a:t>
            </a:r>
            <a:r>
              <a:rPr lang="en-US" altLang="zh-CN" sz="1800" dirty="0"/>
              <a:t>include </a:t>
            </a:r>
            <a:r>
              <a:rPr lang="zh-CN" altLang="en-US" sz="1800" dirty="0"/>
              <a:t>的时候就不需要使用相对路径了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43400" y="24160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7020"/>
                </a:solidFill>
              </a:rPr>
              <a:t>cmake_minimum_required</a:t>
            </a:r>
            <a:r>
              <a:rPr lang="en-US" altLang="zh-CN" dirty="0">
                <a:solidFill>
                  <a:srgbClr val="007020"/>
                </a:solidFill>
              </a:rPr>
              <a:t>(</a:t>
            </a:r>
            <a:r>
              <a:rPr lang="en-US" altLang="zh-CN" dirty="0">
                <a:solidFill>
                  <a:srgbClr val="4070A0"/>
                </a:solidFill>
              </a:rPr>
              <a:t>VERSION</a:t>
            </a:r>
            <a:r>
              <a:rPr lang="en-US" altLang="zh-CN" dirty="0">
                <a:solidFill>
                  <a:srgbClr val="BBBBBB"/>
                </a:solidFill>
              </a:rPr>
              <a:t> </a:t>
            </a:r>
            <a:r>
              <a:rPr lang="en-US" altLang="zh-CN" dirty="0">
                <a:solidFill>
                  <a:srgbClr val="105030"/>
                </a:solidFill>
              </a:rPr>
              <a:t>3.10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r>
              <a:rPr lang="en-US" altLang="zh-CN" dirty="0"/>
              <a:t> </a:t>
            </a:r>
          </a:p>
          <a:p>
            <a:endParaRPr lang="en-US" altLang="zh-CN" i="1" dirty="0">
              <a:solidFill>
                <a:srgbClr val="40808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set the project name and version</a:t>
            </a:r>
          </a:p>
          <a:p>
            <a:r>
              <a:rPr lang="en-US" altLang="zh-CN" dirty="0">
                <a:solidFill>
                  <a:srgbClr val="007020"/>
                </a:solidFill>
              </a:rPr>
              <a:t>project(</a:t>
            </a:r>
            <a:r>
              <a:rPr lang="en-US" altLang="zh-CN" dirty="0">
                <a:solidFill>
                  <a:srgbClr val="333333"/>
                </a:solidFill>
              </a:rPr>
              <a:t>Tutorial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</a:p>
          <a:p>
            <a:endParaRPr lang="en-US" altLang="zh-CN" dirty="0">
              <a:solidFill>
                <a:srgbClr val="007020"/>
              </a:solidFill>
            </a:endParaRPr>
          </a:p>
          <a:p>
            <a:r>
              <a:rPr lang="en-US" altLang="zh-CN" i="1" dirty="0">
                <a:solidFill>
                  <a:srgbClr val="408080"/>
                </a:solidFill>
              </a:rPr>
              <a:t># specify the C++ standard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007020"/>
                </a:solidFill>
              </a:rPr>
              <a:t>include_directories</a:t>
            </a:r>
            <a:r>
              <a:rPr lang="en-US" altLang="zh-CN" dirty="0">
                <a:solidFill>
                  <a:srgbClr val="007020"/>
                </a:solidFill>
              </a:rPr>
              <a:t>(</a:t>
            </a:r>
            <a:r>
              <a:rPr lang="en-US" altLang="zh-CN" dirty="0"/>
              <a:t>lib/ includes/</a:t>
            </a:r>
            <a:r>
              <a:rPr lang="en-US" altLang="zh-CN" dirty="0">
                <a:solidFill>
                  <a:srgbClr val="007020"/>
                </a:solidFill>
              </a:rPr>
              <a:t>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 bwMode="auto">
          <a:xfrm>
            <a:off x="762000" y="2057400"/>
            <a:ext cx="5410200" cy="3774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200" y="20614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CMakeLists.txt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7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一个非常推荐的</a:t>
            </a:r>
            <a:r>
              <a:rPr kumimoji="1" lang="en-US" altLang="zh-CN" dirty="0" err="1"/>
              <a:t>cmake</a:t>
            </a:r>
            <a:r>
              <a:rPr kumimoji="1" lang="zh-CN" altLang="en-US" dirty="0"/>
              <a:t>教程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https://github.com/ttroy50/cmake-examples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6BAD-65CE-94A2-78F7-77D3F14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Ninja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56093-C3E6-239F-5487-2F3983FC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细心的同学可能注意到了，我们在 </a:t>
            </a:r>
            <a:r>
              <a:rPr lang="en-US" altLang="zh-CN" dirty="0"/>
              <a:t>Lab0 </a:t>
            </a:r>
            <a:r>
              <a:rPr lang="zh-CN" altLang="en-US" dirty="0"/>
              <a:t>中让大家运行的指令是 </a:t>
            </a:r>
            <a:r>
              <a:rPr lang="en-US" altLang="zh-CN" dirty="0" err="1"/>
              <a:t>cmake</a:t>
            </a:r>
            <a:r>
              <a:rPr lang="en-US" altLang="zh-CN" dirty="0"/>
              <a:t> .. –G “Ninja” </a:t>
            </a:r>
            <a:r>
              <a:rPr lang="zh-CN" altLang="en-US" dirty="0"/>
              <a:t>而不是 </a:t>
            </a:r>
            <a:r>
              <a:rPr lang="en-US" altLang="zh-CN" dirty="0" err="1"/>
              <a:t>cmake</a:t>
            </a:r>
            <a:r>
              <a:rPr lang="en-US" altLang="zh-CN" dirty="0"/>
              <a:t> .. –G “Unix </a:t>
            </a:r>
            <a:r>
              <a:rPr lang="en-US" altLang="zh-CN" dirty="0" err="1"/>
              <a:t>Makefile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Ninja </a:t>
            </a:r>
            <a:r>
              <a:rPr lang="zh-CN" altLang="en-US" dirty="0"/>
              <a:t>是一个与 </a:t>
            </a:r>
            <a:r>
              <a:rPr lang="en-US" altLang="zh-CN" dirty="0"/>
              <a:t>make </a:t>
            </a:r>
            <a:r>
              <a:rPr lang="zh-CN" altLang="en-US" dirty="0"/>
              <a:t>类似的编译管理工具，同样也可以作为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的后端使用。</a:t>
            </a:r>
            <a:endParaRPr lang="en-US" altLang="zh-CN" dirty="0"/>
          </a:p>
          <a:p>
            <a:r>
              <a:rPr lang="zh-CN" altLang="en-US" dirty="0"/>
              <a:t>理论上，使用 </a:t>
            </a:r>
            <a:r>
              <a:rPr lang="en-US" altLang="zh-CN" dirty="0"/>
              <a:t>make </a:t>
            </a:r>
            <a:r>
              <a:rPr lang="zh-CN" altLang="en-US" dirty="0"/>
              <a:t>和 </a:t>
            </a:r>
            <a:r>
              <a:rPr lang="en-US" altLang="zh-CN" dirty="0"/>
              <a:t>ninja </a:t>
            </a:r>
            <a:r>
              <a:rPr lang="zh-CN" altLang="en-US" dirty="0"/>
              <a:t>在编译结果上不会有区别</a:t>
            </a:r>
            <a:endParaRPr lang="en-US" altLang="zh-CN" dirty="0"/>
          </a:p>
          <a:p>
            <a:r>
              <a:rPr lang="zh-CN" altLang="en-US" dirty="0"/>
              <a:t>（什么年代了，还在手写传统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3DE42-9243-D399-1C43-F2002592F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2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>
                <a:solidFill>
                  <a:srgbClr val="FF0000"/>
                </a:solidFill>
              </a:rPr>
              <a:t>Docker</a:t>
            </a:r>
          </a:p>
          <a:p>
            <a:r>
              <a:rPr kumimoji="1" lang="en-US" altLang="zh-CN" sz="3200" dirty="0"/>
              <a:t>Git &amp; </a:t>
            </a:r>
            <a:r>
              <a:rPr kumimoji="1" lang="en-US" altLang="zh-CN" sz="3200" dirty="0" err="1"/>
              <a:t>Gtihub</a:t>
            </a:r>
            <a:endParaRPr kumimoji="1" lang="en-US" altLang="zh-CN" sz="3200" dirty="0"/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9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/>
              <a:t>Git &amp; GitHub</a:t>
            </a:r>
          </a:p>
          <a:p>
            <a:r>
              <a:rPr kumimoji="1" lang="en-US" altLang="zh-CN" sz="3200" dirty="0"/>
              <a:t>GitHub Classroom</a:t>
            </a:r>
          </a:p>
          <a:p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9E672-68DD-0B2A-D4B7-20F0553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AEC04-EBCD-C59D-7EC8-B7F46CAD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是一个基于容器的平台，能很方便地进行开发、打包应用程序。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在课程中，我们并不要求同学们掌握 </a:t>
            </a:r>
            <a:r>
              <a:rPr lang="en-US" altLang="zh-CN" dirty="0"/>
              <a:t>docker </a:t>
            </a:r>
            <a:r>
              <a:rPr lang="zh-CN" altLang="en-US" dirty="0"/>
              <a:t>的使用方法，这里仅简单演示 </a:t>
            </a:r>
            <a:r>
              <a:rPr lang="en-US" altLang="zh-CN" dirty="0"/>
              <a:t>docker </a:t>
            </a:r>
            <a:r>
              <a:rPr lang="zh-CN" altLang="en-US" dirty="0"/>
              <a:t>的常见命令。</a:t>
            </a:r>
            <a:endParaRPr lang="en-US" altLang="zh-CN" dirty="0"/>
          </a:p>
          <a:p>
            <a:pPr lvl="1"/>
            <a:r>
              <a:rPr lang="zh-CN" altLang="en-US" dirty="0"/>
              <a:t>关于构建镜像和启动容器相关的配置文件，我们已经在 </a:t>
            </a:r>
            <a:r>
              <a:rPr lang="en-US" altLang="zh-CN" dirty="0"/>
              <a:t>Lab0 </a:t>
            </a:r>
            <a:r>
              <a:rPr lang="zh-CN" altLang="en-US" dirty="0"/>
              <a:t>中通过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r>
              <a:rPr lang="en-US" altLang="zh-CN" dirty="0"/>
              <a:t> </a:t>
            </a:r>
            <a:r>
              <a:rPr lang="zh-CN" altLang="en-US" dirty="0"/>
              <a:t>下发给大家了。具体的操作步骤可以参考 </a:t>
            </a:r>
            <a:r>
              <a:rPr lang="en-US" altLang="zh-CN" dirty="0"/>
              <a:t>Lab0 </a:t>
            </a:r>
            <a:r>
              <a:rPr lang="zh-CN" altLang="en-US" dirty="0"/>
              <a:t>中的环境配置部分。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docker </a:t>
            </a:r>
            <a:r>
              <a:rPr lang="en-US" altLang="zh-CN" dirty="0" err="1"/>
              <a:t>ps</a:t>
            </a:r>
            <a:r>
              <a:rPr lang="en-US" altLang="zh-CN" dirty="0"/>
              <a:t>, docker exec, docker run…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566F6-0A7C-08FD-21E0-ACFC9F091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make</a:t>
            </a:r>
            <a:r>
              <a:rPr kumimoji="1" lang="zh-CN" altLang="en-US" sz="3200" dirty="0"/>
              <a:t>和</a:t>
            </a:r>
            <a:r>
              <a:rPr kumimoji="1" lang="en-US" altLang="zh-CN" sz="3200" dirty="0" err="1"/>
              <a:t>Makefile</a:t>
            </a:r>
            <a:r>
              <a:rPr kumimoji="1" lang="zh-CN" altLang="en-US" sz="3200" dirty="0"/>
              <a:t>简介</a:t>
            </a:r>
            <a:endParaRPr kumimoji="1" lang="en-US" altLang="zh-CN" sz="3200" dirty="0"/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>
                <a:solidFill>
                  <a:srgbClr val="C00000"/>
                </a:solidFill>
              </a:rPr>
              <a:t>Git &amp; </a:t>
            </a:r>
            <a:r>
              <a:rPr kumimoji="1" lang="en-US" altLang="zh-CN" sz="3200" dirty="0" err="1">
                <a:solidFill>
                  <a:srgbClr val="C00000"/>
                </a:solidFill>
              </a:rPr>
              <a:t>Gtihub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0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38E73-940A-1E38-EEA0-19A058D4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 &amp; GitHub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4BF11-4422-EB32-DA87-016ACDA8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Git </a:t>
            </a:r>
            <a:r>
              <a:rPr kumimoji="1" lang="zh-CN" altLang="en-US" dirty="0"/>
              <a:t>是一个开源的分布式版本控制系统，常用于便捷高效地处理任何或大或小的项目。</a:t>
            </a:r>
          </a:p>
          <a:p>
            <a:r>
              <a:rPr kumimoji="1" lang="en" altLang="zh-CN" dirty="0"/>
              <a:t>Git </a:t>
            </a:r>
            <a:r>
              <a:rPr kumimoji="1" lang="zh-CN" altLang="en-US" dirty="0"/>
              <a:t>是 </a:t>
            </a:r>
            <a:r>
              <a:rPr kumimoji="1" lang="en" altLang="zh-CN" dirty="0"/>
              <a:t>Linus Torvalds </a:t>
            </a:r>
            <a:r>
              <a:rPr kumimoji="1" lang="zh-CN" altLang="en-US" dirty="0"/>
              <a:t>为了帮助管理 </a:t>
            </a:r>
            <a:r>
              <a:rPr kumimoji="1" lang="en" altLang="zh-CN" dirty="0"/>
              <a:t>Linux </a:t>
            </a:r>
            <a:r>
              <a:rPr kumimoji="1" lang="zh-CN" altLang="en-US" dirty="0"/>
              <a:t>内核开发而开发的一个开放源码的版本控制软件。</a:t>
            </a:r>
          </a:p>
          <a:p>
            <a:r>
              <a:rPr kumimoji="1" lang="zh-CN" altLang="en-US" dirty="0"/>
              <a:t>我们强烈推荐你使用 </a:t>
            </a:r>
            <a:r>
              <a:rPr kumimoji="1" lang="en" altLang="zh-CN" dirty="0"/>
              <a:t>Git </a:t>
            </a:r>
            <a:r>
              <a:rPr kumimoji="1" lang="zh-CN" altLang="en-US" dirty="0"/>
              <a:t>管理你的项目。</a:t>
            </a:r>
            <a:r>
              <a:rPr kumimoji="1" lang="en-US" altLang="zh-CN" dirty="0"/>
              <a:t>(</a:t>
            </a:r>
            <a:r>
              <a:rPr kumimoji="1" lang="zh-CN" altLang="en-US" dirty="0"/>
              <a:t>因为我们本次使用了</a:t>
            </a:r>
            <a:r>
              <a:rPr kumimoji="1" lang="en-US" altLang="zh-CN" dirty="0"/>
              <a:t>GitHub Classroom</a:t>
            </a:r>
            <a:r>
              <a:rPr kumimoji="1" lang="zh-CN" altLang="en-US" dirty="0"/>
              <a:t>作为评测系统，所以我们也希望你至少掌握了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的基本使用方法以进行</a:t>
            </a:r>
            <a:r>
              <a:rPr kumimoji="1" lang="en-US" altLang="zh-CN" dirty="0"/>
              <a:t>Lab</a:t>
            </a:r>
            <a:r>
              <a:rPr kumimoji="1" lang="zh-CN" altLang="en-US" dirty="0"/>
              <a:t>的提交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GitHub</a:t>
            </a:r>
            <a:r>
              <a:rPr kumimoji="1" lang="zh-CN" altLang="en-US" dirty="0"/>
              <a:t>是一个在线软件源代码托管服务平台，使用</a:t>
            </a:r>
            <a:r>
              <a:rPr kumimoji="1" lang="en-US" altLang="zh-CN" dirty="0"/>
              <a:t>Git</a:t>
            </a:r>
            <a:r>
              <a:rPr kumimoji="1" lang="zh-CN" altLang="en-US" dirty="0"/>
              <a:t>作为版本控制软件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5D8E3-A910-DE1A-F61F-BF0FCB0A6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D7ABDB-3735-9EC3-19A8-482BEF6D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1858087" cy="7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and symbol, meaning, history, PNG">
            <a:extLst>
              <a:ext uri="{FF2B5EF4-FFF2-40B4-BE49-F238E27FC236}">
                <a16:creationId xmlns:a16="http://schemas.microsoft.com/office/drawing/2014/main" id="{EE12C888-F151-AE74-C424-D444789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21" y="199231"/>
            <a:ext cx="2300112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0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AF360-47B7-0BD2-B865-74EA53FA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D0045-7433-5A85-A80C-8092B0DF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考虑到课程时间有限</a:t>
            </a:r>
            <a:r>
              <a:rPr kumimoji="1" lang="en-US" altLang="zh-CN" dirty="0"/>
              <a:t>,</a:t>
            </a:r>
            <a:r>
              <a:rPr kumimoji="1" lang="zh-CN" altLang="en-US" dirty="0"/>
              <a:t> 这里我们只针对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的两方面内容进行教学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最基本的版本管理的指令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  <a:endParaRPr kumimoji="1" lang="en-US" altLang="zh-CN" dirty="0"/>
          </a:p>
          <a:p>
            <a:r>
              <a:rPr kumimoji="1" lang="en-US" altLang="zh-CN" dirty="0"/>
              <a:t>Ex. </a:t>
            </a:r>
            <a:r>
              <a:rPr kumimoji="1" lang="zh-CN" altLang="en-US" dirty="0"/>
              <a:t>一些常用的</a:t>
            </a:r>
            <a:r>
              <a:rPr kumimoji="1" lang="en-US" altLang="zh-CN" dirty="0"/>
              <a:t>Git</a:t>
            </a:r>
            <a:r>
              <a:rPr kumimoji="1" lang="zh-CN" altLang="en-US" dirty="0"/>
              <a:t>指令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B8FB9-ED6E-444A-FC3E-D999AF23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B8A3E-C95E-5F4E-3CBF-FDFE5975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D32F7-C8D8-2144-3F57-B8C77588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首先我们在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上创建一个空仓库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6CA42-AD88-A28A-1FB0-0DC70EF1D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349D7-5E82-7F10-DFFF-1B197455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04631"/>
            <a:ext cx="2691245" cy="1048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DFA92F-2460-7894-014C-9B1A209A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45" y="1983023"/>
            <a:ext cx="3454844" cy="4348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591549-FAE4-B1AF-9109-14E40143A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867" y="2455723"/>
            <a:ext cx="5486400" cy="30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FDBF-278A-D9DF-6B7F-16F2132B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A8C3C-D2A7-4DFB-3863-36F52F77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此时我们已经成功创建了一个代码仓库</a:t>
            </a:r>
            <a:endParaRPr kumimoji="1" lang="en-US" altLang="zh-CN" dirty="0"/>
          </a:p>
          <a:p>
            <a:r>
              <a:rPr kumimoji="1" lang="zh-CN" altLang="en-US" dirty="0"/>
              <a:t>先来讲一讲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pull, </a:t>
            </a:r>
            <a:r>
              <a:rPr kumimoji="1" lang="zh-CN" altLang="en-US" dirty="0"/>
              <a:t>这两个指令分别表示</a:t>
            </a:r>
            <a:r>
              <a:rPr kumimoji="1" lang="en-US" altLang="zh-CN" dirty="0"/>
              <a:t>,</a:t>
            </a:r>
            <a:r>
              <a:rPr kumimoji="1" lang="zh-CN" altLang="en-US" dirty="0"/>
              <a:t> 将本地的代码推送到仓库和将代码仓库的修改拉回到本地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AADAC-8E69-D33B-6FE8-BE0B24AF0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1E9B6E9-BEAB-4F8C-5C1E-551BB2023221}"/>
              </a:ext>
            </a:extLst>
          </p:cNvPr>
          <p:cNvSpPr/>
          <p:nvPr/>
        </p:nvSpPr>
        <p:spPr bwMode="auto">
          <a:xfrm>
            <a:off x="2209800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A3273F-CB7E-4781-F49A-990C9781BE4A}"/>
              </a:ext>
            </a:extLst>
          </p:cNvPr>
          <p:cNvSpPr txBox="1"/>
          <p:nvPr/>
        </p:nvSpPr>
        <p:spPr>
          <a:xfrm>
            <a:off x="2092316" y="55576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5AFE30-48F8-3186-8FE2-E0F89A8EC9BE}"/>
              </a:ext>
            </a:extLst>
          </p:cNvPr>
          <p:cNvSpPr txBox="1"/>
          <p:nvPr/>
        </p:nvSpPr>
        <p:spPr>
          <a:xfrm>
            <a:off x="5679011" y="55506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927273-C9C2-BA12-E916-A5F0F5DAD629}"/>
              </a:ext>
            </a:extLst>
          </p:cNvPr>
          <p:cNvSpPr txBox="1"/>
          <p:nvPr/>
        </p:nvSpPr>
        <p:spPr>
          <a:xfrm>
            <a:off x="9483714" y="55576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EC56A6-217C-EB9D-0498-3ACE90214598}"/>
              </a:ext>
            </a:extLst>
          </p:cNvPr>
          <p:cNvSpPr txBox="1"/>
          <p:nvPr/>
        </p:nvSpPr>
        <p:spPr>
          <a:xfrm>
            <a:off x="2468012" y="51736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2189DE0-9EE4-D9A3-70A0-0FB97407DE55}"/>
              </a:ext>
            </a:extLst>
          </p:cNvPr>
          <p:cNvSpPr/>
          <p:nvPr/>
        </p:nvSpPr>
        <p:spPr bwMode="auto">
          <a:xfrm>
            <a:off x="5996881" y="523752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8EB68C-C686-1342-C1ED-2FBA2E02D642}"/>
              </a:ext>
            </a:extLst>
          </p:cNvPr>
          <p:cNvSpPr txBox="1"/>
          <p:nvPr/>
        </p:nvSpPr>
        <p:spPr>
          <a:xfrm>
            <a:off x="6255093" y="51671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E1EE0E-22FF-0416-B481-E9BCACD8946B}"/>
              </a:ext>
            </a:extLst>
          </p:cNvPr>
          <p:cNvSpPr/>
          <p:nvPr/>
        </p:nvSpPr>
        <p:spPr bwMode="auto">
          <a:xfrm>
            <a:off x="9555362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42C1AB-34B7-D0B6-ED4A-7D2A4D7A1356}"/>
              </a:ext>
            </a:extLst>
          </p:cNvPr>
          <p:cNvSpPr txBox="1"/>
          <p:nvPr/>
        </p:nvSpPr>
        <p:spPr>
          <a:xfrm>
            <a:off x="9813574" y="51736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7A392BD-7A13-B7EC-994A-A31C3355563E}"/>
              </a:ext>
            </a:extLst>
          </p:cNvPr>
          <p:cNvSpPr/>
          <p:nvPr/>
        </p:nvSpPr>
        <p:spPr bwMode="auto">
          <a:xfrm>
            <a:off x="2209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1632AA-F73D-D802-7F18-FD1F7857F624}"/>
              </a:ext>
            </a:extLst>
          </p:cNvPr>
          <p:cNvSpPr txBox="1"/>
          <p:nvPr/>
        </p:nvSpPr>
        <p:spPr>
          <a:xfrm>
            <a:off x="2468012" y="45778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7D95C21-A4CF-C57B-0AAA-DA54F9EFB6F9}"/>
              </a:ext>
            </a:extLst>
          </p:cNvPr>
          <p:cNvCxnSpPr>
            <a:stCxn id="5" idx="0"/>
            <a:endCxn id="31" idx="4"/>
          </p:cNvCxnSpPr>
          <p:nvPr/>
        </p:nvCxnSpPr>
        <p:spPr bwMode="auto">
          <a:xfrm flipV="1">
            <a:off x="2324100" y="4876800"/>
            <a:ext cx="0" cy="36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BEB1840-B8A5-0EBD-649A-ABF41E6542B8}"/>
              </a:ext>
            </a:extLst>
          </p:cNvPr>
          <p:cNvSpPr/>
          <p:nvPr/>
        </p:nvSpPr>
        <p:spPr bwMode="auto">
          <a:xfrm>
            <a:off x="5996545" y="46383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52D39AD-E8C4-2FB0-D342-0673234312A4}"/>
              </a:ext>
            </a:extLst>
          </p:cNvPr>
          <p:cNvSpPr txBox="1"/>
          <p:nvPr/>
        </p:nvSpPr>
        <p:spPr>
          <a:xfrm>
            <a:off x="6254757" y="45680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0E330AC-2718-6410-3112-3B0E29E8AC04}"/>
              </a:ext>
            </a:extLst>
          </p:cNvPr>
          <p:cNvCxnSpPr>
            <a:stCxn id="27" idx="0"/>
            <a:endCxn id="37" idx="4"/>
          </p:cNvCxnSpPr>
          <p:nvPr/>
        </p:nvCxnSpPr>
        <p:spPr bwMode="auto">
          <a:xfrm flipH="1" flipV="1">
            <a:off x="6110845" y="4866987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1EF2E35-DC39-E570-7E9A-E0B25357BD4E}"/>
              </a:ext>
            </a:extLst>
          </p:cNvPr>
          <p:cNvCxnSpPr/>
          <p:nvPr/>
        </p:nvCxnSpPr>
        <p:spPr bwMode="auto">
          <a:xfrm flipV="1">
            <a:off x="3451573" y="5133017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2B852B5-AA3B-D984-3D2E-2B60C9C16083}"/>
              </a:ext>
            </a:extLst>
          </p:cNvPr>
          <p:cNvSpPr txBox="1"/>
          <p:nvPr/>
        </p:nvSpPr>
        <p:spPr>
          <a:xfrm>
            <a:off x="4020682" y="474702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F4C5CF-D3AE-3DA0-1EA8-5BEDABACEED4}"/>
              </a:ext>
            </a:extLst>
          </p:cNvPr>
          <p:cNvSpPr txBox="1"/>
          <p:nvPr/>
        </p:nvSpPr>
        <p:spPr>
          <a:xfrm>
            <a:off x="943952" y="473275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add</a:t>
            </a:r>
          </a:p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0840C50-FB3B-08C7-24AC-CBC51A1A7974}"/>
              </a:ext>
            </a:extLst>
          </p:cNvPr>
          <p:cNvSpPr/>
          <p:nvPr/>
        </p:nvSpPr>
        <p:spPr bwMode="auto">
          <a:xfrm>
            <a:off x="9555026" y="464363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66BF306-09CF-1C97-063D-1639522D2CFC}"/>
              </a:ext>
            </a:extLst>
          </p:cNvPr>
          <p:cNvSpPr txBox="1"/>
          <p:nvPr/>
        </p:nvSpPr>
        <p:spPr>
          <a:xfrm>
            <a:off x="9813238" y="45732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D4F2BCD-4648-59BF-7D14-008F3C3E3168}"/>
              </a:ext>
            </a:extLst>
          </p:cNvPr>
          <p:cNvCxnSpPr>
            <a:endCxn id="45" idx="4"/>
          </p:cNvCxnSpPr>
          <p:nvPr/>
        </p:nvCxnSpPr>
        <p:spPr bwMode="auto">
          <a:xfrm flipH="1" flipV="1">
            <a:off x="9669326" y="4872235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D2FB4A0-58CA-8B3D-AFEB-64D748323F9A}"/>
              </a:ext>
            </a:extLst>
          </p:cNvPr>
          <p:cNvCxnSpPr/>
          <p:nvPr/>
        </p:nvCxnSpPr>
        <p:spPr bwMode="auto">
          <a:xfrm flipV="1">
            <a:off x="6878068" y="5109410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90EFEFA-3912-748E-A5EF-24A09EEDBD8A}"/>
              </a:ext>
            </a:extLst>
          </p:cNvPr>
          <p:cNvSpPr txBox="1"/>
          <p:nvPr/>
        </p:nvSpPr>
        <p:spPr>
          <a:xfrm>
            <a:off x="7447177" y="47234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pull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6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 animBg="1"/>
      <p:bldP spid="38" grpId="0"/>
      <p:bldP spid="43" grpId="0"/>
      <p:bldP spid="44" grpId="0"/>
      <p:bldP spid="45" grpId="0" animBg="1"/>
      <p:bldP spid="46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3176D-651D-4623-3A79-580816AA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C3A21-1782-3C93-8F38-23517670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这里实际展示一下之前的例子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1DFE6-1286-041E-83F2-C380698CD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5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353E5-281E-9653-0503-51A563B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基本的版本管理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3A169-2E06-B320-B81E-F8C19C04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但是实际情况可能更加复杂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0AC92-9124-AC36-E09F-5AFC0DBFB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ADA66D-DC5E-240A-A5D9-B17BE8F311D0}"/>
              </a:ext>
            </a:extLst>
          </p:cNvPr>
          <p:cNvSpPr/>
          <p:nvPr/>
        </p:nvSpPr>
        <p:spPr bwMode="auto">
          <a:xfrm>
            <a:off x="2209800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E652F-D829-76A2-B7CF-10AE5BF85446}"/>
              </a:ext>
            </a:extLst>
          </p:cNvPr>
          <p:cNvSpPr txBox="1"/>
          <p:nvPr/>
        </p:nvSpPr>
        <p:spPr>
          <a:xfrm>
            <a:off x="2092316" y="5557605"/>
            <a:ext cx="8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83C4A6-2282-0BE5-8C95-1D9C61C446B9}"/>
              </a:ext>
            </a:extLst>
          </p:cNvPr>
          <p:cNvSpPr txBox="1"/>
          <p:nvPr/>
        </p:nvSpPr>
        <p:spPr>
          <a:xfrm>
            <a:off x="5679011" y="5550678"/>
            <a:ext cx="86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Github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3BD5F-513E-510F-A5C3-519A6B37D1F4}"/>
              </a:ext>
            </a:extLst>
          </p:cNvPr>
          <p:cNvSpPr txBox="1"/>
          <p:nvPr/>
        </p:nvSpPr>
        <p:spPr>
          <a:xfrm>
            <a:off x="9483714" y="5557605"/>
            <a:ext cx="80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94EDB9-796A-DAFF-731F-7DE70F68BCB6}"/>
              </a:ext>
            </a:extLst>
          </p:cNvPr>
          <p:cNvSpPr txBox="1"/>
          <p:nvPr/>
        </p:nvSpPr>
        <p:spPr>
          <a:xfrm>
            <a:off x="2468012" y="517366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EFEB1C-B426-651F-6BF0-C15C809A35A5}"/>
              </a:ext>
            </a:extLst>
          </p:cNvPr>
          <p:cNvSpPr/>
          <p:nvPr/>
        </p:nvSpPr>
        <p:spPr bwMode="auto">
          <a:xfrm>
            <a:off x="5996881" y="523752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1D614C-1B8B-198D-FAD1-21A6E7869A49}"/>
              </a:ext>
            </a:extLst>
          </p:cNvPr>
          <p:cNvSpPr txBox="1"/>
          <p:nvPr/>
        </p:nvSpPr>
        <p:spPr>
          <a:xfrm>
            <a:off x="6255093" y="5167159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9F46541-4D5F-ACBD-66E7-AE5C72686A98}"/>
              </a:ext>
            </a:extLst>
          </p:cNvPr>
          <p:cNvSpPr/>
          <p:nvPr/>
        </p:nvSpPr>
        <p:spPr bwMode="auto">
          <a:xfrm>
            <a:off x="9555362" y="524402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832F63-20AD-30DA-A414-F9D68F93C9F4}"/>
              </a:ext>
            </a:extLst>
          </p:cNvPr>
          <p:cNvSpPr txBox="1"/>
          <p:nvPr/>
        </p:nvSpPr>
        <p:spPr>
          <a:xfrm>
            <a:off x="9813574" y="517366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0004B54-48AB-2A30-8C61-24EDBD78137B}"/>
              </a:ext>
            </a:extLst>
          </p:cNvPr>
          <p:cNvSpPr/>
          <p:nvPr/>
        </p:nvSpPr>
        <p:spPr bwMode="auto">
          <a:xfrm>
            <a:off x="22098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FFBF35-7E7A-2962-EECF-3BE8777AE7D0}"/>
              </a:ext>
            </a:extLst>
          </p:cNvPr>
          <p:cNvSpPr txBox="1"/>
          <p:nvPr/>
        </p:nvSpPr>
        <p:spPr>
          <a:xfrm>
            <a:off x="2468012" y="4577834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B26D785-A924-2F8A-EFE9-D3E5E22FC8EA}"/>
              </a:ext>
            </a:extLst>
          </p:cNvPr>
          <p:cNvCxnSpPr>
            <a:stCxn id="5" idx="0"/>
            <a:endCxn id="14" idx="4"/>
          </p:cNvCxnSpPr>
          <p:nvPr/>
        </p:nvCxnSpPr>
        <p:spPr bwMode="auto">
          <a:xfrm flipV="1">
            <a:off x="2324100" y="4876800"/>
            <a:ext cx="0" cy="36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E5111108-A65E-9DA7-43EE-2161572E04D3}"/>
              </a:ext>
            </a:extLst>
          </p:cNvPr>
          <p:cNvSpPr/>
          <p:nvPr/>
        </p:nvSpPr>
        <p:spPr bwMode="auto">
          <a:xfrm>
            <a:off x="5996545" y="46383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11C02F-3742-B9EB-5598-B283BC7C989F}"/>
              </a:ext>
            </a:extLst>
          </p:cNvPr>
          <p:cNvSpPr txBox="1"/>
          <p:nvPr/>
        </p:nvSpPr>
        <p:spPr>
          <a:xfrm>
            <a:off x="6254757" y="456802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E8EC642-73B7-4D36-7A55-2451CBF89DD5}"/>
              </a:ext>
            </a:extLst>
          </p:cNvPr>
          <p:cNvCxnSpPr>
            <a:cxnSpLocks/>
            <a:stCxn id="10" idx="0"/>
            <a:endCxn id="17" idx="4"/>
          </p:cNvCxnSpPr>
          <p:nvPr/>
        </p:nvCxnSpPr>
        <p:spPr bwMode="auto">
          <a:xfrm flipH="1" flipV="1">
            <a:off x="6110845" y="4866987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C764E97-9643-AE15-B44D-902D1434174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51573" y="5133017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92CAC7B-2696-E94E-6F03-044B8E5938EC}"/>
              </a:ext>
            </a:extLst>
          </p:cNvPr>
          <p:cNvSpPr txBox="1"/>
          <p:nvPr/>
        </p:nvSpPr>
        <p:spPr>
          <a:xfrm>
            <a:off x="4020682" y="4747023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E5D126-1D1B-0696-571E-C2B973C644F9}"/>
              </a:ext>
            </a:extLst>
          </p:cNvPr>
          <p:cNvSpPr txBox="1"/>
          <p:nvPr/>
        </p:nvSpPr>
        <p:spPr>
          <a:xfrm>
            <a:off x="943952" y="4732751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add</a:t>
            </a:r>
          </a:p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7608CE-8C86-2451-A913-7451363ED0DF}"/>
              </a:ext>
            </a:extLst>
          </p:cNvPr>
          <p:cNvSpPr/>
          <p:nvPr/>
        </p:nvSpPr>
        <p:spPr bwMode="auto">
          <a:xfrm>
            <a:off x="9555026" y="464363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1EE206-D1D7-15B1-DBB4-2229942B67A0}"/>
              </a:ext>
            </a:extLst>
          </p:cNvPr>
          <p:cNvSpPr txBox="1"/>
          <p:nvPr/>
        </p:nvSpPr>
        <p:spPr>
          <a:xfrm>
            <a:off x="9813238" y="4573269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789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D69D5CE-6D83-F461-9935-AC9B3AC5AE53}"/>
              </a:ext>
            </a:extLst>
          </p:cNvPr>
          <p:cNvCxnSpPr>
            <a:endCxn id="23" idx="4"/>
          </p:cNvCxnSpPr>
          <p:nvPr/>
        </p:nvCxnSpPr>
        <p:spPr bwMode="auto">
          <a:xfrm flipH="1" flipV="1">
            <a:off x="9669326" y="4872235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6822E63-9090-EC7F-01BD-51EDA93ADA4B}"/>
              </a:ext>
            </a:extLst>
          </p:cNvPr>
          <p:cNvCxnSpPr>
            <a:cxnSpLocks/>
          </p:cNvCxnSpPr>
          <p:nvPr/>
        </p:nvCxnSpPr>
        <p:spPr bwMode="auto">
          <a:xfrm flipV="1">
            <a:off x="6893394" y="5438853"/>
            <a:ext cx="2245099" cy="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A4FE0CD-A5C7-2A73-9E68-9DF97511326B}"/>
              </a:ext>
            </a:extLst>
          </p:cNvPr>
          <p:cNvSpPr txBox="1"/>
          <p:nvPr/>
        </p:nvSpPr>
        <p:spPr>
          <a:xfrm>
            <a:off x="7462503" y="5052859"/>
            <a:ext cx="8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pull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EE0714-DC50-0ED5-2C98-243614BF9929}"/>
              </a:ext>
            </a:extLst>
          </p:cNvPr>
          <p:cNvSpPr txBox="1"/>
          <p:nvPr/>
        </p:nvSpPr>
        <p:spPr>
          <a:xfrm>
            <a:off x="10555499" y="4692606"/>
            <a:ext cx="12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add</a:t>
            </a:r>
          </a:p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A817AF3-2FAE-7320-1E91-9165D87E41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883249" y="4876800"/>
            <a:ext cx="2249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C6DE7B6-5F7B-168C-BCAA-9C2CDEED2782}"/>
              </a:ext>
            </a:extLst>
          </p:cNvPr>
          <p:cNvSpPr txBox="1"/>
          <p:nvPr/>
        </p:nvSpPr>
        <p:spPr>
          <a:xfrm>
            <a:off x="7393964" y="4499137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38" name="乘 37">
            <a:extLst>
              <a:ext uri="{FF2B5EF4-FFF2-40B4-BE49-F238E27FC236}">
                <a16:creationId xmlns:a16="http://schemas.microsoft.com/office/drawing/2014/main" id="{243A4149-D3D7-B89F-65CF-C313BF9C38EF}"/>
              </a:ext>
            </a:extLst>
          </p:cNvPr>
          <p:cNvSpPr/>
          <p:nvPr/>
        </p:nvSpPr>
        <p:spPr bwMode="auto">
          <a:xfrm>
            <a:off x="7537876" y="4376269"/>
            <a:ext cx="683236" cy="67598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2960D40-90F6-99FF-EEB1-3B958E9BE182}"/>
              </a:ext>
            </a:extLst>
          </p:cNvPr>
          <p:cNvSpPr/>
          <p:nvPr/>
        </p:nvSpPr>
        <p:spPr bwMode="auto">
          <a:xfrm>
            <a:off x="10338847" y="4453158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61CB15F-E97D-5BE5-314D-786AFE358270}"/>
              </a:ext>
            </a:extLst>
          </p:cNvPr>
          <p:cNvSpPr txBox="1"/>
          <p:nvPr/>
        </p:nvSpPr>
        <p:spPr>
          <a:xfrm>
            <a:off x="10597059" y="4382792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BC0C7D7-7FBB-A579-FC41-2D35EFF70304}"/>
              </a:ext>
            </a:extLst>
          </p:cNvPr>
          <p:cNvCxnSpPr>
            <a:cxnSpLocks/>
            <a:stCxn id="12" idx="7"/>
            <a:endCxn id="39" idx="4"/>
          </p:cNvCxnSpPr>
          <p:nvPr/>
        </p:nvCxnSpPr>
        <p:spPr bwMode="auto">
          <a:xfrm flipV="1">
            <a:off x="9750484" y="4681758"/>
            <a:ext cx="702663" cy="595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D82C926-4133-9A58-4317-A02C173D8BC2}"/>
              </a:ext>
            </a:extLst>
          </p:cNvPr>
          <p:cNvCxnSpPr/>
          <p:nvPr/>
        </p:nvCxnSpPr>
        <p:spPr bwMode="auto">
          <a:xfrm flipV="1">
            <a:off x="9674830" y="3505200"/>
            <a:ext cx="0" cy="1131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08AFB241-507B-4E3E-8871-F735722D964E}"/>
              </a:ext>
            </a:extLst>
          </p:cNvPr>
          <p:cNvSpPr/>
          <p:nvPr/>
        </p:nvSpPr>
        <p:spPr bwMode="auto">
          <a:xfrm>
            <a:off x="9555026" y="3275371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B1237FB-288F-9717-FDC5-1FBBF78FB08E}"/>
              </a:ext>
            </a:extLst>
          </p:cNvPr>
          <p:cNvSpPr txBox="1"/>
          <p:nvPr/>
        </p:nvSpPr>
        <p:spPr>
          <a:xfrm>
            <a:off x="9813238" y="3205005"/>
            <a:ext cx="100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456789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1E2F6F3-6E26-DE75-4DFB-0E66F8BBFD8A}"/>
              </a:ext>
            </a:extLst>
          </p:cNvPr>
          <p:cNvCxnSpPr>
            <a:stCxn id="39" idx="1"/>
            <a:endCxn id="46" idx="5"/>
          </p:cNvCxnSpPr>
          <p:nvPr/>
        </p:nvCxnSpPr>
        <p:spPr bwMode="auto">
          <a:xfrm flipH="1" flipV="1">
            <a:off x="9750148" y="3470493"/>
            <a:ext cx="622177" cy="1016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386CEE10-5093-10D4-6572-868439344417}"/>
              </a:ext>
            </a:extLst>
          </p:cNvPr>
          <p:cNvCxnSpPr>
            <a:cxnSpLocks/>
          </p:cNvCxnSpPr>
          <p:nvPr/>
        </p:nvCxnSpPr>
        <p:spPr bwMode="auto">
          <a:xfrm rot="20204847" flipH="1">
            <a:off x="6980371" y="3948001"/>
            <a:ext cx="2249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E07ECF0-D5C3-6B1C-EEE8-154AF8DD1733}"/>
              </a:ext>
            </a:extLst>
          </p:cNvPr>
          <p:cNvSpPr txBox="1"/>
          <p:nvPr/>
        </p:nvSpPr>
        <p:spPr>
          <a:xfrm rot="20204847">
            <a:off x="7491086" y="357033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push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6B84CE6-E2EE-0FF8-FE8F-493E6781A174}"/>
              </a:ext>
            </a:extLst>
          </p:cNvPr>
          <p:cNvSpPr/>
          <p:nvPr/>
        </p:nvSpPr>
        <p:spPr bwMode="auto">
          <a:xfrm>
            <a:off x="5414502" y="421027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43577A-BB31-CC48-5379-B3569D5A1DE2}"/>
              </a:ext>
            </a:extLst>
          </p:cNvPr>
          <p:cNvSpPr txBox="1"/>
          <p:nvPr/>
        </p:nvSpPr>
        <p:spPr>
          <a:xfrm>
            <a:off x="5672714" y="413991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789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753032D-F2D5-E59C-100E-86C04CB5F7C6}"/>
              </a:ext>
            </a:extLst>
          </p:cNvPr>
          <p:cNvCxnSpPr>
            <a:cxnSpLocks/>
            <a:stCxn id="10" idx="1"/>
            <a:endCxn id="54" idx="4"/>
          </p:cNvCxnSpPr>
          <p:nvPr/>
        </p:nvCxnSpPr>
        <p:spPr bwMode="auto">
          <a:xfrm flipH="1" flipV="1">
            <a:off x="5528802" y="4438876"/>
            <a:ext cx="501557" cy="832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C5BC039F-7D20-B834-9A58-10F2DAEF3EA3}"/>
              </a:ext>
            </a:extLst>
          </p:cNvPr>
          <p:cNvSpPr/>
          <p:nvPr/>
        </p:nvSpPr>
        <p:spPr bwMode="auto">
          <a:xfrm>
            <a:off x="5950839" y="3248816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E913668-F83A-56E5-53E9-125EBA979AFB}"/>
              </a:ext>
            </a:extLst>
          </p:cNvPr>
          <p:cNvSpPr txBox="1"/>
          <p:nvPr/>
        </p:nvSpPr>
        <p:spPr>
          <a:xfrm>
            <a:off x="6209051" y="3178450"/>
            <a:ext cx="96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456789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966CDAB-7457-9C9C-C064-0CDCCB2B1381}"/>
              </a:ext>
            </a:extLst>
          </p:cNvPr>
          <p:cNvCxnSpPr>
            <a:cxnSpLocks/>
            <a:stCxn id="54" idx="0"/>
            <a:endCxn id="58" idx="3"/>
          </p:cNvCxnSpPr>
          <p:nvPr/>
        </p:nvCxnSpPr>
        <p:spPr bwMode="auto">
          <a:xfrm flipV="1">
            <a:off x="5528802" y="3443938"/>
            <a:ext cx="455515" cy="76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2B988F-DE01-BCB3-5E61-38181D8B4DBF}"/>
              </a:ext>
            </a:extLst>
          </p:cNvPr>
          <p:cNvCxnSpPr>
            <a:cxnSpLocks/>
            <a:stCxn id="17" idx="0"/>
            <a:endCxn id="58" idx="4"/>
          </p:cNvCxnSpPr>
          <p:nvPr/>
        </p:nvCxnSpPr>
        <p:spPr bwMode="auto">
          <a:xfrm flipH="1" flipV="1">
            <a:off x="6065139" y="3477416"/>
            <a:ext cx="45706" cy="1160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42F091-01D2-6A52-B7E2-C395FBFABB01}"/>
              </a:ext>
            </a:extLst>
          </p:cNvPr>
          <p:cNvSpPr txBox="1"/>
          <p:nvPr/>
        </p:nvSpPr>
        <p:spPr>
          <a:xfrm>
            <a:off x="9443118" y="2745622"/>
            <a:ext cx="12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 commit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1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/>
      <p:bldP spid="21" grpId="0"/>
      <p:bldP spid="22" grpId="0"/>
      <p:bldP spid="23" grpId="0" animBg="1"/>
      <p:bldP spid="24" grpId="0"/>
      <p:bldP spid="27" grpId="0"/>
      <p:bldP spid="31" grpId="0"/>
      <p:bldP spid="33" grpId="0"/>
      <p:bldP spid="38" grpId="0" animBg="1"/>
      <p:bldP spid="39" grpId="0" animBg="1"/>
      <p:bldP spid="40" grpId="0"/>
      <p:bldP spid="46" grpId="0" animBg="1"/>
      <p:bldP spid="47" grpId="0"/>
      <p:bldP spid="52" grpId="0"/>
      <p:bldP spid="54" grpId="0" animBg="1"/>
      <p:bldP spid="55" grpId="0"/>
      <p:bldP spid="58" grpId="0" animBg="1"/>
      <p:bldP spid="59" grpId="0"/>
      <p:bldP spid="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62B06-82D5-0934-1AFE-36CAD43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5937-D056-DD3B-5500-71C7F470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600203"/>
            <a:ext cx="5334000" cy="4525963"/>
          </a:xfrm>
        </p:spPr>
        <p:txBody>
          <a:bodyPr/>
          <a:lstStyle/>
          <a:p>
            <a:r>
              <a:rPr kumimoji="1" lang="zh-CN" altLang="en-US" dirty="0"/>
              <a:t>注意到我们第一次打开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仓库的时候是这个样子的</a:t>
            </a:r>
            <a:endParaRPr kumimoji="1" lang="en-US" altLang="zh-CN" dirty="0"/>
          </a:p>
          <a:p>
            <a:r>
              <a:rPr kumimoji="1" lang="zh-CN" altLang="en-US" dirty="0"/>
              <a:t>回到之前的例子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每一个这样的树都有一个名字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我们称这不同的名字叫做分支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上看不到任何东西意味着我们没有任何一个分支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37037-8577-CEB4-9446-98CEEBD8D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4F296B-1A32-8DE0-F05C-2083F872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5486400" cy="304351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011182E-60F7-E8DD-E595-4F9ABBF8B1B9}"/>
              </a:ext>
            </a:extLst>
          </p:cNvPr>
          <p:cNvSpPr/>
          <p:nvPr/>
        </p:nvSpPr>
        <p:spPr bwMode="auto">
          <a:xfrm>
            <a:off x="7620000" y="366535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88AD17-E484-2535-7479-5BFFCFEB392C}"/>
              </a:ext>
            </a:extLst>
          </p:cNvPr>
          <p:cNvSpPr txBox="1"/>
          <p:nvPr/>
        </p:nvSpPr>
        <p:spPr>
          <a:xfrm>
            <a:off x="7185714" y="3981815"/>
            <a:ext cx="14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本地</a:t>
            </a:r>
            <a:r>
              <a:rPr kumimoji="1" lang="en-US" altLang="zh-CN" dirty="0"/>
              <a:t>A(main)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43ACE6-843B-B2B5-E903-0F94344AE572}"/>
              </a:ext>
            </a:extLst>
          </p:cNvPr>
          <p:cNvSpPr txBox="1"/>
          <p:nvPr/>
        </p:nvSpPr>
        <p:spPr>
          <a:xfrm>
            <a:off x="9372140" y="3988542"/>
            <a:ext cx="148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GitHub(main)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0D4E3-5547-7CC7-720D-D28640E786D8}"/>
              </a:ext>
            </a:extLst>
          </p:cNvPr>
          <p:cNvSpPr txBox="1"/>
          <p:nvPr/>
        </p:nvSpPr>
        <p:spPr>
          <a:xfrm>
            <a:off x="7878212" y="3594984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6BA404-D406-2A3C-5D4D-C5E9AAD2CEE7}"/>
              </a:ext>
            </a:extLst>
          </p:cNvPr>
          <p:cNvSpPr/>
          <p:nvPr/>
        </p:nvSpPr>
        <p:spPr bwMode="auto">
          <a:xfrm>
            <a:off x="9888418" y="3668662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3976A-33FE-A6FE-7C31-63FD0A8447CE}"/>
              </a:ext>
            </a:extLst>
          </p:cNvPr>
          <p:cNvSpPr txBox="1"/>
          <p:nvPr/>
        </p:nvSpPr>
        <p:spPr>
          <a:xfrm>
            <a:off x="10146630" y="359829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BA54050-6247-9E3F-61C0-51D1BEF550E8}"/>
              </a:ext>
            </a:extLst>
          </p:cNvPr>
          <p:cNvSpPr/>
          <p:nvPr/>
        </p:nvSpPr>
        <p:spPr bwMode="auto">
          <a:xfrm>
            <a:off x="7620000" y="3069524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4D53F8-DFBD-9A35-4F79-C8FAF8468087}"/>
              </a:ext>
            </a:extLst>
          </p:cNvPr>
          <p:cNvSpPr txBox="1"/>
          <p:nvPr/>
        </p:nvSpPr>
        <p:spPr>
          <a:xfrm>
            <a:off x="7878212" y="2999158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DBCD1FF-1451-69BB-231D-4FD5968B238D}"/>
              </a:ext>
            </a:extLst>
          </p:cNvPr>
          <p:cNvCxnSpPr>
            <a:stCxn id="6" idx="0"/>
            <a:endCxn id="12" idx="4"/>
          </p:cNvCxnSpPr>
          <p:nvPr/>
        </p:nvCxnSpPr>
        <p:spPr bwMode="auto">
          <a:xfrm flipV="1">
            <a:off x="7734300" y="3298124"/>
            <a:ext cx="0" cy="367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D080531C-3E8F-4612-FF77-E1840C0A390F}"/>
              </a:ext>
            </a:extLst>
          </p:cNvPr>
          <p:cNvSpPr/>
          <p:nvPr/>
        </p:nvSpPr>
        <p:spPr bwMode="auto">
          <a:xfrm>
            <a:off x="9888082" y="3069524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0A1423-44AA-E3D4-0DEF-095CDC65C035}"/>
              </a:ext>
            </a:extLst>
          </p:cNvPr>
          <p:cNvSpPr txBox="1"/>
          <p:nvPr/>
        </p:nvSpPr>
        <p:spPr>
          <a:xfrm>
            <a:off x="10146294" y="2999158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456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3BD1BD2-C0BC-87DC-2031-6BF930281043}"/>
              </a:ext>
            </a:extLst>
          </p:cNvPr>
          <p:cNvCxnSpPr>
            <a:stCxn id="10" idx="0"/>
            <a:endCxn id="15" idx="4"/>
          </p:cNvCxnSpPr>
          <p:nvPr/>
        </p:nvCxnSpPr>
        <p:spPr bwMode="auto">
          <a:xfrm flipH="1" flipV="1">
            <a:off x="10002382" y="3298124"/>
            <a:ext cx="336" cy="37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515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CB748-FA7C-C686-8B6A-76E84303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E452C-804C-5619-00FE-6F46040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GitHub</a:t>
            </a:r>
            <a:r>
              <a:rPr kumimoji="1" lang="zh-CN" altLang="en-US" dirty="0"/>
              <a:t>如果在创建仓库的时候选择创建</a:t>
            </a:r>
            <a:r>
              <a:rPr kumimoji="1" lang="en-US" altLang="zh-CN" dirty="0"/>
              <a:t>README,</a:t>
            </a:r>
            <a:r>
              <a:rPr kumimoji="1" lang="zh-CN" altLang="en-US" dirty="0"/>
              <a:t>那么默认会创建一个“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”分支</a:t>
            </a:r>
            <a:endParaRPr kumimoji="1" lang="en-US" altLang="zh-CN" dirty="0"/>
          </a:p>
          <a:p>
            <a:r>
              <a:rPr kumimoji="1" lang="zh-CN" altLang="en-US" dirty="0"/>
              <a:t>但是我们也可以手动管理分支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7907E-F8A4-FF17-15D0-F2AD0834E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62058D-3341-D527-B941-652B564D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310"/>
            <a:ext cx="9982200" cy="3659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E422C1-E302-3EB3-DF69-5D90C2B2A1A1}"/>
              </a:ext>
            </a:extLst>
          </p:cNvPr>
          <p:cNvSpPr txBox="1"/>
          <p:nvPr/>
        </p:nvSpPr>
        <p:spPr>
          <a:xfrm>
            <a:off x="7928825" y="31242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随便写点什么</a:t>
            </a:r>
            <a:r>
              <a:rPr kumimoji="1" lang="en-US" altLang="zh-CN" dirty="0">
                <a:solidFill>
                  <a:srgbClr val="C00000"/>
                </a:solidFill>
              </a:rPr>
              <a:t>,</a:t>
            </a:r>
            <a:r>
              <a:rPr kumimoji="1" lang="zh-CN" altLang="en-US" dirty="0">
                <a:solidFill>
                  <a:srgbClr val="C00000"/>
                </a:solidFill>
              </a:rPr>
              <a:t> 空文件夹无法</a:t>
            </a:r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9CB207-EA13-3F48-01A1-59529400B057}"/>
              </a:ext>
            </a:extLst>
          </p:cNvPr>
          <p:cNvSpPr txBox="1"/>
          <p:nvPr/>
        </p:nvSpPr>
        <p:spPr>
          <a:xfrm>
            <a:off x="7928824" y="349143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告诉</a:t>
            </a:r>
            <a:r>
              <a:rPr kumimoji="1" lang="en-US" altLang="zh-CN" dirty="0">
                <a:solidFill>
                  <a:srgbClr val="C00000"/>
                </a:solidFill>
              </a:rPr>
              <a:t>Git</a:t>
            </a:r>
            <a:r>
              <a:rPr kumimoji="1" lang="zh-CN" altLang="en-US" dirty="0">
                <a:solidFill>
                  <a:srgbClr val="C00000"/>
                </a:solidFill>
              </a:rPr>
              <a:t> 该文件夹是一个仓库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63D68D-3067-3B29-31DC-0E5C8F72D059}"/>
              </a:ext>
            </a:extLst>
          </p:cNvPr>
          <p:cNvSpPr txBox="1"/>
          <p:nvPr/>
        </p:nvSpPr>
        <p:spPr>
          <a:xfrm>
            <a:off x="7928823" y="386076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告诉</a:t>
            </a:r>
            <a:r>
              <a:rPr kumimoji="1" lang="en-US" altLang="zh-CN" dirty="0">
                <a:solidFill>
                  <a:srgbClr val="C00000"/>
                </a:solidFill>
              </a:rPr>
              <a:t>Git </a:t>
            </a:r>
            <a:r>
              <a:rPr kumimoji="1" lang="zh-CN" altLang="en-US" dirty="0">
                <a:solidFill>
                  <a:srgbClr val="C00000"/>
                </a:solidFill>
              </a:rPr>
              <a:t>下一次</a:t>
            </a:r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r>
              <a:rPr kumimoji="1" lang="zh-CN" altLang="en-US" dirty="0">
                <a:solidFill>
                  <a:srgbClr val="C00000"/>
                </a:solidFill>
              </a:rPr>
              <a:t>应当包含这个文件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822BE4-06FB-39D0-3D6D-9D0B39B9841D}"/>
              </a:ext>
            </a:extLst>
          </p:cNvPr>
          <p:cNvSpPr txBox="1"/>
          <p:nvPr/>
        </p:nvSpPr>
        <p:spPr>
          <a:xfrm>
            <a:off x="7918432" y="426658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BDFE79-71ED-45A2-ED9D-43E8F86E75BE}"/>
              </a:ext>
            </a:extLst>
          </p:cNvPr>
          <p:cNvSpPr txBox="1"/>
          <p:nvPr/>
        </p:nvSpPr>
        <p:spPr>
          <a:xfrm>
            <a:off x="7928823" y="467274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将当前分支重命名为</a:t>
            </a:r>
            <a:r>
              <a:rPr kumimoji="1" lang="en-US" altLang="zh-CN" dirty="0">
                <a:solidFill>
                  <a:srgbClr val="C00000"/>
                </a:solidFill>
              </a:rPr>
              <a:t>main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C7DBAE-D842-FE3D-48B7-0B686C6F550A}"/>
              </a:ext>
            </a:extLst>
          </p:cNvPr>
          <p:cNvSpPr txBox="1"/>
          <p:nvPr/>
        </p:nvSpPr>
        <p:spPr>
          <a:xfrm>
            <a:off x="9520033" y="510636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设置</a:t>
            </a:r>
            <a:r>
              <a:rPr kumimoji="1" lang="en-US" altLang="zh-CN" dirty="0">
                <a:solidFill>
                  <a:srgbClr val="C00000"/>
                </a:solidFill>
              </a:rPr>
              <a:t>origin</a:t>
            </a:r>
            <a:r>
              <a:rPr kumimoji="1" lang="zh-CN" altLang="en-US" dirty="0">
                <a:solidFill>
                  <a:srgbClr val="C00000"/>
                </a:solidFill>
              </a:rPr>
              <a:t>的地址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14FF58-087E-75CD-4C70-36B09057D6D3}"/>
              </a:ext>
            </a:extLst>
          </p:cNvPr>
          <p:cNvSpPr txBox="1"/>
          <p:nvPr/>
        </p:nvSpPr>
        <p:spPr>
          <a:xfrm>
            <a:off x="7918432" y="550392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将本地</a:t>
            </a:r>
            <a:r>
              <a:rPr kumimoji="1" lang="en-US" altLang="zh-CN" dirty="0">
                <a:solidFill>
                  <a:srgbClr val="C00000"/>
                </a:solidFill>
              </a:rPr>
              <a:t>main</a:t>
            </a:r>
            <a:r>
              <a:rPr kumimoji="1" lang="zh-CN" altLang="en-US" dirty="0">
                <a:solidFill>
                  <a:srgbClr val="C00000"/>
                </a:solidFill>
              </a:rPr>
              <a:t>分支内容</a:t>
            </a:r>
            <a:r>
              <a:rPr kumimoji="1" lang="en-US" altLang="zh-CN" dirty="0">
                <a:solidFill>
                  <a:srgbClr val="C00000"/>
                </a:solidFill>
              </a:rPr>
              <a:t>push</a:t>
            </a:r>
            <a:r>
              <a:rPr kumimoji="1" lang="zh-CN" altLang="en-US" dirty="0">
                <a:solidFill>
                  <a:srgbClr val="C00000"/>
                </a:solidFill>
              </a:rPr>
              <a:t>到</a:t>
            </a:r>
            <a:r>
              <a:rPr kumimoji="1" lang="en-US" altLang="zh-CN" dirty="0">
                <a:solidFill>
                  <a:srgbClr val="C00000"/>
                </a:solidFill>
              </a:rPr>
              <a:t>origin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	-u </a:t>
            </a:r>
            <a:r>
              <a:rPr kumimoji="1" lang="zh-CN" altLang="en-US" dirty="0">
                <a:solidFill>
                  <a:srgbClr val="C00000"/>
                </a:solidFill>
              </a:rPr>
              <a:t>表示下次执行只需要</a:t>
            </a:r>
            <a:r>
              <a:rPr kumimoji="1" lang="en-US" altLang="zh-CN" dirty="0">
                <a:solidFill>
                  <a:srgbClr val="C00000"/>
                </a:solidFill>
              </a:rPr>
              <a:t>git push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make</a:t>
            </a:r>
            <a:r>
              <a:rPr kumimoji="1" lang="zh-CN" altLang="en-US" sz="3200" dirty="0">
                <a:solidFill>
                  <a:srgbClr val="C00000"/>
                </a:solidFill>
              </a:rPr>
              <a:t>和</a:t>
            </a:r>
            <a:r>
              <a:rPr kumimoji="1" lang="en-US" altLang="zh-CN" sz="3200" dirty="0" err="1">
                <a:solidFill>
                  <a:srgbClr val="C00000"/>
                </a:solidFill>
              </a:rPr>
              <a:t>Makefile</a:t>
            </a:r>
            <a:r>
              <a:rPr kumimoji="1" lang="zh-CN" altLang="en-US" sz="3200" dirty="0">
                <a:solidFill>
                  <a:srgbClr val="C00000"/>
                </a:solidFill>
              </a:rPr>
              <a:t>简介</a:t>
            </a:r>
            <a:endParaRPr kumimoji="1" lang="en-US" altLang="zh-CN" sz="3200" dirty="0">
              <a:solidFill>
                <a:srgbClr val="C00000"/>
              </a:solidFill>
            </a:endParaRPr>
          </a:p>
          <a:p>
            <a:r>
              <a:rPr kumimoji="1" lang="en-US" altLang="zh-CN" sz="3200" dirty="0" err="1"/>
              <a:t>Cmake</a:t>
            </a:r>
            <a:endParaRPr kumimoji="1" lang="en-US" altLang="zh-CN" sz="3200" dirty="0"/>
          </a:p>
          <a:p>
            <a:r>
              <a:rPr kumimoji="1" lang="en-US" altLang="zh-CN" sz="3200" dirty="0"/>
              <a:t>Docker</a:t>
            </a:r>
          </a:p>
          <a:p>
            <a:r>
              <a:rPr kumimoji="1" lang="en-US" altLang="zh-CN" sz="3200" dirty="0"/>
              <a:t>Git &amp; </a:t>
            </a:r>
            <a:r>
              <a:rPr kumimoji="1" lang="en-US" altLang="zh-CN" sz="3200" dirty="0" err="1"/>
              <a:t>Gtihub</a:t>
            </a:r>
            <a:endParaRPr kumimoji="1" lang="en-US" altLang="zh-CN" sz="3200" dirty="0"/>
          </a:p>
          <a:p>
            <a:r>
              <a:rPr kumimoji="1" lang="en-US" altLang="zh-CN" sz="3200" dirty="0" err="1"/>
              <a:t>Github</a:t>
            </a:r>
            <a:r>
              <a:rPr kumimoji="1" lang="en-US" altLang="zh-CN" sz="3200" dirty="0"/>
              <a:t> Classroom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21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D869-CC6C-FE76-116A-54F6D503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</a:t>
            </a:r>
            <a:r>
              <a:rPr kumimoji="1" lang="zh-CN" altLang="en-US" dirty="0"/>
              <a:t>的分支和合并分支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9C3A8-EA86-3EEC-18B2-D6047780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在实际使用中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我们最频繁使用的是 </a:t>
            </a:r>
            <a:r>
              <a:rPr kumimoji="1" lang="en-US" altLang="zh-CN" dirty="0"/>
              <a:t>git checkout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git branch </a:t>
            </a:r>
            <a:r>
              <a:rPr kumimoji="1" lang="zh-CN" altLang="en-US" dirty="0"/>
              <a:t>指令</a:t>
            </a:r>
            <a:endParaRPr kumimoji="1" lang="en-US" altLang="zh-CN" dirty="0"/>
          </a:p>
          <a:p>
            <a:r>
              <a:rPr kumimoji="1" lang="zh-CN" altLang="en-US" dirty="0"/>
              <a:t>实际上创建一个分支可以从某一个当前的代码分支的节点开始创建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以之前的代码为例子</a:t>
            </a:r>
            <a:r>
              <a:rPr kumimoji="1" lang="en-US" altLang="zh-CN" dirty="0"/>
              <a:t>,</a:t>
            </a:r>
            <a:r>
              <a:rPr kumimoji="1" lang="zh-CN" altLang="en-US" dirty="0"/>
              <a:t> 我们实际演示一下这两个指令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3E783-E7ED-AC0B-B5D7-4E90F5972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EBB7EE35-AB30-117E-AAC9-C2A196CF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812" y="2819400"/>
            <a:ext cx="10614376" cy="30781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9C00FB-059B-0849-437F-164638954788}"/>
              </a:ext>
            </a:extLst>
          </p:cNvPr>
          <p:cNvSpPr txBox="1"/>
          <p:nvPr/>
        </p:nvSpPr>
        <p:spPr>
          <a:xfrm>
            <a:off x="1600200" y="349385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checkout -b &lt;NAME&gt;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D044CD-03E0-98E0-616A-638196A38152}"/>
              </a:ext>
            </a:extLst>
          </p:cNvPr>
          <p:cNvSpPr txBox="1"/>
          <p:nvPr/>
        </p:nvSpPr>
        <p:spPr>
          <a:xfrm>
            <a:off x="8153400" y="4724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checkout -b &lt;NAME&gt;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5C5CB92-3952-59AC-5CFD-62F47076474E}"/>
              </a:ext>
            </a:extLst>
          </p:cNvPr>
          <p:cNvCxnSpPr>
            <a:cxnSpLocks/>
          </p:cNvCxnSpPr>
          <p:nvPr/>
        </p:nvCxnSpPr>
        <p:spPr bwMode="auto">
          <a:xfrm>
            <a:off x="6705600" y="3505200"/>
            <a:ext cx="0" cy="533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FD044D5-72BB-6696-38EE-5A039D9D830E}"/>
              </a:ext>
            </a:extLst>
          </p:cNvPr>
          <p:cNvSpPr txBox="1"/>
          <p:nvPr/>
        </p:nvSpPr>
        <p:spPr>
          <a:xfrm>
            <a:off x="6780765" y="35052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git merge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51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97779-887C-0D91-1C29-A36C6122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Ex. </a:t>
            </a:r>
            <a:r>
              <a:rPr kumimoji="1" lang="zh-CN" altLang="en-US" dirty="0"/>
              <a:t>其他常用指令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B1C4B-2548-F084-656E-DCF47585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git log: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历史</a:t>
            </a:r>
            <a:endParaRPr kumimoji="1" lang="en-US" altLang="zh-CN" dirty="0"/>
          </a:p>
          <a:p>
            <a:r>
              <a:rPr kumimoji="1" lang="en-US" altLang="zh-CN" dirty="0"/>
              <a:t>git status: </a:t>
            </a:r>
            <a:r>
              <a:rPr kumimoji="1" lang="zh-CN" altLang="en-US" dirty="0"/>
              <a:t>查看当前工作区状态</a:t>
            </a:r>
            <a:endParaRPr kumimoji="1" lang="en-US" altLang="zh-CN" dirty="0"/>
          </a:p>
          <a:p>
            <a:r>
              <a:rPr kumimoji="1" lang="en-US" altLang="zh-CN" dirty="0"/>
              <a:t>git reset --soft HEAD^: </a:t>
            </a:r>
            <a:r>
              <a:rPr kumimoji="1" lang="zh-CN" altLang="en-US" dirty="0"/>
              <a:t>回退到上个</a:t>
            </a:r>
            <a:r>
              <a:rPr kumimoji="1" lang="en-US" altLang="zh-CN" dirty="0"/>
              <a:t>commit</a:t>
            </a:r>
          </a:p>
          <a:p>
            <a:r>
              <a:rPr kumimoji="1" lang="en-US" altLang="zh-CN" dirty="0"/>
              <a:t>git reset --hard HEAD^: </a:t>
            </a:r>
            <a:r>
              <a:rPr kumimoji="1" lang="zh-CN" altLang="en-US" dirty="0"/>
              <a:t>回退到上个</a:t>
            </a:r>
            <a:r>
              <a:rPr kumimoji="1" lang="en-US" altLang="zh-CN" dirty="0"/>
              <a:t>commit,</a:t>
            </a:r>
            <a:r>
              <a:rPr kumimoji="1" lang="zh-CN" altLang="en-US" dirty="0"/>
              <a:t> 并撤销当前工作区在上个版本上做的任何修改</a:t>
            </a:r>
            <a:r>
              <a:rPr kumimoji="1" lang="en-US" altLang="zh-CN" dirty="0"/>
              <a:t>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34B78-522B-3FB3-8B4F-6BE00F969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38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B19A2-390D-E209-32FF-C6EE1FD1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1E758-FB9F-0E0C-0747-60ACAD66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make</a:t>
            </a:r>
            <a:r>
              <a:rPr kumimoji="1" lang="zh-CN" altLang="en-US" sz="2400" dirty="0"/>
              <a:t>和</a:t>
            </a:r>
            <a:r>
              <a:rPr kumimoji="1" lang="en-US" altLang="zh-CN" sz="2400" dirty="0" err="1"/>
              <a:t>Makefile</a:t>
            </a:r>
            <a:r>
              <a:rPr kumimoji="1" lang="zh-CN" altLang="en-US" sz="2400" dirty="0"/>
              <a:t>简介</a:t>
            </a:r>
            <a:endParaRPr kumimoji="1" lang="en-US" altLang="zh-CN" sz="2400" dirty="0"/>
          </a:p>
          <a:p>
            <a:r>
              <a:rPr kumimoji="1" lang="en-US" altLang="zh-CN" sz="2400" dirty="0" err="1"/>
              <a:t>Cmake</a:t>
            </a:r>
            <a:endParaRPr kumimoji="1" lang="en-US" altLang="zh-CN" sz="2400" dirty="0"/>
          </a:p>
          <a:p>
            <a:r>
              <a:rPr kumimoji="1" lang="en-US" altLang="zh-CN" sz="2400" dirty="0"/>
              <a:t>Docker</a:t>
            </a:r>
          </a:p>
          <a:p>
            <a:r>
              <a:rPr kumimoji="1" lang="en-US" altLang="zh-CN" sz="2400" dirty="0"/>
              <a:t>Git &amp; GitHub</a:t>
            </a:r>
          </a:p>
          <a:p>
            <a:r>
              <a:rPr kumimoji="1" lang="en-US" altLang="zh-CN" sz="2400" dirty="0">
                <a:solidFill>
                  <a:srgbClr val="C00000"/>
                </a:solidFill>
              </a:rPr>
              <a:t>GitHub Classroom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1C56E-759B-B1E8-E6FB-F4F3C55DD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47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3D1B5-621C-3CB4-6D79-67AD2B62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GitHub Classroom – Lab 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C725-5C64-4247-814D-66B4030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Lab 0</a:t>
            </a:r>
            <a:r>
              <a:rPr kumimoji="1" lang="zh-CN" altLang="en-US" dirty="0"/>
              <a:t>不计入分数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但是还是希望大家能简单做一做</a:t>
            </a:r>
            <a:endParaRPr kumimoji="1" lang="en-US" altLang="zh-CN" dirty="0"/>
          </a:p>
          <a:p>
            <a:r>
              <a:rPr kumimoji="1" lang="zh-CN" altLang="en-US" dirty="0"/>
              <a:t>完成该</a:t>
            </a:r>
            <a:r>
              <a:rPr kumimoji="1" lang="en-US" altLang="zh-CN" dirty="0"/>
              <a:t>Lab</a:t>
            </a:r>
            <a:r>
              <a:rPr kumimoji="1" lang="zh-CN" altLang="en-US" dirty="0"/>
              <a:t>大概需要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分钟时间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具体的任务要求已经放到了课程实践主页上</a:t>
            </a:r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BB468-5BEF-B058-E002-9CFEC7A81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59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1F37-6132-367D-3298-1A470A11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GitHub Classroom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1AE6E-79E1-1121-CDE8-CB5026E8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Lab1</a:t>
            </a:r>
            <a:r>
              <a:rPr kumimoji="1" lang="zh-CN" altLang="en-US" dirty="0"/>
              <a:t>是本学期的第一个</a:t>
            </a:r>
            <a:r>
              <a:rPr kumimoji="1" lang="en-US" altLang="zh-CN" dirty="0"/>
              <a:t>Lab</a:t>
            </a:r>
          </a:p>
          <a:p>
            <a:r>
              <a:rPr kumimoji="1" lang="zh-CN" altLang="en-US" dirty="0"/>
              <a:t>需要完成的任务是在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协议的基础上实现一个简单的应用层协议</a:t>
            </a:r>
            <a:r>
              <a:rPr kumimoji="1" lang="en-US" altLang="zh-CN" dirty="0" err="1"/>
              <a:t>myFTP</a:t>
            </a:r>
            <a:endParaRPr kumimoji="1" lang="en-US" altLang="zh-CN" dirty="0"/>
          </a:p>
          <a:p>
            <a:r>
              <a:rPr kumimoji="1" lang="zh-CN" altLang="en-US" dirty="0"/>
              <a:t>详见课程实践主页：</a:t>
            </a:r>
            <a:r>
              <a:rPr kumimoji="1" lang="en-US" altLang="zh-CN" dirty="0"/>
              <a:t> https://edu.n2sys.cn</a:t>
            </a:r>
          </a:p>
          <a:p>
            <a:r>
              <a:rPr kumimoji="1" lang="en-US" altLang="zh-CN" dirty="0"/>
              <a:t>Example</a:t>
            </a:r>
          </a:p>
          <a:p>
            <a:pPr lvl="1"/>
            <a:r>
              <a:rPr lang="zh-CN" altLang="en-US" dirty="0"/>
              <a:t>如何本地测试 </a:t>
            </a:r>
            <a:r>
              <a:rPr lang="en-US" altLang="zh-CN" dirty="0"/>
              <a:t>&amp; </a:t>
            </a:r>
            <a:r>
              <a:rPr lang="zh-CN" altLang="en-US" dirty="0"/>
              <a:t>如何提交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CDFAC-6B7E-3895-BC49-B859DC9D9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2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 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is a utility for organizing the files in a multi-file project</a:t>
            </a:r>
          </a:p>
          <a:p>
            <a:r>
              <a:rPr kumimoji="1" lang="en-US" altLang="zh-CN" sz="2800" dirty="0"/>
              <a:t>Its purpose is to ensure that the changes to a source file will be propagated to the parts of project which depend on that file</a:t>
            </a:r>
          </a:p>
          <a:p>
            <a:pPr lvl="1"/>
            <a:r>
              <a:rPr kumimoji="1" lang="en-US" altLang="zh-CN" sz="2400" dirty="0"/>
              <a:t>ensures the </a:t>
            </a:r>
            <a:r>
              <a:rPr kumimoji="1" lang="en-US" altLang="zh-CN" sz="2400" dirty="0">
                <a:solidFill>
                  <a:srgbClr val="C00000"/>
                </a:solidFill>
              </a:rPr>
              <a:t>minimum recompilation</a:t>
            </a:r>
            <a:r>
              <a:rPr kumimoji="1" lang="en-US" altLang="zh-CN" sz="2400" dirty="0"/>
              <a:t> when something is changed</a:t>
            </a:r>
          </a:p>
          <a:p>
            <a:r>
              <a:rPr kumimoji="1" lang="en-US" altLang="zh-CN" sz="2800" dirty="0"/>
              <a:t>make must have a list,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called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containing</a:t>
            </a:r>
          </a:p>
          <a:p>
            <a:pPr lvl="1"/>
            <a:r>
              <a:rPr kumimoji="1" lang="en-US" altLang="zh-CN" sz="2400" dirty="0"/>
              <a:t>the files to be remade (</a:t>
            </a:r>
            <a:r>
              <a:rPr kumimoji="1" lang="en-US" altLang="zh-CN" sz="2400" b="1" dirty="0"/>
              <a:t>targets</a:t>
            </a:r>
            <a:r>
              <a:rPr kumimoji="1" lang="en-US" altLang="zh-CN" sz="2400" dirty="0"/>
              <a:t>)</a:t>
            </a:r>
          </a:p>
          <a:p>
            <a:pPr lvl="1"/>
            <a:r>
              <a:rPr kumimoji="1" lang="en-US" altLang="zh-CN" sz="2400" dirty="0"/>
              <a:t>the files upon which they depend (</a:t>
            </a:r>
            <a:r>
              <a:rPr kumimoji="1" lang="en-US" altLang="zh-CN" sz="2400" b="1" dirty="0"/>
              <a:t>dependencies</a:t>
            </a:r>
            <a:r>
              <a:rPr kumimoji="1" lang="en-US" altLang="zh-CN" sz="2400" dirty="0"/>
              <a:t>)</a:t>
            </a:r>
          </a:p>
          <a:p>
            <a:pPr lvl="1"/>
            <a:r>
              <a:rPr kumimoji="1" lang="en-US" altLang="zh-CN" sz="2400" dirty="0"/>
              <a:t>the commands needed to build each target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7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deals with multi-file project</a:t>
            </a:r>
          </a:p>
          <a:p>
            <a:r>
              <a:rPr kumimoji="1" lang="en-US" altLang="zh-CN" sz="2800" dirty="0"/>
              <a:t>But why do we need multiple source files and objects?</a:t>
            </a:r>
          </a:p>
          <a:p>
            <a:pPr lvl="1"/>
            <a:r>
              <a:rPr kumimoji="1" lang="en-US" altLang="zh-CN" sz="2400" dirty="0"/>
              <a:t>small source file </a:t>
            </a:r>
            <a:r>
              <a:rPr kumimoji="1" lang="zh-CN" altLang="en-US" sz="2400" dirty="0">
                <a:sym typeface="Wingdings"/>
              </a:rPr>
              <a:t> </a:t>
            </a:r>
            <a:r>
              <a:rPr kumimoji="1" lang="en-US" altLang="zh-CN" sz="2400" dirty="0"/>
              <a:t>a single program</a:t>
            </a:r>
          </a:p>
          <a:p>
            <a:pPr lvl="1"/>
            <a:r>
              <a:rPr kumimoji="1" lang="en-US" altLang="zh-CN" sz="2400" dirty="0"/>
              <a:t>“not-so-small” project:</a:t>
            </a:r>
          </a:p>
          <a:p>
            <a:pPr lvl="2"/>
            <a:r>
              <a:rPr kumimoji="1" lang="en-US" altLang="zh-CN" sz="2400" dirty="0"/>
              <a:t>not a good habit to have a source file with many lines of codes</a:t>
            </a:r>
          </a:p>
          <a:p>
            <a:pPr lvl="2"/>
            <a:r>
              <a:rPr kumimoji="1" lang="en-US" altLang="zh-CN" sz="2400" dirty="0"/>
              <a:t>better to have multiple source files</a:t>
            </a:r>
          </a:p>
          <a:p>
            <a:pPr lvl="3"/>
            <a:r>
              <a:rPr kumimoji="1" lang="en-US" altLang="zh-CN" sz="2400" dirty="0"/>
              <a:t>makes your program more structured and easier to improve your code</a:t>
            </a:r>
          </a:p>
          <a:p>
            <a:pPr lvl="3"/>
            <a:r>
              <a:rPr kumimoji="1" lang="en-US" altLang="zh-CN" sz="2400" dirty="0"/>
              <a:t>allows you to reuse object files in different projects</a:t>
            </a:r>
          </a:p>
          <a:p>
            <a:pPr lvl="3"/>
            <a:r>
              <a:rPr kumimoji="1" lang="en-US" altLang="zh-CN" sz="2400" dirty="0"/>
              <a:t>allows multiple programmers to work simultaneously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8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en-US" altLang="zh-CN" dirty="0"/>
              <a:t> 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Suppose you have written a file called </a:t>
            </a:r>
            <a:r>
              <a:rPr kumimoji="1" lang="en-US" altLang="zh-CN" sz="2400" dirty="0" err="1"/>
              <a:t>math.c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it contains the code for your math functions</a:t>
            </a:r>
          </a:p>
          <a:p>
            <a:r>
              <a:rPr kumimoji="1" lang="en-US" altLang="zh-CN" sz="2400" dirty="0"/>
              <a:t>You may want to compile the file to form an object file called </a:t>
            </a:r>
            <a:r>
              <a:rPr kumimoji="1" lang="en-US" altLang="zh-CN" sz="2400" dirty="0" err="1"/>
              <a:t>math.o</a:t>
            </a:r>
            <a:r>
              <a:rPr kumimoji="1" lang="en-US" altLang="zh-CN" sz="2400" dirty="0"/>
              <a:t>, using</a:t>
            </a:r>
          </a:p>
          <a:p>
            <a:pPr lvl="1"/>
            <a:r>
              <a:rPr kumimoji="1" lang="en-US" altLang="zh-CN" sz="2000" b="1" dirty="0" err="1"/>
              <a:t>gcc</a:t>
            </a:r>
            <a:r>
              <a:rPr kumimoji="1" lang="en-US" altLang="zh-CN" sz="2000" b="1" dirty="0"/>
              <a:t> –c –o </a:t>
            </a:r>
            <a:r>
              <a:rPr kumimoji="1" lang="en-US" altLang="zh-CN" sz="2000" b="1" dirty="0" err="1"/>
              <a:t>math.o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math.c</a:t>
            </a:r>
            <a:endParaRPr kumimoji="1" lang="en-US" altLang="zh-CN" sz="2000" b="1" dirty="0"/>
          </a:p>
          <a:p>
            <a:r>
              <a:rPr kumimoji="1" lang="en-US" altLang="zh-CN" sz="2400" dirty="0"/>
              <a:t>Suppose now you want to write a program that uses some of these math functions, and the main function of the program is in </a:t>
            </a:r>
            <a:r>
              <a:rPr kumimoji="1" lang="en-US" altLang="zh-CN" sz="2400" dirty="0" err="1"/>
              <a:t>main.c</a:t>
            </a:r>
            <a:endParaRPr kumimoji="1" lang="en-US" altLang="zh-CN" sz="2400" dirty="0"/>
          </a:p>
          <a:p>
            <a:r>
              <a:rPr kumimoji="1" lang="en-US" altLang="zh-CN" sz="2400" dirty="0"/>
              <a:t>You may compile </a:t>
            </a:r>
            <a:r>
              <a:rPr kumimoji="1" lang="en-US" altLang="zh-CN" sz="2400" dirty="0" err="1"/>
              <a:t>main.c</a:t>
            </a:r>
            <a:r>
              <a:rPr kumimoji="1" lang="en-US" altLang="zh-CN" sz="2400" dirty="0"/>
              <a:t> into an object file and link it with </a:t>
            </a:r>
            <a:r>
              <a:rPr kumimoji="1" lang="en-US" altLang="zh-CN" sz="2400" dirty="0" err="1"/>
              <a:t>math.o</a:t>
            </a:r>
            <a:endParaRPr kumimoji="1" lang="en-US" altLang="zh-CN" sz="2400" dirty="0"/>
          </a:p>
          <a:p>
            <a:pPr lvl="1"/>
            <a:r>
              <a:rPr kumimoji="1" lang="en-US" altLang="zh-CN" sz="2000" b="1" dirty="0" err="1"/>
              <a:t>gcc</a:t>
            </a:r>
            <a:r>
              <a:rPr kumimoji="1" lang="en-US" altLang="zh-CN" sz="2000" b="1" dirty="0"/>
              <a:t> –c –o </a:t>
            </a:r>
            <a:r>
              <a:rPr kumimoji="1" lang="en-US" altLang="zh-CN" sz="2000" b="1" dirty="0" err="1"/>
              <a:t>main.o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main.c</a:t>
            </a:r>
            <a:endParaRPr kumimoji="1" lang="en-US" altLang="zh-CN" sz="2000" b="1" dirty="0"/>
          </a:p>
          <a:p>
            <a:pPr lvl="1"/>
            <a:r>
              <a:rPr kumimoji="1" lang="en-US" altLang="zh-CN" sz="2000" b="1" dirty="0" err="1"/>
              <a:t>gcc</a:t>
            </a:r>
            <a:r>
              <a:rPr kumimoji="1" lang="en-US" altLang="zh-CN" sz="2000" b="1" dirty="0"/>
              <a:t> –o </a:t>
            </a:r>
            <a:r>
              <a:rPr kumimoji="1" lang="en-US" altLang="zh-CN" sz="2000" b="1" dirty="0" err="1"/>
              <a:t>myprogram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main.o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math.o</a:t>
            </a:r>
            <a:endParaRPr kumimoji="1" lang="en-US" altLang="zh-CN" sz="2000" b="1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en-US" altLang="zh-CN" dirty="0"/>
              <a:t> 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Problems with multiple source files</a:t>
            </a:r>
          </a:p>
          <a:p>
            <a:pPr lvl="1"/>
            <a:r>
              <a:rPr kumimoji="1" lang="en-US" altLang="zh-CN" sz="2400" dirty="0"/>
              <a:t>Multiple files are harder to manage</a:t>
            </a:r>
          </a:p>
          <a:p>
            <a:pPr lvl="1"/>
            <a:r>
              <a:rPr kumimoji="1" lang="en-US" altLang="zh-CN" sz="2400" dirty="0"/>
              <a:t>a simple change may require a long recompilation</a:t>
            </a:r>
          </a:p>
          <a:p>
            <a:pPr lvl="1"/>
            <a:endParaRPr kumimoji="1" lang="en-US" altLang="zh-CN" sz="2400" dirty="0"/>
          </a:p>
          <a:p>
            <a:r>
              <a:rPr kumimoji="1" lang="en-US" altLang="zh-CN" sz="2800" dirty="0"/>
              <a:t>The objective of </a:t>
            </a:r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is to</a:t>
            </a:r>
          </a:p>
          <a:p>
            <a:pPr lvl="1"/>
            <a:r>
              <a:rPr kumimoji="1" lang="en-US" altLang="zh-CN" sz="2400" dirty="0"/>
              <a:t>structure the source files using dependence relationships</a:t>
            </a:r>
          </a:p>
          <a:p>
            <a:pPr lvl="1"/>
            <a:r>
              <a:rPr kumimoji="1" lang="en-US" altLang="zh-CN" sz="2400" dirty="0"/>
              <a:t>ensures the </a:t>
            </a:r>
            <a:r>
              <a:rPr kumimoji="1" lang="en-US" altLang="zh-CN" sz="2400" dirty="0">
                <a:solidFill>
                  <a:srgbClr val="C00000"/>
                </a:solidFill>
              </a:rPr>
              <a:t>minimum recompilations </a:t>
            </a:r>
            <a:r>
              <a:rPr kumimoji="1" lang="en-US" altLang="zh-CN" sz="2400" dirty="0"/>
              <a:t>for any change in source files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make</a:t>
            </a:r>
            <a:r>
              <a:rPr kumimoji="1" lang="en-US" altLang="zh-CN" dirty="0"/>
              <a:t> needs to know the structure of the program so as to organize the files in a multi-file project</a:t>
            </a:r>
          </a:p>
          <a:p>
            <a:r>
              <a:rPr kumimoji="1" lang="en-US" altLang="zh-CN" dirty="0"/>
              <a:t>How to describe the structure?</a:t>
            </a:r>
          </a:p>
          <a:p>
            <a:pPr lvl="1"/>
            <a:r>
              <a:rPr kumimoji="1" lang="en-US" altLang="zh-CN" dirty="0"/>
              <a:t>we use dependence relationships</a:t>
            </a:r>
          </a:p>
          <a:p>
            <a:pPr lvl="1"/>
            <a:r>
              <a:rPr kumimoji="1" lang="en-US" altLang="zh-CN" dirty="0"/>
              <a:t>this relationship can be expressed by a </a:t>
            </a:r>
            <a:r>
              <a:rPr kumimoji="1" lang="en-US" altLang="zh-CN" b="1" dirty="0"/>
              <a:t>directed acyclic graph(DAG)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 :</a:t>
            </a:r>
          </a:p>
          <a:p>
            <a:pPr lvl="1"/>
            <a:r>
              <a:rPr kumimoji="1" lang="en-US" altLang="zh-CN" dirty="0"/>
              <a:t>Program contains 3 source files</a:t>
            </a:r>
          </a:p>
          <a:p>
            <a:pPr lvl="1"/>
            <a:r>
              <a:rPr kumimoji="1" lang="en-US" altLang="zh-CN" dirty="0" err="1">
                <a:solidFill>
                  <a:schemeClr val="accent1"/>
                </a:solidFill>
              </a:rPr>
              <a:t>main.c</a:t>
            </a:r>
            <a:r>
              <a:rPr kumimoji="1" lang="en-US" altLang="zh-CN" dirty="0">
                <a:solidFill>
                  <a:schemeClr val="accent1"/>
                </a:solidFill>
              </a:rPr>
              <a:t>., </a:t>
            </a:r>
            <a:r>
              <a:rPr kumimoji="1" lang="en-US" altLang="zh-CN" dirty="0" err="1">
                <a:solidFill>
                  <a:schemeClr val="accent1"/>
                </a:solidFill>
              </a:rPr>
              <a:t>sum.c</a:t>
            </a:r>
            <a:r>
              <a:rPr kumimoji="1" lang="en-US" altLang="zh-CN" dirty="0">
                <a:solidFill>
                  <a:schemeClr val="accent1"/>
                </a:solidFill>
              </a:rPr>
              <a:t>, </a:t>
            </a:r>
            <a:r>
              <a:rPr kumimoji="1" lang="en-US" altLang="zh-CN" dirty="0" err="1">
                <a:solidFill>
                  <a:schemeClr val="accent1"/>
                </a:solidFill>
              </a:rPr>
              <a:t>sum.h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lvl="1"/>
            <a:r>
              <a:rPr kumimoji="1" lang="en-US" altLang="zh-CN" dirty="0" err="1">
                <a:solidFill>
                  <a:schemeClr val="accent1"/>
                </a:solidFill>
              </a:rPr>
              <a:t>sum.h</a:t>
            </a:r>
            <a:r>
              <a:rPr kumimoji="1" lang="en-US" altLang="zh-CN" dirty="0"/>
              <a:t> included in both .c files</a:t>
            </a:r>
          </a:p>
          <a:p>
            <a:pPr lvl="1"/>
            <a:r>
              <a:rPr kumimoji="1" lang="en-US" altLang="zh-CN" dirty="0"/>
              <a:t>Executable file </a:t>
            </a:r>
            <a:r>
              <a:rPr kumimoji="1" lang="en-US" altLang="zh-CN" dirty="0">
                <a:solidFill>
                  <a:schemeClr val="accent1"/>
                </a:solidFill>
              </a:rPr>
              <a:t>sum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220200" y="3429000"/>
            <a:ext cx="11747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 (exe)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0366375" y="4343400"/>
            <a:ext cx="776288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dirty="0" err="1"/>
              <a:t>sum.o</a:t>
            </a:r>
            <a:endParaRPr kumimoji="0" lang="en-US" altLang="zh-TW" dirty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8440738" y="4419600"/>
            <a:ext cx="776287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main.o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9280525" y="5486400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sum.c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0439400" y="5486400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sum.h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001000" y="5486400"/>
            <a:ext cx="7778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/>
              <a:t>main.c</a:t>
            </a: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8405813" y="4800600"/>
            <a:ext cx="2714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H="1">
            <a:off x="8845550" y="3810000"/>
            <a:ext cx="9794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9825038" y="3810000"/>
            <a:ext cx="91281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8980488" y="4800600"/>
            <a:ext cx="18478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H="1">
            <a:off x="9669463" y="4724400"/>
            <a:ext cx="9334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>
            <a:off x="10755313" y="4724400"/>
            <a:ext cx="730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make utility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is a utility in Unix which automatically maintains a program</a:t>
            </a:r>
          </a:p>
          <a:p>
            <a:r>
              <a:rPr kumimoji="1" lang="en-US" altLang="zh-CN" sz="2800" dirty="0"/>
              <a:t>When you enter </a:t>
            </a:r>
            <a:r>
              <a:rPr kumimoji="1" lang="en-US" altLang="zh-CN" sz="2800" dirty="0">
                <a:solidFill>
                  <a:srgbClr val="C00000"/>
                </a:solidFill>
              </a:rPr>
              <a:t>make</a:t>
            </a:r>
            <a:r>
              <a:rPr kumimoji="1" lang="en-US" altLang="zh-CN" sz="2800" dirty="0"/>
              <a:t> command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make</a:t>
            </a:r>
            <a:r>
              <a:rPr kumimoji="1" lang="en-US" altLang="zh-CN" sz="2400" dirty="0"/>
              <a:t> reads the file named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400" dirty="0"/>
              <a:t> or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400" dirty="0"/>
              <a:t> in the current folder</a:t>
            </a:r>
          </a:p>
          <a:p>
            <a:pPr lvl="1"/>
            <a:r>
              <a:rPr kumimoji="1" lang="en-US" altLang="zh-CN" sz="2400" dirty="0"/>
              <a:t>it analyses the project structure and compiles the source files</a:t>
            </a:r>
          </a:p>
          <a:p>
            <a:r>
              <a:rPr kumimoji="1" lang="en-US" altLang="zh-CN" sz="2800" dirty="0"/>
              <a:t>A</a:t>
            </a:r>
            <a:r>
              <a:rPr kumimoji="1" lang="en-US" altLang="zh-CN" sz="2800" dirty="0">
                <a:solidFill>
                  <a:srgbClr val="C00000"/>
                </a:solidFill>
              </a:rPr>
              <a:t> </a:t>
            </a:r>
            <a:r>
              <a:rPr kumimoji="1" lang="en-US" altLang="zh-CN" sz="2800" dirty="0" err="1">
                <a:solidFill>
                  <a:srgbClr val="C00000"/>
                </a:solidFill>
              </a:rPr>
              <a:t>Makefile</a:t>
            </a:r>
            <a:r>
              <a:rPr kumimoji="1" lang="en-US" altLang="zh-CN" sz="2800" dirty="0">
                <a:solidFill>
                  <a:srgbClr val="C00000"/>
                </a:solidFill>
              </a:rPr>
              <a:t> </a:t>
            </a:r>
            <a:r>
              <a:rPr kumimoji="1" lang="en-US" altLang="zh-CN" sz="2800" dirty="0"/>
              <a:t>is a file containing :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Targets</a:t>
            </a:r>
            <a:r>
              <a:rPr kumimoji="1" lang="en-US" altLang="zh-CN" sz="2400" dirty="0"/>
              <a:t>: the files to be made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Dependencies</a:t>
            </a:r>
            <a:r>
              <a:rPr kumimoji="1" lang="en-US" altLang="zh-CN" sz="2400" dirty="0"/>
              <a:t>: the program structure</a:t>
            </a:r>
          </a:p>
          <a:p>
            <a:pPr lvl="1"/>
            <a:r>
              <a:rPr kumimoji="1" lang="en-US" altLang="zh-CN" sz="2400" dirty="0">
                <a:solidFill>
                  <a:srgbClr val="C00000"/>
                </a:solidFill>
              </a:rPr>
              <a:t>Commands</a:t>
            </a:r>
            <a:r>
              <a:rPr kumimoji="1" lang="en-US" altLang="zh-CN" sz="2400" dirty="0"/>
              <a:t>: Instructions for making the targets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5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15999</TotalTime>
  <Words>2061</Words>
  <Application>Microsoft Office PowerPoint</Application>
  <PresentationFormat>宽屏</PresentationFormat>
  <Paragraphs>346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微軟正黑體</vt:lpstr>
      <vt:lpstr>新細明體</vt:lpstr>
      <vt:lpstr>等线</vt:lpstr>
      <vt:lpstr>黑体</vt:lpstr>
      <vt:lpstr>宋体</vt:lpstr>
      <vt:lpstr>微软雅黑</vt:lpstr>
      <vt:lpstr>Arial</vt:lpstr>
      <vt:lpstr>Arial Black</vt:lpstr>
      <vt:lpstr>Calibri</vt:lpstr>
      <vt:lpstr>Wingdings</vt:lpstr>
      <vt:lpstr>Default Design</vt:lpstr>
      <vt:lpstr>计算机网络 - Tutorial1</vt:lpstr>
      <vt:lpstr>内容</vt:lpstr>
      <vt:lpstr>内容</vt:lpstr>
      <vt:lpstr>make &amp; Makefile 简介</vt:lpstr>
      <vt:lpstr>Motivation of make &amp; Makefile</vt:lpstr>
      <vt:lpstr>Motivation of make &amp; Makefile - Example</vt:lpstr>
      <vt:lpstr>Motivation of make &amp; Makefile - Example</vt:lpstr>
      <vt:lpstr>Program structure</vt:lpstr>
      <vt:lpstr>The make utility</vt:lpstr>
      <vt:lpstr>A simple example of makefile</vt:lpstr>
      <vt:lpstr>More fancy ways of writing makefile</vt:lpstr>
      <vt:lpstr>内容</vt:lpstr>
      <vt:lpstr>CMake</vt:lpstr>
      <vt:lpstr>CMake的优势 &amp; 一个Example</vt:lpstr>
      <vt:lpstr>更多CMake的常见命令</vt:lpstr>
      <vt:lpstr>更多CMake的常见命令</vt:lpstr>
      <vt:lpstr>More</vt:lpstr>
      <vt:lpstr>Ninja</vt:lpstr>
      <vt:lpstr>内容</vt:lpstr>
      <vt:lpstr>Docker 简介</vt:lpstr>
      <vt:lpstr>内容</vt:lpstr>
      <vt:lpstr>Git &amp; GitHub</vt:lpstr>
      <vt:lpstr>教学内容</vt:lpstr>
      <vt:lpstr>基本的版本管理</vt:lpstr>
      <vt:lpstr>基本的版本管理</vt:lpstr>
      <vt:lpstr>基本的版本管理</vt:lpstr>
      <vt:lpstr>基本的版本管理</vt:lpstr>
      <vt:lpstr>Git的分支和合并分支</vt:lpstr>
      <vt:lpstr>Git的分支和合并分支</vt:lpstr>
      <vt:lpstr>Git的分支和合并分支</vt:lpstr>
      <vt:lpstr>Ex. 其他常用指令</vt:lpstr>
      <vt:lpstr>内容</vt:lpstr>
      <vt:lpstr>GitHub Classroom – Lab 0</vt:lpstr>
      <vt:lpstr>GitHub Classroom – 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</dc:title>
  <dc:creator>Qun Huang</dc:creator>
  <cp:lastModifiedBy>黄群</cp:lastModifiedBy>
  <cp:revision>2229</cp:revision>
  <dcterms:created xsi:type="dcterms:W3CDTF">2016-06-13T18:10:06Z</dcterms:created>
  <dcterms:modified xsi:type="dcterms:W3CDTF">2024-09-24T12:44:11Z</dcterms:modified>
</cp:coreProperties>
</file>