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65" r:id="rId16"/>
    <p:sldId id="264" r:id="rId17"/>
    <p:sldId id="273" r:id="rId18"/>
    <p:sldId id="275" r:id="rId19"/>
    <p:sldId id="274" r:id="rId20"/>
    <p:sldId id="276" r:id="rId21"/>
    <p:sldId id="284" r:id="rId22"/>
    <p:sldId id="277" r:id="rId23"/>
    <p:sldId id="286" r:id="rId24"/>
    <p:sldId id="280" r:id="rId25"/>
    <p:sldId id="288" r:id="rId26"/>
    <p:sldId id="289" r:id="rId27"/>
    <p:sldId id="287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28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8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E015-BABB-4095-ADA9-2DD3523168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V8_(%EC%9E%90%EB%B0%94%EC%8A%A4%ED%81%AC%EB%A6%BD%ED%8A%B8_%EC%97%94%EC%A7%84)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B%B9_%EC%84%9C%EB%B2%84" TargetMode="External"/><Relationship Id="rId5" Type="http://schemas.openxmlformats.org/officeDocument/2006/relationships/hyperlink" Target="https://ko.wikipedia.org/wiki/%EB%9F%B0%ED%83%80%EC%9E%84" TargetMode="External"/><Relationship Id="rId4" Type="http://schemas.openxmlformats.org/officeDocument/2006/relationships/hyperlink" Target="https://ko.wikipedia.org/w/index.php?title=%EC%9D%B4%EB%B2%A4%ED%8A%B8_%EA%B8%B0%EB%B0%98_%EC%84%A4%EA%B3%84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3%9C%EA%B7%B8_(%EC%A0%95%EB%B3%B4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XML" TargetMode="External"/><Relationship Id="rId2" Type="http://schemas.openxmlformats.org/officeDocument/2006/relationships/hyperlink" Target="https://ko.wikipedia.org/wiki/%EB%A7%88%EC%9D%B4%ED%81%AC%EB%A1%9C%EC%86%8C%ED%94%84%ED%8A%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D%81%AC%EC%97%85_%EC%96%B8%EC%96%B4" TargetMode="External"/><Relationship Id="rId2" Type="http://schemas.openxmlformats.org/officeDocument/2006/relationships/hyperlink" Target="https://ko.wikipedia.org/wiki/W3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C%A0%EB%8B%88%EC%BD%94%EB%93%9C" TargetMode="External"/><Relationship Id="rId5" Type="http://schemas.openxmlformats.org/officeDocument/2006/relationships/hyperlink" Target="https://ko.wikipedia.org/wiki/HTML" TargetMode="External"/><Relationship Id="rId4" Type="http://schemas.openxmlformats.org/officeDocument/2006/relationships/hyperlink" Target="https://ko.wikipedia.org/wiki/%EC%9D%B8%ED%84%B0%EB%84%B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o.wikipedia.org/wiki/%ED%83%80%EC%9E%85%EC%8A%A4%ED%81%AC%EB%A6%BD%ED%8A%B8#cite_note-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C%84_%ED%86%B0%EC%8A%A8" TargetMode="External"/><Relationship Id="rId7" Type="http://schemas.openxmlformats.org/officeDocument/2006/relationships/hyperlink" Target="https://ko.wikipedia.org/wiki/%ED%94%84%EB%A1%9C%EA%B7%B8%EB%9E%98%EB%B0%8D_%EC%96%B8%EC%96%B4" TargetMode="External"/><Relationship Id="rId2" Type="http://schemas.openxmlformats.org/officeDocument/2006/relationships/hyperlink" Target="https://ko.wikipedia.org/wiki/1972%EB%85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A%B4%EC%98%81_%EC%B2%B4%EC%A0%9C" TargetMode="External"/><Relationship Id="rId5" Type="http://schemas.openxmlformats.org/officeDocument/2006/relationships/hyperlink" Target="https://ko.wikipedia.org/wiki/%EC%9C%A0%EB%8B%89%EC%8A%A4" TargetMode="External"/><Relationship Id="rId4" Type="http://schemas.openxmlformats.org/officeDocument/2006/relationships/hyperlink" Target="https://ko.wikipedia.org/wiki/%EB%8D%B0%EB%8B%88%EC%8A%A4_%EB%A6%AC%EC%B9%9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8C%8C%EC%9D%BC%EB%9F%AC" TargetMode="External"/><Relationship Id="rId2" Type="http://schemas.openxmlformats.org/officeDocument/2006/relationships/hyperlink" Target="https://ko.wikipedia.org/wiki/%EC%9D%B8%ED%84%B0%ED%94%84%EB%A6%AC%ED%84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86%8C%EC%8A%A4_%EC%BD%94%EB%93%9C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8F%99%EC%A0%81_%ED%94%84%EB%A1%9C%EA%B7%B8%EB%9E%98%EB%B0%8D_%EC%96%B8%EC%96%B4" TargetMode="External"/><Relationship Id="rId13" Type="http://schemas.openxmlformats.org/officeDocument/2006/relationships/hyperlink" Target="https://ko.wikipedia.org/wiki/D_(%ED%94%84%EB%A1%9C%EA%B7%B8%EB%9E%98%EB%B0%8D_%EC%96%B8%EC%96%B4)#cite_note-2" TargetMode="External"/><Relationship Id="rId3" Type="http://schemas.openxmlformats.org/officeDocument/2006/relationships/hyperlink" Target="https://ko.wikipedia.org/wiki/%EC%9E%90%EB%B0%94_(%ED%94%84%EB%A1%9C%EA%B7%B8%EB%9E%98%EB%B0%8D_%EC%96%B8%EC%96%B4)" TargetMode="External"/><Relationship Id="rId7" Type="http://schemas.openxmlformats.org/officeDocument/2006/relationships/hyperlink" Target="https://ko.wikipedia.org/wiki/%EC%97%90%ED%8E%A0" TargetMode="External"/><Relationship Id="rId12" Type="http://schemas.openxmlformats.org/officeDocument/2006/relationships/hyperlink" Target="https://ko.wikipedia.org/wiki/%EB%A9%94%EB%AA%A8%EB%A6%AC_%EB%B3%B4%EC%95%88" TargetMode="External"/><Relationship Id="rId2" Type="http://schemas.openxmlformats.org/officeDocument/2006/relationships/hyperlink" Target="https://ko.wikipedia.org/wiki/C%2B%2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C_%EC%83%A4%ED%94%84" TargetMode="External"/><Relationship Id="rId11" Type="http://schemas.openxmlformats.org/officeDocument/2006/relationships/hyperlink" Target="https://ko.wikipedia.org/wiki/D_(%ED%94%84%EB%A1%9C%EA%B7%B8%EB%9E%98%EB%B0%8D_%EC%96%B8%EC%96%B4)#cite_note-short-1" TargetMode="External"/><Relationship Id="rId5" Type="http://schemas.openxmlformats.org/officeDocument/2006/relationships/hyperlink" Target="https://ko.wikipedia.org/wiki/%EB%A3%A8%EB%B9%84" TargetMode="External"/><Relationship Id="rId10" Type="http://schemas.openxmlformats.org/officeDocument/2006/relationships/hyperlink" Target="https://ko.wikipedia.org/wiki/%EC%BB%B4%ED%8C%8C%EC%9D%BC_%EC%96%B8%EC%96%B4" TargetMode="External"/><Relationship Id="rId4" Type="http://schemas.openxmlformats.org/officeDocument/2006/relationships/hyperlink" Target="https://ko.wikipedia.org/wiki/%ED%8C%8C%EC%9D%B4%EC%8D%AC" TargetMode="External"/><Relationship Id="rId9" Type="http://schemas.openxmlformats.org/officeDocument/2006/relationships/hyperlink" Target="https://ko.wikipedia.org/w/index.php?title=%ED%91%9C%ED%98%84_%EB%8A%A5%EB%A0%A5&amp;action=edit&amp;redlink=1" TargetMode="External"/><Relationship Id="rId14" Type="http://schemas.openxmlformats.org/officeDocument/2006/relationships/hyperlink" Target="https://ko.wikipedia.org/wiki/D_(%ED%94%84%EB%A1%9C%EA%B7%B8%EB%9E%98%EB%B0%8D_%EC%96%B8%EC%96%B4)#cite_note-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B0%94%EC%8A%A4%ED%81%AC%EB%A6%BD%ED%8A%B8" TargetMode="External"/><Relationship Id="rId2" Type="http://schemas.openxmlformats.org/officeDocument/2006/relationships/hyperlink" Target="https://ko.wikipedia.org/wiki/%EA%B3%B5%ED%86%B5_%EC%96%B8%EC%96%B4_%EA%B8%B0%EB%B0%9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ko.wikipedia.org/wiki/F_%EC%83%A4%ED%94%84#cite_note-3" TargetMode="External"/><Relationship Id="rId4" Type="http://schemas.openxmlformats.org/officeDocument/2006/relationships/hyperlink" Target="https://ko.wikipedia.org/wiki/F_%EC%83%A4%ED%94%84#cite_note-2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A6%AC%EB%88%85%EC%8A%A4" TargetMode="External"/><Relationship Id="rId13" Type="http://schemas.openxmlformats.org/officeDocument/2006/relationships/hyperlink" Target="https://ko.wikipedia.org/wiki/%EC%95%84%EB%AF%B8%EA%B0%80" TargetMode="External"/><Relationship Id="rId3" Type="http://schemas.openxmlformats.org/officeDocument/2006/relationships/hyperlink" Target="https://ko.wikipedia.org/wiki/%EA%B0%9D%EC%B2%B4_%EC%A7%80%ED%96%A5_%ED%94%84%EB%A1%9C%EA%B7%B8%EB%9E%98%EB%B0%8D" TargetMode="External"/><Relationship Id="rId7" Type="http://schemas.openxmlformats.org/officeDocument/2006/relationships/hyperlink" Target="https://ko.wikipedia.org/wiki/%EC%9C%A0%EB%8B%89%EC%8A%A4" TargetMode="External"/><Relationship Id="rId12" Type="http://schemas.openxmlformats.org/officeDocument/2006/relationships/hyperlink" Target="https://ko.wikipedia.org/wiki/OS/2" TargetMode="External"/><Relationship Id="rId2" Type="http://schemas.openxmlformats.org/officeDocument/2006/relationships/hyperlink" Target="https://ko.wikipedia.org/wiki/%EB%A7%88%EC%B8%A0%EB%AA%A8%ED%86%A0_%EC%9C%A0%ED%82%A4%ED%9E%88%EB%A1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3%A8%EB%B9%84_(%ED%94%84%EB%A1%9C%EA%B7%B8%EB%9E%98%EB%B0%8D_%EC%96%B8%EC%96%B4)#cite_note-rubyLicense-2" TargetMode="External"/><Relationship Id="rId11" Type="http://schemas.openxmlformats.org/officeDocument/2006/relationships/hyperlink" Target="https://ko.wikipedia.org/wiki/MS-DOS" TargetMode="External"/><Relationship Id="rId5" Type="http://schemas.openxmlformats.org/officeDocument/2006/relationships/hyperlink" Target="https://ko.wikipedia.org/wiki/%ED%94%84%EB%A1%9C%EA%B7%B8%EB%9E%98%EB%B0%8D_%EC%96%B8%EC%96%B4" TargetMode="External"/><Relationship Id="rId10" Type="http://schemas.openxmlformats.org/officeDocument/2006/relationships/hyperlink" Target="https://ko.wikipedia.org/wiki/OS_X" TargetMode="External"/><Relationship Id="rId4" Type="http://schemas.openxmlformats.org/officeDocument/2006/relationships/hyperlink" Target="https://ko.wikipedia.org/wiki/%EC%8A%A4%ED%81%AC%EB%A6%BD%ED%8A%B8_%EC%96%B8%EC%96%B4" TargetMode="External"/><Relationship Id="rId9" Type="http://schemas.openxmlformats.org/officeDocument/2006/relationships/hyperlink" Target="https://ko.wikipedia.org/wiki/%EB%A7%88%EC%9D%B4%ED%81%AC%EB%A1%9C%EC%86%8C%ED%94%84%ED%8A%B8_%EC%9C%88%EB%8F%84" TargetMode="Externa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ko.wikipedia.org/wiki/%EC%9C%A0%EB%8B%89%EC%8A%A4" TargetMode="External"/><Relationship Id="rId7" Type="http://schemas.openxmlformats.org/officeDocument/2006/relationships/hyperlink" Target="https://ko.wikipedia.org/wiki/%EC%BB%B4%ED%93%A8%ED%8C%85_%ED%94%8C%EB%9E%AB%ED%8F%BC" TargetMode="External"/><Relationship Id="rId2" Type="http://schemas.openxmlformats.org/officeDocument/2006/relationships/hyperlink" Target="https://ko.wikipedia.org/wiki/%EC%9B%B9_%EC%95%A0%ED%94%8C%EB%A6%AC%EC%BC%80%EC%9D%B4%EC%85%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E%90%EB%B0%94_(%ED%94%84%EB%A1%9C%EA%B7%B8%EB%9E%98%EB%B0%8D_%EC%96%B8%EC%96%B4)#cite_note-1" TargetMode="External"/><Relationship Id="rId5" Type="http://schemas.openxmlformats.org/officeDocument/2006/relationships/hyperlink" Target="https://ko.wikipedia.org/wiki/C_(%ED%94%84%EB%A1%9C%EA%B7%B8%EB%9E%98%EB%B0%8D_%EC%96%B8%EC%96%B4)" TargetMode="External"/><Relationship Id="rId4" Type="http://schemas.openxmlformats.org/officeDocument/2006/relationships/hyperlink" Target="https://ko.wikipedia.org/wiki/%ED%8C%8C%EC%8A%A4%EC%B9%BC_(%ED%94%84%EB%A1%9C%EA%B7%B8%EB%9E%98%EB%B0%8D_%EC%96%B8%EC%96%B4)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4%84%EB%9E%91%EC%8A%A4" TargetMode="External"/><Relationship Id="rId13" Type="http://schemas.openxmlformats.org/officeDocument/2006/relationships/hyperlink" Target="https://ko.wikipedia.org/wiki/%EA%B3%A0%EA%B8%89%EC%96%B8%EC%96%B4" TargetMode="External"/><Relationship Id="rId3" Type="http://schemas.openxmlformats.org/officeDocument/2006/relationships/hyperlink" Target="https://ko.wikipedia.org/wiki/%EC%8A%A4%EC%9C%84%EC%8A%A4" TargetMode="External"/><Relationship Id="rId7" Type="http://schemas.openxmlformats.org/officeDocument/2006/relationships/hyperlink" Target="https://ko.wikipedia.org/wiki/%ED%94%84%EB%A1%9C%EA%B7%B8%EB%9E%98%EB%B0%8D_%EC%96%B8%EC%96%B4" TargetMode="External"/><Relationship Id="rId12" Type="http://schemas.openxmlformats.org/officeDocument/2006/relationships/hyperlink" Target="https://ko.wikipedia.org/wiki/%EC%9E%90%EB%A3%8C_%EA%B5%AC%EC%A1%B0" TargetMode="External"/><Relationship Id="rId2" Type="http://schemas.openxmlformats.org/officeDocument/2006/relationships/hyperlink" Target="https://ko.wikipedia.org/wiki/1969%EB%85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B%88%ED%81%B4%EB%9D%BC%EC%9A%B0%EC%8A%A4_%EB%B9%84%EB%A5%B4%ED%8A%B8" TargetMode="External"/><Relationship Id="rId11" Type="http://schemas.openxmlformats.org/officeDocument/2006/relationships/hyperlink" Target="https://ko.wikipedia.org/wiki/%EA%B5%AC%EC%A1%B0%EC%A0%81_%ED%94%84%EB%A1%9C%EA%B7%B8%EB%9E%98%EB%B0%8D" TargetMode="External"/><Relationship Id="rId5" Type="http://schemas.openxmlformats.org/officeDocument/2006/relationships/hyperlink" Target="https://ko.wikipedia.org/wiki/%EC%BB%B4%ED%93%A8%ED%84%B0_%EA%B3%BC%ED%95%99" TargetMode="External"/><Relationship Id="rId15" Type="http://schemas.openxmlformats.org/officeDocument/2006/relationships/hyperlink" Target="https://ko.wikipedia.org/wiki/C_(%ED%94%84%EB%A1%9C%EA%B7%B8%EB%9E%98%EB%B0%8D_%EC%96%B8%EC%96%B4)" TargetMode="External"/><Relationship Id="rId10" Type="http://schemas.openxmlformats.org/officeDocument/2006/relationships/hyperlink" Target="https://ko.wikipedia.org/wiki/%ED%8F%AC%EC%9D%B8%ED%84%B0_(%ED%94%84%EB%A1%9C%EA%B7%B8%EB%9E%98%EB%B0%8D)" TargetMode="External"/><Relationship Id="rId4" Type="http://schemas.openxmlformats.org/officeDocument/2006/relationships/hyperlink" Target="https://ko.wikipedia.org/wiki/%EC%B7%A8%EB%A6%AC%ED%9E%88_%EC%97%B0%EB%B0%A9_%EA%B3%B5%EA%B3%BC%EB%8C%80%ED%95%99%EA%B5%90" TargetMode="External"/><Relationship Id="rId9" Type="http://schemas.openxmlformats.org/officeDocument/2006/relationships/hyperlink" Target="https://ko.wikipedia.org/wiki/%EB%B8%94%EB%A0%88%EC%A6%88_%ED%8C%8C%EC%8A%A4%EC%B9%BC" TargetMode="External"/><Relationship Id="rId14" Type="http://schemas.openxmlformats.org/officeDocument/2006/relationships/hyperlink" Target="https://ko.wikipedia.org/wiki/%EC%95%8C%EA%B3%A8_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95%8C%EB%9E%AD_%EC%BD%9C%EB%A9%94%EB%A5%B4&amp;action=edit&amp;redlink=1" TargetMode="External"/><Relationship Id="rId2" Type="http://schemas.openxmlformats.org/officeDocument/2006/relationships/hyperlink" Target="https://ko.wikipedia.org/wiki/%ED%94%84%EB%9E%91%EC%8A%A4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9D%B8%EA%B3%B5%EC%A7%80%EB%8A%A5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C%EA%B3%A8_(%ED%94%84%EB%A1%9C%EA%B7%B8%EB%9E%98%EB%B0%8D_%EC%96%B8%EC%96%B4)" TargetMode="External"/><Relationship Id="rId2" Type="http://schemas.openxmlformats.org/officeDocument/2006/relationships/hyperlink" Target="https://ko.wikipedia.org/wiki/I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C_(%ED%94%84%EB%A1%9C%EA%B7%B8%EB%9E%98%EB%B0%8D_%EC%96%B8%EC%96%B4)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BD%94%EB%B3%BC#cite_note-7" TargetMode="External"/><Relationship Id="rId13" Type="http://schemas.openxmlformats.org/officeDocument/2006/relationships/hyperlink" Target="https://ko.wikipedia.org/wiki/%EC%BD%94%EB%B3%BC#cite_note-Computerworld_Not_Dead_Yet-9" TargetMode="External"/><Relationship Id="rId3" Type="http://schemas.openxmlformats.org/officeDocument/2006/relationships/hyperlink" Target="https://ko.wikipedia.org/wiki/%EC%A0%88%EC%B0%A8%EC%A0%81_%ED%94%84%EB%A1%9C%EA%B7%B8%EB%9E%98%EB%B0%8D_%EC%96%B8%EC%96%B4" TargetMode="External"/><Relationship Id="rId7" Type="http://schemas.openxmlformats.org/officeDocument/2006/relationships/hyperlink" Target="https://ko.wikipedia.org/wiki/%EA%B0%80%ED%8A%B8%EB%84%88_%EA%B7%B8%EB%A3%B9" TargetMode="External"/><Relationship Id="rId12" Type="http://schemas.openxmlformats.org/officeDocument/2006/relationships/hyperlink" Target="https://ko.wikipedia.org/wiki/%EC%BD%94%EB%B3%BC#cite_note-8" TargetMode="External"/><Relationship Id="rId2" Type="http://schemas.openxmlformats.org/officeDocument/2006/relationships/hyperlink" Target="https://ko.wikipedia.org/wiki/%ED%94%84%EB%A1%9C%EA%B7%B8%EB%9E%98%EB%B0%8D_%EC%96%B8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BD%94%EB%B3%BC#cite_note-6" TargetMode="External"/><Relationship Id="rId11" Type="http://schemas.openxmlformats.org/officeDocument/2006/relationships/hyperlink" Target="https://ko.wikipedia.org/wiki/%ED%8A%B8%EB%9E%9C%EC%9E%AD%EC%85%98_%EC%B2%98%EB%A6%AC" TargetMode="External"/><Relationship Id="rId5" Type="http://schemas.openxmlformats.org/officeDocument/2006/relationships/hyperlink" Target="https://ko.wikipedia.org/wiki/%EA%B0%9D%EC%B2%B4_%EC%A7%80%ED%96%A5" TargetMode="External"/><Relationship Id="rId10" Type="http://schemas.openxmlformats.org/officeDocument/2006/relationships/hyperlink" Target="https://ko.wikipedia.org/wiki/%EC%9D%BC%EA%B4%84_%EC%B2%98%EB%A6%AC" TargetMode="External"/><Relationship Id="rId4" Type="http://schemas.openxmlformats.org/officeDocument/2006/relationships/hyperlink" Target="https://ko.wikipedia.org/wiki/%EB%AA%85%EB%A0%B9%ED%98%95_%ED%94%84%EB%A1%9C%EA%B7%B8%EB%9E%98%EB%B0%8D" TargetMode="External"/><Relationship Id="rId9" Type="http://schemas.openxmlformats.org/officeDocument/2006/relationships/hyperlink" Target="https://ko.wikipedia.org/wiki/%EB%A9%94%EC%9D%B8%ED%94%84%EB%A0%88%EC%9E%84" TargetMode="External"/><Relationship Id="rId14" Type="http://schemas.openxmlformats.org/officeDocument/2006/relationships/hyperlink" Target="https://ko.wikipedia.org/wiki/%ED%8F%AC%ED%8A%B8%EB%9E%8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1958%EB%85%84" TargetMode="External"/><Relationship Id="rId2" Type="http://schemas.openxmlformats.org/officeDocument/2006/relationships/hyperlink" Target="https://ko.wikipedia.org/wiki/%ED%94%84%EB%A1%9C%EA%B7%B8%EB%9E%98%EB%B0%8D_%EC%96%B8%EC%96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A%B3%A0%EA%B8%89_%ED%94%84%EB%A1%9C%EA%B7%B8%EB%9E%98%EB%B0%8D_%EC%96%B8%EC%96%B4" TargetMode="External"/><Relationship Id="rId4" Type="http://schemas.openxmlformats.org/officeDocument/2006/relationships/hyperlink" Target="https://ko.wikipedia.org/wiki/%ED%8F%AC%ED%8A%B8%EB%9E%80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E%84_6" TargetMode="External"/><Relationship Id="rId3" Type="http://schemas.openxmlformats.org/officeDocument/2006/relationships/hyperlink" Target="https://ko.wikipedia.org/wiki/%EC%9D%B8%ED%84%B0%ED%94%84%EB%A6%AC%ED%84%B0" TargetMode="External"/><Relationship Id="rId7" Type="http://schemas.openxmlformats.org/officeDocument/2006/relationships/hyperlink" Target="https://ko.wikipedia.org/wiki/%EB%8F%99%EC%A0%81_%ED%94%84%EB%A1%9C%EA%B7%B8%EB%9E%98%EB%B0%8D_%EC%96%B8%EC%96%B4" TargetMode="External"/><Relationship Id="rId2" Type="http://schemas.openxmlformats.org/officeDocument/2006/relationships/hyperlink" Target="https://ko.wikipedia.org/wiki/%EB%9E%98%EB%A6%AC_%EC%9B%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B2%94%EC%9A%A9_%ED%94%84%EB%A1%9C%EA%B7%B8%EB%9E%98%EB%B0%8D_%EC%96%B8%EC%96%B4" TargetMode="External"/><Relationship Id="rId5" Type="http://schemas.openxmlformats.org/officeDocument/2006/relationships/hyperlink" Target="https://ko.wikipedia.org/wiki/%EA%B3%A0%EA%B8%89_%ED%94%84%EB%A1%9C%EA%B7%B8%EB%9E%98%EB%B0%8D_%EC%96%B8%EC%96%B4" TargetMode="External"/><Relationship Id="rId4" Type="http://schemas.openxmlformats.org/officeDocument/2006/relationships/hyperlink" Target="https://ko.wikipedia.org/wiki/%ED%94%84%EB%A1%9C%EA%B7%B8%EB%9E%98%EB%B0%8D_%EC%96%B8%EC%96%B4" TargetMode="External"/><Relationship Id="rId9" Type="http://schemas.openxmlformats.org/officeDocument/2006/relationships/hyperlink" Target="https://ko.wikipedia.org/wiki/%ED%8E%84#cite_note-7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4%84%EB%A6%AC%EC%9B%A8%EC%96%B4" TargetMode="External"/><Relationship Id="rId2" Type="http://schemas.openxmlformats.org/officeDocument/2006/relationships/hyperlink" Target="https://ko.wikipedia.org/wiki/%ED%94%84%EB%A1%9C%EA%B7%B8%EB%9E%98%EB%B0%8D_%EC%96%B8%EC%96%B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94%EC%9D%B4%ED%8A%B8%EC%BD%94%EB%93%9C" TargetMode="External"/><Relationship Id="rId2" Type="http://schemas.openxmlformats.org/officeDocument/2006/relationships/hyperlink" Target="https://ko.wikipedia.org/wiki/%EC%8A%A4%EC%B9%BC%EB%9D%BC_(%ED%94%84%EB%A1%9C%EA%B7%B8%EB%9E%98%EB%B0%8D_%EC%96%B8%EC%96%B4)#cite_note-pis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ko.wikipedia.org/wiki/%EC%9E%90%EB%B0%94_%EA%B0%80%EC%83%81_%EB%A8%B8%EC%8B%A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Flask" TargetMode="External"/><Relationship Id="rId13" Type="http://schemas.openxmlformats.org/officeDocument/2006/relationships/hyperlink" Target="https://namu.wiki/w/%ED%8A%B8%EC%9C%84%ED%84%B0" TargetMode="External"/><Relationship Id="rId18" Type="http://schemas.openxmlformats.org/officeDocument/2006/relationships/hyperlink" Target="https://namu.wiki/w/SPA" TargetMode="External"/><Relationship Id="rId3" Type="http://schemas.openxmlformats.org/officeDocument/2006/relationships/hyperlink" Target="https://namu.wiki/w/Java" TargetMode="External"/><Relationship Id="rId21" Type="http://schemas.openxmlformats.org/officeDocument/2006/relationships/hyperlink" Target="https://namu.wiki/w/%EC%95%88%EB%93%9C%EB%A1%9C%EC%9D%B4%EB%93%9C(%EC%9A%B4%EC%98%81%EC%B2%B4%EC%A0%9C)" TargetMode="External"/><Relationship Id="rId7" Type="http://schemas.openxmlformats.org/officeDocument/2006/relationships/hyperlink" Target="https://namu.wiki/w/Python" TargetMode="External"/><Relationship Id="rId12" Type="http://schemas.openxmlformats.org/officeDocument/2006/relationships/hyperlink" Target="https://namu.wiki/w/Bootstrap(%ED%94%84%EB%A0%88%EC%9E%84%EC%9B%8C%ED%81%AC)" TargetMode="External"/><Relationship Id="rId17" Type="http://schemas.openxmlformats.org/officeDocument/2006/relationships/hyperlink" Target="https://namu.wiki/w/Node.js" TargetMode="External"/><Relationship Id="rId2" Type="http://schemas.openxmlformats.org/officeDocument/2006/relationships/hyperlink" Target="https://namu.wiki/w/Spring(%ED%94%84%EB%A0%88%EC%9E%84%EC%9B%8C%ED%81%AC)" TargetMode="External"/><Relationship Id="rId16" Type="http://schemas.openxmlformats.org/officeDocument/2006/relationships/hyperlink" Target="https://namu.wiki/w/Qt(%ED%94%84%EB%A0%88%EC%9E%84%EC%9B%8C%ED%81%AC)" TargetMode="External"/><Relationship Id="rId20" Type="http://schemas.openxmlformats.org/officeDocument/2006/relationships/hyperlink" Target="https://namu.wiki/w/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Django" TargetMode="External"/><Relationship Id="rId11" Type="http://schemas.openxmlformats.org/officeDocument/2006/relationships/hyperlink" Target="https://namu.wiki/w/PHP" TargetMode="External"/><Relationship Id="rId24" Type="http://schemas.openxmlformats.org/officeDocument/2006/relationships/hyperlink" Target="https://namu.wiki/w/macOS" TargetMode="External"/><Relationship Id="rId5" Type="http://schemas.openxmlformats.org/officeDocument/2006/relationships/hyperlink" Target="https://namu.wiki/w/%EC%95%84%ED%8C%8C%EC%B9%98%20HTTP%20%EC%84%9C%EB%B2%84" TargetMode="External"/><Relationship Id="rId15" Type="http://schemas.openxmlformats.org/officeDocument/2006/relationships/hyperlink" Target="https://namu.wiki/w/.NET%20Framework" TargetMode="External"/><Relationship Id="rId23" Type="http://schemas.openxmlformats.org/officeDocument/2006/relationships/hyperlink" Target="https://namu.wiki/w/iOS" TargetMode="External"/><Relationship Id="rId10" Type="http://schemas.openxmlformats.org/officeDocument/2006/relationships/hyperlink" Target="https://namu.wiki/w/Ruby" TargetMode="External"/><Relationship Id="rId19" Type="http://schemas.openxmlformats.org/officeDocument/2006/relationships/hyperlink" Target="https://namu.wiki/w/AngularJS" TargetMode="External"/><Relationship Id="rId4" Type="http://schemas.openxmlformats.org/officeDocument/2006/relationships/hyperlink" Target="https://namu.wiki/w/%EC%9B%B9%20%ED%94%84%EB%A0%88%EC%9E%84%EC%9B%8C%ED%81%AC" TargetMode="External"/><Relationship Id="rId9" Type="http://schemas.openxmlformats.org/officeDocument/2006/relationships/hyperlink" Target="https://namu.wiki/w/Ruby%20on%20Rails" TargetMode="External"/><Relationship Id="rId14" Type="http://schemas.openxmlformats.org/officeDocument/2006/relationships/hyperlink" Target="https://namu.wiki/w/jQuery" TargetMode="External"/><Relationship Id="rId22" Type="http://schemas.openxmlformats.org/officeDocument/2006/relationships/hyperlink" Target="https://namu.wiki/w/Cocoa(API)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4%84%EB%A1%9C%EA%B7%B8%EB%9E%98%EB%B0%8D_%EC%96%B8%EC%96%B4" TargetMode="External"/><Relationship Id="rId7" Type="http://schemas.openxmlformats.org/officeDocument/2006/relationships/hyperlink" Target="https://ko.wikipedia.org/wiki/%EC%A0%88%EC%B0%A8%EC%A0%81_%ED%94%84%EB%A1%9C%EA%B7%B8%EB%9E%98%EB%B0%8D" TargetMode="External"/><Relationship Id="rId2" Type="http://schemas.openxmlformats.org/officeDocument/2006/relationships/hyperlink" Target="https://ko.wikipedia.org/wiki/%EC%BB%A4%EB%AE%A4%EB%8B%88%EC%BC%80%EC%9D%B4%ED%8C%85_%EC%8B%9C%ED%80%9C%EC%85%9C_%ED%94%84%EB%A1%9C%EC%84%B8%EC%8A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A%85%EB%A0%B9%ED%98%95_%ED%94%84%EB%A1%9C%EA%B7%B8%EB%9E%98%EB%B0%8D" TargetMode="External"/><Relationship Id="rId5" Type="http://schemas.openxmlformats.org/officeDocument/2006/relationships/hyperlink" Target="https://ko.wikipedia.org/wiki/%ED%8C%8C%EC%8A%A4%EC%B9%BC_(%ED%94%84%EB%A1%9C%EA%B7%B8%EB%9E%98%EB%B0%8D_%EC%96%B8%EC%96%B4)" TargetMode="External"/><Relationship Id="rId4" Type="http://schemas.openxmlformats.org/officeDocument/2006/relationships/hyperlink" Target="https://ko.wikipedia.org/wiki/Occam#cite_note-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5%A0%ED%94%8C_%EC%84%B8%EA%B3%84_%EA%B0%9C%EB%B0%9C%EC%9E%90_%ED%9A%8C%EC%9D%98" TargetMode="External"/><Relationship Id="rId13" Type="http://schemas.openxmlformats.org/officeDocument/2006/relationships/hyperlink" Target="https://ko.wikipedia.org/w/index.php?title=%EB%8B%A4%EC%A4%91_%EB%A6%AC%ED%84%B4_%ED%83%80%EC%9E%85&amp;action=edit&amp;redlink=1" TargetMode="External"/><Relationship Id="rId18" Type="http://schemas.openxmlformats.org/officeDocument/2006/relationships/hyperlink" Target="https://ko.wikipedia.org/wiki/%EC%8A%A4%EC%9C%84%ED%94%84%ED%8A%B8_(%ED%94%84%EB%A1%9C%EA%B7%B8%EB%9E%98%EB%B0%8D_%EC%96%B8%EC%96%B4)#cite_note-9to5mac-2" TargetMode="External"/><Relationship Id="rId3" Type="http://schemas.openxmlformats.org/officeDocument/2006/relationships/hyperlink" Target="https://ko.wikipedia.org/wiki/IOS" TargetMode="External"/><Relationship Id="rId21" Type="http://schemas.openxmlformats.org/officeDocument/2006/relationships/image" Target="../media/image17.png"/><Relationship Id="rId7" Type="http://schemas.openxmlformats.org/officeDocument/2006/relationships/hyperlink" Target="https://ko.wikipedia.org/wiki/6%EC%9B%94_2%EC%9D%BC" TargetMode="External"/><Relationship Id="rId12" Type="http://schemas.openxmlformats.org/officeDocument/2006/relationships/hyperlink" Target="https://ko.wikipedia.org/w/index.php?title=%ED%81%B4%EB%A1%9C%EC%A0%80_(%ED%94%84%EB%A1%9C%EA%B7%B8%EB%9E%98%EB%B0%8D)&amp;action=edit&amp;redlink=1" TargetMode="External"/><Relationship Id="rId17" Type="http://schemas.openxmlformats.org/officeDocument/2006/relationships/hyperlink" Target="https://ko.wikipedia.org/wiki/C_(%ED%94%84%EB%A1%9C%EA%B7%B8%EB%9E%98%EB%B0%8D_%EC%96%B8%EC%96%B4)" TargetMode="External"/><Relationship Id="rId2" Type="http://schemas.openxmlformats.org/officeDocument/2006/relationships/hyperlink" Target="https://ko.wikipedia.org/wiki/%EC%95%A0%ED%94%8C" TargetMode="External"/><Relationship Id="rId16" Type="http://schemas.openxmlformats.org/officeDocument/2006/relationships/hyperlink" Target="https://ko.wikipedia.org/w/index.php?title=%ED%83%80%EC%9E%85_%EC%9C%A0%EC%B6%94&amp;action=edit&amp;redlink=1" TargetMode="External"/><Relationship Id="rId20" Type="http://schemas.openxmlformats.org/officeDocument/2006/relationships/hyperlink" Target="https://ko.wikipedia.org/wiki/X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2014%EB%85%84" TargetMode="External"/><Relationship Id="rId11" Type="http://schemas.openxmlformats.org/officeDocument/2006/relationships/hyperlink" Target="https://ko.wikipedia.org/wiki/LLVM" TargetMode="External"/><Relationship Id="rId5" Type="http://schemas.openxmlformats.org/officeDocument/2006/relationships/hyperlink" Target="https://ko.wikipedia.org/wiki/%ED%94%84%EB%A1%9C%EA%B7%B8%EB%9E%98%EB%B0%8D_%EC%96%B8%EC%96%B4" TargetMode="External"/><Relationship Id="rId15" Type="http://schemas.openxmlformats.org/officeDocument/2006/relationships/hyperlink" Target="https://ko.wikipedia.org/wiki/%EC%A0%9C%EB%84%A4%EB%A6%AD_%ED%94%84%EB%A1%9C%EA%B7%B8%EB%9E%98%EB%B0%8D" TargetMode="External"/><Relationship Id="rId10" Type="http://schemas.openxmlformats.org/officeDocument/2006/relationships/hyperlink" Target="https://ko.wikipedia.org/wiki/%EC%98%A4%EB%B8%8C%EC%A0%9D%ED%8B%B0%EB%B8%8C-C" TargetMode="External"/><Relationship Id="rId19" Type="http://schemas.openxmlformats.org/officeDocument/2006/relationships/hyperlink" Target="https://ko.wikipedia.org/wiki/%EC%8A%A4%EC%9C%84%ED%94%84%ED%8A%B8_(%ED%94%84%EB%A1%9C%EA%B7%B8%EB%9E%98%EB%B0%8D_%EC%96%B8%EC%96%B4)#cite_note-3" TargetMode="External"/><Relationship Id="rId4" Type="http://schemas.openxmlformats.org/officeDocument/2006/relationships/hyperlink" Target="https://ko.wikipedia.org/wiki/MacOS" TargetMode="External"/><Relationship Id="rId9" Type="http://schemas.openxmlformats.org/officeDocument/2006/relationships/hyperlink" Target="https://ko.wikipedia.org/wiki/%EC%8A%A4%EC%9C%84%ED%94%84%ED%8A%B8_(%ED%94%84%EB%A1%9C%EA%B7%B8%EB%9E%98%EB%B0%8D_%EC%96%B8%EC%96%B4)#cite_note-tnw-1" TargetMode="External"/><Relationship Id="rId14" Type="http://schemas.openxmlformats.org/officeDocument/2006/relationships/hyperlink" Target="https://ko.wikipedia.org/wiki/%EB%84%A4%EC%9E%84%EC%8A%A4%ED%8E%98%EC%9D%B4%EC%8A%A4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6%AC%EC%95%A1%ED%8A%B8_(%EC%9E%90%EB%B0%94%EC%8A%A4%ED%81%AC%EB%A6%BD%ED%8A%B8_%EB%9D%BC%EC%9D%B4%EB%B8%8C%EB%9F%AC%EB%A6%AC)#cite_note-react-2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o.wikipedia.org/wiki/%EC%9E%90%EB%B0%94%EC%8A%A4%ED%81%AC%EB%A6%BD%ED%8A%B8_%EB%9D%BC%EC%9D%B4%EB%B8%8C%EB%9F%AC%EB%A6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ddios.tistory.com/409" TargetMode="External"/><Relationship Id="rId5" Type="http://schemas.openxmlformats.org/officeDocument/2006/relationships/hyperlink" Target="https://ko.wikipedia.org/wiki/%ED%8E%98%EC%9D%B4%EC%8A%A4%EB%B6%81" TargetMode="External"/><Relationship Id="rId4" Type="http://schemas.openxmlformats.org/officeDocument/2006/relationships/hyperlink" Target="https://ko.wikipedia.org/wiki/%EC%82%AC%EC%9A%A9%EC%9E%90_%EC%9D%B8%ED%84%B0%ED%8E%98%EC%9D%B4%EC%8A%A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A4%ED%94%88_%EC%86%8C%EC%8A%A4_%EC%86%8C%ED%94%84%ED%8A%B8%EC%9B%A8%EC%96%B4" TargetMode="External"/><Relationship Id="rId2" Type="http://schemas.openxmlformats.org/officeDocument/2006/relationships/hyperlink" Target="https://ko.wikipedia.org/wiki/%ED%83%80%EC%9E%85%EC%8A%A4%ED%81%AC%EB%A6%BD%ED%8A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ko.wikipedia.org/wiki/%EC%9B%B9_%ED%94%84%EB%A0%88%EC%9E%84%EC%9B%8C%ED%81%A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A4%ED%94%88_%EC%86%8C%EC%8A%A4_%EC%86%8C%ED%94%84%ED%8A%B8%EC%9B%A8%EC%96%B4" TargetMode="External"/><Relationship Id="rId2" Type="http://schemas.openxmlformats.org/officeDocument/2006/relationships/hyperlink" Target="https://ko.wikipedia.org/wiki/%EC%82%AC%EC%9A%A9%EC%9E%90_%EC%9D%B8%ED%84%B0%ED%8E%98%EC%9D%B4%EC%8A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ko.wikipedia.org/wiki/%ED%94%84%EB%A0%88%EC%9E%84%EC%9B%8C%ED%81%AC" TargetMode="External"/><Relationship Id="rId4" Type="http://schemas.openxmlformats.org/officeDocument/2006/relationships/hyperlink" Target="https://ko.wikipedia.org/wiki/%EC%9E%90%EB%B0%94%EC%8A%A4%ED%81%AC%EB%A6%BD%ED%8A%B8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4%84%EB%A0%88%EC%9E%84_%EB%A0%88%EC%9D%B4%ED%8A%B8" TargetMode="External"/><Relationship Id="rId3" Type="http://schemas.openxmlformats.org/officeDocument/2006/relationships/hyperlink" Target="https://ko.wikipedia.org/wiki/%EC%98%A4%ED%94%88_%EC%86%8C%EC%8A%A4_%EC%86%8C%ED%94%84%ED%8A%B8%EC%9B%A8%EC%96%B4" TargetMode="External"/><Relationship Id="rId7" Type="http://schemas.openxmlformats.org/officeDocument/2006/relationships/hyperlink" Target="https://ko.wikipedia.org/wiki/%EA%B5%AC%EA%B8%80_%ED%91%B8%ED%81%AC%EC%8B%9C%EC%95%84" TargetMode="External"/><Relationship Id="rId2" Type="http://schemas.openxmlformats.org/officeDocument/2006/relationships/hyperlink" Target="https://ko.wikipedia.org/wiki/%EA%B5%AC%EA%B8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IOS" TargetMode="External"/><Relationship Id="rId5" Type="http://schemas.openxmlformats.org/officeDocument/2006/relationships/hyperlink" Target="https://ko.wikipedia.org/wiki/%EC%95%88%EB%93%9C%EB%A1%9C%EC%9D%B4%EB%93%9C_(%EC%9A%B4%EC%98%81_%EC%B2%B4%EC%A0%9C)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ko.wikipedia.org/wiki/%EC%95%A0%ED%94%8C%EB%A6%AC%EC%BC%80%EC%9D%B4%EC%85%98_%ED%94%84%EB%A0%88%EC%9E%84%EC%9B%8C%ED%81%AC" TargetMode="External"/><Relationship Id="rId9" Type="http://schemas.openxmlformats.org/officeDocument/2006/relationships/hyperlink" Target="https://ko.wikipedia.org/wiki/%EB%A0%8C%EB%8D%94%EB%A7%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개념정리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3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ASP.Net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46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웹 사이트</a:t>
            </a:r>
            <a:r>
              <a:rPr lang="en-US" altLang="ko-KR" dirty="0"/>
              <a:t>(</a:t>
            </a:r>
            <a:r>
              <a:rPr lang="ko-KR" altLang="en-US" dirty="0"/>
              <a:t>웹 응용 프로그램</a:t>
            </a:r>
            <a:r>
              <a:rPr lang="en-US" altLang="ko-KR" dirty="0"/>
              <a:t>)</a:t>
            </a:r>
            <a:r>
              <a:rPr lang="ko-KR" altLang="en-US" dirty="0"/>
              <a:t>을 만들기 위한 마이크로소프트의 웹 개발 기술</a:t>
            </a:r>
            <a:endParaRPr lang="en-US" altLang="ko-KR" dirty="0"/>
          </a:p>
          <a:p>
            <a:r>
              <a:rPr lang="en-US" altLang="ko-KR" dirty="0"/>
              <a:t>ASP.NET</a:t>
            </a:r>
            <a:r>
              <a:rPr lang="ko-KR" altLang="en-US" dirty="0"/>
              <a:t>은 </a:t>
            </a:r>
            <a:r>
              <a:rPr lang="en-US" altLang="ko-KR" dirty="0"/>
              <a:t>.NET Framework</a:t>
            </a:r>
            <a:r>
              <a:rPr lang="ko-KR" altLang="en-US" dirty="0"/>
              <a:t>에서만 동작한다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웹사이트 제작 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 </a:t>
            </a:r>
            <a:r>
              <a:rPr lang="ko-KR" altLang="en-US" dirty="0"/>
              <a:t>다음</a:t>
            </a:r>
            <a:r>
              <a:rPr lang="en-US" altLang="ko-KR" dirty="0"/>
              <a:t>, </a:t>
            </a:r>
            <a:r>
              <a:rPr lang="ko-KR" altLang="en-US" dirty="0"/>
              <a:t>블로그</a:t>
            </a:r>
            <a:r>
              <a:rPr lang="en-US" altLang="ko-KR" dirty="0"/>
              <a:t>, </a:t>
            </a:r>
            <a:r>
              <a:rPr lang="ko-KR" altLang="en-US" dirty="0"/>
              <a:t>전자상거래</a:t>
            </a:r>
            <a:r>
              <a:rPr lang="en-US" altLang="ko-KR" dirty="0"/>
              <a:t>, </a:t>
            </a:r>
            <a:r>
              <a:rPr lang="ko-KR" altLang="en-US" dirty="0"/>
              <a:t>그룹웨어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 기반 업무용 </a:t>
            </a:r>
            <a:r>
              <a:rPr lang="ko-KR" altLang="en-US" dirty="0" err="1"/>
              <a:t>솔류션</a:t>
            </a:r>
            <a:r>
              <a:rPr lang="ko-KR" altLang="en-US" dirty="0"/>
              <a:t> 프로그램 제작 </a:t>
            </a:r>
            <a:r>
              <a:rPr lang="en-US" altLang="ko-KR" dirty="0"/>
              <a:t>(ERP)</a:t>
            </a:r>
          </a:p>
          <a:p>
            <a:r>
              <a:rPr lang="en-US" altLang="ko-KR" dirty="0"/>
              <a:t>CRM (</a:t>
            </a:r>
            <a:r>
              <a:rPr lang="ko-KR" altLang="en-US" dirty="0"/>
              <a:t>고객 관계 관리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SCM(Supply Chain Management </a:t>
            </a:r>
            <a:r>
              <a:rPr lang="ko-KR" altLang="en-US" dirty="0" err="1"/>
              <a:t>공급망</a:t>
            </a:r>
            <a:r>
              <a:rPr lang="ko-KR" altLang="en-US" dirty="0"/>
              <a:t> 관리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기타 모든 분야의 기업 경영 관련 프로그램 제작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371975"/>
            <a:ext cx="3048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113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확장성 있는 네트워크 애플리케이션</a:t>
            </a:r>
            <a:r>
              <a:rPr lang="en-US" altLang="ko-KR" dirty="0"/>
              <a:t>(</a:t>
            </a:r>
            <a:r>
              <a:rPr lang="ko-KR" altLang="en-US" dirty="0"/>
              <a:t>특히 서버 사이드</a:t>
            </a:r>
            <a:r>
              <a:rPr lang="en-US" altLang="ko-KR" dirty="0"/>
              <a:t>) </a:t>
            </a:r>
            <a:r>
              <a:rPr lang="ko-KR" altLang="en-US" dirty="0"/>
              <a:t>개발에 사용되는 소프트웨어 플랫폼이다</a:t>
            </a:r>
            <a:r>
              <a:rPr lang="en-US" altLang="ko-KR" dirty="0"/>
              <a:t>. </a:t>
            </a:r>
            <a:r>
              <a:rPr lang="ko-KR" altLang="en-US" dirty="0"/>
              <a:t>작성 언어로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를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내장 </a:t>
            </a:r>
            <a:r>
              <a:rPr lang="en-US" altLang="ko-KR" dirty="0"/>
              <a:t>HTTP </a:t>
            </a:r>
            <a:r>
              <a:rPr lang="ko-KR" altLang="en-US" dirty="0"/>
              <a:t>서버 라이브러리를 포함하고 있어 웹 서버에서 아파치 등의 별도의 소프트웨어 없이 동작하는 것이 가능하며 이를 통해 웹 서버의 동작에 있어 더 많은 통제를 가능케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 tooltip="V8 (자바스크립트 엔진)"/>
              </a:rPr>
              <a:t>V8 (</a:t>
            </a:r>
            <a:r>
              <a:rPr lang="ko-KR" altLang="en-US" dirty="0">
                <a:hlinkClick r:id="rId3" tooltip="V8 (자바스크립트 엔진)"/>
              </a:rPr>
              <a:t>자바스크립트 엔진</a:t>
            </a:r>
            <a:r>
              <a:rPr lang="en-US" altLang="ko-KR" dirty="0">
                <a:hlinkClick r:id="rId3" tooltip="V8 (자바스크립트 엔진)"/>
              </a:rPr>
              <a:t>)</a:t>
            </a:r>
            <a:r>
              <a:rPr lang="ko-KR" altLang="en-US" dirty="0"/>
              <a:t>으로 빌드 된 </a:t>
            </a:r>
            <a:r>
              <a:rPr lang="ko-KR" altLang="en-US" dirty="0">
                <a:hlinkClick r:id="rId4" tooltip="이벤트 기반 설계 (없는 문서)"/>
              </a:rPr>
              <a:t>이벤트</a:t>
            </a:r>
            <a:r>
              <a:rPr lang="ko-KR" altLang="en-US" dirty="0"/>
              <a:t> 기반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 </a:t>
            </a:r>
            <a:r>
              <a:rPr lang="ko-KR" altLang="en-US" dirty="0">
                <a:hlinkClick r:id="rId5" tooltip="런타임"/>
              </a:rPr>
              <a:t>런타임</a:t>
            </a:r>
            <a:r>
              <a:rPr lang="ko-KR" altLang="en-US" dirty="0"/>
              <a:t>이다</a:t>
            </a:r>
            <a:r>
              <a:rPr lang="en-US" altLang="ko-KR" dirty="0"/>
              <a:t>. </a:t>
            </a:r>
            <a:r>
              <a:rPr lang="ko-KR" altLang="en-US" dirty="0">
                <a:hlinkClick r:id="rId6" tooltip="웹 서버"/>
              </a:rPr>
              <a:t>웹 서버</a:t>
            </a:r>
            <a:r>
              <a:rPr lang="ko-KR" altLang="en-US" dirty="0"/>
              <a:t>와 같이 확장성 있는 네트워크 프로그램 제작을 위해 고안되었다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가 웹 브라우저에서 실행되는 것과는 달리</a:t>
            </a:r>
            <a:r>
              <a:rPr lang="en-US" altLang="ko-KR" dirty="0"/>
              <a:t>, </a:t>
            </a:r>
            <a:r>
              <a:rPr lang="ko-KR" altLang="en-US" dirty="0"/>
              <a:t>서버 측에서 실행된다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004" y="5265563"/>
            <a:ext cx="2893996" cy="15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869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태그</a:t>
            </a:r>
            <a:r>
              <a:rPr lang="ko-KR" altLang="en-US" dirty="0"/>
              <a:t> 등을 이용하여 문서나 데이터의 구조를 명기하는 언어의 한 가지</a:t>
            </a:r>
            <a:endParaRPr lang="en-US" altLang="ko-KR" dirty="0"/>
          </a:p>
          <a:p>
            <a:r>
              <a:rPr lang="ko-KR" altLang="en-US" dirty="0"/>
              <a:t>원래 텍스트와는 별도로 원고의 </a:t>
            </a:r>
            <a:r>
              <a:rPr lang="ko-KR" altLang="en-US" dirty="0" err="1"/>
              <a:t>교정부호와</a:t>
            </a:r>
            <a:r>
              <a:rPr lang="ko-KR" altLang="en-US" dirty="0"/>
              <a:t> 주석을 표현하기 위한 것이었음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용도가 점차 확장되어 문서의 구조를 표현하는 역할을 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3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03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tooltip="마이크로소프트"/>
              </a:rPr>
              <a:t>마이크로소프트</a:t>
            </a:r>
            <a:r>
              <a:rPr lang="ko-KR" altLang="en-US" dirty="0"/>
              <a:t>사가 </a:t>
            </a:r>
            <a:r>
              <a:rPr lang="ko-KR" altLang="en-US" dirty="0" err="1"/>
              <a:t>구조값과</a:t>
            </a:r>
            <a:r>
              <a:rPr lang="ko-KR" altLang="en-US" dirty="0"/>
              <a:t> 객체를 초기화하는 데 사용하려고 만든 </a:t>
            </a:r>
            <a:r>
              <a:rPr lang="ko-KR" altLang="en-US" dirty="0" err="1"/>
              <a:t>선언형</a:t>
            </a:r>
            <a:r>
              <a:rPr lang="ko-KR" altLang="en-US" dirty="0"/>
              <a:t> </a:t>
            </a:r>
            <a:r>
              <a:rPr lang="en-US" altLang="ko-KR" dirty="0">
                <a:hlinkClick r:id="rId3" tooltip="XML"/>
              </a:rPr>
              <a:t>XML</a:t>
            </a:r>
            <a:r>
              <a:rPr lang="ko-KR" altLang="en-US" dirty="0"/>
              <a:t> 기반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XAML</a:t>
            </a:r>
            <a:r>
              <a:rPr lang="ko-KR" altLang="en-US" dirty="0"/>
              <a:t>은 단순히 </a:t>
            </a:r>
            <a:r>
              <a:rPr lang="en-US" altLang="ko-KR" dirty="0"/>
              <a:t>XML </a:t>
            </a:r>
            <a:r>
              <a:rPr lang="ko-KR" altLang="en-US" dirty="0"/>
              <a:t>기반이므로 개발자들과 디자이너들은 컴파일을 하지 않아도 그들 사이에서 콘텐츠를 자유로이 공유하고 편집할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6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40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W3C</a:t>
            </a:r>
            <a:r>
              <a:rPr lang="ko-KR" altLang="en-US" dirty="0"/>
              <a:t>에서 개발된</a:t>
            </a:r>
            <a:r>
              <a:rPr lang="en-US" altLang="ko-KR" dirty="0"/>
              <a:t>, </a:t>
            </a:r>
            <a:r>
              <a:rPr lang="ko-KR" altLang="en-US" dirty="0"/>
              <a:t>다른 특수한 목적을 갖는 </a:t>
            </a:r>
            <a:r>
              <a:rPr lang="ko-KR" altLang="en-US" dirty="0" err="1">
                <a:hlinkClick r:id="rId3" tooltip="마크업 언어"/>
              </a:rPr>
              <a:t>마크업</a:t>
            </a:r>
            <a:r>
              <a:rPr lang="ko-KR" altLang="en-US" dirty="0">
                <a:hlinkClick r:id="rId3" tooltip="마크업 언어"/>
              </a:rPr>
              <a:t> 언어</a:t>
            </a:r>
            <a:r>
              <a:rPr lang="ko-KR" altLang="en-US" dirty="0"/>
              <a:t>를 만드는데 사용하도록 권장하는 다목적 </a:t>
            </a:r>
            <a:r>
              <a:rPr lang="ko-KR" altLang="en-US" dirty="0" err="1">
                <a:hlinkClick r:id="rId3" tooltip="마크업 언어"/>
              </a:rPr>
              <a:t>마크업</a:t>
            </a:r>
            <a:r>
              <a:rPr lang="ko-KR" altLang="en-US" dirty="0">
                <a:hlinkClick r:id="rId3" tooltip="마크업 언어"/>
              </a:rPr>
              <a:t> 언어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XML</a:t>
            </a:r>
            <a:r>
              <a:rPr lang="ko-KR" altLang="en-US" dirty="0"/>
              <a:t>은 주로 다른 종류의 시스템</a:t>
            </a:r>
            <a:r>
              <a:rPr lang="en-US" altLang="ko-KR" dirty="0"/>
              <a:t>, </a:t>
            </a:r>
            <a:r>
              <a:rPr lang="ko-KR" altLang="en-US" dirty="0"/>
              <a:t>특히 </a:t>
            </a:r>
            <a:r>
              <a:rPr lang="ko-KR" altLang="en-US" dirty="0">
                <a:hlinkClick r:id="rId4" tooltip="인터넷"/>
              </a:rPr>
              <a:t>인터넷</a:t>
            </a:r>
            <a:r>
              <a:rPr lang="ko-KR" altLang="en-US" dirty="0"/>
              <a:t>에 연결된 </a:t>
            </a:r>
            <a:r>
              <a:rPr lang="ko-KR" altLang="en-US" dirty="0" err="1"/>
              <a:t>시스템끼리</a:t>
            </a:r>
            <a:r>
              <a:rPr lang="ko-KR" altLang="en-US" dirty="0"/>
              <a:t> 데이터를 쉽게 주고 받을 수 있게 하여 </a:t>
            </a:r>
            <a:r>
              <a:rPr lang="en-US" altLang="ko-KR" dirty="0">
                <a:hlinkClick r:id="rId5" tooltip="HTML"/>
              </a:rPr>
              <a:t>HTML</a:t>
            </a:r>
            <a:r>
              <a:rPr lang="ko-KR" altLang="en-US" dirty="0"/>
              <a:t>의 한계를 극복할 목적으로 만들어졌다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은 텍스트 데이터 형식으로 </a:t>
            </a:r>
            <a:r>
              <a:rPr lang="ko-KR" altLang="en-US" dirty="0">
                <a:hlinkClick r:id="rId6" tooltip="유니코드"/>
              </a:rPr>
              <a:t>유니코드</a:t>
            </a:r>
            <a:r>
              <a:rPr lang="ko-KR" altLang="en-US" dirty="0"/>
              <a:t>를 사용해 전 세계 언어를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6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1608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HyperText</a:t>
            </a:r>
            <a:r>
              <a:rPr lang="en-US" altLang="ko-KR" dirty="0"/>
              <a:t>(</a:t>
            </a:r>
            <a:r>
              <a:rPr lang="ko-KR" altLang="en-US" dirty="0"/>
              <a:t>웹 페이지에서 다른 페이지로 이동할 수 있도록 하는 것</a:t>
            </a:r>
            <a:r>
              <a:rPr lang="en-US" altLang="ko-KR" dirty="0"/>
              <a:t>)</a:t>
            </a:r>
            <a:r>
              <a:rPr lang="ko-KR" altLang="en-US" dirty="0"/>
              <a:t> 기능을 가진 문서를 만드는 언어</a:t>
            </a:r>
            <a:br>
              <a:rPr lang="ko-KR" altLang="en-US" dirty="0"/>
            </a:br>
            <a:r>
              <a:rPr lang="ko-KR" altLang="en-US" dirty="0"/>
              <a:t>웹 페이지</a:t>
            </a:r>
            <a:r>
              <a:rPr lang="en-US" altLang="ko-KR" dirty="0"/>
              <a:t>(web page)</a:t>
            </a:r>
            <a:r>
              <a:rPr lang="ko-KR" altLang="en-US" dirty="0"/>
              <a:t>는 월드 </a:t>
            </a:r>
            <a:r>
              <a:rPr lang="ko-KR" altLang="en-US" dirty="0" err="1"/>
              <a:t>와이드</a:t>
            </a:r>
            <a:r>
              <a:rPr lang="ko-KR" altLang="en-US" dirty="0"/>
              <a:t> 웹 상에 있는 개개의 문서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은 웹사이트 콘텐츠를 설명하는데 사용되는 </a:t>
            </a:r>
            <a:r>
              <a:rPr lang="ko-KR" altLang="en-US" dirty="0" err="1"/>
              <a:t>마크업</a:t>
            </a:r>
            <a:r>
              <a:rPr lang="ko-KR" altLang="en-US" dirty="0"/>
              <a:t> 언어이므로 콘텐츠의 의미를 설명하는데 유일한 목적을 가지고 있습니다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" y="5691088"/>
            <a:ext cx="2533320" cy="10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66430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Vanilla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71195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22700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3751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프레임워크와 라이브러리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79" y="132402"/>
            <a:ext cx="5432516" cy="2124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9978" y="2601436"/>
            <a:ext cx="11558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 지향 개발을 하게 되면서 통합성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일관성의 부족이 발생되는 문제를 해결할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방법중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하나라고 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/>
              <a:t>프레임워크는 뼈대나 기반구조를 뜻함</a:t>
            </a:r>
            <a:endParaRPr lang="en-US" altLang="ko-KR" dirty="0"/>
          </a:p>
          <a:p>
            <a:r>
              <a:rPr lang="ko-KR" altLang="en-US" dirty="0"/>
              <a:t>특정 개념들의 추상화를 제공하는 여러 클래스나 컴포넌트로 </a:t>
            </a:r>
            <a:r>
              <a:rPr lang="ko-KR" altLang="en-US" dirty="0" err="1"/>
              <a:t>구성되있음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978" y="1292042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/>
              <a:t>FrameWork</a:t>
            </a:r>
            <a:endParaRPr lang="ko-KR" altLang="en-US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9978" y="391589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Library</a:t>
            </a:r>
            <a:endParaRPr lang="ko-KR" altLang="en-US" sz="6000" b="1" dirty="0"/>
          </a:p>
        </p:txBody>
      </p:sp>
      <p:sp>
        <p:nvSpPr>
          <p:cNvPr id="9" name="직사각형 8"/>
          <p:cNvSpPr/>
          <p:nvPr/>
        </p:nvSpPr>
        <p:spPr>
          <a:xfrm>
            <a:off x="239978" y="5116036"/>
            <a:ext cx="11558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단순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활용가능한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도구들의 집합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만든 클래스에서 호출하여 사용</a:t>
            </a:r>
            <a:r>
              <a:rPr lang="en-US" altLang="ko-KR" dirty="0"/>
              <a:t>, </a:t>
            </a:r>
            <a:r>
              <a:rPr lang="ko-KR" altLang="en-US" dirty="0"/>
              <a:t>클래스들의 나열로 필요한 클래스를 불러서 사용하는 방식을 취하고 있음</a:t>
            </a:r>
          </a:p>
        </p:txBody>
      </p:sp>
    </p:spTree>
    <p:extLst>
      <p:ext uri="{BB962C8B-B14F-4D97-AF65-F5344CB8AC3E}">
        <p14:creationId xmlns:p14="http://schemas.microsoft.com/office/powerpoint/2010/main" val="110878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417C3-8D6E-41B9-B622-68CADBEB5F36}"/>
              </a:ext>
            </a:extLst>
          </p:cNvPr>
          <p:cNvSpPr txBox="1"/>
          <p:nvPr/>
        </p:nvSpPr>
        <p:spPr>
          <a:xfrm>
            <a:off x="798022" y="1296785"/>
            <a:ext cx="979239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dirty="0"/>
              <a:t>프로그래밍</a:t>
            </a:r>
            <a:endParaRPr lang="en-US" altLang="ko-KR" sz="13800" b="1" dirty="0"/>
          </a:p>
          <a:p>
            <a:r>
              <a:rPr lang="ko-KR" altLang="en-US" sz="13800" b="1" dirty="0"/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94508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417C3-8D6E-41B9-B622-68CADBEB5F36}"/>
              </a:ext>
            </a:extLst>
          </p:cNvPr>
          <p:cNvSpPr txBox="1"/>
          <p:nvPr/>
        </p:nvSpPr>
        <p:spPr>
          <a:xfrm>
            <a:off x="2227812" y="2321004"/>
            <a:ext cx="8046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dirty="0"/>
              <a:t>고급언어</a:t>
            </a:r>
          </a:p>
        </p:txBody>
      </p:sp>
    </p:spTree>
    <p:extLst>
      <p:ext uri="{BB962C8B-B14F-4D97-AF65-F5344CB8AC3E}">
        <p14:creationId xmlns:p14="http://schemas.microsoft.com/office/powerpoint/2010/main" val="100601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타입스크립트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77" y="1055732"/>
            <a:ext cx="1170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타입스크립트는 자바스크립트 엔진을 사용하면서 커다란 애플리케이션을 개발할 수 있게 설계된 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[6]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자바스크립트의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슈퍼셋이기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때문에 자바스크립트로 작성된 프로그램이 타입스크립트 프로그램으로도 동작한다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Picture 2" descr="Software] 마이크로소프트 볼륨라이선스(Microsoft Volume License ...">
            <a:extLst>
              <a:ext uri="{FF2B5EF4-FFF2-40B4-BE49-F238E27FC236}">
                <a16:creationId xmlns:a16="http://schemas.microsoft.com/office/drawing/2014/main" id="{B37CCE21-B12F-4804-9032-E96B385E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85" y="-236037"/>
            <a:ext cx="295465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0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7" y="132402"/>
            <a:ext cx="9643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 (</a:t>
            </a:r>
            <a:r>
              <a:rPr lang="ko-KR" altLang="en-US" sz="72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프로그래밍 언어</a:t>
            </a:r>
            <a:r>
              <a:rPr lang="en-US" altLang="ko-KR" sz="72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</a:t>
            </a:r>
          </a:p>
          <a:p>
            <a:br>
              <a:rPr lang="ko-KR" altLang="en-US" sz="7200" dirty="0"/>
            </a:b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1972년"/>
              </a:rPr>
              <a:t>1972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1972년"/>
              </a:rPr>
              <a:t>년</a:t>
            </a:r>
            <a:endParaRPr lang="en-US" altLang="ko-KR" b="0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켄 톰슨"/>
              </a:rPr>
              <a:t>켄 톰슨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데니스 리치"/>
              </a:rPr>
              <a:t>데니스 리치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벨 연구소에서 일할 당시 새로 개발된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유닉스"/>
              </a:rPr>
              <a:t>유닉스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운영 체제"/>
              </a:rPr>
              <a:t>운영 체제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사용하기 위해 개발한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프로그래밍 언어"/>
              </a:rPr>
              <a:t>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42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C++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1983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언어에 객체지향 프로그래밍을 지원하기 위한 내용이 덧붙여진 것이라고 할 수도 있지만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애초부터 객체지향을 염두에 두고 만들어진 언어와는 다르게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단지 더 좋은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언어로서 수속형 언어로 취급하기도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초기의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위에 놓인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트랜스레이터로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구현되었다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C++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프로그램을 일단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프로그램으로 변환하고 나서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컴파일러로 컴파일하는 식이었고 따라서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언어에 대해 상위 호환성을 갖는 언어였다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85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베이직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교육용으로 개발되어 언어의 문법이 쉬우며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다트머스의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최초 제품 이래로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인터프리터"/>
              </a:rPr>
              <a:t>인터프리터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방식이 많았으나 최근에는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컴파일러"/>
              </a:rPr>
              <a:t>컴파일러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방식도 많다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현재는 다양한 종류의 베이직이 존재하며 서로 문법도 많이 차이가 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 다른 종류 사이의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소스 코드"/>
              </a:rPr>
              <a:t>소스 코드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호환되지 않는다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1964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년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5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17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C#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ko-KR" altLang="en-US" dirty="0"/>
          </a:p>
        </p:txBody>
      </p:sp>
      <p:pic>
        <p:nvPicPr>
          <p:cNvPr id="4098" name="Picture 2" descr="Software] 마이크로소프트 볼륨라이선스(Microsoft Volume License ...">
            <a:extLst>
              <a:ext uri="{FF2B5EF4-FFF2-40B4-BE49-F238E27FC236}">
                <a16:creationId xmlns:a16="http://schemas.microsoft.com/office/drawing/2014/main" id="{EEE8235A-7162-4B46-BE2D-6771B2E1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56" y="-144597"/>
            <a:ext cx="295465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F54D73-5552-442B-AF79-FD4C2BA4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13" y="202450"/>
            <a:ext cx="2771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D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C++"/>
              </a:rPr>
              <a:t>C++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리엔지니어링으로 기원하였으나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해당 언어와는 별개의 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일부 핵심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기능들을 다시 설계하였으며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자바 (프로그래밍 언어)"/>
              </a:rPr>
              <a:t>자바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파이썬"/>
              </a:rPr>
              <a:t>파이썬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루비"/>
              </a:rPr>
              <a:t>루비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 샤프"/>
              </a:rPr>
              <a:t>C#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에펠"/>
              </a:rPr>
              <a:t>에펠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같은 다른 언어들의 특징들을 공유하기도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언어의 설계 목적은 현대의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동적 프로그래밍 언어"/>
              </a:rPr>
              <a:t>동적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언어의 </a:t>
            </a:r>
            <a:r>
              <a:rPr lang="ko-KR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9" tooltip="표현 능력 (없는 문서)"/>
              </a:rPr>
              <a:t>표현 능력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가지고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컴파일 언어"/>
              </a:rPr>
              <a:t>컴파일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성능과 안전의 병합을 시도하는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관용적인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코드는 동등한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코드보다 크기가 짧더라도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만큼 속도가 빠른 것이 보통이다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/>
              </a:rPr>
              <a:t>[1]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이 언어는 전반적으로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메모리 보안"/>
              </a:rPr>
              <a:t>메모리 안전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속하지 않으나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/>
              </a:rPr>
              <a:t>[2]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메모리 안전을 검사하도록 설계된 선택적 속성을 포함한다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/>
              </a:rPr>
              <a:t>[3]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82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F#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공통 언어 기반"/>
              </a:rPr>
              <a:t>공통 언어 기반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크로스 플랫폼으로 사용되며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자바스크립트"/>
              </a:rPr>
              <a:t>자바스크립트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[2]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GPU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[3]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생성에도 사용할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Picture 2" descr="Software] 마이크로소프트 볼륨라이선스(Microsoft Volume License ...">
            <a:extLst>
              <a:ext uri="{FF2B5EF4-FFF2-40B4-BE49-F238E27FC236}">
                <a16:creationId xmlns:a16="http://schemas.microsoft.com/office/drawing/2014/main" id="{D73A0BEE-A179-4837-99A3-8D05EEAA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56" y="-144597"/>
            <a:ext cx="295465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Ruby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마츠모토 유키히로"/>
              </a:rPr>
              <a:t>마츠모토 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마츠모토 유키히로"/>
              </a:rPr>
              <a:t>유키히로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개발한 </a:t>
            </a:r>
            <a:r>
              <a:rPr lang="ko-KR" altLang="en-US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동적 객체 지향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스크립트 언어"/>
              </a:rPr>
              <a:t>스크립트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루비는 순수 객체 지향 언어라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정수나 문자열 등을 포함한 데이터 형식 등 모든 것이 객체이다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루비의 개발자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마츠모토 유키히로"/>
              </a:rPr>
              <a:t>마츠모토 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마츠모토 유키히로"/>
              </a:rPr>
              <a:t>유키히로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루비가 스트레스가 없는 쉬운 프로그래밍이고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루비는 우리의 삶을 반영해야 하며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프로그래밍 언어는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컴퓨터가 아닌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인간 중심으로 설계되어야 한다고 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루비는 이식성이 매우 높다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대부분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GNU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리눅스에서 개발되었지만 유닉스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맥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X,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윈도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95/98/Me/NT/2000/XP,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도스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BeOS, OS/2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등에서 동작한다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[2]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루비 인터프리터는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유닉스"/>
              </a:rPr>
              <a:t>유닉스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리눅스"/>
              </a:rPr>
              <a:t>리눅스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마이크로소프트 윈도"/>
              </a:rPr>
              <a:t>마이크로소프트 윈도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OS X"/>
              </a:rPr>
              <a:t>OS X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MS-DOS"/>
              </a:rPr>
              <a:t>MS-DOS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OS/2"/>
              </a:rPr>
              <a:t>OS/2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아미가"/>
              </a:rPr>
              <a:t>아미가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등 많은 플랫폼에 이식되어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EBDAAF-3DCA-44E4-933E-2D9FB8F68C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8589" y="132402"/>
            <a:ext cx="1163781" cy="1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3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178" y="1800136"/>
            <a:ext cx="11596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라이브러리와 프레임워크의 차이는 </a:t>
            </a:r>
            <a:r>
              <a:rPr lang="ko-KR" altLang="en-US" b="1" dirty="0"/>
              <a:t>제어 흐름에 대한 </a:t>
            </a:r>
            <a:r>
              <a:rPr lang="ko-KR" altLang="en-US" b="1" dirty="0" err="1"/>
              <a:t>주도성이</a:t>
            </a:r>
            <a:r>
              <a:rPr lang="ko-KR" altLang="en-US" b="1" dirty="0"/>
              <a:t> 누구에게</a:t>
            </a:r>
            <a:r>
              <a:rPr lang="en-US" altLang="ko-KR" b="1" dirty="0"/>
              <a:t>/</a:t>
            </a:r>
            <a:r>
              <a:rPr lang="ko-KR" altLang="en-US" b="1" dirty="0"/>
              <a:t>어디에 있는가</a:t>
            </a:r>
            <a:r>
              <a:rPr lang="ko-KR" altLang="en-US" dirty="0"/>
              <a:t>에 </a:t>
            </a:r>
            <a:r>
              <a:rPr lang="ko-KR" altLang="en-US" dirty="0" err="1"/>
              <a:t>있습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어플리케이션의 </a:t>
            </a:r>
            <a:r>
              <a:rPr lang="en-US" altLang="ko-KR" b="1" dirty="0"/>
              <a:t>Flow(</a:t>
            </a:r>
            <a:r>
              <a:rPr lang="ko-KR" altLang="en-US" b="1" dirty="0"/>
              <a:t>흐름</a:t>
            </a:r>
            <a:r>
              <a:rPr lang="en-US" altLang="ko-KR" b="1" dirty="0"/>
              <a:t>)</a:t>
            </a:r>
            <a:r>
              <a:rPr lang="ko-KR" altLang="en-US" b="1" dirty="0"/>
              <a:t>를 누가 쥐고 있느냐</a:t>
            </a:r>
            <a:r>
              <a:rPr lang="ko-KR" altLang="en-US" dirty="0"/>
              <a:t>에 달려 있습니다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프레임워크는 전체적인 흐름을 스스로가 쥐고 있으며 사용자는 그 안에서 필요한 코드를 짜 넣으며 반면에 라이브러리는 사용자가 전체적인 흐름을 만들며 라이브러리를 가져다 쓰는 것이</a:t>
            </a:r>
            <a:br>
              <a:rPr lang="ko-KR" altLang="en-US" dirty="0"/>
            </a:b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라이브러리는 라이브러리를 가져다가 사용하고 호출하는 측에 전적으로 </a:t>
            </a:r>
            <a:r>
              <a:rPr lang="ko-KR" altLang="en-US" dirty="0" err="1"/>
              <a:t>주도성이</a:t>
            </a:r>
            <a:r>
              <a:rPr lang="ko-KR" altLang="en-US" dirty="0"/>
              <a:t> 있으며 프레임워크는 그 </a:t>
            </a:r>
            <a:r>
              <a:rPr lang="ko-KR" altLang="en-US" dirty="0" err="1"/>
              <a:t>틀안에</a:t>
            </a:r>
            <a:r>
              <a:rPr lang="ko-KR" altLang="en-US" dirty="0"/>
              <a:t> 이미 제어 흐름에 대한 </a:t>
            </a:r>
            <a:r>
              <a:rPr lang="ko-KR" altLang="en-US" dirty="0" err="1"/>
              <a:t>주도성이</a:t>
            </a:r>
            <a:r>
              <a:rPr lang="ko-KR" altLang="en-US" dirty="0"/>
              <a:t> 내재</a:t>
            </a:r>
            <a:r>
              <a:rPr lang="en-US" altLang="ko-KR" dirty="0"/>
              <a:t>(</a:t>
            </a:r>
            <a:r>
              <a:rPr lang="ko-KR" altLang="en-US" dirty="0"/>
              <a:t>내포</a:t>
            </a:r>
            <a:r>
              <a:rPr lang="en-US" altLang="ko-KR" dirty="0"/>
              <a:t>)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프레임워크는 가져다가 사용한다기보다는 거기에 들어가서 사용한다는 느낌</a:t>
            </a:r>
            <a:r>
              <a:rPr lang="en-US" altLang="ko-KR" dirty="0"/>
              <a:t>/</a:t>
            </a:r>
            <a:r>
              <a:rPr lang="ko-KR" altLang="en-US" dirty="0"/>
              <a:t>관점으로 접근할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프레임워크에는 분명한 </a:t>
            </a:r>
            <a:r>
              <a:rPr lang="ko-KR" altLang="en-US" b="1" dirty="0"/>
              <a:t>제어의 역전</a:t>
            </a:r>
            <a:r>
              <a:rPr lang="ko-KR" altLang="en-US" dirty="0"/>
              <a:t> 개념이 적용되어 있어야 합니다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https://webclub.tistory.com/458</a:t>
            </a:r>
            <a:r>
              <a:rPr lang="ko-KR" altLang="en-US" dirty="0"/>
              <a:t> </a:t>
            </a:r>
            <a:r>
              <a:rPr lang="en-US" altLang="ko-KR" dirty="0"/>
              <a:t>[Web Club]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178" y="415742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/>
              <a:t>FrameWork</a:t>
            </a:r>
            <a:endParaRPr lang="ko-KR" alt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0378" y="41574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Library</a:t>
            </a:r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05678" y="374283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VS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4527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Python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9E1B03-8191-46D3-B3EB-6734039F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15" y="403953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5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Java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6611" y="1305051"/>
            <a:ext cx="11705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처음에는 가전제품 내에 탑재해 동작하는 프로그램을 위해 개발했지만 현재 </a:t>
            </a:r>
            <a:r>
              <a:rPr lang="ko-KR" altLang="en-US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웹 애플리케이션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개발에 가장 많이 사용하는 언어 가운데 하나이고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모바일 기기용 소프트웨어 개발에도 널리 사용하고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현재 버전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까지 출시했다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자바의 개발자들은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유닉스"/>
              </a:rPr>
              <a:t>유닉스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기반의 배경을 가지고 있었기 때문에 문법적인 특성은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파스칼 (프로그래밍 언어)"/>
              </a:rPr>
              <a:t>파스칼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아닌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조상인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 (프로그래밍 언어)"/>
              </a:rPr>
              <a:t>C 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 (프로그래밍 언어)"/>
              </a:rPr>
              <a:t>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비슷하다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자바를 다른 컴파일언어와 구분 짓는 가장 큰 특징은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컴파일된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코드가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컴퓨팅 플랫폼"/>
              </a:rPr>
              <a:t>플랫폼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독립적이라는 점이다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dirty="0"/>
          </a:p>
        </p:txBody>
      </p:sp>
      <p:pic>
        <p:nvPicPr>
          <p:cNvPr id="8194" name="Picture 2" descr="썬 마이크로시스템즈 - 위키백과, 우리 모두의 백과사전">
            <a:extLst>
              <a:ext uri="{FF2B5EF4-FFF2-40B4-BE49-F238E27FC236}">
                <a16:creationId xmlns:a16="http://schemas.microsoft.com/office/drawing/2014/main" id="{6B34E595-4D1A-4A89-8DAC-03B1EDA2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76" y="214032"/>
            <a:ext cx="2411513" cy="10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5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/>
              <a:t>파스칼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1969</a:t>
            </a:r>
            <a:r>
              <a:rPr lang="ko-KR" altLang="en-US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스위스"/>
              </a:rPr>
              <a:t>스위스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취리히 연방 공과대학교"/>
              </a:rPr>
              <a:t>ETH 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취리히 연방 공과대학교"/>
              </a:rPr>
              <a:t>취리히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컴퓨터 과학"/>
              </a:rPr>
              <a:t>컴퓨터 과학자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니클라우스 비르트"/>
              </a:rPr>
              <a:t>니클라우스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니클라우스 비르트"/>
              </a:rPr>
              <a:t> 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니클라우스 비르트"/>
              </a:rPr>
              <a:t>비르트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개발한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당대의 가장 인기있는 교육용 언어 중 하나였으며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1980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년대와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년대 초반에 걸쳐 널리 사용되었다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파스칼은 발표 당시에는 아주 기본적인 컴퓨터 언어의 요소만을 가지고 있었으므로 시스템을 직접 다루기에는 부족하였다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파스칼이라는 이름은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프랑스"/>
              </a:rPr>
              <a:t>프랑스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수학자이자 철학자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블레즈 파스칼"/>
              </a:rPr>
              <a:t>블레즈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블레즈 파스칼"/>
              </a:rPr>
              <a:t> 파스칼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이름을 딴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포인터 (프로그래밍)"/>
              </a:rPr>
              <a:t>포인터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구조적 프로그래밍"/>
              </a:rPr>
              <a:t>구조적 프로그래밍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자료 구조"/>
              </a:rPr>
              <a:t>데이터 구조화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(data structuring)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그 특징으로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과학연구를 목적으로 만들어진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고급언어"/>
              </a:rPr>
              <a:t>고급언어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알골 60"/>
              </a:rPr>
              <a:t>알골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알골 60"/>
              </a:rPr>
              <a:t> 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알골 60"/>
              </a:rPr>
              <a:t>60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영향을 받은 까닭에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시기에 마찬가지 영향을 받아 제작된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5" tooltip="C (프로그래밍 언어)"/>
              </a:rPr>
              <a:t>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여러가지 면에서 유사한 점을 갖는다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56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7" y="132402"/>
            <a:ext cx="717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프롤로그</a:t>
            </a:r>
            <a:r>
              <a:rPr lang="en-US" altLang="ko-KR" sz="7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(Prolog)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이름은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논리 프로그래밍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의미하는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프랑스어"/>
              </a:rPr>
              <a:t>프랑스어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altLang="ko-K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programmation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logique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온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1973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프랑스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마르세유대학교의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3" tooltip="알랭 콜메르 (없는 문서)"/>
              </a:rPr>
              <a:t>알랭 </a:t>
            </a:r>
            <a:r>
              <a:rPr lang="ko-KR" altLang="en-US" b="0" i="0" u="none" strike="noStrike" dirty="0" err="1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3" tooltip="알랭 콜메르 (없는 문서)"/>
              </a:rPr>
              <a:t>콜메르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(Alan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Colmerauer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개발한 언어로서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논리식을 토대로 하여 오브젝트와 오브젝트 간의 관계에 관한 문제를 해결하기 위해 사용한다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	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추론 기구를 간결하게 표현할 수 있기 때문에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인공지능"/>
              </a:rPr>
              <a:t>인공지능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이나 계산 언어학 분야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특히 프롤로그가 만들어진 목적이었던 자연언어 처리 분야에서 많이 사용된다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26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803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포트란</a:t>
            </a:r>
            <a:r>
              <a:rPr lang="en-US" altLang="ko-KR" sz="7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(Fortran)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IBM"/>
              </a:rPr>
              <a:t>IBM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704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과학적인 계산을 하기 위해 시작된 컴퓨터 프로그램 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FORTRAN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수식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mula)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변환기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slation)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약자이다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.(IBM Mathematical 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mula 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slating System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유래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포트란은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알골 (프로그래밍 언어)"/>
              </a:rPr>
              <a:t>알골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함께 과학 계산용으로 주로 사용되는 언어이며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당시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명의 전문가가 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반 동안에 걸쳐 완성한 것이 포트란의 기본을 이루었고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 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ANSI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표준화하였다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포트란은 기후 및 기상예측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자원탐사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우주항공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유체 및 구조해석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계산화학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양자 및 분자 동역학 계산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천문학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인공위성을 포함한 군사과학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자동차 선박 설계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반도체설계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금융계산 등 거의 모든 산업분야의 초대형 과학계산 문제의 프로그래밍에 필수적인 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위와 같이 특히 자연과학이나 공학에서의 중요한 거대한 계산문제들을 슈퍼컴퓨터들을 이용하여 해결하는 데 있어서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언어와 같이 범용프로그래밍 언어에 속하는 프로그래밍언어들에 비해 탁월한 효율이 있는 과학계산 전문 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1990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년대까지 널리 사용되어 왔던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FORTRAN 77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현재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Fortran 90/95, Fortran 2003, Fortran 2008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등으로 계속 진보하고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전문적인 과학계산 문제를 풀기 위하여 프로그래밍하는 데 있어서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C (프로그래밍 언어)"/>
              </a:rPr>
              <a:t>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보다 포트란이 훨씬 간단 명료하고 신속하게 프로그래밍을 작성할 수 있으며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디버깅하는 데도 시간이 현저하게 단축될 뿐만 아니라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 계산속도 또한 일반적으로 훨씬 빠르다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74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11323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코볼</a:t>
            </a:r>
            <a:endParaRPr lang="en-US" altLang="ko-KR" sz="80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(COBOL,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Business-Oriented Language,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사무 지향 보통 언어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871605"/>
            <a:ext cx="117054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1959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사무용으로 설계된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영어와 같은 컴퓨터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절차적 프로그래밍 언어"/>
              </a:rPr>
              <a:t>절차적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명령형 프로그래밍"/>
              </a:rPr>
              <a:t>명령형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언어이고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2002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년부터는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객체 지향"/>
              </a:rPr>
              <a:t>객체 지향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언어이다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[5]</a:t>
            </a:r>
            <a:endParaRPr lang="en-US" altLang="ko-KR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코볼은 주로 비즈니스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금융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정부 관리 시스템에 주로 사용된다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1997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가트너 그룹"/>
              </a:rPr>
              <a:t>가트너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가트너 그룹"/>
              </a:rPr>
              <a:t> 그룹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총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200,000,000,000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줄의 코볼이 현존하며 모든 비즈니스 프로그램의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실행한 것으로 예측하였다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/>
              </a:rPr>
              <a:t>[6]</a:t>
            </a:r>
            <a:endParaRPr lang="en-US" altLang="ko-KR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aseline="300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코볼은 지금도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메인프레임"/>
              </a:rPr>
              <a:t>메인프레임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컴퓨터의 레거시 응용 프로그램들에 사용되고 있으며 대용량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일괄 처리"/>
              </a:rPr>
              <a:t>일괄 처리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및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트랜잭션 처리"/>
              </a:rPr>
              <a:t>트랜잭션 처리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같은 작업에 쓰인다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그러나 숙련된 코볼 프로그래머가 은퇴하고 인기가 시들어가면서 프로그램들은 새로운 플랫폼으로 이관돼 현대의 언어로 다시 작성되거나 소프트웨어 패키지로 대체되는 추세이다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/>
              </a:rPr>
              <a:t>[7]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코볼 대부분의 프로그래밍은 순수하게 기존의 응용 프로그램들을 관리하는 데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/>
              </a:rPr>
              <a:t>[8]</a:t>
            </a:r>
            <a:endParaRPr lang="en-US" altLang="ko-KR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aseline="300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코볼보다 먼저 개발된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포트란"/>
              </a:rPr>
              <a:t>포트란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(FORTRAN)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주로 과학기술 계산용인 반면 비슷한 시기에 탄생된 코볼은 대량 데이터 처리를 위한 업무처리 및 관리 분야용으로 자리잡게 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코볼과 포트란은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프로그램밍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언어 역사에서 고급 기술언어의 원점이 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02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787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리스프</a:t>
            </a:r>
            <a:r>
              <a:rPr lang="en-US" altLang="ko-KR" sz="7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(Lisp, LISP)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1958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리습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계열로서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오랜 역사와 독특하게 괄호를 사용하는 문법으로 유명하다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1958년"/>
              </a:rPr>
              <a:t>1958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1958년"/>
              </a:rPr>
              <a:t>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초안이 작성된 이 언어는 현재 널리 사용되는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포트란"/>
              </a:rPr>
              <a:t>포트란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이어 두 번째로 오래된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고급 프로그래밍 언어"/>
              </a:rPr>
              <a:t>고급 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592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펄</a:t>
            </a:r>
            <a:r>
              <a:rPr lang="en-US" altLang="ko-KR" sz="7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(Perl)</a:t>
            </a:r>
            <a:endParaRPr lang="ko-KR" alt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1987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래리 월"/>
              </a:rPr>
              <a:t>래리 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만든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인터프리터"/>
              </a:rPr>
              <a:t>인터프리터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방식의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혹은 그 인터프리터 소프트웨어를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펄은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고급 프로그래밍 언어"/>
              </a:rPr>
              <a:t>고급 언어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범용 프로그래밍 언어"/>
              </a:rPr>
              <a:t>범용 언어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인터프리터"/>
              </a:rPr>
              <a:t>인터프리터 언어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동적 프로그래밍 언어"/>
              </a:rPr>
              <a:t>동적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범주에 속한다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계열의 언어에는 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펄 6"/>
              </a:rPr>
              <a:t>펄 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펄 6"/>
              </a:rPr>
              <a:t>6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/>
              </a:rPr>
              <a:t>[7]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24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881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ko-KR" sz="7200" b="0" i="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</a:t>
            </a:r>
            <a:r>
              <a:rPr lang="ko-KR" altLang="ko-KR" sz="72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(프로그래밍 언어)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통계 계산과 그래픽을 위한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이자 소프트웨어 환경이자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프리웨어"/>
              </a:rPr>
              <a:t>프리웨어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927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7" y="132402"/>
            <a:ext cx="102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ko-KR" sz="7200" b="0" i="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그루비</a:t>
            </a:r>
            <a:r>
              <a:rPr lang="ko-KR" altLang="ko-KR" sz="7200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(프로그래밍 언어)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2004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기존의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언어가 너무 복잡하다는 단점을 극복하기 위해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2004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Martin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Odersky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처음 개발하여 배포했다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간결한 소스 코드를 사용하여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구현할 수 있는 대부분의 기능을 구현할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[1]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Scala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자바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바이트코드"/>
              </a:rPr>
              <a:t>바이트코드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사용하기 때문에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자바 가상 머신"/>
              </a:rPr>
              <a:t>자바 가상 머신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(JVM)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실행할 수 있고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Java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언어와 호환되어 대부분의 자바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그대로 사용할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29423-7F7D-486D-B654-B36579C9A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495" y="4744398"/>
            <a:ext cx="4086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78" y="415742"/>
            <a:ext cx="8688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/>
              <a:t>FrameWork</a:t>
            </a:r>
            <a:r>
              <a:rPr lang="en-US" altLang="ko-KR" sz="6000" b="1" dirty="0"/>
              <a:t> </a:t>
            </a:r>
            <a:r>
              <a:rPr lang="ko-KR" altLang="en-US" sz="6000" b="1" dirty="0"/>
              <a:t>종류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5000" y="1625243"/>
            <a:ext cx="7200900" cy="489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2" tooltip="Spring(프레임워크)"/>
              </a:rPr>
              <a:t>Spring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3" tooltip="Java"/>
              </a:rPr>
              <a:t>Java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5" tooltip="아파치 HTTP 서버"/>
              </a:rPr>
              <a:t>Apache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 시리즈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(Sling, </a:t>
            </a:r>
            <a:r>
              <a:rPr lang="en-US" altLang="ko-KR" sz="1400" b="0" i="0" dirty="0" err="1">
                <a:solidFill>
                  <a:srgbClr val="373A3C"/>
                </a:solidFill>
                <a:effectLst/>
                <a:latin typeface="+mj-lt"/>
              </a:rPr>
              <a:t>Structs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 2, Wicket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등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6" tooltip="Django"/>
              </a:rPr>
              <a:t>Django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7" tooltip="Python"/>
              </a:rPr>
              <a:t>Python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8" tooltip="Flask"/>
              </a:rPr>
              <a:t>Flask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 Python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 마이크로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9" tooltip="Ruby on Rails"/>
              </a:rPr>
              <a:t>Ruby on Rails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0" tooltip="Ruby"/>
              </a:rPr>
              <a:t>Ruby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373A3C"/>
                </a:solidFill>
                <a:effectLst/>
                <a:latin typeface="+mj-lt"/>
              </a:rPr>
              <a:t>Laravel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>
                <a:solidFill>
                  <a:srgbClr val="373A3C"/>
                </a:solidFill>
                <a:effectLst/>
                <a:latin typeface="+mj-lt"/>
              </a:rPr>
              <a:t>Codeigniter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>
                <a:solidFill>
                  <a:srgbClr val="373A3C"/>
                </a:solidFill>
                <a:effectLst/>
                <a:latin typeface="+mj-lt"/>
              </a:rPr>
              <a:t>CakePHP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>
                <a:solidFill>
                  <a:srgbClr val="373A3C"/>
                </a:solidFill>
                <a:effectLst/>
                <a:latin typeface="+mj-lt"/>
              </a:rPr>
              <a:t>Symfony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 Zend: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1" tooltip="PHP"/>
              </a:rPr>
              <a:t>PHP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2" tooltip="Bootstrap(프레임워크)"/>
              </a:rPr>
              <a:t>Bootstrap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3" tooltip="트위터"/>
              </a:rPr>
              <a:t>트위터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4" tooltip="jQuery"/>
              </a:rPr>
              <a:t>jQuery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 기반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5" tooltip=".NET Framework"/>
              </a:rPr>
              <a:t>.NET Framework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err="1">
                <a:solidFill>
                  <a:srgbClr val="0275D8"/>
                </a:solidFill>
                <a:effectLst/>
                <a:latin typeface="+mj-lt"/>
                <a:hlinkClick r:id="rId16" tooltip="Qt(프레임워크)"/>
              </a:rPr>
              <a:t>Qt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7" tooltip="Node.js"/>
              </a:rPr>
              <a:t>Node.js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Express.js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프레임워크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웹 </a:t>
            </a:r>
            <a:r>
              <a:rPr lang="ko-KR" altLang="en-US" sz="1400" b="0" i="0" dirty="0" err="1">
                <a:solidFill>
                  <a:srgbClr val="373A3C"/>
                </a:solidFill>
                <a:effectLst/>
                <a:latin typeface="+mj-lt"/>
              </a:rPr>
              <a:t>프론트엔드의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8" tooltip="SPA"/>
              </a:rPr>
              <a:t>SPA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용 프레임워크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(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19" tooltip="AngularJS"/>
              </a:rPr>
              <a:t>AngularJS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 Angular, Vue.js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등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Play: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함수형 언어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20" tooltip="Scala"/>
              </a:rPr>
              <a:t>Scala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21" tooltip="안드로이드(운영체제)"/>
              </a:rPr>
              <a:t>안드로이드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안드로이드 애플리케이션용 프레임워크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22" tooltip="Cocoa(API)"/>
              </a:rPr>
              <a:t>Cocoa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>
                <a:solidFill>
                  <a:srgbClr val="0275D8"/>
                </a:solidFill>
                <a:effectLst/>
                <a:latin typeface="+mj-lt"/>
                <a:hlinkClick r:id="rId23" tooltip="iOS"/>
              </a:rPr>
              <a:t>iOS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lt"/>
              </a:rPr>
              <a:t>, </a:t>
            </a:r>
            <a:r>
              <a:rPr lang="en-US" altLang="ko-KR" sz="1400" b="0" i="0" u="none" strike="noStrike" dirty="0" err="1">
                <a:solidFill>
                  <a:srgbClr val="0275D8"/>
                </a:solidFill>
                <a:effectLst/>
                <a:latin typeface="+mj-lt"/>
                <a:hlinkClick r:id="rId24" tooltip="macOS"/>
              </a:rPr>
              <a:t>macOS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lt"/>
              </a:rPr>
              <a:t> 애플리케이션용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71037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7" y="132402"/>
            <a:ext cx="102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ko-KR" sz="7200" b="0" i="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occam</a:t>
            </a:r>
            <a:endParaRPr lang="ko-KR" altLang="ko-KR" sz="7200" b="0" i="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1983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커뮤니케이팅 시퀜셜 프로세스"/>
              </a:rPr>
              <a:t>커뮤니케이팅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커뮤니케이팅 시퀜셜 프로세스"/>
              </a:rPr>
              <a:t> 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커뮤니케이팅 시퀜셜 프로세스"/>
              </a:rPr>
              <a:t>시퀜셜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커뮤니케이팅 시퀜셜 프로세스"/>
              </a:rPr>
              <a:t> 프로세스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프로세스 계산으로 기반한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이 프로그래밍 언어는 영국의 옛 반도체 회사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인모스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Inmos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프로그래머들이 만들었다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occam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파스칼 (프로그래밍 언어)"/>
              </a:rPr>
              <a:t>파스칼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같이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명령형 프로그래밍"/>
              </a:rPr>
              <a:t>명령형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절차적 프로그래밍"/>
              </a:rPr>
              <a:t>절차적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작동하는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파라다임을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가지고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86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7" y="72759"/>
            <a:ext cx="102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b="1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Swift</a:t>
            </a:r>
            <a:endParaRPr lang="ko-KR" altLang="ko-KR" sz="7200" b="1" i="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977" y="1273088"/>
            <a:ext cx="11705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애플"/>
              </a:rPr>
              <a:t>애플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IOS"/>
              </a:rPr>
              <a:t>iOS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MacOS"/>
              </a:rPr>
              <a:t>macOS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위한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프로그래밍 언어"/>
              </a:rPr>
              <a:t>프로그래밍 언어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2014년"/>
              </a:rPr>
              <a:t>2014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2014년"/>
              </a:rPr>
              <a:t>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6월 2일"/>
              </a:rPr>
              <a:t>6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6월 2일"/>
              </a:rPr>
              <a:t>월 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6월 2일"/>
              </a:rPr>
              <a:t>2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6월 2일"/>
              </a:rPr>
              <a:t>일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애플 세계 개발자 회의"/>
              </a:rPr>
              <a:t>애플 세계 개발자 회의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(WWDC)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처음 소개되었다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/>
              </a:rPr>
              <a:t>[1]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기존의 애플 운영체제용 언어인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오브젝티브-C"/>
              </a:rPr>
              <a:t>오브젝티브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오브젝티브-C"/>
              </a:rPr>
              <a:t>-C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함께 공존할 목적으로 만들어졌다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오브젝티브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마찬가지로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LLVM"/>
              </a:rPr>
              <a:t>LLVM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빌드되고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같은 런타임을 공유한다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 err="1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12" tooltip="클로저 (프로그래밍) (없는 문서)"/>
              </a:rPr>
              <a:t>클로저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13" tooltip="다중 리턴 타입 (없는 문서)"/>
              </a:rPr>
              <a:t>다중 리턴 타입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네임스페이스"/>
              </a:rPr>
              <a:t>네임스페이스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5" tooltip="제네릭 프로그래밍"/>
              </a:rPr>
              <a:t>제네릭스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16" tooltip="타입 유추 (없는 문서)"/>
              </a:rPr>
              <a:t>타입 유추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등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오브젝티브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에는 없었던 현대 프로그래밍 언어가 갖고 있는 기능을 많이 포함시켰으며 코드 내부에서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7" tooltip="C (프로그래밍 언어)"/>
              </a:rPr>
              <a:t>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나 </a:t>
            </a:r>
            <a:r>
              <a:rPr lang="ko-KR" alt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오브젝티브-C"/>
              </a:rPr>
              <a:t>오브젝티브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오브젝티브-C"/>
              </a:rPr>
              <a:t>-C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코드를 섞어서 프로그래밍하거나 스크립트 언어처럼 실시간으로 상호작용하며 프로그래밍 할 수도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8"/>
              </a:rPr>
              <a:t>[2]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언어 설명서도 함께 배포되었다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애플에서는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iBooks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Swift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관한 책을 배포하고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2.0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버전에서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버전이 나오며 많은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형식의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문이 삭제되고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++,--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연산자가 삭제되는 등 많은 변경이 되어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하위호환이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안된다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9"/>
              </a:rPr>
              <a:t>[3]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0" tooltip="Xcode"/>
              </a:rPr>
              <a:t>Xcode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사용 가능하다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D319C4-FD9E-4BAA-B0AA-24DE08FF07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06288" y="44274"/>
            <a:ext cx="4000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417C3-8D6E-41B9-B622-68CADBEB5F36}"/>
              </a:ext>
            </a:extLst>
          </p:cNvPr>
          <p:cNvSpPr txBox="1"/>
          <p:nvPr/>
        </p:nvSpPr>
        <p:spPr>
          <a:xfrm>
            <a:off x="2227812" y="2321004"/>
            <a:ext cx="8046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dirty="0"/>
              <a:t>저급언어</a:t>
            </a:r>
          </a:p>
        </p:txBody>
      </p:sp>
    </p:spTree>
    <p:extLst>
      <p:ext uri="{BB962C8B-B14F-4D97-AF65-F5344CB8AC3E}">
        <p14:creationId xmlns:p14="http://schemas.microsoft.com/office/powerpoint/2010/main" val="28171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React, React.js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1631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ko-KR" altLang="en-US" b="1" dirty="0" err="1"/>
              <a:t>리액트</a:t>
            </a:r>
            <a:r>
              <a:rPr lang="en-US" altLang="ko-KR" dirty="0"/>
              <a:t>(React, </a:t>
            </a:r>
            <a:r>
              <a:rPr lang="en-US" altLang="ko-KR" b="1" dirty="0"/>
              <a:t>React.js</a:t>
            </a:r>
            <a:r>
              <a:rPr lang="ko-KR" altLang="en-US" dirty="0"/>
              <a:t> 또는 </a:t>
            </a:r>
            <a:r>
              <a:rPr lang="en-US" altLang="ko-KR" b="1" dirty="0" err="1"/>
              <a:t>ReactJS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자바스크립트 라이브러리"/>
              </a:rPr>
              <a:t>자바스크립트 라이브러리</a:t>
            </a:r>
            <a:r>
              <a:rPr lang="ko-KR" altLang="en-US" dirty="0"/>
              <a:t>의 하나로서</a:t>
            </a:r>
            <a:r>
              <a:rPr lang="en-US" altLang="ko-KR" baseline="30000" dirty="0">
                <a:hlinkClick r:id="rId3"/>
              </a:rPr>
              <a:t>[2]</a:t>
            </a:r>
            <a:r>
              <a:rPr lang="ko-KR" altLang="en-US" dirty="0"/>
              <a:t> </a:t>
            </a:r>
            <a:r>
              <a:rPr lang="ko-KR" altLang="en-US" dirty="0">
                <a:hlinkClick r:id="rId4" tooltip="사용자 인터페이스"/>
              </a:rPr>
              <a:t>사용자 인터페이스</a:t>
            </a:r>
            <a:r>
              <a:rPr lang="ko-KR" altLang="en-US" dirty="0"/>
              <a:t>를 만들기 위해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hlinkClick r:id="rId5"/>
              </a:rPr>
              <a:t>페이스북</a:t>
            </a:r>
            <a:r>
              <a:rPr lang="ko-KR" altLang="en-US" dirty="0"/>
              <a:t>과 개별 개발자 및 기업들 공동체에 의해 유지보수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복잡한 앱일 경우 </a:t>
            </a:r>
            <a:r>
              <a:rPr lang="ko-KR" altLang="en-US" dirty="0" err="1"/>
              <a:t>상태관리</a:t>
            </a:r>
            <a:r>
              <a:rPr lang="en-US" altLang="ko-KR" dirty="0"/>
              <a:t>, </a:t>
            </a:r>
            <a:r>
              <a:rPr lang="ko-KR" altLang="en-US" dirty="0"/>
              <a:t>라우팅</a:t>
            </a:r>
            <a:r>
              <a:rPr lang="en-US" altLang="ko-KR" dirty="0"/>
              <a:t>, API</a:t>
            </a:r>
            <a:r>
              <a:rPr lang="ko-KR" altLang="en-US" dirty="0"/>
              <a:t>와의 통신을 위한 추가 라이브러리가 요구됨</a:t>
            </a:r>
            <a:r>
              <a:rPr lang="en-US" altLang="ko-KR" dirty="0"/>
              <a:t>. (</a:t>
            </a:r>
            <a:r>
              <a:rPr lang="ko-KR" altLang="en-US" dirty="0" err="1"/>
              <a:t>할일이</a:t>
            </a:r>
            <a:r>
              <a:rPr lang="ko-KR" altLang="en-US" dirty="0"/>
              <a:t> </a:t>
            </a:r>
            <a:r>
              <a:rPr lang="ko-KR" altLang="en-US" dirty="0" err="1"/>
              <a:t>만다능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크로스 플랫폼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/>
              <a:t>웹앱을</a:t>
            </a:r>
            <a:r>
              <a:rPr lang="ko-KR" altLang="en-US" dirty="0"/>
              <a:t> 기준으로 만들 때 주로 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HTML</a:t>
            </a:r>
            <a:r>
              <a:rPr lang="ko-KR" altLang="en-US" dirty="0"/>
              <a:t>에 매우 근접함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"</a:t>
            </a:r>
            <a:r>
              <a:rPr lang="ko-KR" altLang="en-US" dirty="0"/>
              <a:t>사용자 인터페이스</a:t>
            </a:r>
            <a:r>
              <a:rPr lang="en-US" altLang="ko-KR" dirty="0"/>
              <a:t>(UI)</a:t>
            </a:r>
            <a:r>
              <a:rPr lang="ko-KR" altLang="en-US" dirty="0"/>
              <a:t>를 만들기 위한 자바스크립트</a:t>
            </a:r>
            <a:r>
              <a:rPr lang="en-US" altLang="ko-KR" dirty="0"/>
              <a:t>(JavaScript)</a:t>
            </a:r>
            <a:r>
              <a:rPr lang="ko-KR" altLang="en-US" dirty="0"/>
              <a:t>라이브러리이다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에 집중한 라이브러리 이기 때문에 다른 기능은 </a:t>
            </a:r>
            <a:r>
              <a:rPr lang="en-US" altLang="ko-KR" dirty="0" err="1"/>
              <a:t>ThirdParty</a:t>
            </a:r>
            <a:r>
              <a:rPr lang="en-US" altLang="ko-KR" dirty="0"/>
              <a:t> </a:t>
            </a:r>
            <a:r>
              <a:rPr lang="en-US" altLang="ko-KR" dirty="0" err="1"/>
              <a:t>librar</a:t>
            </a:r>
            <a:r>
              <a:rPr lang="ko-KR" altLang="en-US" dirty="0"/>
              <a:t>사용해야함</a:t>
            </a:r>
            <a:r>
              <a:rPr lang="en-US" altLang="ko-KR" dirty="0"/>
              <a:t>. </a:t>
            </a:r>
            <a:r>
              <a:rPr lang="ko-KR" altLang="en-US" dirty="0"/>
              <a:t>또는 직접 만들던지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6"/>
              </a:rPr>
              <a:t>https://zeddios.tistory.com/409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en-US" altLang="ko-KR" dirty="0" err="1"/>
              <a:t>ZeddiOS</a:t>
            </a:r>
            <a:r>
              <a:rPr lang="en-US" altLang="ko-KR" dirty="0"/>
              <a:t>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78" y="4385946"/>
            <a:ext cx="3190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 Native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7862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앱을 기준으로 만들 때</a:t>
            </a:r>
            <a:r>
              <a:rPr lang="en-US" altLang="ko-KR" dirty="0"/>
              <a:t>, </a:t>
            </a:r>
            <a:r>
              <a:rPr lang="ko-KR" altLang="en-US" dirty="0" err="1"/>
              <a:t>안드</a:t>
            </a:r>
            <a:r>
              <a:rPr lang="en-US" altLang="ko-KR" dirty="0"/>
              <a:t>, IOS</a:t>
            </a:r>
            <a:r>
              <a:rPr lang="ko-KR" altLang="en-US" dirty="0"/>
              <a:t>용 </a:t>
            </a:r>
            <a:r>
              <a:rPr lang="ko-KR" altLang="en-US" dirty="0" err="1"/>
              <a:t>하이브리드</a:t>
            </a:r>
            <a:r>
              <a:rPr lang="ko-KR" altLang="en-US" dirty="0"/>
              <a:t> </a:t>
            </a:r>
            <a:r>
              <a:rPr lang="ko-KR" altLang="en-US" dirty="0" err="1"/>
              <a:t>앱임</a:t>
            </a:r>
            <a:endParaRPr lang="en-US" altLang="ko-KR" dirty="0"/>
          </a:p>
          <a:p>
            <a:r>
              <a:rPr lang="en-US" altLang="ko-KR" dirty="0"/>
              <a:t> HTML</a:t>
            </a:r>
            <a:r>
              <a:rPr lang="ko-KR" altLang="en-US" dirty="0"/>
              <a:t>의 어떠한 것도 쓸 수 없음</a:t>
            </a:r>
            <a:endParaRPr lang="en-US" altLang="ko-KR" dirty="0"/>
          </a:p>
          <a:p>
            <a:r>
              <a:rPr lang="en-US" altLang="ko-KR" dirty="0"/>
              <a:t>Third part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네이티브와</a:t>
            </a:r>
            <a:r>
              <a:rPr lang="ko-KR" altLang="en-US" dirty="0"/>
              <a:t> </a:t>
            </a:r>
            <a:r>
              <a:rPr lang="ko-KR" altLang="en-US" dirty="0" err="1"/>
              <a:t>스위프트비교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" y="4606925"/>
            <a:ext cx="2857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8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Angular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34136"/>
            <a:ext cx="1057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타입스크립트"/>
              </a:rPr>
              <a:t>타입스크립트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기반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오픈 소스 소프트웨어"/>
              </a:rPr>
              <a:t>오픈 소스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프론트엔드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웹 프레임워크"/>
              </a:rPr>
              <a:t>웹 애플리케이션 프레임워크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</a:t>
            </a:r>
            <a:endParaRPr lang="ko-KR" altLang="en-US" dirty="0"/>
          </a:p>
        </p:txBody>
      </p:sp>
      <p:pic>
        <p:nvPicPr>
          <p:cNvPr id="1028" name="Picture 4" descr="Google Logo PNG Picture | PNG All">
            <a:extLst>
              <a:ext uri="{FF2B5EF4-FFF2-40B4-BE49-F238E27FC236}">
                <a16:creationId xmlns:a16="http://schemas.microsoft.com/office/drawing/2014/main" id="{AFFDC650-D256-453E-B12C-65A23612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96" y="0"/>
            <a:ext cx="1454727" cy="6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E693-5B21-4A10-8E72-50B2810C430B}"/>
              </a:ext>
            </a:extLst>
          </p:cNvPr>
          <p:cNvSpPr txBox="1"/>
          <p:nvPr/>
        </p:nvSpPr>
        <p:spPr>
          <a:xfrm>
            <a:off x="3048693" y="310583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7C980-AE54-4C73-87F1-A12480D2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5927" y="302594"/>
            <a:ext cx="2676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5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애플리케이션의 </a:t>
            </a:r>
            <a:r>
              <a:rPr lang="ko-KR" altLang="en-US" u="sng" dirty="0">
                <a:hlinkClick r:id="rId2"/>
              </a:rPr>
              <a:t>사용자 인터페이스</a:t>
            </a:r>
            <a:r>
              <a:rPr lang="ko-KR" altLang="en-US" dirty="0"/>
              <a:t>를 만들기 위해 사용하는 </a:t>
            </a:r>
            <a:r>
              <a:rPr lang="ko-KR" altLang="en-US" dirty="0">
                <a:hlinkClick r:id="rId3" tooltip="오픈 소스 소프트웨어"/>
              </a:rPr>
              <a:t>오픈 소스</a:t>
            </a:r>
            <a:r>
              <a:rPr lang="ko-KR" altLang="en-US" dirty="0"/>
              <a:t> </a:t>
            </a:r>
            <a:r>
              <a:rPr lang="ko-KR" altLang="en-US" dirty="0" err="1"/>
              <a:t>프로그레시브</a:t>
            </a:r>
            <a:r>
              <a:rPr lang="ko-KR" altLang="en-US" dirty="0"/>
              <a:t> </a:t>
            </a:r>
            <a:r>
              <a:rPr lang="ko-KR" altLang="en-US" dirty="0">
                <a:hlinkClick r:id="rId4" tooltip="자바스크립트"/>
              </a:rPr>
              <a:t>자바스크립트</a:t>
            </a:r>
            <a:r>
              <a:rPr lang="ko-KR" altLang="en-US" dirty="0"/>
              <a:t> </a:t>
            </a:r>
            <a:r>
              <a:rPr lang="ko-KR" altLang="en-US" dirty="0">
                <a:hlinkClick r:id="rId5" tooltip="프레임워크"/>
              </a:rPr>
              <a:t>프레임워크</a:t>
            </a:r>
            <a:r>
              <a:rPr lang="ko-KR" altLang="en-US" dirty="0"/>
              <a:t>이다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8531" y="5680760"/>
            <a:ext cx="1166574" cy="10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Flutter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541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Dart</a:t>
            </a:r>
            <a:r>
              <a:rPr lang="ko-KR" altLang="en-US" dirty="0"/>
              <a:t>라는 언어를 쓴다</a:t>
            </a:r>
            <a:endParaRPr lang="en-US" altLang="ko-KR" dirty="0"/>
          </a:p>
          <a:p>
            <a:r>
              <a:rPr lang="ko-KR" altLang="en-US" dirty="0">
                <a:hlinkClick r:id="rId2" tooltip="구글"/>
              </a:rPr>
              <a:t>구글</a:t>
            </a:r>
            <a:r>
              <a:rPr lang="ko-KR" altLang="en-US" dirty="0"/>
              <a:t>이 개발한 </a:t>
            </a:r>
            <a:r>
              <a:rPr lang="ko-KR" altLang="en-US" dirty="0">
                <a:hlinkClick r:id="rId3" tooltip="오픈 소스 소프트웨어"/>
              </a:rPr>
              <a:t>오픈 소스</a:t>
            </a:r>
            <a:r>
              <a:rPr lang="ko-KR" altLang="en-US" dirty="0"/>
              <a:t> </a:t>
            </a:r>
            <a:r>
              <a:rPr lang="ko-KR" altLang="en-US" dirty="0">
                <a:hlinkClick r:id="rId4"/>
              </a:rPr>
              <a:t>모바일 애플리케이션 개발 프레임워크</a:t>
            </a:r>
            <a:r>
              <a:rPr lang="ko-KR" altLang="en-US" dirty="0"/>
              <a:t>이다</a:t>
            </a:r>
            <a:r>
              <a:rPr lang="en-US" altLang="ko-KR" dirty="0"/>
              <a:t>. </a:t>
            </a:r>
            <a:r>
              <a:rPr lang="ko-KR" altLang="en-US" dirty="0">
                <a:hlinkClick r:id="rId5" tooltip="안드로이드 (운영 체제)"/>
              </a:rPr>
              <a:t>안드로이드</a:t>
            </a:r>
            <a:r>
              <a:rPr lang="en-US" altLang="ko-KR" dirty="0"/>
              <a:t>, </a:t>
            </a:r>
            <a:r>
              <a:rPr lang="en-US" altLang="ko-KR" dirty="0">
                <a:hlinkClick r:id="rId6" tooltip="IOS"/>
              </a:rPr>
              <a:t>iOS</a:t>
            </a:r>
            <a:r>
              <a:rPr lang="ko-KR" altLang="en-US" dirty="0"/>
              <a:t>용 애플리케이션 개발을 위해</a:t>
            </a:r>
            <a:r>
              <a:rPr lang="en-US" altLang="ko-KR" dirty="0"/>
              <a:t>, </a:t>
            </a:r>
            <a:r>
              <a:rPr lang="ko-KR" altLang="en-US" dirty="0"/>
              <a:t>또 </a:t>
            </a:r>
            <a:r>
              <a:rPr lang="ko-KR" altLang="en-US" dirty="0">
                <a:hlinkClick r:id="rId7" tooltip="구글 푸크시아"/>
              </a:rPr>
              <a:t>구글 </a:t>
            </a:r>
            <a:r>
              <a:rPr lang="ko-KR" altLang="en-US" dirty="0" err="1">
                <a:hlinkClick r:id="rId7" tooltip="구글 푸크시아"/>
              </a:rPr>
              <a:t>푸크시아</a:t>
            </a:r>
            <a:r>
              <a:rPr lang="ko-KR" altLang="en-US" dirty="0" err="1"/>
              <a:t>용</a:t>
            </a:r>
            <a:r>
              <a:rPr lang="ko-KR" altLang="en-US" dirty="0"/>
              <a:t> 애플리케이션 개발의 주된 방식으로 사용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120 </a:t>
            </a:r>
            <a:r>
              <a:rPr lang="ko-KR" altLang="en-US" dirty="0">
                <a:hlinkClick r:id="rId8" tooltip="프레임 레이트"/>
              </a:rPr>
              <a:t>프레임</a:t>
            </a:r>
            <a:r>
              <a:rPr lang="en-US" altLang="ko-KR" dirty="0">
                <a:hlinkClick r:id="rId8" tooltip="프레임 레이트"/>
              </a:rPr>
              <a:t>/</a:t>
            </a:r>
            <a:r>
              <a:rPr lang="ko-KR" altLang="en-US" dirty="0">
                <a:hlinkClick r:id="rId8" tooltip="프레임 레이트"/>
              </a:rPr>
              <a:t>초</a:t>
            </a:r>
            <a:r>
              <a:rPr lang="ko-KR" altLang="en-US" dirty="0"/>
              <a:t>로 꾸준히 </a:t>
            </a:r>
            <a:r>
              <a:rPr lang="ko-KR" altLang="en-US" dirty="0">
                <a:hlinkClick r:id="rId9" tooltip="렌더링"/>
              </a:rPr>
              <a:t>렌더링</a:t>
            </a:r>
            <a:r>
              <a:rPr lang="ko-KR" altLang="en-US" dirty="0"/>
              <a:t>이 가능하도록 의도되었다고 언급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플러터</a:t>
            </a:r>
            <a:r>
              <a:rPr lang="ko-KR" altLang="en-US" dirty="0"/>
              <a:t> 프레임워크사용 </a:t>
            </a:r>
            <a:endParaRPr lang="en-US" altLang="ko-KR" dirty="0"/>
          </a:p>
          <a:p>
            <a:r>
              <a:rPr lang="ko-KR" altLang="en-US" dirty="0"/>
              <a:t>프레임워크안에서 안드로이드 </a:t>
            </a:r>
            <a:r>
              <a:rPr lang="en-US" altLang="ko-KR" dirty="0" err="1"/>
              <a:t>ios</a:t>
            </a:r>
            <a:r>
              <a:rPr lang="ko-KR" altLang="en-US" dirty="0"/>
              <a:t>모두 </a:t>
            </a:r>
            <a:r>
              <a:rPr lang="ko-KR" altLang="en-US" dirty="0" err="1"/>
              <a:t>빌드가능</a:t>
            </a:r>
            <a:r>
              <a:rPr lang="ko-KR" altLang="en-US" dirty="0"/>
              <a:t> </a:t>
            </a:r>
            <a:r>
              <a:rPr lang="ko-KR" altLang="en-US" dirty="0" err="1"/>
              <a:t>써드파티가</a:t>
            </a:r>
            <a:r>
              <a:rPr lang="ko-KR" altLang="en-US" dirty="0"/>
              <a:t> </a:t>
            </a:r>
            <a:r>
              <a:rPr lang="ko-KR" altLang="en-US" dirty="0" err="1"/>
              <a:t>필요없음</a:t>
            </a:r>
            <a:r>
              <a:rPr lang="ko-KR" altLang="en-US" dirty="0"/>
              <a:t> 거의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0370" y="5767093"/>
            <a:ext cx="3211629" cy="10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2238</Words>
  <Application>Microsoft Office PowerPoint</Application>
  <PresentationFormat>와이드스크린</PresentationFormat>
  <Paragraphs>209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Malgun Gothic</vt:lpstr>
      <vt:lpstr>Malgun Gothic</vt:lpstr>
      <vt:lpstr>Arial</vt:lpstr>
      <vt:lpstr>Office 테마</vt:lpstr>
      <vt:lpstr>개념정리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준희</dc:creator>
  <cp:lastModifiedBy>이 준희</cp:lastModifiedBy>
  <cp:revision>38</cp:revision>
  <dcterms:created xsi:type="dcterms:W3CDTF">2020-06-16T06:49:14Z</dcterms:created>
  <dcterms:modified xsi:type="dcterms:W3CDTF">2020-06-29T07:22:28Z</dcterms:modified>
</cp:coreProperties>
</file>