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70" r:id="rId13"/>
    <p:sldId id="271" r:id="rId14"/>
    <p:sldId id="272" r:id="rId15"/>
    <p:sldId id="265" r:id="rId16"/>
    <p:sldId id="264" r:id="rId17"/>
    <p:sldId id="273" r:id="rId18"/>
    <p:sldId id="275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4660"/>
  </p:normalViewPr>
  <p:slideViewPr>
    <p:cSldViewPr snapToGrid="0">
      <p:cViewPr>
        <p:scale>
          <a:sx n="66" d="100"/>
          <a:sy n="66" d="100"/>
        </p:scale>
        <p:origin x="38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E015-BABB-4095-ADA9-2DD3523168C3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04BE-7A59-4055-8A7B-AC9781A7E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11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E015-BABB-4095-ADA9-2DD3523168C3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04BE-7A59-4055-8A7B-AC9781A7E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7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E015-BABB-4095-ADA9-2DD3523168C3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04BE-7A59-4055-8A7B-AC9781A7E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77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E015-BABB-4095-ADA9-2DD3523168C3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04BE-7A59-4055-8A7B-AC9781A7E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1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E015-BABB-4095-ADA9-2DD3523168C3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04BE-7A59-4055-8A7B-AC9781A7E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10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E015-BABB-4095-ADA9-2DD3523168C3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04BE-7A59-4055-8A7B-AC9781A7E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21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E015-BABB-4095-ADA9-2DD3523168C3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04BE-7A59-4055-8A7B-AC9781A7E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3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E015-BABB-4095-ADA9-2DD3523168C3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04BE-7A59-4055-8A7B-AC9781A7E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46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E015-BABB-4095-ADA9-2DD3523168C3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04BE-7A59-4055-8A7B-AC9781A7E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7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E015-BABB-4095-ADA9-2DD3523168C3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04BE-7A59-4055-8A7B-AC9781A7E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35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E015-BABB-4095-ADA9-2DD3523168C3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404BE-7A59-4055-8A7B-AC9781A7E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68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BE015-BABB-4095-ADA9-2DD3523168C3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404BE-7A59-4055-8A7B-AC9781A7E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3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V8_(%EC%9E%90%EB%B0%94%EC%8A%A4%ED%81%AC%EB%A6%BD%ED%8A%B8_%EC%97%94%EC%A7%84)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ko.wikipedia.org/wiki/%EC%9E%90%EB%B0%94%EC%8A%A4%ED%81%AC%EB%A6%BD%ED%8A%B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C%9B%B9_%EC%84%9C%EB%B2%84" TargetMode="External"/><Relationship Id="rId5" Type="http://schemas.openxmlformats.org/officeDocument/2006/relationships/hyperlink" Target="https://ko.wikipedia.org/wiki/%EB%9F%B0%ED%83%80%EC%9E%84" TargetMode="External"/><Relationship Id="rId4" Type="http://schemas.openxmlformats.org/officeDocument/2006/relationships/hyperlink" Target="https://ko.wikipedia.org/w/index.php?title=%EC%9D%B4%EB%B2%A4%ED%8A%B8_%EA%B8%B0%EB%B0%98_%EC%84%A4%EA%B3%84&amp;action=edit&amp;redlink=1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D%83%9C%EA%B7%B8_(%EC%A0%95%EB%B3%B4)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XML" TargetMode="External"/><Relationship Id="rId2" Type="http://schemas.openxmlformats.org/officeDocument/2006/relationships/hyperlink" Target="https://ko.wikipedia.org/wiki/%EB%A7%88%EC%9D%B4%ED%81%AC%EB%A1%9C%EC%86%8C%ED%94%84%ED%8A%B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A7%88%ED%81%AC%EC%97%85_%EC%96%B8%EC%96%B4" TargetMode="External"/><Relationship Id="rId2" Type="http://schemas.openxmlformats.org/officeDocument/2006/relationships/hyperlink" Target="https://ko.wikipedia.org/wiki/W3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C%9C%A0%EB%8B%88%EC%BD%94%EB%93%9C" TargetMode="External"/><Relationship Id="rId5" Type="http://schemas.openxmlformats.org/officeDocument/2006/relationships/hyperlink" Target="https://ko.wikipedia.org/wiki/HTML" TargetMode="External"/><Relationship Id="rId4" Type="http://schemas.openxmlformats.org/officeDocument/2006/relationships/hyperlink" Target="https://ko.wikipedia.org/wiki/%EC%9D%B8%ED%84%B0%EB%84%B7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ebclub.tistory.com/45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namu.wiki/w/Flask" TargetMode="External"/><Relationship Id="rId13" Type="http://schemas.openxmlformats.org/officeDocument/2006/relationships/hyperlink" Target="https://namu.wiki/w/%ED%8A%B8%EC%9C%84%ED%84%B0" TargetMode="External"/><Relationship Id="rId18" Type="http://schemas.openxmlformats.org/officeDocument/2006/relationships/hyperlink" Target="https://namu.wiki/w/SPA" TargetMode="External"/><Relationship Id="rId3" Type="http://schemas.openxmlformats.org/officeDocument/2006/relationships/hyperlink" Target="https://namu.wiki/w/Java" TargetMode="External"/><Relationship Id="rId21" Type="http://schemas.openxmlformats.org/officeDocument/2006/relationships/hyperlink" Target="https://namu.wiki/w/%EC%95%88%EB%93%9C%EB%A1%9C%EC%9D%B4%EB%93%9C(%EC%9A%B4%EC%98%81%EC%B2%B4%EC%A0%9C)" TargetMode="External"/><Relationship Id="rId7" Type="http://schemas.openxmlformats.org/officeDocument/2006/relationships/hyperlink" Target="https://namu.wiki/w/Python" TargetMode="External"/><Relationship Id="rId12" Type="http://schemas.openxmlformats.org/officeDocument/2006/relationships/hyperlink" Target="https://namu.wiki/w/Bootstrap(%ED%94%84%EB%A0%88%EC%9E%84%EC%9B%8C%ED%81%AC)" TargetMode="External"/><Relationship Id="rId17" Type="http://schemas.openxmlformats.org/officeDocument/2006/relationships/hyperlink" Target="https://namu.wiki/w/Node.js" TargetMode="External"/><Relationship Id="rId2" Type="http://schemas.openxmlformats.org/officeDocument/2006/relationships/hyperlink" Target="https://namu.wiki/w/Spring(%ED%94%84%EB%A0%88%EC%9E%84%EC%9B%8C%ED%81%AC)" TargetMode="External"/><Relationship Id="rId16" Type="http://schemas.openxmlformats.org/officeDocument/2006/relationships/hyperlink" Target="https://namu.wiki/w/Qt(%ED%94%84%EB%A0%88%EC%9E%84%EC%9B%8C%ED%81%AC)" TargetMode="External"/><Relationship Id="rId20" Type="http://schemas.openxmlformats.org/officeDocument/2006/relationships/hyperlink" Target="https://namu.wiki/w/Scal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amu.wiki/w/Django" TargetMode="External"/><Relationship Id="rId11" Type="http://schemas.openxmlformats.org/officeDocument/2006/relationships/hyperlink" Target="https://namu.wiki/w/PHP" TargetMode="External"/><Relationship Id="rId24" Type="http://schemas.openxmlformats.org/officeDocument/2006/relationships/hyperlink" Target="https://namu.wiki/w/macOS" TargetMode="External"/><Relationship Id="rId5" Type="http://schemas.openxmlformats.org/officeDocument/2006/relationships/hyperlink" Target="https://namu.wiki/w/%EC%95%84%ED%8C%8C%EC%B9%98%20HTTP%20%EC%84%9C%EB%B2%84" TargetMode="External"/><Relationship Id="rId15" Type="http://schemas.openxmlformats.org/officeDocument/2006/relationships/hyperlink" Target="https://namu.wiki/w/.NET%20Framework" TargetMode="External"/><Relationship Id="rId23" Type="http://schemas.openxmlformats.org/officeDocument/2006/relationships/hyperlink" Target="https://namu.wiki/w/iOS" TargetMode="External"/><Relationship Id="rId10" Type="http://schemas.openxmlformats.org/officeDocument/2006/relationships/hyperlink" Target="https://namu.wiki/w/Ruby" TargetMode="External"/><Relationship Id="rId19" Type="http://schemas.openxmlformats.org/officeDocument/2006/relationships/hyperlink" Target="https://namu.wiki/w/AngularJS" TargetMode="External"/><Relationship Id="rId4" Type="http://schemas.openxmlformats.org/officeDocument/2006/relationships/hyperlink" Target="https://namu.wiki/w/%EC%9B%B9%20%ED%94%84%EB%A0%88%EC%9E%84%EC%9B%8C%ED%81%AC" TargetMode="External"/><Relationship Id="rId9" Type="http://schemas.openxmlformats.org/officeDocument/2006/relationships/hyperlink" Target="https://namu.wiki/w/Ruby%20on%20Rails" TargetMode="External"/><Relationship Id="rId14" Type="http://schemas.openxmlformats.org/officeDocument/2006/relationships/hyperlink" Target="https://namu.wiki/w/jQuery" TargetMode="External"/><Relationship Id="rId22" Type="http://schemas.openxmlformats.org/officeDocument/2006/relationships/hyperlink" Target="https://namu.wiki/w/Cocoa(API)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A6%AC%EC%95%A1%ED%8A%B8_(%EC%9E%90%EB%B0%94%EC%8A%A4%ED%81%AC%EB%A6%BD%ED%8A%B8_%EB%9D%BC%EC%9D%B4%EB%B8%8C%EB%9F%AC%EB%A6%AC)#cite_note-react-2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ko.wikipedia.org/wiki/%EC%9E%90%EB%B0%94%EC%8A%A4%ED%81%AC%EB%A6%BD%ED%8A%B8_%EB%9D%BC%EC%9D%B4%EB%B8%8C%EB%9F%AC%EB%A6%A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eddios.tistory.com/409" TargetMode="External"/><Relationship Id="rId5" Type="http://schemas.openxmlformats.org/officeDocument/2006/relationships/hyperlink" Target="https://ko.wikipedia.org/wiki/%ED%8E%98%EC%9D%B4%EC%8A%A4%EB%B6%81" TargetMode="External"/><Relationship Id="rId4" Type="http://schemas.openxmlformats.org/officeDocument/2006/relationships/hyperlink" Target="https://ko.wikipedia.org/wiki/%EC%82%AC%EC%9A%A9%EC%9E%90_%EC%9D%B8%ED%84%B0%ED%8E%98%EC%9D%B4%EC%8A%A4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8%A4%ED%94%88_%EC%86%8C%EC%8A%A4_%EC%86%8C%ED%94%84%ED%8A%B8%EC%9B%A8%EC%96%B4" TargetMode="External"/><Relationship Id="rId2" Type="http://schemas.openxmlformats.org/officeDocument/2006/relationships/hyperlink" Target="https://ko.wikipedia.org/wiki/%EC%82%AC%EC%9A%A9%EC%9E%90_%EC%9D%B8%ED%84%B0%ED%8E%98%EC%9D%B4%EC%8A%A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ko.wikipedia.org/wiki/%ED%94%84%EB%A0%88%EC%9E%84%EC%9B%8C%ED%81%AC" TargetMode="External"/><Relationship Id="rId4" Type="http://schemas.openxmlformats.org/officeDocument/2006/relationships/hyperlink" Target="https://ko.wikipedia.org/wiki/%EC%9E%90%EB%B0%94%EC%8A%A4%ED%81%AC%EB%A6%BD%ED%8A%B8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%ED%94%84%EB%A0%88%EC%9E%84_%EB%A0%88%EC%9D%B4%ED%8A%B8" TargetMode="External"/><Relationship Id="rId3" Type="http://schemas.openxmlformats.org/officeDocument/2006/relationships/hyperlink" Target="https://ko.wikipedia.org/wiki/%EC%98%A4%ED%94%88_%EC%86%8C%EC%8A%A4_%EC%86%8C%ED%94%84%ED%8A%B8%EC%9B%A8%EC%96%B4" TargetMode="External"/><Relationship Id="rId7" Type="http://schemas.openxmlformats.org/officeDocument/2006/relationships/hyperlink" Target="https://ko.wikipedia.org/wiki/%EA%B5%AC%EA%B8%80_%ED%91%B8%ED%81%AC%EC%8B%9C%EC%95%84" TargetMode="External"/><Relationship Id="rId2" Type="http://schemas.openxmlformats.org/officeDocument/2006/relationships/hyperlink" Target="https://ko.wikipedia.org/wiki/%EA%B5%AC%EA%B8%8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IOS" TargetMode="External"/><Relationship Id="rId5" Type="http://schemas.openxmlformats.org/officeDocument/2006/relationships/hyperlink" Target="https://ko.wikipedia.org/wiki/%EC%95%88%EB%93%9C%EB%A1%9C%EC%9D%B4%EB%93%9C_(%EC%9A%B4%EC%98%81_%EC%B2%B4%EC%A0%9C)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ko.wikipedia.org/wiki/%EC%95%A0%ED%94%8C%EB%A6%AC%EC%BC%80%EC%9D%B4%EC%85%98_%ED%94%84%EB%A0%88%EC%9E%84%EC%9B%8C%ED%81%AC" TargetMode="External"/><Relationship Id="rId9" Type="http://schemas.openxmlformats.org/officeDocument/2006/relationships/hyperlink" Target="https://ko.wikipedia.org/wiki/%EB%A0%8C%EB%8D%94%EB%A7%8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개념정리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32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8" y="132402"/>
            <a:ext cx="522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ASP.Net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978" y="641321"/>
            <a:ext cx="114643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동적 웹 사이트</a:t>
            </a:r>
            <a:r>
              <a:rPr lang="en-US" altLang="ko-KR" dirty="0"/>
              <a:t>(</a:t>
            </a:r>
            <a:r>
              <a:rPr lang="ko-KR" altLang="en-US" dirty="0"/>
              <a:t>웹 응용 프로그램</a:t>
            </a:r>
            <a:r>
              <a:rPr lang="en-US" altLang="ko-KR" dirty="0"/>
              <a:t>)</a:t>
            </a:r>
            <a:r>
              <a:rPr lang="ko-KR" altLang="en-US" dirty="0"/>
              <a:t>을 만들기 위한 마이크로소프트의 웹 개발 </a:t>
            </a:r>
            <a:r>
              <a:rPr lang="ko-KR" altLang="en-US" dirty="0" smtClean="0"/>
              <a:t>기술</a:t>
            </a:r>
            <a:endParaRPr lang="en-US" altLang="ko-KR" dirty="0" smtClean="0"/>
          </a:p>
          <a:p>
            <a:r>
              <a:rPr lang="en-US" altLang="ko-KR" dirty="0"/>
              <a:t>ASP.NET</a:t>
            </a:r>
            <a:r>
              <a:rPr lang="ko-KR" altLang="en-US" dirty="0"/>
              <a:t>은 </a:t>
            </a:r>
            <a:r>
              <a:rPr lang="en-US" altLang="ko-KR" dirty="0"/>
              <a:t>.NET Framework</a:t>
            </a:r>
            <a:r>
              <a:rPr lang="ko-KR" altLang="en-US" dirty="0"/>
              <a:t>에서만 동작한다</a:t>
            </a:r>
            <a:r>
              <a:rPr lang="en-US" altLang="ko-KR" dirty="0"/>
              <a:t>.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Ex)</a:t>
            </a:r>
          </a:p>
          <a:p>
            <a:r>
              <a:rPr lang="ko-KR" altLang="en-US" dirty="0" smtClean="0"/>
              <a:t>웹사이트</a:t>
            </a:r>
            <a:r>
              <a:rPr lang="ko-KR" altLang="en-US" dirty="0"/>
              <a:t> 제작 </a:t>
            </a:r>
            <a:r>
              <a:rPr lang="en-US" altLang="ko-KR" dirty="0"/>
              <a:t>(</a:t>
            </a:r>
            <a:r>
              <a:rPr lang="ko-KR" altLang="en-US" dirty="0"/>
              <a:t>네이버</a:t>
            </a:r>
            <a:r>
              <a:rPr lang="en-US" altLang="ko-KR" dirty="0"/>
              <a:t>, </a:t>
            </a:r>
            <a:r>
              <a:rPr lang="ko-KR" altLang="en-US" dirty="0"/>
              <a:t>다음</a:t>
            </a:r>
            <a:r>
              <a:rPr lang="en-US" altLang="ko-KR" dirty="0"/>
              <a:t>, </a:t>
            </a:r>
            <a:r>
              <a:rPr lang="ko-KR" altLang="en-US" dirty="0"/>
              <a:t>블로그</a:t>
            </a:r>
            <a:r>
              <a:rPr lang="en-US" altLang="ko-KR" dirty="0"/>
              <a:t>, </a:t>
            </a:r>
            <a:r>
              <a:rPr lang="ko-KR" altLang="en-US" dirty="0"/>
              <a:t>전자상거래</a:t>
            </a:r>
            <a:r>
              <a:rPr lang="en-US" altLang="ko-KR" dirty="0"/>
              <a:t>, </a:t>
            </a:r>
            <a:r>
              <a:rPr lang="ko-KR" altLang="en-US" dirty="0"/>
              <a:t>그룹웨어</a:t>
            </a:r>
            <a:r>
              <a:rPr lang="en-US" altLang="ko-KR" dirty="0" smtClean="0"/>
              <a:t>)</a:t>
            </a:r>
          </a:p>
          <a:p>
            <a:r>
              <a:rPr lang="ko-KR" altLang="en-US" dirty="0"/>
              <a:t>웹 기반 업무용 </a:t>
            </a:r>
            <a:r>
              <a:rPr lang="ko-KR" altLang="en-US" dirty="0" err="1"/>
              <a:t>솔류션</a:t>
            </a:r>
            <a:r>
              <a:rPr lang="ko-KR" altLang="en-US" dirty="0"/>
              <a:t> 프로그램 제작 </a:t>
            </a:r>
            <a:r>
              <a:rPr lang="en-US" altLang="ko-KR" dirty="0"/>
              <a:t>(ERP)</a:t>
            </a:r>
          </a:p>
          <a:p>
            <a:r>
              <a:rPr lang="en-US" altLang="ko-KR" dirty="0"/>
              <a:t>CRM (</a:t>
            </a:r>
            <a:r>
              <a:rPr lang="ko-KR" altLang="en-US" dirty="0"/>
              <a:t>고객 관계 관리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SCM(Supply Chain Management </a:t>
            </a:r>
            <a:r>
              <a:rPr lang="ko-KR" altLang="en-US" dirty="0" err="1"/>
              <a:t>공급망</a:t>
            </a:r>
            <a:r>
              <a:rPr lang="ko-KR" altLang="en-US" dirty="0"/>
              <a:t> 관리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기타 모든 분야의 기업 경영 관련 프로그램 제작</a:t>
            </a:r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371975"/>
            <a:ext cx="30480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9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8" y="132402"/>
            <a:ext cx="522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Node JS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977" y="641321"/>
            <a:ext cx="111370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확장성 있는 네트워크 애플리케이션</a:t>
            </a:r>
            <a:r>
              <a:rPr lang="en-US" altLang="ko-KR" dirty="0"/>
              <a:t>(</a:t>
            </a:r>
            <a:r>
              <a:rPr lang="ko-KR" altLang="en-US" dirty="0"/>
              <a:t>특히 서버 사이드</a:t>
            </a:r>
            <a:r>
              <a:rPr lang="en-US" altLang="ko-KR" dirty="0"/>
              <a:t>) </a:t>
            </a:r>
            <a:r>
              <a:rPr lang="ko-KR" altLang="en-US" dirty="0"/>
              <a:t>개발에 사용되는 소프트웨어 플랫폼이다</a:t>
            </a:r>
            <a:r>
              <a:rPr lang="en-US" altLang="ko-KR" dirty="0"/>
              <a:t>. </a:t>
            </a:r>
            <a:r>
              <a:rPr lang="ko-KR" altLang="en-US" dirty="0"/>
              <a:t>작성 언어로 </a:t>
            </a:r>
            <a:r>
              <a:rPr lang="ko-KR" altLang="en-US" dirty="0">
                <a:hlinkClick r:id="rId2" tooltip="자바스크립트"/>
              </a:rPr>
              <a:t>자바스크립트</a:t>
            </a:r>
            <a:r>
              <a:rPr lang="ko-KR" altLang="en-US" dirty="0"/>
              <a:t>를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내장 </a:t>
            </a:r>
            <a:r>
              <a:rPr lang="en-US" altLang="ko-KR" dirty="0"/>
              <a:t>HTTP </a:t>
            </a:r>
            <a:r>
              <a:rPr lang="ko-KR" altLang="en-US" dirty="0"/>
              <a:t>서버 라이브러리를 포함하고 있어 웹 서버에서 아파치 등의 별도의 소프트웨어 없이 동작하는 것이 가능하며 이를 통해 웹 서버의 동작에 있어 더 많은 통제를 가능케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linkClick r:id="rId3" tooltip="V8 (자바스크립트 엔진)"/>
              </a:rPr>
              <a:t>V8 (</a:t>
            </a:r>
            <a:r>
              <a:rPr lang="ko-KR" altLang="en-US" dirty="0">
                <a:hlinkClick r:id="rId3" tooltip="V8 (자바스크립트 엔진)"/>
              </a:rPr>
              <a:t>자바스크립트 엔진</a:t>
            </a:r>
            <a:r>
              <a:rPr lang="en-US" altLang="ko-KR" dirty="0">
                <a:hlinkClick r:id="rId3" tooltip="V8 (자바스크립트 엔진)"/>
              </a:rPr>
              <a:t>)</a:t>
            </a:r>
            <a:r>
              <a:rPr lang="ko-KR" altLang="en-US" dirty="0"/>
              <a:t>으로 빌드 된 </a:t>
            </a:r>
            <a:r>
              <a:rPr lang="ko-KR" altLang="en-US" dirty="0">
                <a:hlinkClick r:id="rId4" tooltip="이벤트 기반 설계 (없는 문서)"/>
              </a:rPr>
              <a:t>이벤트</a:t>
            </a:r>
            <a:r>
              <a:rPr lang="ko-KR" altLang="en-US" dirty="0"/>
              <a:t> 기반 </a:t>
            </a:r>
            <a:r>
              <a:rPr lang="ko-KR" altLang="en-US" dirty="0">
                <a:hlinkClick r:id="rId2" tooltip="자바스크립트"/>
              </a:rPr>
              <a:t>자바스크립트</a:t>
            </a:r>
            <a:r>
              <a:rPr lang="ko-KR" altLang="en-US" dirty="0"/>
              <a:t> </a:t>
            </a:r>
            <a:r>
              <a:rPr lang="ko-KR" altLang="en-US" dirty="0">
                <a:hlinkClick r:id="rId5" tooltip="런타임"/>
              </a:rPr>
              <a:t>런타임</a:t>
            </a:r>
            <a:r>
              <a:rPr lang="ko-KR" altLang="en-US" dirty="0"/>
              <a:t>이다</a:t>
            </a:r>
            <a:r>
              <a:rPr lang="en-US" altLang="ko-KR" dirty="0"/>
              <a:t>. </a:t>
            </a:r>
            <a:r>
              <a:rPr lang="ko-KR" altLang="en-US" dirty="0">
                <a:hlinkClick r:id="rId6" tooltip="웹 서버"/>
              </a:rPr>
              <a:t>웹 서버</a:t>
            </a:r>
            <a:r>
              <a:rPr lang="ko-KR" altLang="en-US" dirty="0"/>
              <a:t>와 같이 확장성 있는 네트워크 프로그램 제작을 위해 고안되었다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대부분의 </a:t>
            </a:r>
            <a:r>
              <a:rPr lang="ko-KR" altLang="en-US" dirty="0">
                <a:hlinkClick r:id="rId2" tooltip="자바스크립트"/>
              </a:rPr>
              <a:t>자바스크립트</a:t>
            </a:r>
            <a:r>
              <a:rPr lang="ko-KR" altLang="en-US" dirty="0"/>
              <a:t>가 웹 브라우저에서 실행되는 것과는 달리</a:t>
            </a:r>
            <a:r>
              <a:rPr lang="en-US" altLang="ko-KR" dirty="0"/>
              <a:t>, </a:t>
            </a:r>
            <a:r>
              <a:rPr lang="ko-KR" altLang="en-US" dirty="0"/>
              <a:t>서버 측에서 실행된다</a:t>
            </a:r>
            <a:r>
              <a:rPr lang="en-US" altLang="ko-KR" dirty="0"/>
              <a:t>. 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8004" y="5265563"/>
            <a:ext cx="2893996" cy="159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44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8" y="132402"/>
            <a:ext cx="522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마크업</a:t>
            </a:r>
            <a:r>
              <a:rPr lang="ko-KR" altLang="en-US" dirty="0" smtClean="0"/>
              <a:t> 언어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978" y="641321"/>
            <a:ext cx="8692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linkClick r:id="rId2"/>
              </a:rPr>
              <a:t>태그</a:t>
            </a:r>
            <a:r>
              <a:rPr lang="ko-KR" altLang="en-US" dirty="0"/>
              <a:t> 등을 이용하여 문서나 데이터의 구조를 명기하는 언어의 한 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r>
              <a:rPr lang="ko-KR" altLang="en-US" dirty="0"/>
              <a:t>원래 텍스트와는 별도로 원고의 </a:t>
            </a:r>
            <a:r>
              <a:rPr lang="ko-KR" altLang="en-US" dirty="0" err="1"/>
              <a:t>교정부호와</a:t>
            </a:r>
            <a:r>
              <a:rPr lang="ko-KR" altLang="en-US" dirty="0"/>
              <a:t> 주석을 표현하기 위한 </a:t>
            </a:r>
            <a:r>
              <a:rPr lang="ko-KR" altLang="en-US" dirty="0" smtClean="0"/>
              <a:t>것이었음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용도가 점차 확장되어 문서의 구조를 표현하는 역할을 하게 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3037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8" y="132402"/>
            <a:ext cx="522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XAML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977" y="641321"/>
            <a:ext cx="10376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linkClick r:id="rId2" tooltip="마이크로소프트"/>
              </a:rPr>
              <a:t>마이크로소프트</a:t>
            </a:r>
            <a:r>
              <a:rPr lang="ko-KR" altLang="en-US" dirty="0"/>
              <a:t>사가 </a:t>
            </a:r>
            <a:r>
              <a:rPr lang="ko-KR" altLang="en-US" dirty="0" err="1"/>
              <a:t>구조값과</a:t>
            </a:r>
            <a:r>
              <a:rPr lang="ko-KR" altLang="en-US" dirty="0"/>
              <a:t> 객체를 초기화하는 데 사용하려고 만든 </a:t>
            </a:r>
            <a:r>
              <a:rPr lang="ko-KR" altLang="en-US" dirty="0" err="1"/>
              <a:t>선언형</a:t>
            </a:r>
            <a:r>
              <a:rPr lang="ko-KR" altLang="en-US" dirty="0"/>
              <a:t> </a:t>
            </a:r>
            <a:r>
              <a:rPr lang="en-US" altLang="ko-KR" dirty="0">
                <a:hlinkClick r:id="rId3" tooltip="XML"/>
              </a:rPr>
              <a:t>XML</a:t>
            </a:r>
            <a:r>
              <a:rPr lang="ko-KR" altLang="en-US" dirty="0"/>
              <a:t> 기반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 </a:t>
            </a:r>
            <a:r>
              <a:rPr lang="en-US" altLang="ko-KR" dirty="0"/>
              <a:t>XAML</a:t>
            </a:r>
            <a:r>
              <a:rPr lang="ko-KR" altLang="en-US" dirty="0"/>
              <a:t>은 단순히 </a:t>
            </a:r>
            <a:r>
              <a:rPr lang="en-US" altLang="ko-KR" dirty="0"/>
              <a:t>XML </a:t>
            </a:r>
            <a:r>
              <a:rPr lang="ko-KR" altLang="en-US" dirty="0"/>
              <a:t>기반이므로 개발자들과 디자이너들은 컴파일을 하지 않아도 그들 사이에서 콘텐츠를 자유로이 공유하고 편집할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967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8" y="132402"/>
            <a:ext cx="522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XML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978" y="641321"/>
            <a:ext cx="11406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W3C</a:t>
            </a:r>
            <a:r>
              <a:rPr lang="ko-KR" altLang="en-US" dirty="0"/>
              <a:t>에서 개발된</a:t>
            </a:r>
            <a:r>
              <a:rPr lang="en-US" altLang="ko-KR" dirty="0"/>
              <a:t>, </a:t>
            </a:r>
            <a:r>
              <a:rPr lang="ko-KR" altLang="en-US" dirty="0"/>
              <a:t>다른 특수한 목적을 갖는 </a:t>
            </a:r>
            <a:r>
              <a:rPr lang="ko-KR" altLang="en-US" dirty="0" err="1">
                <a:hlinkClick r:id="rId3" tooltip="마크업 언어"/>
              </a:rPr>
              <a:t>마크업</a:t>
            </a:r>
            <a:r>
              <a:rPr lang="ko-KR" altLang="en-US" dirty="0">
                <a:hlinkClick r:id="rId3" tooltip="마크업 언어"/>
              </a:rPr>
              <a:t> 언어</a:t>
            </a:r>
            <a:r>
              <a:rPr lang="ko-KR" altLang="en-US" dirty="0"/>
              <a:t>를 만드는데 사용하도록 권장하는 다목적 </a:t>
            </a:r>
            <a:r>
              <a:rPr lang="ko-KR" altLang="en-US" dirty="0" err="1">
                <a:hlinkClick r:id="rId3" tooltip="마크업 언어"/>
              </a:rPr>
              <a:t>마크업</a:t>
            </a:r>
            <a:r>
              <a:rPr lang="ko-KR" altLang="en-US" dirty="0">
                <a:hlinkClick r:id="rId3" tooltip="마크업 언어"/>
              </a:rPr>
              <a:t> </a:t>
            </a:r>
            <a:r>
              <a:rPr lang="ko-KR" altLang="en-US" dirty="0" smtClean="0">
                <a:hlinkClick r:id="rId3" tooltip="마크업 언어"/>
              </a:rPr>
              <a:t>언어</a:t>
            </a:r>
            <a:endParaRPr lang="en-US" altLang="ko-KR" dirty="0" smtClean="0"/>
          </a:p>
          <a:p>
            <a:r>
              <a:rPr lang="ko-KR" altLang="en-US" dirty="0"/>
              <a:t> </a:t>
            </a:r>
            <a:r>
              <a:rPr lang="en-US" altLang="ko-KR" dirty="0"/>
              <a:t>XML</a:t>
            </a:r>
            <a:r>
              <a:rPr lang="ko-KR" altLang="en-US" dirty="0"/>
              <a:t>은 주로 다른 종류의 시스템</a:t>
            </a:r>
            <a:r>
              <a:rPr lang="en-US" altLang="ko-KR" dirty="0"/>
              <a:t>, </a:t>
            </a:r>
            <a:r>
              <a:rPr lang="ko-KR" altLang="en-US" dirty="0"/>
              <a:t>특히 </a:t>
            </a:r>
            <a:r>
              <a:rPr lang="ko-KR" altLang="en-US" dirty="0">
                <a:hlinkClick r:id="rId4" tooltip="인터넷"/>
              </a:rPr>
              <a:t>인터넷</a:t>
            </a:r>
            <a:r>
              <a:rPr lang="ko-KR" altLang="en-US" dirty="0"/>
              <a:t>에 연결된 </a:t>
            </a:r>
            <a:r>
              <a:rPr lang="ko-KR" altLang="en-US" dirty="0" err="1"/>
              <a:t>시스템끼리</a:t>
            </a:r>
            <a:r>
              <a:rPr lang="ko-KR" altLang="en-US" dirty="0"/>
              <a:t> 데이터를 쉽게 주고 받을 수 있게 하여 </a:t>
            </a:r>
            <a:r>
              <a:rPr lang="en-US" altLang="ko-KR" dirty="0">
                <a:hlinkClick r:id="rId5" tooltip="HTML"/>
              </a:rPr>
              <a:t>HTML</a:t>
            </a:r>
            <a:r>
              <a:rPr lang="ko-KR" altLang="en-US" dirty="0"/>
              <a:t>의 한계를 극복할 목적으로 만들어졌다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XML</a:t>
            </a:r>
            <a:r>
              <a:rPr lang="ko-KR" altLang="en-US" dirty="0"/>
              <a:t>은 텍스트 데이터 형식으로 </a:t>
            </a:r>
            <a:r>
              <a:rPr lang="ko-KR" altLang="en-US" dirty="0">
                <a:hlinkClick r:id="rId6" tooltip="유니코드"/>
              </a:rPr>
              <a:t>유니코드</a:t>
            </a:r>
            <a:r>
              <a:rPr lang="ko-KR" altLang="en-US" dirty="0"/>
              <a:t>를 사용해 전 세계 언어를 지원한다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969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8" y="132402"/>
            <a:ext cx="522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977" y="641321"/>
            <a:ext cx="116087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HyperText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 페이지에서 다른 페이지로 이동할 수 있도록 하는 것</a:t>
            </a:r>
            <a:r>
              <a:rPr lang="en-US" altLang="ko-KR" dirty="0" smtClean="0"/>
              <a:t>)</a:t>
            </a:r>
            <a:r>
              <a:rPr lang="ko-KR" altLang="en-US" dirty="0"/>
              <a:t> 기능을 가진 문서를 만드는 언어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/>
              <a:t>웹 페이지</a:t>
            </a:r>
            <a:r>
              <a:rPr lang="en-US" altLang="ko-KR" dirty="0"/>
              <a:t>(web page)</a:t>
            </a:r>
            <a:r>
              <a:rPr lang="ko-KR" altLang="en-US" dirty="0"/>
              <a:t>는 월드 </a:t>
            </a:r>
            <a:r>
              <a:rPr lang="ko-KR" altLang="en-US" dirty="0" err="1"/>
              <a:t>와이드</a:t>
            </a:r>
            <a:r>
              <a:rPr lang="ko-KR" altLang="en-US" dirty="0"/>
              <a:t> 웹 상에 있는 개개의 </a:t>
            </a:r>
            <a:r>
              <a:rPr lang="ko-KR" altLang="en-US" dirty="0" smtClean="0"/>
              <a:t>문서</a:t>
            </a:r>
            <a:endParaRPr lang="en-US" altLang="ko-KR" dirty="0" smtClean="0"/>
          </a:p>
          <a:p>
            <a:r>
              <a:rPr lang="en-US" altLang="ko-KR" dirty="0"/>
              <a:t>HTML </a:t>
            </a:r>
            <a:r>
              <a:rPr lang="ko-KR" altLang="en-US" dirty="0"/>
              <a:t>은 웹사이트 콘텐츠를 설명하는데 사용되는 </a:t>
            </a:r>
            <a:r>
              <a:rPr lang="ko-KR" altLang="en-US" dirty="0" err="1"/>
              <a:t>마크업</a:t>
            </a:r>
            <a:r>
              <a:rPr lang="ko-KR" altLang="en-US" dirty="0"/>
              <a:t> 언어이므로 콘텐츠의 의미를 설명하는데 유일한 목적을 가지고 있습니다</a:t>
            </a:r>
            <a:r>
              <a:rPr lang="en-US" altLang="ko-KR" dirty="0"/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0" y="5691088"/>
            <a:ext cx="2533320" cy="106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47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8" y="132402"/>
            <a:ext cx="522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JavaScript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978" y="641321"/>
            <a:ext cx="522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309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8" y="132402"/>
            <a:ext cx="522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Vanilla JS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978" y="641321"/>
            <a:ext cx="522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1950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8" y="132402"/>
            <a:ext cx="522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GO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978" y="641321"/>
            <a:ext cx="522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7000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8" y="132402"/>
            <a:ext cx="522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978" y="641321"/>
            <a:ext cx="522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518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8" y="132402"/>
            <a:ext cx="522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프레임워크와 라이브러리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279" y="132402"/>
            <a:ext cx="5432516" cy="21240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39978" y="2601436"/>
            <a:ext cx="115583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dirty="0" smtClean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객체 지향 개발을 하게 되면서 통합성</a:t>
            </a:r>
            <a:r>
              <a:rPr lang="en-US" altLang="ko-KR" b="0" i="0" dirty="0" smtClean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 smtClean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일관성의 부족이 발생되는 문제를 해결할 </a:t>
            </a:r>
            <a:r>
              <a:rPr lang="ko-KR" altLang="en-US" b="0" i="0" dirty="0" err="1" smtClean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방법중</a:t>
            </a:r>
            <a:r>
              <a:rPr lang="ko-KR" altLang="en-US" b="0" i="0" dirty="0" smtClean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하나라고 할 수 있습니다</a:t>
            </a:r>
            <a:r>
              <a:rPr lang="en-US" altLang="ko-KR" b="0" i="0" dirty="0" smtClean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ko-KR" altLang="en-US" dirty="0"/>
              <a:t>프레임워크는 뼈대나 기반구조를 </a:t>
            </a:r>
            <a:r>
              <a:rPr lang="ko-KR" altLang="en-US" dirty="0" smtClean="0"/>
              <a:t>뜻함</a:t>
            </a:r>
            <a:endParaRPr lang="en-US" altLang="ko-KR" dirty="0" smtClean="0"/>
          </a:p>
          <a:p>
            <a:r>
              <a:rPr lang="ko-KR" altLang="en-US" dirty="0"/>
              <a:t>특정 개념들의 추상화를 제공하는 여러 클래스나 컴포넌트로 </a:t>
            </a:r>
            <a:r>
              <a:rPr lang="ko-KR" altLang="en-US" dirty="0" err="1" smtClean="0"/>
              <a:t>구성되있음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9978" y="1292042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err="1" smtClean="0"/>
              <a:t>FrameWork</a:t>
            </a:r>
            <a:endParaRPr lang="ko-KR" altLang="en-US" sz="6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39978" y="3915891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/>
              <a:t>Library</a:t>
            </a:r>
            <a:endParaRPr lang="ko-KR" altLang="en-US" sz="6000" b="1" dirty="0"/>
          </a:p>
        </p:txBody>
      </p:sp>
      <p:sp>
        <p:nvSpPr>
          <p:cNvPr id="9" name="직사각형 8"/>
          <p:cNvSpPr/>
          <p:nvPr/>
        </p:nvSpPr>
        <p:spPr>
          <a:xfrm>
            <a:off x="239978" y="5116036"/>
            <a:ext cx="115583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단순 </a:t>
            </a:r>
            <a:r>
              <a:rPr lang="ko-KR" altLang="en-US" dirty="0" err="1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활용가능한</a:t>
            </a:r>
            <a:r>
              <a:rPr lang="ko-KR" altLang="en-US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도구들의 집합</a:t>
            </a:r>
            <a:r>
              <a:rPr lang="en-US" altLang="ko-KR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개발자가 만든 클래스에서 호출하여 사용</a:t>
            </a:r>
            <a:r>
              <a:rPr lang="en-US" altLang="ko-KR" dirty="0"/>
              <a:t>, </a:t>
            </a:r>
            <a:r>
              <a:rPr lang="ko-KR" altLang="en-US" dirty="0"/>
              <a:t>클래스들의 나열로 필요한 클래스를 불러서 사용하는 방식을 취하고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878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6178" y="1800136"/>
            <a:ext cx="115964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라이브러리와 프레임워크의 차이는 </a:t>
            </a:r>
            <a:r>
              <a:rPr lang="ko-KR" altLang="en-US" b="1" dirty="0" smtClean="0"/>
              <a:t>제어 흐름에 대한 </a:t>
            </a:r>
            <a:r>
              <a:rPr lang="ko-KR" altLang="en-US" b="1" dirty="0" err="1" smtClean="0"/>
              <a:t>주도성이</a:t>
            </a:r>
            <a:r>
              <a:rPr lang="ko-KR" altLang="en-US" b="1" dirty="0" smtClean="0"/>
              <a:t> 누구에게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어디에 있는가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있습</a:t>
            </a:r>
            <a:endParaRPr lang="en-US" altLang="ko-KR" dirty="0" smtClean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어플리케이션의 </a:t>
            </a:r>
            <a:r>
              <a:rPr lang="en-US" altLang="ko-KR" b="1" dirty="0"/>
              <a:t>Flow(</a:t>
            </a:r>
            <a:r>
              <a:rPr lang="ko-KR" altLang="en-US" b="1" dirty="0"/>
              <a:t>흐름</a:t>
            </a:r>
            <a:r>
              <a:rPr lang="en-US" altLang="ko-KR" b="1" dirty="0"/>
              <a:t>)</a:t>
            </a:r>
            <a:r>
              <a:rPr lang="ko-KR" altLang="en-US" b="1" dirty="0"/>
              <a:t>를 누가 쥐고 있느냐</a:t>
            </a:r>
            <a:r>
              <a:rPr lang="ko-KR" altLang="en-US" dirty="0"/>
              <a:t>에 달려 있습니다</a:t>
            </a:r>
            <a:r>
              <a:rPr lang="en-US" altLang="ko-KR" dirty="0"/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/>
              <a:t>프레임워크는 전체적인 흐름을 스스로가 쥐고 있으며 사용자는 그 안에서 필요한 코드를 짜 넣으며 반면에 라이브러리는 사용자가 전체적인 흐름을 만들며 라이브러리를 가져다 쓰는 것이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/>
              <a:t>다시 말해</a:t>
            </a:r>
            <a:r>
              <a:rPr lang="en-US" altLang="ko-KR" dirty="0"/>
              <a:t>, </a:t>
            </a:r>
            <a:r>
              <a:rPr lang="ko-KR" altLang="en-US" dirty="0"/>
              <a:t>라이브러리는 라이브러리를 가져다가 사용하고 호출하는 측에 전적으로 </a:t>
            </a:r>
            <a:r>
              <a:rPr lang="ko-KR" altLang="en-US" dirty="0" err="1"/>
              <a:t>주도성이</a:t>
            </a:r>
            <a:r>
              <a:rPr lang="ko-KR" altLang="en-US" dirty="0"/>
              <a:t> 있으며 프레임워크는 그 </a:t>
            </a:r>
            <a:r>
              <a:rPr lang="ko-KR" altLang="en-US" dirty="0" err="1"/>
              <a:t>틀안에</a:t>
            </a:r>
            <a:r>
              <a:rPr lang="ko-KR" altLang="en-US" dirty="0"/>
              <a:t> 이미 제어 흐름에 대한 </a:t>
            </a:r>
            <a:r>
              <a:rPr lang="ko-KR" altLang="en-US" dirty="0" err="1"/>
              <a:t>주도성이</a:t>
            </a:r>
            <a:r>
              <a:rPr lang="ko-KR" altLang="en-US" dirty="0"/>
              <a:t> 내재</a:t>
            </a:r>
            <a:r>
              <a:rPr lang="en-US" altLang="ko-KR" dirty="0"/>
              <a:t>(</a:t>
            </a:r>
            <a:r>
              <a:rPr lang="ko-KR" altLang="en-US" dirty="0"/>
              <a:t>내포</a:t>
            </a:r>
            <a:r>
              <a:rPr lang="en-US" altLang="ko-KR" dirty="0"/>
              <a:t>)</a:t>
            </a:r>
            <a:r>
              <a:rPr lang="ko-KR" altLang="en-US" dirty="0"/>
              <a:t>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프레임워크는 가져다가 사용한다기보다는 거기에 들어가서 사용한다는 느낌</a:t>
            </a:r>
            <a:r>
              <a:rPr lang="en-US" altLang="ko-KR" dirty="0"/>
              <a:t>/</a:t>
            </a:r>
            <a:r>
              <a:rPr lang="ko-KR" altLang="en-US" dirty="0"/>
              <a:t>관점으로 접근할 수 있습니다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ko-KR" altLang="en-US" dirty="0"/>
              <a:t>프레임워크에는 분명한 </a:t>
            </a:r>
            <a:r>
              <a:rPr lang="ko-KR" altLang="en-US" b="1" dirty="0"/>
              <a:t>제어의 역전</a:t>
            </a:r>
            <a:r>
              <a:rPr lang="ko-KR" altLang="en-US" dirty="0"/>
              <a:t> 개념이 적용되어 있어야 합니다</a:t>
            </a:r>
            <a:r>
              <a:rPr lang="en-US" altLang="ko-KR" dirty="0"/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/>
              <a:t>출처</a:t>
            </a:r>
            <a:r>
              <a:rPr lang="en-US" altLang="ko-KR" dirty="0"/>
              <a:t>: </a:t>
            </a:r>
            <a:r>
              <a:rPr lang="en-US" altLang="ko-KR" dirty="0">
                <a:hlinkClick r:id="rId2"/>
              </a:rPr>
              <a:t>https://webclub.tistory.com/458</a:t>
            </a:r>
            <a:r>
              <a:rPr lang="ko-KR" altLang="en-US" dirty="0"/>
              <a:t> </a:t>
            </a:r>
            <a:r>
              <a:rPr lang="en-US" altLang="ko-KR" dirty="0"/>
              <a:t>[Web Club]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6178" y="415742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err="1" smtClean="0"/>
              <a:t>FrameWork</a:t>
            </a:r>
            <a:endParaRPr lang="ko-KR" altLang="en-US" sz="6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50378" y="415741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/>
              <a:t>Library</a:t>
            </a:r>
            <a:endParaRPr lang="ko-KR" altLang="en-US" sz="6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05678" y="374283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/>
              <a:t>VS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14527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6178" y="415742"/>
            <a:ext cx="86881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err="1" smtClean="0"/>
              <a:t>FrameWork</a:t>
            </a:r>
            <a:r>
              <a:rPr lang="en-US" altLang="ko-KR" sz="6000" b="1" dirty="0" smtClean="0"/>
              <a:t> </a:t>
            </a:r>
            <a:r>
              <a:rPr lang="ko-KR" altLang="en-US" sz="6000" b="1" dirty="0" smtClean="0"/>
              <a:t>종류</a:t>
            </a:r>
            <a:endParaRPr lang="ko-KR" altLang="en-US" sz="6000" b="1" dirty="0"/>
          </a:p>
        </p:txBody>
      </p:sp>
      <p:sp>
        <p:nvSpPr>
          <p:cNvPr id="5" name="직사각형 4"/>
          <p:cNvSpPr/>
          <p:nvPr/>
        </p:nvSpPr>
        <p:spPr>
          <a:xfrm>
            <a:off x="635000" y="1625243"/>
            <a:ext cx="7200900" cy="4898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u="none" strike="noStrike" dirty="0" smtClean="0">
                <a:solidFill>
                  <a:srgbClr val="0275D8"/>
                </a:solidFill>
                <a:effectLst/>
                <a:latin typeface="+mj-lt"/>
                <a:hlinkClick r:id="rId2" tooltip="Spring(프레임워크)"/>
              </a:rPr>
              <a:t>Spring</a:t>
            </a:r>
            <a:r>
              <a:rPr lang="en-US" altLang="ko-KR" sz="1400" b="0" i="0" dirty="0" smtClean="0">
                <a:solidFill>
                  <a:srgbClr val="373A3C"/>
                </a:solidFill>
                <a:effectLst/>
                <a:latin typeface="+mj-lt"/>
              </a:rPr>
              <a:t>: </a:t>
            </a:r>
            <a:r>
              <a:rPr lang="en-US" altLang="ko-KR" sz="1400" b="0" i="0" u="none" strike="noStrike" dirty="0" smtClean="0">
                <a:solidFill>
                  <a:srgbClr val="0275D8"/>
                </a:solidFill>
                <a:effectLst/>
                <a:latin typeface="+mj-lt"/>
                <a:hlinkClick r:id="rId3" tooltip="Java"/>
              </a:rPr>
              <a:t>Java</a:t>
            </a:r>
            <a:r>
              <a:rPr lang="ko-KR" altLang="en-US" sz="1400" b="0" i="0" dirty="0" smtClean="0">
                <a:solidFill>
                  <a:srgbClr val="373A3C"/>
                </a:solidFill>
                <a:effectLst/>
                <a:latin typeface="+mj-lt"/>
              </a:rPr>
              <a:t>의 </a:t>
            </a:r>
            <a:r>
              <a:rPr lang="ko-KR" altLang="en-US" sz="1400" b="0" i="0" u="none" strike="noStrike" dirty="0" smtClean="0">
                <a:solidFill>
                  <a:srgbClr val="0275D8"/>
                </a:solidFill>
                <a:effectLst/>
                <a:latin typeface="+mj-lt"/>
                <a:hlinkClick r:id="rId4" tooltip="웹 프레임워크"/>
              </a:rPr>
              <a:t>웹 프레임워크</a:t>
            </a:r>
            <a:endParaRPr lang="ko-KR" altLang="en-US" sz="1400" b="0" i="0" dirty="0" smtClean="0">
              <a:solidFill>
                <a:srgbClr val="373A3C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u="none" strike="noStrike" dirty="0" smtClean="0">
                <a:solidFill>
                  <a:srgbClr val="0275D8"/>
                </a:solidFill>
                <a:effectLst/>
                <a:latin typeface="+mj-lt"/>
                <a:hlinkClick r:id="rId5" tooltip="아파치 HTTP 서버"/>
              </a:rPr>
              <a:t>Apache</a:t>
            </a:r>
            <a:r>
              <a:rPr lang="ko-KR" altLang="en-US" sz="1400" b="0" i="0" dirty="0" smtClean="0">
                <a:solidFill>
                  <a:srgbClr val="373A3C"/>
                </a:solidFill>
                <a:effectLst/>
                <a:latin typeface="+mj-lt"/>
              </a:rPr>
              <a:t> 시리즈 </a:t>
            </a:r>
            <a:r>
              <a:rPr lang="en-US" altLang="ko-KR" sz="1400" b="0" i="0" dirty="0" smtClean="0">
                <a:solidFill>
                  <a:srgbClr val="373A3C"/>
                </a:solidFill>
                <a:effectLst/>
                <a:latin typeface="+mj-lt"/>
              </a:rPr>
              <a:t>(Sling, </a:t>
            </a:r>
            <a:r>
              <a:rPr lang="en-US" altLang="ko-KR" sz="1400" b="0" i="0" dirty="0" err="1" smtClean="0">
                <a:solidFill>
                  <a:srgbClr val="373A3C"/>
                </a:solidFill>
                <a:effectLst/>
                <a:latin typeface="+mj-lt"/>
              </a:rPr>
              <a:t>Structs</a:t>
            </a:r>
            <a:r>
              <a:rPr lang="en-US" altLang="ko-KR" sz="1400" b="0" i="0" dirty="0" smtClean="0">
                <a:solidFill>
                  <a:srgbClr val="373A3C"/>
                </a:solidFill>
                <a:effectLst/>
                <a:latin typeface="+mj-lt"/>
              </a:rPr>
              <a:t> 2, Wicket </a:t>
            </a:r>
            <a:r>
              <a:rPr lang="ko-KR" altLang="en-US" sz="1400" b="0" i="0" dirty="0" smtClean="0">
                <a:solidFill>
                  <a:srgbClr val="373A3C"/>
                </a:solidFill>
                <a:effectLst/>
                <a:latin typeface="+mj-lt"/>
              </a:rPr>
              <a:t>등</a:t>
            </a:r>
            <a:r>
              <a:rPr lang="en-US" altLang="ko-KR" sz="1400" b="0" i="0" dirty="0" smtClean="0">
                <a:solidFill>
                  <a:srgbClr val="373A3C"/>
                </a:solidFill>
                <a:effectLst/>
                <a:latin typeface="+mj-lt"/>
              </a:rPr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 smtClean="0">
                <a:solidFill>
                  <a:srgbClr val="373A3C"/>
                </a:solidFill>
                <a:effectLst/>
                <a:latin typeface="+mj-lt"/>
              </a:rPr>
              <a:t>JWT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u="none" strike="noStrike" dirty="0" smtClean="0">
                <a:solidFill>
                  <a:srgbClr val="0275D8"/>
                </a:solidFill>
                <a:effectLst/>
                <a:latin typeface="+mj-lt"/>
                <a:hlinkClick r:id="rId6" tooltip="Django"/>
              </a:rPr>
              <a:t>Django</a:t>
            </a:r>
            <a:r>
              <a:rPr lang="en-US" altLang="ko-KR" sz="1400" b="0" i="0" dirty="0" smtClean="0">
                <a:solidFill>
                  <a:srgbClr val="373A3C"/>
                </a:solidFill>
                <a:effectLst/>
                <a:latin typeface="+mj-lt"/>
              </a:rPr>
              <a:t>: </a:t>
            </a:r>
            <a:r>
              <a:rPr lang="en-US" altLang="ko-KR" sz="1400" b="0" i="0" u="none" strike="noStrike" dirty="0" smtClean="0">
                <a:solidFill>
                  <a:srgbClr val="0275D8"/>
                </a:solidFill>
                <a:effectLst/>
                <a:latin typeface="+mj-lt"/>
                <a:hlinkClick r:id="rId7" tooltip="Python"/>
              </a:rPr>
              <a:t>Python</a:t>
            </a:r>
            <a:r>
              <a:rPr lang="ko-KR" altLang="en-US" sz="1400" b="0" i="0" dirty="0" smtClean="0">
                <a:solidFill>
                  <a:srgbClr val="373A3C"/>
                </a:solidFill>
                <a:effectLst/>
                <a:latin typeface="+mj-lt"/>
              </a:rPr>
              <a:t>의 </a:t>
            </a:r>
            <a:r>
              <a:rPr lang="ko-KR" altLang="en-US" sz="1400" b="0" i="0" u="none" strike="noStrike" dirty="0" smtClean="0">
                <a:solidFill>
                  <a:srgbClr val="0275D8"/>
                </a:solidFill>
                <a:effectLst/>
                <a:latin typeface="+mj-lt"/>
                <a:hlinkClick r:id="rId4" tooltip="웹 프레임워크"/>
              </a:rPr>
              <a:t>웹 프레임워크</a:t>
            </a:r>
            <a:endParaRPr lang="ko-KR" altLang="en-US" sz="1400" b="0" i="0" dirty="0" smtClean="0">
              <a:solidFill>
                <a:srgbClr val="373A3C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u="none" strike="noStrike" dirty="0" smtClean="0">
                <a:solidFill>
                  <a:srgbClr val="0275D8"/>
                </a:solidFill>
                <a:effectLst/>
                <a:latin typeface="+mj-lt"/>
                <a:hlinkClick r:id="rId8" tooltip="Flask"/>
              </a:rPr>
              <a:t>Flask</a:t>
            </a:r>
            <a:r>
              <a:rPr lang="en-US" altLang="ko-KR" sz="1400" b="0" i="0" dirty="0" smtClean="0">
                <a:solidFill>
                  <a:srgbClr val="373A3C"/>
                </a:solidFill>
                <a:effectLst/>
                <a:latin typeface="+mj-lt"/>
              </a:rPr>
              <a:t>: Python</a:t>
            </a:r>
            <a:r>
              <a:rPr lang="ko-KR" altLang="en-US" sz="1400" b="0" i="0" dirty="0" smtClean="0">
                <a:solidFill>
                  <a:srgbClr val="373A3C"/>
                </a:solidFill>
                <a:effectLst/>
                <a:latin typeface="+mj-lt"/>
              </a:rPr>
              <a:t>의 마이크로 </a:t>
            </a:r>
            <a:r>
              <a:rPr lang="ko-KR" altLang="en-US" sz="1400" b="0" i="0" u="none" strike="noStrike" dirty="0" smtClean="0">
                <a:solidFill>
                  <a:srgbClr val="0275D8"/>
                </a:solidFill>
                <a:effectLst/>
                <a:latin typeface="+mj-lt"/>
                <a:hlinkClick r:id="rId4" tooltip="웹 프레임워크"/>
              </a:rPr>
              <a:t>웹 프레임워크</a:t>
            </a:r>
            <a:endParaRPr lang="ko-KR" altLang="en-US" sz="1400" b="0" i="0" dirty="0" smtClean="0">
              <a:solidFill>
                <a:srgbClr val="373A3C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u="none" strike="noStrike" dirty="0" smtClean="0">
                <a:solidFill>
                  <a:srgbClr val="0275D8"/>
                </a:solidFill>
                <a:effectLst/>
                <a:latin typeface="+mj-lt"/>
                <a:hlinkClick r:id="rId9" tooltip="Ruby on Rails"/>
              </a:rPr>
              <a:t>Ruby on Rails</a:t>
            </a:r>
            <a:r>
              <a:rPr lang="en-US" altLang="ko-KR" sz="1400" b="0" i="0" dirty="0" smtClean="0">
                <a:solidFill>
                  <a:srgbClr val="373A3C"/>
                </a:solidFill>
                <a:effectLst/>
                <a:latin typeface="+mj-lt"/>
              </a:rPr>
              <a:t>: </a:t>
            </a:r>
            <a:r>
              <a:rPr lang="en-US" altLang="ko-KR" sz="1400" b="0" i="0" u="none" strike="noStrike" dirty="0" smtClean="0">
                <a:solidFill>
                  <a:srgbClr val="0275D8"/>
                </a:solidFill>
                <a:effectLst/>
                <a:latin typeface="+mj-lt"/>
                <a:hlinkClick r:id="rId10" tooltip="Ruby"/>
              </a:rPr>
              <a:t>Ruby</a:t>
            </a:r>
            <a:r>
              <a:rPr lang="ko-KR" altLang="en-US" sz="1400" b="0" i="0" dirty="0" smtClean="0">
                <a:solidFill>
                  <a:srgbClr val="373A3C"/>
                </a:solidFill>
                <a:effectLst/>
                <a:latin typeface="+mj-lt"/>
              </a:rPr>
              <a:t>의 </a:t>
            </a:r>
            <a:r>
              <a:rPr lang="ko-KR" altLang="en-US" sz="1400" b="0" i="0" u="none" strike="noStrike" dirty="0" smtClean="0">
                <a:solidFill>
                  <a:srgbClr val="0275D8"/>
                </a:solidFill>
                <a:effectLst/>
                <a:latin typeface="+mj-lt"/>
                <a:hlinkClick r:id="rId4" tooltip="웹 프레임워크"/>
              </a:rPr>
              <a:t>웹 프레임워크</a:t>
            </a:r>
            <a:endParaRPr lang="ko-KR" altLang="en-US" sz="1400" b="0" i="0" dirty="0" smtClean="0">
              <a:solidFill>
                <a:srgbClr val="373A3C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 err="1" smtClean="0">
                <a:solidFill>
                  <a:srgbClr val="373A3C"/>
                </a:solidFill>
                <a:effectLst/>
                <a:latin typeface="+mj-lt"/>
              </a:rPr>
              <a:t>Laravel</a:t>
            </a:r>
            <a:r>
              <a:rPr lang="en-US" altLang="ko-KR" sz="1400" b="0" i="0" dirty="0" smtClean="0">
                <a:solidFill>
                  <a:srgbClr val="373A3C"/>
                </a:solidFill>
                <a:effectLst/>
                <a:latin typeface="+mj-lt"/>
              </a:rPr>
              <a:t>, </a:t>
            </a:r>
            <a:r>
              <a:rPr lang="en-US" altLang="ko-KR" sz="1400" b="0" i="0" dirty="0" err="1" smtClean="0">
                <a:solidFill>
                  <a:srgbClr val="373A3C"/>
                </a:solidFill>
                <a:effectLst/>
                <a:latin typeface="+mj-lt"/>
              </a:rPr>
              <a:t>Codeigniter</a:t>
            </a:r>
            <a:r>
              <a:rPr lang="en-US" altLang="ko-KR" sz="1400" b="0" i="0" dirty="0" smtClean="0">
                <a:solidFill>
                  <a:srgbClr val="373A3C"/>
                </a:solidFill>
                <a:effectLst/>
                <a:latin typeface="+mj-lt"/>
              </a:rPr>
              <a:t>, </a:t>
            </a:r>
            <a:r>
              <a:rPr lang="en-US" altLang="ko-KR" sz="1400" b="0" i="0" dirty="0" err="1" smtClean="0">
                <a:solidFill>
                  <a:srgbClr val="373A3C"/>
                </a:solidFill>
                <a:effectLst/>
                <a:latin typeface="+mj-lt"/>
              </a:rPr>
              <a:t>CakePHP</a:t>
            </a:r>
            <a:r>
              <a:rPr lang="en-US" altLang="ko-KR" sz="1400" b="0" i="0" dirty="0" smtClean="0">
                <a:solidFill>
                  <a:srgbClr val="373A3C"/>
                </a:solidFill>
                <a:effectLst/>
                <a:latin typeface="+mj-lt"/>
              </a:rPr>
              <a:t>, </a:t>
            </a:r>
            <a:r>
              <a:rPr lang="en-US" altLang="ko-KR" sz="1400" b="0" i="0" dirty="0" err="1" smtClean="0">
                <a:solidFill>
                  <a:srgbClr val="373A3C"/>
                </a:solidFill>
                <a:effectLst/>
                <a:latin typeface="+mj-lt"/>
              </a:rPr>
              <a:t>Symfony</a:t>
            </a:r>
            <a:r>
              <a:rPr lang="en-US" altLang="ko-KR" sz="1400" b="0" i="0" dirty="0" smtClean="0">
                <a:solidFill>
                  <a:srgbClr val="373A3C"/>
                </a:solidFill>
                <a:effectLst/>
                <a:latin typeface="+mj-lt"/>
              </a:rPr>
              <a:t>, Zend: </a:t>
            </a:r>
            <a:r>
              <a:rPr lang="en-US" altLang="ko-KR" sz="1400" b="0" i="0" u="none" strike="noStrike" dirty="0" smtClean="0">
                <a:solidFill>
                  <a:srgbClr val="0275D8"/>
                </a:solidFill>
                <a:effectLst/>
                <a:latin typeface="+mj-lt"/>
                <a:hlinkClick r:id="rId11" tooltip="PHP"/>
              </a:rPr>
              <a:t>PHP</a:t>
            </a:r>
            <a:r>
              <a:rPr lang="ko-KR" altLang="en-US" sz="1400" b="0" i="0" dirty="0" smtClean="0">
                <a:solidFill>
                  <a:srgbClr val="373A3C"/>
                </a:solidFill>
                <a:effectLst/>
                <a:latin typeface="+mj-lt"/>
              </a:rPr>
              <a:t>의 </a:t>
            </a:r>
            <a:r>
              <a:rPr lang="ko-KR" altLang="en-US" sz="1400" b="0" i="0" u="none" strike="noStrike" dirty="0" smtClean="0">
                <a:solidFill>
                  <a:srgbClr val="0275D8"/>
                </a:solidFill>
                <a:effectLst/>
                <a:latin typeface="+mj-lt"/>
                <a:hlinkClick r:id="rId4" tooltip="웹 프레임워크"/>
              </a:rPr>
              <a:t>웹 프레임워크</a:t>
            </a:r>
            <a:endParaRPr lang="ko-KR" altLang="en-US" sz="1400" b="0" i="0" dirty="0" smtClean="0">
              <a:solidFill>
                <a:srgbClr val="373A3C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u="none" strike="noStrike" dirty="0" smtClean="0">
                <a:solidFill>
                  <a:srgbClr val="0275D8"/>
                </a:solidFill>
                <a:effectLst/>
                <a:latin typeface="+mj-lt"/>
                <a:hlinkClick r:id="rId12" tooltip="Bootstrap(프레임워크)"/>
              </a:rPr>
              <a:t>Bootstrap</a:t>
            </a:r>
            <a:r>
              <a:rPr lang="en-US" altLang="ko-KR" sz="1400" b="0" i="0" dirty="0" smtClean="0">
                <a:solidFill>
                  <a:srgbClr val="373A3C"/>
                </a:solidFill>
                <a:effectLst/>
                <a:latin typeface="+mj-lt"/>
              </a:rPr>
              <a:t>: </a:t>
            </a:r>
            <a:r>
              <a:rPr lang="ko-KR" altLang="en-US" sz="1400" b="0" i="0" u="none" strike="noStrike" dirty="0" smtClean="0">
                <a:solidFill>
                  <a:srgbClr val="0275D8"/>
                </a:solidFill>
                <a:effectLst/>
                <a:latin typeface="+mj-lt"/>
                <a:hlinkClick r:id="rId13" tooltip="트위터"/>
              </a:rPr>
              <a:t>트위터</a:t>
            </a:r>
            <a:r>
              <a:rPr lang="ko-KR" altLang="en-US" sz="1400" b="0" i="0" dirty="0" smtClean="0">
                <a:solidFill>
                  <a:srgbClr val="373A3C"/>
                </a:solidFill>
                <a:effectLst/>
                <a:latin typeface="+mj-lt"/>
              </a:rPr>
              <a:t>의 </a:t>
            </a:r>
            <a:r>
              <a:rPr lang="en-US" altLang="ko-KR" sz="1400" b="0" i="0" u="none" strike="noStrike" dirty="0" smtClean="0">
                <a:solidFill>
                  <a:srgbClr val="0275D8"/>
                </a:solidFill>
                <a:effectLst/>
                <a:latin typeface="+mj-lt"/>
                <a:hlinkClick r:id="rId14" tooltip="jQuery"/>
              </a:rPr>
              <a:t>jQuery</a:t>
            </a:r>
            <a:r>
              <a:rPr lang="ko-KR" altLang="en-US" sz="1400" b="0" i="0" dirty="0" smtClean="0">
                <a:solidFill>
                  <a:srgbClr val="373A3C"/>
                </a:solidFill>
                <a:effectLst/>
                <a:latin typeface="+mj-lt"/>
              </a:rPr>
              <a:t> 기반 </a:t>
            </a:r>
            <a:r>
              <a:rPr lang="ko-KR" altLang="en-US" sz="1400" b="0" i="0" u="none" strike="noStrike" dirty="0" smtClean="0">
                <a:solidFill>
                  <a:srgbClr val="0275D8"/>
                </a:solidFill>
                <a:effectLst/>
                <a:latin typeface="+mj-lt"/>
                <a:hlinkClick r:id="rId4" tooltip="웹 프레임워크"/>
              </a:rPr>
              <a:t>웹 프레임워크</a:t>
            </a:r>
            <a:endParaRPr lang="ko-KR" altLang="en-US" sz="1400" b="0" i="0" dirty="0" smtClean="0">
              <a:solidFill>
                <a:srgbClr val="373A3C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u="none" strike="noStrike" dirty="0" smtClean="0">
                <a:solidFill>
                  <a:srgbClr val="0275D8"/>
                </a:solidFill>
                <a:effectLst/>
                <a:latin typeface="+mj-lt"/>
                <a:hlinkClick r:id="rId15" tooltip=".NET Framework"/>
              </a:rPr>
              <a:t>.NET Framework</a:t>
            </a:r>
            <a:endParaRPr lang="ko-KR" altLang="en-US" sz="1400" b="0" i="0" dirty="0" smtClean="0">
              <a:solidFill>
                <a:srgbClr val="373A3C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u="none" strike="noStrike" dirty="0" err="1" smtClean="0">
                <a:solidFill>
                  <a:srgbClr val="0275D8"/>
                </a:solidFill>
                <a:effectLst/>
                <a:latin typeface="+mj-lt"/>
                <a:hlinkClick r:id="rId16" tooltip="Qt(프레임워크)"/>
              </a:rPr>
              <a:t>Qt</a:t>
            </a:r>
            <a:endParaRPr lang="ko-KR" altLang="en-US" sz="1400" b="0" i="0" dirty="0" smtClean="0">
              <a:solidFill>
                <a:srgbClr val="373A3C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u="none" strike="noStrike" dirty="0" smtClean="0">
                <a:solidFill>
                  <a:srgbClr val="0275D8"/>
                </a:solidFill>
                <a:effectLst/>
                <a:latin typeface="+mj-lt"/>
                <a:hlinkClick r:id="rId17" tooltip="Node.js"/>
              </a:rPr>
              <a:t>Node.js</a:t>
            </a:r>
            <a:r>
              <a:rPr lang="ko-KR" altLang="en-US" sz="1400" b="0" i="0" dirty="0" smtClean="0">
                <a:solidFill>
                  <a:srgbClr val="373A3C"/>
                </a:solidFill>
                <a:effectLst/>
                <a:latin typeface="+mj-lt"/>
              </a:rPr>
              <a:t>의 </a:t>
            </a:r>
            <a:r>
              <a:rPr lang="en-US" altLang="ko-KR" sz="1400" b="0" i="0" dirty="0" smtClean="0">
                <a:solidFill>
                  <a:srgbClr val="373A3C"/>
                </a:solidFill>
                <a:effectLst/>
                <a:latin typeface="+mj-lt"/>
              </a:rPr>
              <a:t>Express.js </a:t>
            </a:r>
            <a:r>
              <a:rPr lang="ko-KR" altLang="en-US" sz="1400" b="0" i="0" dirty="0" smtClean="0">
                <a:solidFill>
                  <a:srgbClr val="373A3C"/>
                </a:solidFill>
                <a:effectLst/>
                <a:latin typeface="+mj-lt"/>
              </a:rPr>
              <a:t>프레임워크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 smtClean="0">
                <a:solidFill>
                  <a:srgbClr val="373A3C"/>
                </a:solidFill>
                <a:effectLst/>
                <a:latin typeface="+mj-lt"/>
              </a:rPr>
              <a:t>웹 </a:t>
            </a:r>
            <a:r>
              <a:rPr lang="ko-KR" altLang="en-US" sz="1400" b="0" i="0" dirty="0" err="1" smtClean="0">
                <a:solidFill>
                  <a:srgbClr val="373A3C"/>
                </a:solidFill>
                <a:effectLst/>
                <a:latin typeface="+mj-lt"/>
              </a:rPr>
              <a:t>프론트엔드의</a:t>
            </a:r>
            <a:r>
              <a:rPr lang="ko-KR" altLang="en-US" sz="1400" b="0" i="0" dirty="0" smtClean="0">
                <a:solidFill>
                  <a:srgbClr val="373A3C"/>
                </a:solidFill>
                <a:effectLst/>
                <a:latin typeface="+mj-lt"/>
              </a:rPr>
              <a:t> </a:t>
            </a:r>
            <a:r>
              <a:rPr lang="en-US" altLang="ko-KR" sz="1400" b="0" i="0" u="none" strike="noStrike" dirty="0" smtClean="0">
                <a:solidFill>
                  <a:srgbClr val="0275D8"/>
                </a:solidFill>
                <a:effectLst/>
                <a:latin typeface="+mj-lt"/>
                <a:hlinkClick r:id="rId18" tooltip="SPA"/>
              </a:rPr>
              <a:t>SPA</a:t>
            </a:r>
            <a:r>
              <a:rPr lang="ko-KR" altLang="en-US" sz="1400" b="0" i="0" dirty="0" smtClean="0">
                <a:solidFill>
                  <a:srgbClr val="373A3C"/>
                </a:solidFill>
                <a:effectLst/>
                <a:latin typeface="+mj-lt"/>
              </a:rPr>
              <a:t>용 프레임워크 </a:t>
            </a:r>
            <a:r>
              <a:rPr lang="en-US" altLang="ko-KR" sz="1400" b="0" i="0" dirty="0" smtClean="0">
                <a:solidFill>
                  <a:srgbClr val="373A3C"/>
                </a:solidFill>
                <a:effectLst/>
                <a:latin typeface="+mj-lt"/>
              </a:rPr>
              <a:t>(</a:t>
            </a:r>
            <a:r>
              <a:rPr lang="en-US" altLang="ko-KR" sz="1400" b="0" i="0" u="none" strike="noStrike" dirty="0" smtClean="0">
                <a:solidFill>
                  <a:srgbClr val="0275D8"/>
                </a:solidFill>
                <a:effectLst/>
                <a:latin typeface="+mj-lt"/>
                <a:hlinkClick r:id="rId19" tooltip="AngularJS"/>
              </a:rPr>
              <a:t>AngularJS</a:t>
            </a:r>
            <a:r>
              <a:rPr lang="en-US" altLang="ko-KR" sz="1400" b="0" i="0" dirty="0" smtClean="0">
                <a:solidFill>
                  <a:srgbClr val="373A3C"/>
                </a:solidFill>
                <a:effectLst/>
                <a:latin typeface="+mj-lt"/>
              </a:rPr>
              <a:t>, Angular, Vue.js </a:t>
            </a:r>
            <a:r>
              <a:rPr lang="ko-KR" altLang="en-US" sz="1400" b="0" i="0" dirty="0" smtClean="0">
                <a:solidFill>
                  <a:srgbClr val="373A3C"/>
                </a:solidFill>
                <a:effectLst/>
                <a:latin typeface="+mj-lt"/>
              </a:rPr>
              <a:t>등</a:t>
            </a:r>
            <a:r>
              <a:rPr lang="en-US" altLang="ko-KR" sz="1400" b="0" i="0" dirty="0" smtClean="0">
                <a:solidFill>
                  <a:srgbClr val="373A3C"/>
                </a:solidFill>
                <a:effectLst/>
                <a:latin typeface="+mj-lt"/>
              </a:rPr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 smtClean="0">
                <a:solidFill>
                  <a:srgbClr val="373A3C"/>
                </a:solidFill>
                <a:effectLst/>
                <a:latin typeface="+mj-lt"/>
              </a:rPr>
              <a:t>Play: </a:t>
            </a:r>
            <a:r>
              <a:rPr lang="ko-KR" altLang="en-US" sz="1400" b="0" i="0" dirty="0" smtClean="0">
                <a:solidFill>
                  <a:srgbClr val="373A3C"/>
                </a:solidFill>
                <a:effectLst/>
                <a:latin typeface="+mj-lt"/>
              </a:rPr>
              <a:t>함수형 언어 </a:t>
            </a:r>
            <a:r>
              <a:rPr lang="en-US" altLang="ko-KR" sz="1400" b="0" i="0" u="none" strike="noStrike" dirty="0" smtClean="0">
                <a:solidFill>
                  <a:srgbClr val="0275D8"/>
                </a:solidFill>
                <a:effectLst/>
                <a:latin typeface="+mj-lt"/>
                <a:hlinkClick r:id="rId20" tooltip="Scala"/>
              </a:rPr>
              <a:t>Scala</a:t>
            </a:r>
            <a:r>
              <a:rPr lang="ko-KR" altLang="en-US" sz="1400" b="0" i="0" dirty="0" smtClean="0">
                <a:solidFill>
                  <a:srgbClr val="373A3C"/>
                </a:solidFill>
                <a:effectLst/>
                <a:latin typeface="+mj-lt"/>
              </a:rPr>
              <a:t>의 </a:t>
            </a:r>
            <a:r>
              <a:rPr lang="ko-KR" altLang="en-US" sz="1400" b="0" i="0" u="none" strike="noStrike" dirty="0" smtClean="0">
                <a:solidFill>
                  <a:srgbClr val="0275D8"/>
                </a:solidFill>
                <a:effectLst/>
                <a:latin typeface="+mj-lt"/>
                <a:hlinkClick r:id="rId4" tooltip="웹 프레임워크"/>
              </a:rPr>
              <a:t>웹 프레임워크</a:t>
            </a:r>
            <a:endParaRPr lang="ko-KR" altLang="en-US" sz="1400" b="0" i="0" dirty="0" smtClean="0">
              <a:solidFill>
                <a:srgbClr val="373A3C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u="none" strike="noStrike" dirty="0" smtClean="0">
                <a:solidFill>
                  <a:srgbClr val="0275D8"/>
                </a:solidFill>
                <a:effectLst/>
                <a:latin typeface="+mj-lt"/>
                <a:hlinkClick r:id="rId21" tooltip="안드로이드(운영체제)"/>
              </a:rPr>
              <a:t>안드로이드</a:t>
            </a:r>
            <a:r>
              <a:rPr lang="en-US" altLang="ko-KR" sz="1400" b="0" i="0" dirty="0" smtClean="0">
                <a:solidFill>
                  <a:srgbClr val="373A3C"/>
                </a:solidFill>
                <a:effectLst/>
                <a:latin typeface="+mj-lt"/>
              </a:rPr>
              <a:t>: </a:t>
            </a:r>
            <a:r>
              <a:rPr lang="ko-KR" altLang="en-US" sz="1400" b="0" i="0" dirty="0" smtClean="0">
                <a:solidFill>
                  <a:srgbClr val="373A3C"/>
                </a:solidFill>
                <a:effectLst/>
                <a:latin typeface="+mj-lt"/>
              </a:rPr>
              <a:t>안드로이드 애플리케이션용 프레임워크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u="none" strike="noStrike" dirty="0" smtClean="0">
                <a:solidFill>
                  <a:srgbClr val="0275D8"/>
                </a:solidFill>
                <a:effectLst/>
                <a:latin typeface="+mj-lt"/>
                <a:hlinkClick r:id="rId22" tooltip="Cocoa(API)"/>
              </a:rPr>
              <a:t>Cocoa</a:t>
            </a:r>
            <a:r>
              <a:rPr lang="en-US" altLang="ko-KR" sz="1400" b="0" i="0" dirty="0" smtClean="0">
                <a:solidFill>
                  <a:srgbClr val="373A3C"/>
                </a:solidFill>
                <a:effectLst/>
                <a:latin typeface="+mj-lt"/>
              </a:rPr>
              <a:t>: </a:t>
            </a:r>
            <a:r>
              <a:rPr lang="en-US" altLang="ko-KR" sz="1400" b="0" i="0" u="none" strike="noStrike" dirty="0" smtClean="0">
                <a:solidFill>
                  <a:srgbClr val="0275D8"/>
                </a:solidFill>
                <a:effectLst/>
                <a:latin typeface="+mj-lt"/>
                <a:hlinkClick r:id="rId23" tooltip="iOS"/>
              </a:rPr>
              <a:t>iOS</a:t>
            </a:r>
            <a:r>
              <a:rPr lang="en-US" altLang="ko-KR" sz="1400" b="0" i="0" dirty="0" smtClean="0">
                <a:solidFill>
                  <a:srgbClr val="373A3C"/>
                </a:solidFill>
                <a:effectLst/>
                <a:latin typeface="+mj-lt"/>
              </a:rPr>
              <a:t>, </a:t>
            </a:r>
            <a:r>
              <a:rPr lang="en-US" altLang="ko-KR" sz="1400" b="0" i="0" u="none" strike="noStrike" dirty="0" err="1" smtClean="0">
                <a:solidFill>
                  <a:srgbClr val="0275D8"/>
                </a:solidFill>
                <a:effectLst/>
                <a:latin typeface="+mj-lt"/>
                <a:hlinkClick r:id="rId24" tooltip="macOS"/>
              </a:rPr>
              <a:t>macOS</a:t>
            </a:r>
            <a:r>
              <a:rPr lang="ko-KR" altLang="en-US" sz="1400" b="0" i="0" dirty="0" smtClean="0">
                <a:solidFill>
                  <a:srgbClr val="373A3C"/>
                </a:solidFill>
                <a:effectLst/>
                <a:latin typeface="+mj-lt"/>
              </a:rPr>
              <a:t> 애플리케이션용 프레임워크</a:t>
            </a:r>
            <a:endParaRPr lang="ko-KR" altLang="en-US" sz="1400" b="0" i="0" dirty="0">
              <a:solidFill>
                <a:srgbClr val="373A3C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037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8" y="132402"/>
            <a:ext cx="522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React, React.js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978" y="641321"/>
            <a:ext cx="1116312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 </a:t>
            </a:r>
            <a:r>
              <a:rPr lang="ko-KR" altLang="en-US" b="1" dirty="0" err="1" smtClean="0"/>
              <a:t>리액트</a:t>
            </a:r>
            <a:r>
              <a:rPr lang="en-US" altLang="ko-KR" dirty="0"/>
              <a:t>(React, </a:t>
            </a:r>
            <a:r>
              <a:rPr lang="en-US" altLang="ko-KR" b="1" dirty="0"/>
              <a:t>React.js</a:t>
            </a:r>
            <a:r>
              <a:rPr lang="ko-KR" altLang="en-US" dirty="0"/>
              <a:t> 또는 </a:t>
            </a:r>
            <a:r>
              <a:rPr lang="en-US" altLang="ko-KR" b="1" dirty="0" err="1"/>
              <a:t>ReactJS</a:t>
            </a:r>
            <a:r>
              <a:rPr lang="en-US" altLang="ko-KR" dirty="0"/>
              <a:t>)</a:t>
            </a:r>
            <a:r>
              <a:rPr lang="ko-KR" altLang="en-US" dirty="0"/>
              <a:t>는 </a:t>
            </a:r>
            <a:r>
              <a:rPr lang="ko-KR" altLang="en-US" dirty="0">
                <a:hlinkClick r:id="rId2" tooltip="자바스크립트 라이브러리"/>
              </a:rPr>
              <a:t>자바스크립트 라이브러리</a:t>
            </a:r>
            <a:r>
              <a:rPr lang="ko-KR" altLang="en-US" dirty="0"/>
              <a:t>의 하나로서</a:t>
            </a:r>
            <a:r>
              <a:rPr lang="en-US" altLang="ko-KR" baseline="30000" dirty="0">
                <a:hlinkClick r:id="rId3"/>
              </a:rPr>
              <a:t>[2]</a:t>
            </a:r>
            <a:r>
              <a:rPr lang="ko-KR" altLang="en-US" dirty="0"/>
              <a:t> </a:t>
            </a:r>
            <a:r>
              <a:rPr lang="ko-KR" altLang="en-US" dirty="0">
                <a:hlinkClick r:id="rId4" tooltip="사용자 인터페이스"/>
              </a:rPr>
              <a:t>사용자 인터페이스</a:t>
            </a:r>
            <a:r>
              <a:rPr lang="ko-KR" altLang="en-US" dirty="0"/>
              <a:t>를 만들기 위해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>
                <a:hlinkClick r:id="rId5"/>
              </a:rPr>
              <a:t>페이스북</a:t>
            </a:r>
            <a:r>
              <a:rPr lang="ko-KR" altLang="en-US" dirty="0"/>
              <a:t>과 개별 개발자 및 기업들 공동체에 의해 </a:t>
            </a:r>
            <a:r>
              <a:rPr lang="ko-KR" altLang="en-US" dirty="0" smtClean="0"/>
              <a:t>유지보수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복잡한 앱일 경우 </a:t>
            </a:r>
            <a:r>
              <a:rPr lang="ko-KR" altLang="en-US" dirty="0" err="1" smtClean="0"/>
              <a:t>상태관리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라우팅</a:t>
            </a:r>
            <a:r>
              <a:rPr lang="en-US" altLang="ko-KR" dirty="0" smtClean="0"/>
              <a:t>, API</a:t>
            </a:r>
            <a:r>
              <a:rPr lang="ko-KR" altLang="en-US" dirty="0" smtClean="0"/>
              <a:t>와의 통신을 위한 추가 라이브러리가 요구됨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할일이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만다능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크로스 플랫폼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err="1" smtClean="0"/>
              <a:t>웹앱을</a:t>
            </a:r>
            <a:r>
              <a:rPr lang="ko-KR" altLang="en-US" dirty="0" smtClean="0"/>
              <a:t> 기준으로 만들 때 주로 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에 매우 근접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"</a:t>
            </a:r>
            <a:r>
              <a:rPr lang="ko-KR" altLang="en-US" dirty="0"/>
              <a:t>사용자 인터페이스</a:t>
            </a:r>
            <a:r>
              <a:rPr lang="en-US" altLang="ko-KR" dirty="0"/>
              <a:t>(UI)</a:t>
            </a:r>
            <a:r>
              <a:rPr lang="ko-KR" altLang="en-US" dirty="0"/>
              <a:t>를 만들기 위한 자바스크립트</a:t>
            </a:r>
            <a:r>
              <a:rPr lang="en-US" altLang="ko-KR" dirty="0"/>
              <a:t>(JavaScript)</a:t>
            </a:r>
            <a:r>
              <a:rPr lang="ko-KR" altLang="en-US" dirty="0" smtClean="0"/>
              <a:t>라이브러리이다</a:t>
            </a:r>
            <a:r>
              <a:rPr lang="en-US" altLang="ko-KR" dirty="0" smtClean="0"/>
              <a:t>“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View</a:t>
            </a:r>
            <a:r>
              <a:rPr lang="ko-KR" altLang="en-US" dirty="0" smtClean="0"/>
              <a:t>에 집중한 라이브러리 이기 때문에 다른 기능은 </a:t>
            </a:r>
            <a:r>
              <a:rPr lang="en-US" altLang="ko-KR" dirty="0" err="1" smtClean="0"/>
              <a:t>ThirdParty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librar</a:t>
            </a:r>
            <a:r>
              <a:rPr lang="ko-KR" altLang="en-US" dirty="0" smtClean="0"/>
              <a:t>사용해야함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또는 직접 만들던지</a:t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/>
              <a:t>출처</a:t>
            </a:r>
            <a:r>
              <a:rPr lang="en-US" altLang="ko-KR" dirty="0"/>
              <a:t>: </a:t>
            </a:r>
            <a:r>
              <a:rPr lang="en-US" altLang="ko-KR" dirty="0">
                <a:hlinkClick r:id="rId6"/>
              </a:rPr>
              <a:t>https://zeddios.tistory.com/409</a:t>
            </a:r>
            <a:r>
              <a:rPr lang="ko-KR" altLang="en-US" dirty="0"/>
              <a:t> </a:t>
            </a:r>
            <a:r>
              <a:rPr lang="en-US" altLang="ko-KR" dirty="0"/>
              <a:t>[</a:t>
            </a:r>
            <a:r>
              <a:rPr lang="en-US" altLang="ko-KR" dirty="0" err="1"/>
              <a:t>ZeddiOS</a:t>
            </a:r>
            <a:r>
              <a:rPr lang="en-US" altLang="ko-KR" dirty="0"/>
              <a:t>]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978" y="4385946"/>
            <a:ext cx="31908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97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8" y="132402"/>
            <a:ext cx="522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React Native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978" y="641321"/>
            <a:ext cx="78626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모바일 앱을 기준으로 만들 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안드</a:t>
            </a:r>
            <a:r>
              <a:rPr lang="en-US" altLang="ko-KR" dirty="0" smtClean="0"/>
              <a:t>, IOS</a:t>
            </a:r>
            <a:r>
              <a:rPr lang="ko-KR" altLang="en-US" dirty="0" smtClean="0"/>
              <a:t>용 </a:t>
            </a:r>
            <a:r>
              <a:rPr lang="ko-KR" altLang="en-US" dirty="0" err="1" smtClean="0"/>
              <a:t>하이브리드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의 어떠한 것도 쓸 수 없음</a:t>
            </a:r>
            <a:endParaRPr lang="en-US" altLang="ko-KR" dirty="0" smtClean="0"/>
          </a:p>
          <a:p>
            <a:r>
              <a:rPr lang="en-US" altLang="ko-KR" dirty="0" smtClean="0"/>
              <a:t>Third part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리액트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네이티브와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스위프트비교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78" y="4606925"/>
            <a:ext cx="28575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83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8" y="132402"/>
            <a:ext cx="522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Angular JS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978" y="641321"/>
            <a:ext cx="522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42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8" y="132402"/>
            <a:ext cx="522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Vue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978" y="641321"/>
            <a:ext cx="11512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 애플리케이션의 </a:t>
            </a:r>
            <a:r>
              <a:rPr lang="ko-KR" altLang="en-US" u="sng" dirty="0">
                <a:hlinkClick r:id="rId2"/>
              </a:rPr>
              <a:t>사용자 인터페이스</a:t>
            </a:r>
            <a:r>
              <a:rPr lang="ko-KR" altLang="en-US" dirty="0"/>
              <a:t>를 만들기 위해 사용하는 </a:t>
            </a:r>
            <a:r>
              <a:rPr lang="ko-KR" altLang="en-US" dirty="0">
                <a:hlinkClick r:id="rId3" tooltip="오픈 소스 소프트웨어"/>
              </a:rPr>
              <a:t>오픈 소스</a:t>
            </a:r>
            <a:r>
              <a:rPr lang="ko-KR" altLang="en-US" dirty="0"/>
              <a:t> </a:t>
            </a:r>
            <a:r>
              <a:rPr lang="ko-KR" altLang="en-US" dirty="0" err="1"/>
              <a:t>프로그레시브</a:t>
            </a:r>
            <a:r>
              <a:rPr lang="ko-KR" altLang="en-US" dirty="0"/>
              <a:t> </a:t>
            </a:r>
            <a:r>
              <a:rPr lang="ko-KR" altLang="en-US" dirty="0">
                <a:hlinkClick r:id="rId4" tooltip="자바스크립트"/>
              </a:rPr>
              <a:t>자바스크립트</a:t>
            </a:r>
            <a:r>
              <a:rPr lang="ko-KR" altLang="en-US" dirty="0"/>
              <a:t> </a:t>
            </a:r>
            <a:r>
              <a:rPr lang="ko-KR" altLang="en-US" dirty="0">
                <a:hlinkClick r:id="rId5" tooltip="프레임워크"/>
              </a:rPr>
              <a:t>프레임워크</a:t>
            </a:r>
            <a:r>
              <a:rPr lang="ko-KR" altLang="en-US" dirty="0"/>
              <a:t>이다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8531" y="5680760"/>
            <a:ext cx="1166574" cy="100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63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978" y="132402"/>
            <a:ext cx="522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Flutter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978" y="641321"/>
            <a:ext cx="115413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Dart</a:t>
            </a:r>
            <a:r>
              <a:rPr lang="ko-KR" altLang="en-US" dirty="0" smtClean="0"/>
              <a:t>라는 언어를 쓴다</a:t>
            </a:r>
            <a:endParaRPr lang="en-US" altLang="ko-KR" dirty="0" smtClean="0"/>
          </a:p>
          <a:p>
            <a:r>
              <a:rPr lang="ko-KR" altLang="en-US" dirty="0">
                <a:hlinkClick r:id="rId2" tooltip="구글"/>
              </a:rPr>
              <a:t>구글</a:t>
            </a:r>
            <a:r>
              <a:rPr lang="ko-KR" altLang="en-US" dirty="0"/>
              <a:t>이 개발한 </a:t>
            </a:r>
            <a:r>
              <a:rPr lang="ko-KR" altLang="en-US" dirty="0">
                <a:hlinkClick r:id="rId3" tooltip="오픈 소스 소프트웨어"/>
              </a:rPr>
              <a:t>오픈 소스</a:t>
            </a:r>
            <a:r>
              <a:rPr lang="ko-KR" altLang="en-US" dirty="0"/>
              <a:t> </a:t>
            </a:r>
            <a:r>
              <a:rPr lang="ko-KR" altLang="en-US" dirty="0">
                <a:hlinkClick r:id="rId4"/>
              </a:rPr>
              <a:t>모바일 애플리케이션 개발 프레임워크</a:t>
            </a:r>
            <a:r>
              <a:rPr lang="ko-KR" altLang="en-US" dirty="0"/>
              <a:t>이다</a:t>
            </a:r>
            <a:r>
              <a:rPr lang="en-US" altLang="ko-KR" dirty="0"/>
              <a:t>. </a:t>
            </a:r>
            <a:r>
              <a:rPr lang="ko-KR" altLang="en-US" dirty="0">
                <a:hlinkClick r:id="rId5" tooltip="안드로이드 (운영 체제)"/>
              </a:rPr>
              <a:t>안드로이드</a:t>
            </a:r>
            <a:r>
              <a:rPr lang="en-US" altLang="ko-KR" dirty="0"/>
              <a:t>, </a:t>
            </a:r>
            <a:r>
              <a:rPr lang="en-US" altLang="ko-KR" dirty="0">
                <a:hlinkClick r:id="rId6" tooltip="IOS"/>
              </a:rPr>
              <a:t>iOS</a:t>
            </a:r>
            <a:r>
              <a:rPr lang="ko-KR" altLang="en-US" dirty="0"/>
              <a:t>용 애플리케이션 개발을 위해</a:t>
            </a:r>
            <a:r>
              <a:rPr lang="en-US" altLang="ko-KR" dirty="0"/>
              <a:t>, </a:t>
            </a:r>
            <a:r>
              <a:rPr lang="ko-KR" altLang="en-US" dirty="0"/>
              <a:t>또 </a:t>
            </a:r>
            <a:r>
              <a:rPr lang="ko-KR" altLang="en-US" dirty="0">
                <a:hlinkClick r:id="rId7" tooltip="구글 푸크시아"/>
              </a:rPr>
              <a:t>구글 </a:t>
            </a:r>
            <a:r>
              <a:rPr lang="ko-KR" altLang="en-US" dirty="0" err="1">
                <a:hlinkClick r:id="rId7" tooltip="구글 푸크시아"/>
              </a:rPr>
              <a:t>푸크시아</a:t>
            </a:r>
            <a:r>
              <a:rPr lang="ko-KR" altLang="en-US" dirty="0" err="1"/>
              <a:t>용</a:t>
            </a:r>
            <a:r>
              <a:rPr lang="ko-KR" altLang="en-US" dirty="0"/>
              <a:t> 애플리케이션 개발의 주된 방식으로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/>
              <a:t> </a:t>
            </a:r>
            <a:r>
              <a:rPr lang="en-US" altLang="ko-KR" dirty="0"/>
              <a:t>120 </a:t>
            </a:r>
            <a:r>
              <a:rPr lang="ko-KR" altLang="en-US" dirty="0">
                <a:hlinkClick r:id="rId8" tooltip="프레임 레이트"/>
              </a:rPr>
              <a:t>프레임</a:t>
            </a:r>
            <a:r>
              <a:rPr lang="en-US" altLang="ko-KR" dirty="0">
                <a:hlinkClick r:id="rId8" tooltip="프레임 레이트"/>
              </a:rPr>
              <a:t>/</a:t>
            </a:r>
            <a:r>
              <a:rPr lang="ko-KR" altLang="en-US" dirty="0">
                <a:hlinkClick r:id="rId8" tooltip="프레임 레이트"/>
              </a:rPr>
              <a:t>초</a:t>
            </a:r>
            <a:r>
              <a:rPr lang="ko-KR" altLang="en-US" dirty="0"/>
              <a:t>로 꾸준히 </a:t>
            </a:r>
            <a:r>
              <a:rPr lang="ko-KR" altLang="en-US" dirty="0">
                <a:hlinkClick r:id="rId9" tooltip="렌더링"/>
              </a:rPr>
              <a:t>렌더링</a:t>
            </a:r>
            <a:r>
              <a:rPr lang="ko-KR" altLang="en-US" dirty="0"/>
              <a:t>이 가능하도록 의도되었다고 </a:t>
            </a:r>
            <a:r>
              <a:rPr lang="ko-KR" altLang="en-US" dirty="0" smtClean="0"/>
              <a:t>언급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플러터</a:t>
            </a:r>
            <a:r>
              <a:rPr lang="ko-KR" altLang="en-US" dirty="0" smtClean="0"/>
              <a:t> 프레임워크사용 </a:t>
            </a:r>
            <a:endParaRPr lang="en-US" altLang="ko-KR" dirty="0" smtClean="0"/>
          </a:p>
          <a:p>
            <a:r>
              <a:rPr lang="ko-KR" altLang="en-US" dirty="0" smtClean="0"/>
              <a:t>프레임워크안에서 안드로이드 </a:t>
            </a:r>
            <a:r>
              <a:rPr lang="en-US" altLang="ko-KR" dirty="0" err="1" smtClean="0"/>
              <a:t>ios</a:t>
            </a:r>
            <a:r>
              <a:rPr lang="ko-KR" altLang="en-US" dirty="0" smtClean="0"/>
              <a:t>모두 </a:t>
            </a:r>
            <a:r>
              <a:rPr lang="ko-KR" altLang="en-US" dirty="0" err="1" smtClean="0"/>
              <a:t>빌드가능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써드파티가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필요없음</a:t>
            </a:r>
            <a:r>
              <a:rPr lang="ko-KR" altLang="en-US" dirty="0" smtClean="0"/>
              <a:t> 거의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80370" y="5767093"/>
            <a:ext cx="3211629" cy="109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90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173</Words>
  <Application>Microsoft Office PowerPoint</Application>
  <PresentationFormat>와이드스크린</PresentationFormat>
  <Paragraphs>101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Malgun Gothic</vt:lpstr>
      <vt:lpstr>Malgun Gothic</vt:lpstr>
      <vt:lpstr>Arial</vt:lpstr>
      <vt:lpstr>Office 테마</vt:lpstr>
      <vt:lpstr>개념정리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준희</dc:creator>
  <cp:lastModifiedBy>이 준희</cp:lastModifiedBy>
  <cp:revision>21</cp:revision>
  <dcterms:created xsi:type="dcterms:W3CDTF">2020-06-16T06:49:14Z</dcterms:created>
  <dcterms:modified xsi:type="dcterms:W3CDTF">2020-06-16T13:13:12Z</dcterms:modified>
</cp:coreProperties>
</file>