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6" r:id="rId1"/>
  </p:sldMasterIdLst>
  <p:sldIdLst>
    <p:sldId id="256" r:id="rId2"/>
    <p:sldId id="257" r:id="rId3"/>
    <p:sldId id="258" r:id="rId4"/>
    <p:sldId id="259" r:id="rId5"/>
    <p:sldId id="260" r:id="rId6"/>
    <p:sldId id="261" r:id="rId7"/>
    <p:sldId id="262" r:id="rId8"/>
    <p:sldId id="263"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792" autoAdjust="0"/>
  </p:normalViewPr>
  <p:slideViewPr>
    <p:cSldViewPr snapToGrid="0">
      <p:cViewPr varScale="1">
        <p:scale>
          <a:sx n="62" d="100"/>
          <a:sy n="62" d="100"/>
        </p:scale>
        <p:origin x="80" y="56"/>
      </p:cViewPr>
      <p:guideLst/>
    </p:cSldViewPr>
  </p:slideViewPr>
  <p:outlineViewPr>
    <p:cViewPr>
      <p:scale>
        <a:sx n="33" d="100"/>
        <a:sy n="33" d="100"/>
      </p:scale>
      <p:origin x="0" y="-45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8/30/2021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932107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8/30/2021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0589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8/30/2021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081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8/30/2021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16115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8/30/2021</a:t>
            </a:fld>
            <a:endParaRPr lang="en-US" dirty="0"/>
          </a:p>
        </p:txBody>
      </p:sp>
    </p:spTree>
    <p:extLst>
      <p:ext uri="{BB962C8B-B14F-4D97-AF65-F5344CB8AC3E}">
        <p14:creationId xmlns:p14="http://schemas.microsoft.com/office/powerpoint/2010/main" val="2090199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8/30/2021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85263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8/30/2021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281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8/30/2021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4185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8/30/2021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8268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8/30/2021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841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8/30/2021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47152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8/30/2021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411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3E46ABC-9537-426C-A25C-523B72F75BE1}"/>
              </a:ext>
            </a:extLst>
          </p:cNvPr>
          <p:cNvSpPr>
            <a:spLocks noGrp="1"/>
          </p:cNvSpPr>
          <p:nvPr>
            <p:ph type="ctrTitle"/>
          </p:nvPr>
        </p:nvSpPr>
        <p:spPr>
          <a:xfrm>
            <a:off x="6090045" y="1346200"/>
            <a:ext cx="5624118" cy="3284538"/>
          </a:xfrm>
        </p:spPr>
        <p:txBody>
          <a:bodyPr anchor="b">
            <a:normAutofit/>
          </a:bodyPr>
          <a:lstStyle/>
          <a:p>
            <a:r>
              <a:rPr lang="en-US" dirty="0"/>
              <a:t>Guided Capstone Slide Deck</a:t>
            </a:r>
          </a:p>
        </p:txBody>
      </p:sp>
      <p:sp>
        <p:nvSpPr>
          <p:cNvPr id="3" name="Subtitle 2">
            <a:extLst>
              <a:ext uri="{FF2B5EF4-FFF2-40B4-BE49-F238E27FC236}">
                <a16:creationId xmlns:a16="http://schemas.microsoft.com/office/drawing/2014/main" id="{777234B5-94D2-4589-8CCB-401007D73D33}"/>
              </a:ext>
            </a:extLst>
          </p:cNvPr>
          <p:cNvSpPr>
            <a:spLocks noGrp="1"/>
          </p:cNvSpPr>
          <p:nvPr>
            <p:ph type="subTitle" idx="1"/>
          </p:nvPr>
        </p:nvSpPr>
        <p:spPr>
          <a:xfrm>
            <a:off x="6096369" y="4630738"/>
            <a:ext cx="5617794" cy="1150937"/>
          </a:xfrm>
        </p:spPr>
        <p:txBody>
          <a:bodyPr anchor="t">
            <a:normAutofit/>
          </a:bodyPr>
          <a:lstStyle/>
          <a:p>
            <a:r>
              <a:rPr lang="en-US" dirty="0"/>
              <a:t>Big Mountain Resort</a:t>
            </a:r>
          </a:p>
        </p:txBody>
      </p:sp>
      <p:sp>
        <p:nvSpPr>
          <p:cNvPr id="18" name="Freeform: Shape 17">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Rainbow abstract fiber optics">
            <a:extLst>
              <a:ext uri="{FF2B5EF4-FFF2-40B4-BE49-F238E27FC236}">
                <a16:creationId xmlns:a16="http://schemas.microsoft.com/office/drawing/2014/main" id="{D519D62D-029E-47BD-927A-A5C3E8A6A6F5}"/>
              </a:ext>
            </a:extLst>
          </p:cNvPr>
          <p:cNvPicPr>
            <a:picLocks noChangeAspect="1"/>
          </p:cNvPicPr>
          <p:nvPr/>
        </p:nvPicPr>
        <p:blipFill rotWithShape="1">
          <a:blip r:embed="rId2"/>
          <a:srcRect l="21669" r="29343" b="-1"/>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22" name="Freeform: Shape 21">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953449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B695-E8D2-4511-BA46-A7E30EE6CE31}"/>
              </a:ext>
            </a:extLst>
          </p:cNvPr>
          <p:cNvSpPr>
            <a:spLocks noGrp="1"/>
          </p:cNvSpPr>
          <p:nvPr>
            <p:ph type="title"/>
          </p:nvPr>
        </p:nvSpPr>
        <p:spPr>
          <a:xfrm>
            <a:off x="647272" y="442220"/>
            <a:ext cx="10952252" cy="1345269"/>
          </a:xfrm>
        </p:spPr>
        <p:txBody>
          <a:bodyPr>
            <a:normAutofit/>
          </a:bodyPr>
          <a:lstStyle/>
          <a:p>
            <a:r>
              <a:rPr lang="en-US" sz="4400" dirty="0"/>
              <a:t>Summary and Conclusion</a:t>
            </a:r>
          </a:p>
        </p:txBody>
      </p:sp>
      <p:sp>
        <p:nvSpPr>
          <p:cNvPr id="3" name="Content Placeholder 2">
            <a:extLst>
              <a:ext uri="{FF2B5EF4-FFF2-40B4-BE49-F238E27FC236}">
                <a16:creationId xmlns:a16="http://schemas.microsoft.com/office/drawing/2014/main" id="{F3CD386C-1838-4479-91A5-3DF5D9310FCB}"/>
              </a:ext>
            </a:extLst>
          </p:cNvPr>
          <p:cNvSpPr>
            <a:spLocks noGrp="1"/>
          </p:cNvSpPr>
          <p:nvPr>
            <p:ph sz="half" idx="1"/>
          </p:nvPr>
        </p:nvSpPr>
        <p:spPr>
          <a:xfrm>
            <a:off x="102742" y="2438399"/>
            <a:ext cx="5978018" cy="4054868"/>
          </a:xfrm>
        </p:spPr>
        <p:txBody>
          <a:bodyPr>
            <a:normAutofit fontScale="92500"/>
          </a:bodyPr>
          <a:lstStyle/>
          <a:p>
            <a:r>
              <a:rPr lang="en-US" sz="1800" b="1" dirty="0"/>
              <a:t>Summary:</a:t>
            </a:r>
          </a:p>
          <a:p>
            <a:r>
              <a:rPr lang="en-US" sz="1800" dirty="0"/>
              <a:t>Random Forest of </a:t>
            </a:r>
            <a:r>
              <a:rPr lang="en-US" sz="1800" dirty="0" err="1"/>
              <a:t>Sklearn</a:t>
            </a:r>
            <a:r>
              <a:rPr lang="en-US" sz="1800" dirty="0"/>
              <a:t> stands as the best model that compared ski resorts ticket prices based on the </a:t>
            </a:r>
            <a:r>
              <a:rPr lang="en-US" dirty="0">
                <a:latin typeface="Calibri" panose="020F0502020204030204" pitchFamily="34" charset="0"/>
                <a:ea typeface="Calibri" panose="020F0502020204030204" pitchFamily="34" charset="0"/>
                <a:cs typeface="Times New Roman" panose="02020603050405020304" pitchFamily="18" charset="0"/>
              </a:rPr>
              <a:t>facilities</a:t>
            </a:r>
            <a:r>
              <a:rPr lang="en-US" sz="1800" dirty="0"/>
              <a:t> they offered to ski market segment, which facilitated a ticket price increase for Big Mountain Resort at mean absolute error of $10.39. The result is a revenue generation of $3,474,638 over the season assuming 350,000 visitors and each expected to purchase 5 tickets.</a:t>
            </a:r>
            <a:endParaRPr lang="en-US" dirty="0"/>
          </a:p>
        </p:txBody>
      </p:sp>
      <p:sp>
        <p:nvSpPr>
          <p:cNvPr id="4" name="Content Placeholder 3">
            <a:extLst>
              <a:ext uri="{FF2B5EF4-FFF2-40B4-BE49-F238E27FC236}">
                <a16:creationId xmlns:a16="http://schemas.microsoft.com/office/drawing/2014/main" id="{1B3E0BE7-8E5B-4757-B0E0-15761AC228F7}"/>
              </a:ext>
            </a:extLst>
          </p:cNvPr>
          <p:cNvSpPr>
            <a:spLocks noGrp="1"/>
          </p:cNvSpPr>
          <p:nvPr>
            <p:ph sz="half" idx="2"/>
          </p:nvPr>
        </p:nvSpPr>
        <p:spPr>
          <a:xfrm>
            <a:off x="6000108" y="2438399"/>
            <a:ext cx="6089150" cy="4054868"/>
          </a:xfrm>
        </p:spPr>
        <p:txBody>
          <a:bodyPr>
            <a:normAutofit fontScale="92500"/>
          </a:bodyPr>
          <a:lstStyle/>
          <a:p>
            <a:r>
              <a:rPr lang="en-US" sz="2000" b="1" dirty="0"/>
              <a:t>Conclusion:</a:t>
            </a:r>
          </a:p>
          <a:p>
            <a:r>
              <a:rPr lang="en-US" sz="2000" dirty="0"/>
              <a:t>Big Mountain Resort can implement ticket price increase between $85.48 and $106.46 based on the $95.87 model ticket price. And a resulting revenue of $3,474,638 ensured, which would offset the cost of operation of the newly added chair lift and other operational costs.</a:t>
            </a:r>
          </a:p>
        </p:txBody>
      </p:sp>
    </p:spTree>
    <p:extLst>
      <p:ext uri="{BB962C8B-B14F-4D97-AF65-F5344CB8AC3E}">
        <p14:creationId xmlns:p14="http://schemas.microsoft.com/office/powerpoint/2010/main" val="2131333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F24225-0E3A-40A5-A927-CEFC1443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 name="Freeform: Shape 9">
            <a:extLst>
              <a:ext uri="{FF2B5EF4-FFF2-40B4-BE49-F238E27FC236}">
                <a16:creationId xmlns:a16="http://schemas.microsoft.com/office/drawing/2014/main" id="{5B02B8FB-EF36-4677-B5B5-E9B989F2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3796" cy="6858000"/>
          </a:xfrm>
          <a:custGeom>
            <a:avLst/>
            <a:gdLst>
              <a:gd name="connsiteX0" fmla="*/ 0 w 4583796"/>
              <a:gd name="connsiteY0" fmla="*/ 0 h 6858000"/>
              <a:gd name="connsiteX1" fmla="*/ 1087374 w 4583796"/>
              <a:gd name="connsiteY1" fmla="*/ 0 h 6858000"/>
              <a:gd name="connsiteX2" fmla="*/ 1598212 w 4583796"/>
              <a:gd name="connsiteY2" fmla="*/ 0 h 6858000"/>
              <a:gd name="connsiteX3" fmla="*/ 2960773 w 4583796"/>
              <a:gd name="connsiteY3" fmla="*/ 0 h 6858000"/>
              <a:gd name="connsiteX4" fmla="*/ 2982897 w 4583796"/>
              <a:gd name="connsiteY4" fmla="*/ 14997 h 6858000"/>
              <a:gd name="connsiteX5" fmla="*/ 4583796 w 4583796"/>
              <a:gd name="connsiteY5" fmla="*/ 3621656 h 6858000"/>
              <a:gd name="connsiteX6" fmla="*/ 2709446 w 4583796"/>
              <a:gd name="connsiteY6" fmla="*/ 6374814 h 6858000"/>
              <a:gd name="connsiteX7" fmla="*/ 2192798 w 4583796"/>
              <a:gd name="connsiteY7" fmla="*/ 6780599 h 6858000"/>
              <a:gd name="connsiteX8" fmla="*/ 2081042 w 4583796"/>
              <a:gd name="connsiteY8" fmla="*/ 6858000 h 6858000"/>
              <a:gd name="connsiteX9" fmla="*/ 1598212 w 4583796"/>
              <a:gd name="connsiteY9" fmla="*/ 6858000 h 6858000"/>
              <a:gd name="connsiteX10" fmla="*/ 1087374 w 4583796"/>
              <a:gd name="connsiteY10" fmla="*/ 6858000 h 6858000"/>
              <a:gd name="connsiteX11" fmla="*/ 0 w 4583796"/>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3796" h="6858000">
                <a:moveTo>
                  <a:pt x="0" y="0"/>
                </a:moveTo>
                <a:lnTo>
                  <a:pt x="1087374" y="0"/>
                </a:lnTo>
                <a:lnTo>
                  <a:pt x="1598212" y="0"/>
                </a:lnTo>
                <a:lnTo>
                  <a:pt x="2960773" y="0"/>
                </a:lnTo>
                <a:lnTo>
                  <a:pt x="2982897" y="14997"/>
                </a:lnTo>
                <a:cubicBezTo>
                  <a:pt x="4010060" y="754641"/>
                  <a:pt x="4583796" y="2093192"/>
                  <a:pt x="4583796" y="3621656"/>
                </a:cubicBezTo>
                <a:cubicBezTo>
                  <a:pt x="4583796" y="4969131"/>
                  <a:pt x="3655071" y="5602839"/>
                  <a:pt x="2709446" y="6374814"/>
                </a:cubicBezTo>
                <a:cubicBezTo>
                  <a:pt x="2537243" y="6515397"/>
                  <a:pt x="2366616" y="6653108"/>
                  <a:pt x="2192798" y="6780599"/>
                </a:cubicBezTo>
                <a:lnTo>
                  <a:pt x="2081042" y="6858000"/>
                </a:lnTo>
                <a:lnTo>
                  <a:pt x="1598212" y="6858000"/>
                </a:lnTo>
                <a:lnTo>
                  <a:pt x="108737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30D5C6-EC5C-4D78-8689-1B6822BFF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2A73499-12A4-4080-B0DE-351867697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60A52FE6-BB17-4BE4-BFA1-8896FD7CF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A7BBF837-70DD-4FFD-A87C-FAD1F5D8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CE5EB792-CB0B-44C0-9561-24A263D87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C0FB4A96-0FD5-4642-8CE2-57623A3A4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D9EF19D-6740-437D-B103-0FA7B87983EC}"/>
              </a:ext>
            </a:extLst>
          </p:cNvPr>
          <p:cNvSpPr>
            <a:spLocks noGrp="1"/>
          </p:cNvSpPr>
          <p:nvPr>
            <p:ph type="title"/>
          </p:nvPr>
        </p:nvSpPr>
        <p:spPr>
          <a:xfrm>
            <a:off x="830218" y="1833229"/>
            <a:ext cx="3161338" cy="2934031"/>
          </a:xfrm>
        </p:spPr>
        <p:txBody>
          <a:bodyPr anchor="ctr">
            <a:normAutofit/>
          </a:bodyPr>
          <a:lstStyle/>
          <a:p>
            <a:r>
              <a:rPr lang="en-US" sz="2700"/>
              <a:t>Problem Identification</a:t>
            </a:r>
          </a:p>
        </p:txBody>
      </p:sp>
      <p:sp>
        <p:nvSpPr>
          <p:cNvPr id="3" name="Content Placeholder 2">
            <a:extLst>
              <a:ext uri="{FF2B5EF4-FFF2-40B4-BE49-F238E27FC236}">
                <a16:creationId xmlns:a16="http://schemas.microsoft.com/office/drawing/2014/main" id="{BE9A8B34-4F1E-49A4-AE8E-749046107291}"/>
              </a:ext>
            </a:extLst>
          </p:cNvPr>
          <p:cNvSpPr>
            <a:spLocks noGrp="1"/>
          </p:cNvSpPr>
          <p:nvPr>
            <p:ph idx="1"/>
          </p:nvPr>
        </p:nvSpPr>
        <p:spPr>
          <a:xfrm>
            <a:off x="6084834" y="1105306"/>
            <a:ext cx="4982452" cy="4337435"/>
          </a:xfrm>
        </p:spPr>
        <p:txBody>
          <a:bodyPr anchor="ctr">
            <a:normAutofit/>
          </a:bodyPr>
          <a:lstStyle/>
          <a:p>
            <a:pPr>
              <a:lnSpc>
                <a:spcPct val="130000"/>
              </a:lnSpc>
            </a:pPr>
            <a:r>
              <a:rPr lang="en-US" sz="1700" dirty="0"/>
              <a:t>Big Mountain Resort problem identification has two broad classifications:</a:t>
            </a:r>
          </a:p>
          <a:p>
            <a:pPr marL="285750" indent="-285750">
              <a:lnSpc>
                <a:spcPct val="130000"/>
              </a:lnSpc>
              <a:buFont typeface="Wingdings" panose="05000000000000000000" pitchFamily="2" charset="2"/>
              <a:buChar char="§"/>
            </a:pPr>
            <a:r>
              <a:rPr lang="en-US" sz="1700" dirty="0"/>
              <a:t>A $1.54m operational cost due to an additional acquisition of a chair lift.</a:t>
            </a:r>
          </a:p>
          <a:p>
            <a:pPr marL="285750" indent="-285750">
              <a:lnSpc>
                <a:spcPct val="130000"/>
              </a:lnSpc>
              <a:buFont typeface="Wingdings" panose="05000000000000000000" pitchFamily="2" charset="2"/>
              <a:buChar char="§"/>
            </a:pPr>
            <a:r>
              <a:rPr lang="en-US" sz="1700" dirty="0"/>
              <a:t>Means of possible revenue increment through introduction of a premium charge above the average price of resorts in its market segment.</a:t>
            </a:r>
          </a:p>
          <a:p>
            <a:pPr marL="285750" indent="-285750">
              <a:lnSpc>
                <a:spcPct val="130000"/>
              </a:lnSpc>
              <a:buFont typeface="Wingdings" panose="05000000000000000000" pitchFamily="2" charset="2"/>
              <a:buChar char="§"/>
            </a:pPr>
            <a:endParaRPr lang="en-US" sz="1700" dirty="0"/>
          </a:p>
        </p:txBody>
      </p:sp>
    </p:spTree>
    <p:extLst>
      <p:ext uri="{BB962C8B-B14F-4D97-AF65-F5344CB8AC3E}">
        <p14:creationId xmlns:p14="http://schemas.microsoft.com/office/powerpoint/2010/main" val="1732362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27" name="Group 26">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28" name="Freeform: Shape 27">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EFEA7ED-3885-4829-8C92-063F6CC26685}"/>
              </a:ext>
            </a:extLst>
          </p:cNvPr>
          <p:cNvSpPr>
            <a:spLocks noGrp="1"/>
          </p:cNvSpPr>
          <p:nvPr>
            <p:ph type="title"/>
          </p:nvPr>
        </p:nvSpPr>
        <p:spPr>
          <a:xfrm>
            <a:off x="1412543" y="1899920"/>
            <a:ext cx="3596337" cy="2867340"/>
          </a:xfrm>
        </p:spPr>
        <p:txBody>
          <a:bodyPr anchor="ctr">
            <a:normAutofit/>
          </a:bodyPr>
          <a:lstStyle/>
          <a:p>
            <a:r>
              <a:rPr lang="en-US" sz="2500" dirty="0"/>
              <a:t>Recommendation and Key Findings</a:t>
            </a:r>
          </a:p>
        </p:txBody>
      </p:sp>
      <p:sp>
        <p:nvSpPr>
          <p:cNvPr id="3" name="Content Placeholder 2">
            <a:extLst>
              <a:ext uri="{FF2B5EF4-FFF2-40B4-BE49-F238E27FC236}">
                <a16:creationId xmlns:a16="http://schemas.microsoft.com/office/drawing/2014/main" id="{29EE748A-3206-4D1C-A920-52C3E5B7FCCA}"/>
              </a:ext>
            </a:extLst>
          </p:cNvPr>
          <p:cNvSpPr>
            <a:spLocks noGrp="1"/>
          </p:cNvSpPr>
          <p:nvPr>
            <p:ph idx="1"/>
          </p:nvPr>
        </p:nvSpPr>
        <p:spPr>
          <a:xfrm>
            <a:off x="4911401" y="388056"/>
            <a:ext cx="6756400" cy="7061444"/>
          </a:xfrm>
        </p:spPr>
        <p:txBody>
          <a:bodyPr anchor="ctr">
            <a:normAutofit fontScale="25000" lnSpcReduction="20000"/>
          </a:bodyPr>
          <a:lstStyle/>
          <a:p>
            <a:pPr algn="just">
              <a:lnSpc>
                <a:spcPct val="130000"/>
              </a:lnSpc>
            </a:pPr>
            <a:r>
              <a:rPr lang="en-US" sz="5800" b="1" dirty="0"/>
              <a:t>Recommendation includes:</a:t>
            </a:r>
          </a:p>
          <a:p>
            <a:pPr marL="457200" indent="-457200" algn="just">
              <a:lnSpc>
                <a:spcPct val="130000"/>
              </a:lnSpc>
              <a:buFont typeface="Wingdings" panose="05000000000000000000" pitchFamily="2" charset="2"/>
              <a:buChar char="§"/>
            </a:pPr>
            <a:r>
              <a:rPr lang="en-US" sz="5800" dirty="0"/>
              <a:t>Big Mountain Resort can adopt a suggestive ticket price within the range of $85.48 and $106.46, based on $95.87 modelled price with expected mean absolute error of $10.39</a:t>
            </a:r>
          </a:p>
          <a:p>
            <a:pPr marL="457200" indent="-457200" algn="just">
              <a:lnSpc>
                <a:spcPct val="130000"/>
              </a:lnSpc>
              <a:buFont typeface="Wingdings" panose="05000000000000000000" pitchFamily="2" charset="2"/>
              <a:buChar char="§"/>
            </a:pPr>
            <a:r>
              <a:rPr lang="en-US" sz="5800" dirty="0"/>
              <a:t>The Resort should use its discretion since ticket price is not determined by any set </a:t>
            </a:r>
            <a:r>
              <a:rPr lang="en-US" sz="5800"/>
              <a:t>of parameters; </a:t>
            </a:r>
            <a:r>
              <a:rPr lang="en-US" sz="5800" dirty="0"/>
              <a:t>it can freely apply whatever price it chooses according to what the market supports.</a:t>
            </a:r>
          </a:p>
          <a:p>
            <a:pPr marL="457200" indent="-457200" algn="just">
              <a:lnSpc>
                <a:spcPct val="130000"/>
              </a:lnSpc>
              <a:buFont typeface="Wingdings" panose="05000000000000000000" pitchFamily="2" charset="2"/>
              <a:buChar char="§"/>
            </a:pPr>
            <a:r>
              <a:rPr lang="en-US" sz="5800" dirty="0"/>
              <a:t>Considering facilities being offered, Big Mountain Resort should add a Run, increase Vertical drop by 150 feet and an additional chair lift installation.</a:t>
            </a:r>
          </a:p>
          <a:p>
            <a:pPr algn="just">
              <a:lnSpc>
                <a:spcPct val="130000"/>
              </a:lnSpc>
            </a:pPr>
            <a:r>
              <a:rPr lang="en-US" sz="5800" b="1" dirty="0"/>
              <a:t>Key Findings:</a:t>
            </a:r>
          </a:p>
          <a:p>
            <a:pPr marL="457200" indent="-457200" algn="just">
              <a:lnSpc>
                <a:spcPct val="130000"/>
              </a:lnSpc>
              <a:buFont typeface="Wingdings" panose="05000000000000000000" pitchFamily="2" charset="2"/>
              <a:buChar char="§"/>
            </a:pPr>
            <a:r>
              <a:rPr lang="en-US" sz="5800" dirty="0"/>
              <a:t>Recommendation bullet point 3 increases support for ticket price by $1.99</a:t>
            </a:r>
          </a:p>
          <a:p>
            <a:pPr marL="457200" indent="-457200" algn="just">
              <a:lnSpc>
                <a:spcPct val="130000"/>
              </a:lnSpc>
              <a:buFont typeface="Wingdings" panose="05000000000000000000" pitchFamily="2" charset="2"/>
              <a:buChar char="§"/>
            </a:pPr>
            <a:r>
              <a:rPr lang="en-US" sz="5800" dirty="0"/>
              <a:t>And an expected revenue generation of $3,474,638 over the season assuming an anticipated number of 350,000 visitors for the same season, each purchasing 5 tickets.</a:t>
            </a:r>
          </a:p>
          <a:p>
            <a:pPr marL="457200" indent="-457200" algn="just">
              <a:lnSpc>
                <a:spcPct val="130000"/>
              </a:lnSpc>
              <a:buFont typeface="Wingdings" panose="05000000000000000000" pitchFamily="2" charset="2"/>
              <a:buChar char="§"/>
            </a:pPr>
            <a:r>
              <a:rPr lang="en-US" sz="5800" dirty="0"/>
              <a:t>Closing on Run does not affect Ticket price and Revenue; but closing 2 and 3 Runs reduces support for ticket price and revenue. However, increasing the closures down to 6 or more would cause Big Mountain a large drop.</a:t>
            </a:r>
          </a:p>
          <a:p>
            <a:pPr>
              <a:lnSpc>
                <a:spcPct val="130000"/>
              </a:lnSpc>
            </a:pPr>
            <a:endParaRPr lang="en-US" sz="1600" dirty="0">
              <a:latin typeface="Times New Roman" panose="02020603050405020304" pitchFamily="18" charset="0"/>
              <a:cs typeface="Times New Roman" panose="02020603050405020304" pitchFamily="18" charset="0"/>
            </a:endParaRPr>
          </a:p>
          <a:p>
            <a:pPr>
              <a:lnSpc>
                <a:spcPct val="130000"/>
              </a:lnSpc>
            </a:pPr>
            <a:endParaRPr lang="en-US" sz="500" dirty="0"/>
          </a:p>
          <a:p>
            <a:pPr>
              <a:lnSpc>
                <a:spcPct val="130000"/>
              </a:lnSpc>
            </a:pPr>
            <a:r>
              <a:rPr lang="en-US" sz="500" dirty="0"/>
              <a:t>           </a:t>
            </a:r>
          </a:p>
          <a:p>
            <a:pPr>
              <a:lnSpc>
                <a:spcPct val="130000"/>
              </a:lnSpc>
            </a:pPr>
            <a:r>
              <a:rPr lang="en-US" sz="500" dirty="0"/>
              <a:t>                      </a:t>
            </a:r>
          </a:p>
          <a:p>
            <a:pPr>
              <a:lnSpc>
                <a:spcPct val="130000"/>
              </a:lnSpc>
            </a:pPr>
            <a:r>
              <a:rPr lang="en-US" sz="500" dirty="0"/>
              <a:t> </a:t>
            </a:r>
          </a:p>
          <a:p>
            <a:pPr>
              <a:lnSpc>
                <a:spcPct val="130000"/>
              </a:lnSpc>
            </a:pPr>
            <a:endParaRPr lang="en-US" sz="500" dirty="0"/>
          </a:p>
          <a:p>
            <a:pPr>
              <a:lnSpc>
                <a:spcPct val="130000"/>
              </a:lnSpc>
            </a:pPr>
            <a:r>
              <a:rPr lang="en-US" sz="500" dirty="0"/>
              <a:t>                         </a:t>
            </a:r>
          </a:p>
          <a:p>
            <a:pPr>
              <a:lnSpc>
                <a:spcPct val="130000"/>
              </a:lnSpc>
            </a:pPr>
            <a:r>
              <a:rPr lang="en-US" sz="500" dirty="0"/>
              <a:t>                        </a:t>
            </a:r>
          </a:p>
        </p:txBody>
      </p:sp>
    </p:spTree>
    <p:extLst>
      <p:ext uri="{BB962C8B-B14F-4D97-AF65-F5344CB8AC3E}">
        <p14:creationId xmlns:p14="http://schemas.microsoft.com/office/powerpoint/2010/main" val="399874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BF60-8C64-43AA-90F5-C3E305258116}"/>
              </a:ext>
            </a:extLst>
          </p:cNvPr>
          <p:cNvSpPr>
            <a:spLocks noGrp="1"/>
          </p:cNvSpPr>
          <p:nvPr>
            <p:ph type="title"/>
          </p:nvPr>
        </p:nvSpPr>
        <p:spPr/>
        <p:txBody>
          <a:bodyPr/>
          <a:lstStyle/>
          <a:p>
            <a:r>
              <a:rPr lang="en-US" dirty="0"/>
              <a:t>  Modeling Results and Analysis</a:t>
            </a:r>
          </a:p>
        </p:txBody>
      </p:sp>
      <p:sp>
        <p:nvSpPr>
          <p:cNvPr id="3" name="Content Placeholder 2">
            <a:extLst>
              <a:ext uri="{FF2B5EF4-FFF2-40B4-BE49-F238E27FC236}">
                <a16:creationId xmlns:a16="http://schemas.microsoft.com/office/drawing/2014/main" id="{364D8D68-CE22-46C2-8CC6-88027A79D7C8}"/>
              </a:ext>
            </a:extLst>
          </p:cNvPr>
          <p:cNvSpPr>
            <a:spLocks noGrp="1"/>
          </p:cNvSpPr>
          <p:nvPr>
            <p:ph sz="half" idx="1"/>
          </p:nvPr>
        </p:nvSpPr>
        <p:spPr>
          <a:xfrm>
            <a:off x="1148080" y="2438399"/>
            <a:ext cx="5100320" cy="4419601"/>
          </a:xfrm>
        </p:spPr>
        <p:txBody>
          <a:bodyPr>
            <a:normAutofit fontScale="92500" lnSpcReduction="20000"/>
          </a:bodyPr>
          <a:lstStyle/>
          <a:p>
            <a:r>
              <a:rPr lang="en-US" sz="2000" b="1" dirty="0"/>
              <a:t>Data Wrangling:</a:t>
            </a:r>
          </a:p>
          <a:p>
            <a:pPr marL="285750" indent="-285750">
              <a:buFont typeface="Wingdings" panose="05000000000000000000" pitchFamily="2" charset="2"/>
              <a:buChar char="§"/>
            </a:pPr>
            <a:r>
              <a:rPr lang="en-US" sz="1600" dirty="0"/>
              <a:t>Essential Python Libraries were imported.</a:t>
            </a:r>
          </a:p>
          <a:p>
            <a:pPr marL="285750" indent="-285750">
              <a:buFont typeface="Wingdings" panose="05000000000000000000" pitchFamily="2" charset="2"/>
              <a:buChar char="§"/>
            </a:pPr>
            <a:r>
              <a:rPr lang="en-US" sz="1600" dirty="0"/>
              <a:t>Ski Resort data set were loaded, including checking summary of the data: 330 entries on columns and 27 rows.</a:t>
            </a:r>
          </a:p>
          <a:p>
            <a:pPr marL="285750" indent="-285750">
              <a:buFont typeface="Wingdings" panose="05000000000000000000" pitchFamily="2" charset="2"/>
              <a:buChar char="§"/>
            </a:pPr>
            <a:r>
              <a:rPr lang="en-US" sz="1600" dirty="0"/>
              <a:t>Find the Resort of interest, Big Mountain Resort, which contained no missing values.</a:t>
            </a:r>
          </a:p>
          <a:p>
            <a:pPr marL="285750" indent="-285750">
              <a:buFont typeface="Wingdings" panose="05000000000000000000" pitchFamily="2" charset="2"/>
              <a:buChar char="§"/>
            </a:pPr>
            <a:r>
              <a:rPr lang="en-US" sz="1600" dirty="0"/>
              <a:t>The number of missing values by columns were evaluated and those with high percent of missing values were dropped.</a:t>
            </a:r>
          </a:p>
          <a:p>
            <a:pPr marL="285750" indent="-285750">
              <a:buFont typeface="Wingdings" panose="05000000000000000000" pitchFamily="2" charset="2"/>
              <a:buChar char="§"/>
            </a:pPr>
            <a:endParaRPr lang="en-US" sz="1600" dirty="0"/>
          </a:p>
        </p:txBody>
      </p:sp>
      <p:sp>
        <p:nvSpPr>
          <p:cNvPr id="4" name="Content Placeholder 3">
            <a:extLst>
              <a:ext uri="{FF2B5EF4-FFF2-40B4-BE49-F238E27FC236}">
                <a16:creationId xmlns:a16="http://schemas.microsoft.com/office/drawing/2014/main" id="{56A0D43E-C895-406E-9DCE-FAE85F9ECCDB}"/>
              </a:ext>
            </a:extLst>
          </p:cNvPr>
          <p:cNvSpPr>
            <a:spLocks noGrp="1"/>
          </p:cNvSpPr>
          <p:nvPr>
            <p:ph sz="half" idx="2"/>
          </p:nvPr>
        </p:nvSpPr>
        <p:spPr>
          <a:xfrm>
            <a:off x="6530290" y="2438399"/>
            <a:ext cx="5458510" cy="4246881"/>
          </a:xfrm>
        </p:spPr>
        <p:txBody>
          <a:bodyPr>
            <a:normAutofit fontScale="92500" lnSpcReduction="20000"/>
          </a:bodyPr>
          <a:lstStyle/>
          <a:p>
            <a:pPr marL="285750" indent="-285750">
              <a:buFont typeface="Wingdings" panose="05000000000000000000" pitchFamily="2" charset="2"/>
              <a:buChar char="§"/>
            </a:pPr>
            <a:r>
              <a:rPr lang="en-US" dirty="0"/>
              <a:t>Categorical features were examined. These are resort name and state, which are discrete entities.</a:t>
            </a:r>
          </a:p>
          <a:p>
            <a:pPr marL="285750" indent="-285750">
              <a:buFont typeface="Wingdings" panose="05000000000000000000" pitchFamily="2" charset="2"/>
              <a:buChar char="§"/>
            </a:pPr>
            <a:r>
              <a:rPr lang="en-US" dirty="0"/>
              <a:t>Here is the resort distributions:</a:t>
            </a:r>
          </a:p>
          <a:p>
            <a:endParaRPr lang="en-US" dirty="0"/>
          </a:p>
        </p:txBody>
      </p:sp>
      <p:pic>
        <p:nvPicPr>
          <p:cNvPr id="5" name="Picture 4" descr="Chart, bar chart, histogram&#10;&#10;Description automatically generated">
            <a:extLst>
              <a:ext uri="{FF2B5EF4-FFF2-40B4-BE49-F238E27FC236}">
                <a16:creationId xmlns:a16="http://schemas.microsoft.com/office/drawing/2014/main" id="{0529B6E9-23D0-4482-AC25-64BCD07AA02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8935" y="3854450"/>
            <a:ext cx="4681220" cy="3003550"/>
          </a:xfrm>
          <a:prstGeom prst="rect">
            <a:avLst/>
          </a:prstGeom>
          <a:noFill/>
          <a:ln>
            <a:noFill/>
          </a:ln>
        </p:spPr>
      </p:pic>
    </p:spTree>
    <p:extLst>
      <p:ext uri="{BB962C8B-B14F-4D97-AF65-F5344CB8AC3E}">
        <p14:creationId xmlns:p14="http://schemas.microsoft.com/office/powerpoint/2010/main" val="391490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BF60-8C64-43AA-90F5-C3E305258116}"/>
              </a:ext>
            </a:extLst>
          </p:cNvPr>
          <p:cNvSpPr>
            <a:spLocks noGrp="1"/>
          </p:cNvSpPr>
          <p:nvPr>
            <p:ph type="title"/>
          </p:nvPr>
        </p:nvSpPr>
        <p:spPr/>
        <p:txBody>
          <a:bodyPr>
            <a:normAutofit fontScale="90000"/>
          </a:bodyPr>
          <a:lstStyle/>
          <a:p>
            <a:r>
              <a:rPr lang="en-US" dirty="0"/>
              <a:t>Modeling Results and Analysis Continues……</a:t>
            </a:r>
          </a:p>
        </p:txBody>
      </p:sp>
      <p:sp>
        <p:nvSpPr>
          <p:cNvPr id="3" name="Content Placeholder 2">
            <a:extLst>
              <a:ext uri="{FF2B5EF4-FFF2-40B4-BE49-F238E27FC236}">
                <a16:creationId xmlns:a16="http://schemas.microsoft.com/office/drawing/2014/main" id="{364D8D68-CE22-46C2-8CC6-88027A79D7C8}"/>
              </a:ext>
            </a:extLst>
          </p:cNvPr>
          <p:cNvSpPr>
            <a:spLocks noGrp="1"/>
          </p:cNvSpPr>
          <p:nvPr>
            <p:ph sz="half" idx="1"/>
          </p:nvPr>
        </p:nvSpPr>
        <p:spPr>
          <a:xfrm>
            <a:off x="1148080" y="2438399"/>
            <a:ext cx="5100320" cy="4419601"/>
          </a:xfrm>
        </p:spPr>
        <p:txBody>
          <a:bodyPr>
            <a:normAutofit fontScale="92500"/>
          </a:bodyPr>
          <a:lstStyle/>
          <a:p>
            <a:pPr marL="285750" indent="-285750">
              <a:buFont typeface="Wingdings" panose="05000000000000000000" pitchFamily="2" charset="2"/>
              <a:buChar char="§"/>
            </a:pPr>
            <a:r>
              <a:rPr lang="en-US" sz="1600" dirty="0"/>
              <a:t>Overall wrangling indicates 82% of the resorts have no missing ticket pricing. 14% of the resorts with missing values were discarded.</a:t>
            </a:r>
          </a:p>
          <a:p>
            <a:pPr marL="285750" indent="-285750">
              <a:buFont typeface="Wingdings" panose="05000000000000000000" pitchFamily="2" charset="2"/>
              <a:buChar char="§"/>
            </a:pPr>
            <a:r>
              <a:rPr lang="en-US" sz="1600" dirty="0"/>
              <a:t>Silverton Mountain Resort has spurious value of 26,819 </a:t>
            </a:r>
            <a:r>
              <a:rPr lang="en-US" sz="1600" dirty="0" err="1"/>
              <a:t>Skiiable</a:t>
            </a:r>
            <a:r>
              <a:rPr lang="en-US" sz="1600" dirty="0"/>
              <a:t> Terrain ac instead of 1819. Corrected.</a:t>
            </a:r>
          </a:p>
          <a:p>
            <a:pPr marL="285750" indent="-285750">
              <a:buFont typeface="Wingdings" panose="05000000000000000000" pitchFamily="2" charset="2"/>
              <a:buChar char="§"/>
            </a:pPr>
            <a:r>
              <a:rPr lang="en-US" sz="1600" dirty="0"/>
              <a:t>Heavenly Mountain Resort(row) was dropped because it has no ticket pricing.</a:t>
            </a:r>
          </a:p>
          <a:p>
            <a:pPr marL="285750" indent="-285750">
              <a:buFont typeface="Wingdings" panose="05000000000000000000" pitchFamily="2" charset="2"/>
              <a:buChar char="§"/>
            </a:pPr>
            <a:r>
              <a:rPr lang="en-US" sz="1600" dirty="0" err="1"/>
              <a:t>FastEight</a:t>
            </a:r>
            <a:r>
              <a:rPr lang="en-US" sz="1600" dirty="0"/>
              <a:t> column has 163 zero values and has no relevant information. Discarded too.</a:t>
            </a:r>
          </a:p>
          <a:p>
            <a:pPr marL="285750" indent="-285750">
              <a:buFont typeface="Wingdings" panose="05000000000000000000" pitchFamily="2" charset="2"/>
              <a:buChar char="§"/>
            </a:pPr>
            <a:endParaRPr lang="en-US" sz="1600" dirty="0"/>
          </a:p>
        </p:txBody>
      </p:sp>
      <p:sp>
        <p:nvSpPr>
          <p:cNvPr id="4" name="Content Placeholder 3">
            <a:extLst>
              <a:ext uri="{FF2B5EF4-FFF2-40B4-BE49-F238E27FC236}">
                <a16:creationId xmlns:a16="http://schemas.microsoft.com/office/drawing/2014/main" id="{56A0D43E-C895-406E-9DCE-FAE85F9ECCDB}"/>
              </a:ext>
            </a:extLst>
          </p:cNvPr>
          <p:cNvSpPr>
            <a:spLocks noGrp="1"/>
          </p:cNvSpPr>
          <p:nvPr>
            <p:ph sz="half" idx="2"/>
          </p:nvPr>
        </p:nvSpPr>
        <p:spPr>
          <a:xfrm>
            <a:off x="6530290" y="2438399"/>
            <a:ext cx="5458510" cy="4246881"/>
          </a:xfrm>
        </p:spPr>
        <p:txBody>
          <a:bodyPr>
            <a:normAutofit fontScale="92500"/>
          </a:bodyPr>
          <a:lstStyle/>
          <a:p>
            <a:pPr marL="285750" indent="-285750">
              <a:buFont typeface="Wingdings" panose="05000000000000000000" pitchFamily="2" charset="2"/>
              <a:buChar char="§"/>
            </a:pPr>
            <a:r>
              <a:rPr lang="en-US" dirty="0" err="1"/>
              <a:t>AdultWeekday</a:t>
            </a:r>
            <a:r>
              <a:rPr lang="en-US" dirty="0"/>
              <a:t> column contains several missing values as seen in the state of Montana. The row is dropped while </a:t>
            </a:r>
            <a:r>
              <a:rPr lang="en-US" dirty="0" err="1"/>
              <a:t>AdultWeekend</a:t>
            </a:r>
            <a:r>
              <a:rPr lang="en-US" dirty="0"/>
              <a:t> is applied in the modeling</a:t>
            </a:r>
          </a:p>
          <a:p>
            <a:pPr marL="285750" indent="-285750">
              <a:buFont typeface="Wingdings" panose="05000000000000000000" pitchFamily="2" charset="2"/>
              <a:buChar char="§"/>
            </a:pPr>
            <a:r>
              <a:rPr lang="en-US" dirty="0"/>
              <a:t>Total structure of the </a:t>
            </a:r>
            <a:r>
              <a:rPr lang="en-US" dirty="0" err="1"/>
              <a:t>ski_data</a:t>
            </a:r>
            <a:r>
              <a:rPr lang="en-US" dirty="0"/>
              <a:t> is 277 rows and 25 columns with some </a:t>
            </a:r>
            <a:r>
              <a:rPr lang="en-US" dirty="0" err="1"/>
              <a:t>dtypes</a:t>
            </a:r>
            <a:r>
              <a:rPr lang="en-US" dirty="0"/>
              <a:t>.</a:t>
            </a:r>
          </a:p>
          <a:p>
            <a:endParaRPr lang="en-US" dirty="0"/>
          </a:p>
        </p:txBody>
      </p:sp>
    </p:spTree>
    <p:extLst>
      <p:ext uri="{BB962C8B-B14F-4D97-AF65-F5344CB8AC3E}">
        <p14:creationId xmlns:p14="http://schemas.microsoft.com/office/powerpoint/2010/main" val="196401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BF60-8C64-43AA-90F5-C3E305258116}"/>
              </a:ext>
            </a:extLst>
          </p:cNvPr>
          <p:cNvSpPr>
            <a:spLocks noGrp="1"/>
          </p:cNvSpPr>
          <p:nvPr>
            <p:ph type="title"/>
          </p:nvPr>
        </p:nvSpPr>
        <p:spPr/>
        <p:txBody>
          <a:bodyPr>
            <a:normAutofit fontScale="90000"/>
          </a:bodyPr>
          <a:lstStyle/>
          <a:p>
            <a:r>
              <a:rPr lang="en-US" dirty="0"/>
              <a:t>Modeling Results and Analysis Continues……</a:t>
            </a:r>
          </a:p>
        </p:txBody>
      </p:sp>
      <p:sp>
        <p:nvSpPr>
          <p:cNvPr id="3" name="Content Placeholder 2">
            <a:extLst>
              <a:ext uri="{FF2B5EF4-FFF2-40B4-BE49-F238E27FC236}">
                <a16:creationId xmlns:a16="http://schemas.microsoft.com/office/drawing/2014/main" id="{364D8D68-CE22-46C2-8CC6-88027A79D7C8}"/>
              </a:ext>
            </a:extLst>
          </p:cNvPr>
          <p:cNvSpPr>
            <a:spLocks noGrp="1"/>
          </p:cNvSpPr>
          <p:nvPr>
            <p:ph sz="half" idx="1"/>
          </p:nvPr>
        </p:nvSpPr>
        <p:spPr>
          <a:xfrm>
            <a:off x="1148080" y="2208945"/>
            <a:ext cx="5100320" cy="4649056"/>
          </a:xfrm>
        </p:spPr>
        <p:txBody>
          <a:bodyPr>
            <a:normAutofit fontScale="70000" lnSpcReduction="20000"/>
          </a:bodyPr>
          <a:lstStyle/>
          <a:p>
            <a:r>
              <a:rPr lang="en-US" sz="1600" dirty="0"/>
              <a:t>Next is </a:t>
            </a:r>
            <a:r>
              <a:rPr lang="en-US" sz="1600" b="1" dirty="0"/>
              <a:t>EXPLORATORY DATA ANALYSIS</a:t>
            </a:r>
          </a:p>
          <a:p>
            <a:pPr marL="285750" indent="-285750">
              <a:buFont typeface="Wingdings" panose="05000000000000000000" pitchFamily="2" charset="2"/>
              <a:buChar char="§"/>
            </a:pPr>
            <a:r>
              <a:rPr lang="en-US" sz="1600" dirty="0"/>
              <a:t>Purpose here is to predict the </a:t>
            </a:r>
            <a:r>
              <a:rPr lang="en-US" sz="1600" dirty="0" err="1"/>
              <a:t>AdultWeekend</a:t>
            </a:r>
            <a:r>
              <a:rPr lang="en-US" sz="1600" dirty="0"/>
              <a:t> ticket price for ski resorts.</a:t>
            </a:r>
          </a:p>
          <a:p>
            <a:pPr marL="285750" indent="-285750">
              <a:buFont typeface="Wingdings" panose="05000000000000000000" pitchFamily="2" charset="2"/>
              <a:buChar char="§"/>
            </a:pPr>
            <a:r>
              <a:rPr lang="en-US" sz="1600" dirty="0"/>
              <a:t>Augment the ski data set with US state population and size data, which gives total state area, total state population, Resorts per state, total skiable area, total night skiing area, total days open, resort density (Montana being among the top 5).</a:t>
            </a:r>
          </a:p>
          <a:p>
            <a:pPr marL="285750" indent="-285750">
              <a:buFont typeface="Wingdings" panose="05000000000000000000" pitchFamily="2" charset="2"/>
              <a:buChar char="§"/>
            </a:pPr>
            <a:r>
              <a:rPr lang="en-US" sz="1600" dirty="0"/>
              <a:t>Principle components analysis is used to explore how original features contribute to these derived features; involves scale the data, fit the PCA transformation, apply transformation to the data to create  derived features, then seek for patterns in the data and explore the coefficients.</a:t>
            </a:r>
          </a:p>
          <a:p>
            <a:pPr marL="285750" indent="-285750">
              <a:buFont typeface="Wingdings" panose="05000000000000000000" pitchFamily="2" charset="2"/>
              <a:buChar char="§"/>
            </a:pPr>
            <a:r>
              <a:rPr lang="en-US" sz="1600" dirty="0"/>
              <a:t>Ski summaries for each state, accounting for some 77.2% of the variance.</a:t>
            </a:r>
          </a:p>
          <a:p>
            <a:pPr marL="285750" indent="-285750">
              <a:buFont typeface="Wingdings" panose="05000000000000000000" pitchFamily="2" charset="2"/>
              <a:buChar char="§"/>
            </a:pPr>
            <a:r>
              <a:rPr lang="en-US" sz="1600" dirty="0"/>
              <a:t>Scatterplots of numeric features against ticket price, where correlation as </a:t>
            </a:r>
            <a:r>
              <a:rPr lang="en-US" sz="1600" dirty="0" err="1"/>
              <a:t>aheat</a:t>
            </a:r>
            <a:r>
              <a:rPr lang="en-US" sz="1600" dirty="0"/>
              <a:t> map identify patterns.                                   </a:t>
            </a:r>
          </a:p>
          <a:p>
            <a:pPr marL="285750" indent="-285750">
              <a:buFont typeface="Wingdings" panose="05000000000000000000" pitchFamily="2" charset="2"/>
              <a:buChar char="§"/>
            </a:pPr>
            <a:endParaRPr lang="en-US" sz="1600" dirty="0"/>
          </a:p>
        </p:txBody>
      </p:sp>
      <p:sp>
        <p:nvSpPr>
          <p:cNvPr id="4" name="Content Placeholder 3">
            <a:extLst>
              <a:ext uri="{FF2B5EF4-FFF2-40B4-BE49-F238E27FC236}">
                <a16:creationId xmlns:a16="http://schemas.microsoft.com/office/drawing/2014/main" id="{56A0D43E-C895-406E-9DCE-FAE85F9ECCDB}"/>
              </a:ext>
            </a:extLst>
          </p:cNvPr>
          <p:cNvSpPr>
            <a:spLocks noGrp="1"/>
          </p:cNvSpPr>
          <p:nvPr>
            <p:ph sz="half" idx="2"/>
          </p:nvPr>
        </p:nvSpPr>
        <p:spPr>
          <a:xfrm>
            <a:off x="6530290" y="2438399"/>
            <a:ext cx="5458510" cy="4246881"/>
          </a:xfrm>
        </p:spPr>
        <p:txBody>
          <a:bodyPr>
            <a:normAutofit fontScale="70000" lnSpcReduction="20000"/>
          </a:bodyPr>
          <a:lstStyle/>
          <a:p>
            <a:pPr marL="285750" indent="-285750">
              <a:buFont typeface="Wingdings" panose="05000000000000000000" pitchFamily="2" charset="2"/>
              <a:buChar char="§"/>
            </a:pPr>
            <a:r>
              <a:rPr lang="en-US" dirty="0" err="1"/>
              <a:t>AdultWeekend</a:t>
            </a:r>
            <a:r>
              <a:rPr lang="en-US" dirty="0"/>
              <a:t> ticket price correlates with </a:t>
            </a:r>
            <a:r>
              <a:rPr lang="en-US" dirty="0" err="1"/>
              <a:t>fastQuad</a:t>
            </a:r>
            <a:r>
              <a:rPr lang="en-US" dirty="0"/>
              <a:t>, Runs, snow making acres, </a:t>
            </a:r>
          </a:p>
          <a:p>
            <a:pPr marL="285750" indent="-285750">
              <a:buFont typeface="Wingdings" panose="05000000000000000000" pitchFamily="2" charset="2"/>
              <a:buChar char="§"/>
            </a:pPr>
            <a:r>
              <a:rPr lang="en-US" dirty="0"/>
              <a:t>Resort night skiing state ratio, total chairs, vertical drop. These would be market strategies that can raise ticket price</a:t>
            </a:r>
          </a:p>
        </p:txBody>
      </p:sp>
      <p:pic>
        <p:nvPicPr>
          <p:cNvPr id="8" name="Picture 7" descr="Chart&#10;&#10;Description automatically generated">
            <a:extLst>
              <a:ext uri="{FF2B5EF4-FFF2-40B4-BE49-F238E27FC236}">
                <a16:creationId xmlns:a16="http://schemas.microsoft.com/office/drawing/2014/main" id="{C25065AF-2B43-49F2-8F59-E150977A86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53589" y="3778250"/>
            <a:ext cx="4945380" cy="3079750"/>
          </a:xfrm>
          <a:prstGeom prst="rect">
            <a:avLst/>
          </a:prstGeom>
          <a:noFill/>
          <a:ln>
            <a:noFill/>
          </a:ln>
        </p:spPr>
      </p:pic>
    </p:spTree>
    <p:extLst>
      <p:ext uri="{BB962C8B-B14F-4D97-AF65-F5344CB8AC3E}">
        <p14:creationId xmlns:p14="http://schemas.microsoft.com/office/powerpoint/2010/main" val="2800455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9CDF050-93E7-4D8E-9524-C36E2313E044}"/>
              </a:ext>
            </a:extLst>
          </p:cNvPr>
          <p:cNvSpPr>
            <a:spLocks noGrp="1"/>
          </p:cNvSpPr>
          <p:nvPr>
            <p:ph sz="half" idx="2"/>
          </p:nvPr>
        </p:nvSpPr>
        <p:spPr>
          <a:xfrm>
            <a:off x="0" y="2126751"/>
            <a:ext cx="6080761" cy="4731250"/>
          </a:xfrm>
        </p:spPr>
        <p:txBody>
          <a:bodyPr>
            <a:normAutofit fontScale="25000" lnSpcReduction="20000"/>
          </a:bodyPr>
          <a:lstStyle/>
          <a:p>
            <a:pPr marL="285750" indent="-285750">
              <a:buFont typeface="Wingdings" panose="05000000000000000000" pitchFamily="2" charset="2"/>
              <a:buChar char="§"/>
            </a:pPr>
            <a:r>
              <a:rPr lang="en-US" sz="7200" dirty="0"/>
              <a:t>It is same with resorts_per100KCapita as teeming population indicates population for skiing with high demand.</a:t>
            </a:r>
          </a:p>
          <a:p>
            <a:r>
              <a:rPr lang="en-US" sz="7200" b="1" dirty="0"/>
              <a:t>Preprocessing and Training Data:</a:t>
            </a:r>
          </a:p>
          <a:p>
            <a:pPr marL="285750" indent="-285750">
              <a:buFont typeface="Wingdings" panose="05000000000000000000" pitchFamily="2" charset="2"/>
              <a:buChar char="§"/>
            </a:pPr>
            <a:r>
              <a:rPr lang="en-US" sz="6400" dirty="0"/>
              <a:t>Here, </a:t>
            </a:r>
            <a:r>
              <a:rPr lang="en-US" sz="6400" dirty="0" err="1"/>
              <a:t>ski_data</a:t>
            </a:r>
            <a:r>
              <a:rPr lang="en-US" sz="6400" dirty="0"/>
              <a:t> was split into train and test in ratio of 7:30 resulting in 193.2:82.8</a:t>
            </a:r>
          </a:p>
          <a:p>
            <a:pPr marL="285750" indent="-285750">
              <a:buFont typeface="Wingdings" panose="05000000000000000000" pitchFamily="2" charset="2"/>
              <a:buChar char="§"/>
            </a:pPr>
            <a:r>
              <a:rPr lang="en-US" sz="6400" dirty="0">
                <a:effectLst/>
                <a:latin typeface="Calibri" panose="020F0502020204030204" pitchFamily="34" charset="0"/>
                <a:ea typeface="Calibri" panose="020F0502020204030204" pitchFamily="34" charset="0"/>
                <a:cs typeface="Times New Roman" panose="02020603050405020304" pitchFamily="18" charset="0"/>
              </a:rPr>
              <a:t>R</a:t>
            </a:r>
            <a:r>
              <a:rPr lang="en-US" sz="6400" baseline="30000" dirty="0">
                <a:effectLst/>
                <a:latin typeface="Calibri" panose="020F0502020204030204" pitchFamily="34" charset="0"/>
                <a:ea typeface="Calibri" panose="020F0502020204030204" pitchFamily="34" charset="0"/>
                <a:cs typeface="Times New Roman" panose="02020603050405020304" pitchFamily="18" charset="0"/>
              </a:rPr>
              <a:t>2-  </a:t>
            </a:r>
            <a:r>
              <a:rPr lang="en-US" sz="6400" dirty="0"/>
              <a:t>coefficient of determinant is zero for a baseline model when residual variance equals original variance.</a:t>
            </a:r>
          </a:p>
          <a:p>
            <a:pPr marL="285750" indent="-285750">
              <a:buFont typeface="Wingdings" panose="05000000000000000000" pitchFamily="2" charset="2"/>
              <a:buChar char="§"/>
            </a:pPr>
            <a:r>
              <a:rPr lang="en-US" sz="6400" dirty="0"/>
              <a:t>When </a:t>
            </a:r>
            <a:r>
              <a:rPr lang="en-US" sz="6400" dirty="0">
                <a:effectLst/>
                <a:latin typeface="Calibri" panose="020F0502020204030204" pitchFamily="34" charset="0"/>
                <a:ea typeface="Calibri" panose="020F0502020204030204" pitchFamily="34" charset="0"/>
                <a:cs typeface="Times New Roman" panose="02020603050405020304" pitchFamily="18" charset="0"/>
              </a:rPr>
              <a:t>R</a:t>
            </a:r>
            <a:r>
              <a:rPr lang="en-US" sz="6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sz="6400" dirty="0"/>
              <a:t>  is 1, a good model with observed values having no residual error.</a:t>
            </a:r>
          </a:p>
          <a:p>
            <a:pPr marL="285750" indent="-285750">
              <a:buFont typeface="Wingdings" panose="05000000000000000000" pitchFamily="2" charset="2"/>
              <a:buChar char="§"/>
            </a:pPr>
            <a:r>
              <a:rPr lang="en-US" sz="6400" dirty="0">
                <a:effectLst/>
                <a:latin typeface="Calibri" panose="020F0502020204030204" pitchFamily="34" charset="0"/>
                <a:ea typeface="Calibri" panose="020F0502020204030204" pitchFamily="34" charset="0"/>
                <a:cs typeface="Times New Roman" panose="02020603050405020304" pitchFamily="18" charset="0"/>
              </a:rPr>
              <a:t>Imputation was applied to impute missing values.</a:t>
            </a:r>
          </a:p>
          <a:p>
            <a:pPr marL="285750" indent="-285750">
              <a:buFont typeface="Wingdings" panose="05000000000000000000" pitchFamily="2" charset="2"/>
              <a:buChar char="§"/>
            </a:pPr>
            <a:endParaRPr lang="en-US" sz="6400" dirty="0"/>
          </a:p>
          <a:p>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endParaRPr lang="en-US" dirty="0"/>
          </a:p>
          <a:p>
            <a:endParaRPr lang="en-US" dirty="0"/>
          </a:p>
        </p:txBody>
      </p:sp>
      <p:sp>
        <p:nvSpPr>
          <p:cNvPr id="8" name="Content Placeholder 7">
            <a:extLst>
              <a:ext uri="{FF2B5EF4-FFF2-40B4-BE49-F238E27FC236}">
                <a16:creationId xmlns:a16="http://schemas.microsoft.com/office/drawing/2014/main" id="{03D81F4D-2B27-47CF-8B97-0669315AEBC2}"/>
              </a:ext>
            </a:extLst>
          </p:cNvPr>
          <p:cNvSpPr>
            <a:spLocks noGrp="1"/>
          </p:cNvSpPr>
          <p:nvPr>
            <p:ph sz="quarter" idx="4"/>
          </p:nvPr>
        </p:nvSpPr>
        <p:spPr>
          <a:xfrm>
            <a:off x="6080761" y="2198670"/>
            <a:ext cx="6111239" cy="4659331"/>
          </a:xfrm>
        </p:spPr>
        <p:txBody>
          <a:bodyPr>
            <a:normAutofit fontScale="85000" lnSpcReduction="10000"/>
          </a:bodyPr>
          <a:lstStyle/>
          <a:p>
            <a:pPr marL="285750" indent="-285750">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Sklearn’s</a:t>
            </a:r>
            <a:r>
              <a:rPr lang="en-US" sz="1800" dirty="0">
                <a:effectLst/>
                <a:latin typeface="Calibri" panose="020F0502020204030204" pitchFamily="34" charset="0"/>
                <a:ea typeface="Calibri" panose="020F0502020204030204" pitchFamily="34" charset="0"/>
                <a:cs typeface="Times New Roman" panose="02020603050405020304" pitchFamily="18" charset="0"/>
              </a:rPr>
              <a:t> Random Forest Regressor, pipeline was defined, then applied the fit and assess the performance with Cross Validation followed by Hyperparameter search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GridSearchCV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result was that the first four features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FastQuad</a:t>
            </a:r>
            <a:r>
              <a:rPr lang="en-US" sz="1800" dirty="0">
                <a:effectLst/>
                <a:latin typeface="Calibri" panose="020F0502020204030204" pitchFamily="34" charset="0"/>
                <a:ea typeface="Calibri" panose="020F0502020204030204" pitchFamily="34" charset="0"/>
                <a:cs typeface="Times New Roman" panose="02020603050405020304" pitchFamily="18" charset="0"/>
              </a:rPr>
              <a:t>, Runs, snow making ac, vertical drop) were the same as previous linear model</a:t>
            </a:r>
          </a:p>
          <a:p>
            <a:pPr marL="285750" indent="-285750">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performance of Random Forest on the test set shows consistency with Cross Validation</a:t>
            </a:r>
          </a:p>
          <a:p>
            <a:r>
              <a:rPr lang="en-US" b="1" dirty="0">
                <a:latin typeface="Calibri" panose="020F0502020204030204" pitchFamily="34" charset="0"/>
                <a:ea typeface="Calibri" panose="020F0502020204030204" pitchFamily="34" charset="0"/>
                <a:cs typeface="Times New Roman" panose="02020603050405020304" pitchFamily="18" charset="0"/>
              </a:rPr>
              <a:t>Modeling: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Model for ski resort ticket price is leveraged to gain some insights into what price Big Mountain’s facilities might support.</a:t>
            </a:r>
          </a:p>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itle 3">
            <a:extLst>
              <a:ext uri="{FF2B5EF4-FFF2-40B4-BE49-F238E27FC236}">
                <a16:creationId xmlns:a16="http://schemas.microsoft.com/office/drawing/2014/main" id="{DBE97545-9EC1-49A4-9A68-3C30BBE58C4A}"/>
              </a:ext>
            </a:extLst>
          </p:cNvPr>
          <p:cNvSpPr>
            <a:spLocks noGrp="1"/>
          </p:cNvSpPr>
          <p:nvPr>
            <p:ph type="title"/>
          </p:nvPr>
        </p:nvSpPr>
        <p:spPr>
          <a:xfrm>
            <a:off x="71919" y="113016"/>
            <a:ext cx="12041311" cy="1674473"/>
          </a:xfrm>
        </p:spPr>
        <p:txBody>
          <a:bodyPr/>
          <a:lstStyle/>
          <a:p>
            <a:r>
              <a:rPr lang="en-US" dirty="0"/>
              <a:t>Modeling Results and Analysis Continues……</a:t>
            </a:r>
          </a:p>
        </p:txBody>
      </p:sp>
    </p:spTree>
    <p:extLst>
      <p:ext uri="{BB962C8B-B14F-4D97-AF65-F5344CB8AC3E}">
        <p14:creationId xmlns:p14="http://schemas.microsoft.com/office/powerpoint/2010/main" val="349342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4CD7-90F7-43AD-B58D-4021E2A6D06B}"/>
              </a:ext>
            </a:extLst>
          </p:cNvPr>
          <p:cNvSpPr>
            <a:spLocks noGrp="1"/>
          </p:cNvSpPr>
          <p:nvPr>
            <p:ph type="title"/>
          </p:nvPr>
        </p:nvSpPr>
        <p:spPr>
          <a:xfrm>
            <a:off x="102742" y="154112"/>
            <a:ext cx="12089258" cy="1633377"/>
          </a:xfrm>
        </p:spPr>
        <p:txBody>
          <a:bodyPr/>
          <a:lstStyle/>
          <a:p>
            <a:r>
              <a:rPr lang="en-US" dirty="0"/>
              <a:t>Modeling Results and Analysis Continues……</a:t>
            </a:r>
          </a:p>
        </p:txBody>
      </p:sp>
      <p:sp>
        <p:nvSpPr>
          <p:cNvPr id="3" name="Content Placeholder 2">
            <a:extLst>
              <a:ext uri="{FF2B5EF4-FFF2-40B4-BE49-F238E27FC236}">
                <a16:creationId xmlns:a16="http://schemas.microsoft.com/office/drawing/2014/main" id="{EA5DB55C-FED9-4825-BB0E-3C386923578A}"/>
              </a:ext>
            </a:extLst>
          </p:cNvPr>
          <p:cNvSpPr>
            <a:spLocks noGrp="1"/>
          </p:cNvSpPr>
          <p:nvPr>
            <p:ph sz="half" idx="1"/>
          </p:nvPr>
        </p:nvSpPr>
        <p:spPr>
          <a:xfrm>
            <a:off x="0" y="2270589"/>
            <a:ext cx="6080760" cy="4587411"/>
          </a:xfrm>
        </p:spPr>
        <p:txBody>
          <a:bodyPr>
            <a:normAutofit fontScale="92500" lnSpcReduction="20000"/>
          </a:bodyPr>
          <a:lstStyle/>
          <a:p>
            <a:pPr marL="285750" indent="-285750">
              <a:buFont typeface="Wingdings" panose="05000000000000000000" pitchFamily="2" charset="2"/>
              <a:buChar char="§"/>
            </a:pPr>
            <a:r>
              <a:rPr lang="en-US" dirty="0"/>
              <a:t>We train a model to predict Big Mountain’s ticket price based on data from all other resorts.</a:t>
            </a:r>
          </a:p>
          <a:p>
            <a:pPr marL="285750" indent="-285750">
              <a:buFont typeface="Wingdings" panose="05000000000000000000" pitchFamily="2" charset="2"/>
              <a:buChar char="§"/>
            </a:pPr>
            <a:r>
              <a:rPr lang="en-US" dirty="0"/>
              <a:t>Big Mountain price is determined based only on its competitors</a:t>
            </a:r>
          </a:p>
          <a:p>
            <a:pPr marL="285750" indent="-285750">
              <a:buFont typeface="Wingdings" panose="05000000000000000000" pitchFamily="2" charset="2"/>
              <a:buChar char="§"/>
            </a:pPr>
            <a:r>
              <a:rPr lang="en-US" dirty="0"/>
              <a:t>Big Mountain Resort modelled price is $95.87 while actual price is $81.00 with expected mean error of $10.39. Possibly indication of a hike.</a:t>
            </a:r>
          </a:p>
          <a:p>
            <a:pPr marL="285750" indent="-285750">
              <a:buFont typeface="Wingdings" panose="05000000000000000000" pitchFamily="2" charset="2"/>
              <a:buChar char="§"/>
            </a:pPr>
            <a:r>
              <a:rPr lang="en-US" dirty="0"/>
              <a:t>Top left to right show </a:t>
            </a:r>
            <a:r>
              <a:rPr lang="en-US" dirty="0" err="1"/>
              <a:t>AdultWeekend</a:t>
            </a:r>
            <a:r>
              <a:rPr lang="en-US" dirty="0"/>
              <a:t> ticket price distribution for resorts in market share and Montana only distribution for resorts in market share. Redline is Big Mountain.</a:t>
            </a:r>
          </a:p>
          <a:p>
            <a:pPr marL="285750" indent="-285750">
              <a:buFont typeface="Wingdings" panose="05000000000000000000" pitchFamily="2" charset="2"/>
              <a:buChar char="§"/>
            </a:pPr>
            <a:endParaRPr lang="en-US" dirty="0"/>
          </a:p>
        </p:txBody>
      </p:sp>
      <p:graphicFrame>
        <p:nvGraphicFramePr>
          <p:cNvPr id="8" name="Table 8">
            <a:extLst>
              <a:ext uri="{FF2B5EF4-FFF2-40B4-BE49-F238E27FC236}">
                <a16:creationId xmlns:a16="http://schemas.microsoft.com/office/drawing/2014/main" id="{A8FC7D00-D242-4AD8-AA06-CA66619BAF39}"/>
              </a:ext>
            </a:extLst>
          </p:cNvPr>
          <p:cNvGraphicFramePr>
            <a:graphicFrameLocks noGrp="1"/>
          </p:cNvGraphicFramePr>
          <p:nvPr>
            <p:ph sz="half" idx="2"/>
            <p:extLst>
              <p:ext uri="{D42A27DB-BD31-4B8C-83A1-F6EECF244321}">
                <p14:modId xmlns:p14="http://schemas.microsoft.com/office/powerpoint/2010/main" val="3173144558"/>
              </p:ext>
            </p:extLst>
          </p:nvPr>
        </p:nvGraphicFramePr>
        <p:xfrm>
          <a:off x="6111241" y="2270588"/>
          <a:ext cx="5800560" cy="4433300"/>
        </p:xfrm>
        <a:graphic>
          <a:graphicData uri="http://schemas.openxmlformats.org/drawingml/2006/table">
            <a:tbl>
              <a:tblPr firstRow="1" bandRow="1">
                <a:tableStyleId>{5C22544A-7EE6-4342-B048-85BDC9FD1C3A}</a:tableStyleId>
              </a:tblPr>
              <a:tblGrid>
                <a:gridCol w="2900280">
                  <a:extLst>
                    <a:ext uri="{9D8B030D-6E8A-4147-A177-3AD203B41FA5}">
                      <a16:colId xmlns:a16="http://schemas.microsoft.com/office/drawing/2014/main" val="2430209807"/>
                    </a:ext>
                  </a:extLst>
                </a:gridCol>
                <a:gridCol w="2900280">
                  <a:extLst>
                    <a:ext uri="{9D8B030D-6E8A-4147-A177-3AD203B41FA5}">
                      <a16:colId xmlns:a16="http://schemas.microsoft.com/office/drawing/2014/main" val="2537990465"/>
                    </a:ext>
                  </a:extLst>
                </a:gridCol>
              </a:tblGrid>
              <a:tr h="221665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51506873"/>
                  </a:ext>
                </a:extLst>
              </a:tr>
              <a:tr h="221665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07152074"/>
                  </a:ext>
                </a:extLst>
              </a:tr>
            </a:tbl>
          </a:graphicData>
        </a:graphic>
      </p:graphicFrame>
      <p:pic>
        <p:nvPicPr>
          <p:cNvPr id="17" name="Picture 16">
            <a:extLst>
              <a:ext uri="{FF2B5EF4-FFF2-40B4-BE49-F238E27FC236}">
                <a16:creationId xmlns:a16="http://schemas.microsoft.com/office/drawing/2014/main" id="{AC9B4A42-3EE9-4523-B2B6-34F3473785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19001" y="2270588"/>
            <a:ext cx="2908300" cy="2217506"/>
          </a:xfrm>
          <a:prstGeom prst="rect">
            <a:avLst/>
          </a:prstGeom>
          <a:noFill/>
          <a:ln>
            <a:noFill/>
          </a:ln>
        </p:spPr>
      </p:pic>
      <p:pic>
        <p:nvPicPr>
          <p:cNvPr id="18" name="Picture 17">
            <a:extLst>
              <a:ext uri="{FF2B5EF4-FFF2-40B4-BE49-F238E27FC236}">
                <a16:creationId xmlns:a16="http://schemas.microsoft.com/office/drawing/2014/main" id="{3586BDB7-90FC-4503-9501-F6C05AB0D29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927301" y="2232255"/>
            <a:ext cx="2984500" cy="2294171"/>
          </a:xfrm>
          <a:prstGeom prst="rect">
            <a:avLst/>
          </a:prstGeom>
          <a:noFill/>
          <a:ln>
            <a:noFill/>
          </a:ln>
        </p:spPr>
      </p:pic>
      <p:pic>
        <p:nvPicPr>
          <p:cNvPr id="19" name="Picture 18">
            <a:extLst>
              <a:ext uri="{FF2B5EF4-FFF2-40B4-BE49-F238E27FC236}">
                <a16:creationId xmlns:a16="http://schemas.microsoft.com/office/drawing/2014/main" id="{4001DDAA-8D9D-4C40-BF11-7F8172DBAA7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111241" y="4494177"/>
            <a:ext cx="2857500" cy="2333331"/>
          </a:xfrm>
          <a:prstGeom prst="rect">
            <a:avLst/>
          </a:prstGeom>
          <a:noFill/>
          <a:ln>
            <a:noFill/>
          </a:ln>
        </p:spPr>
      </p:pic>
      <p:pic>
        <p:nvPicPr>
          <p:cNvPr id="20" name="Picture 19">
            <a:extLst>
              <a:ext uri="{FF2B5EF4-FFF2-40B4-BE49-F238E27FC236}">
                <a16:creationId xmlns:a16="http://schemas.microsoft.com/office/drawing/2014/main" id="{C0FB5045-D1EE-496F-BA03-EC7F0949604E}"/>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968741" y="4487238"/>
            <a:ext cx="2984500" cy="2333331"/>
          </a:xfrm>
          <a:prstGeom prst="rect">
            <a:avLst/>
          </a:prstGeom>
          <a:noFill/>
          <a:ln>
            <a:noFill/>
          </a:ln>
        </p:spPr>
      </p:pic>
    </p:spTree>
    <p:extLst>
      <p:ext uri="{BB962C8B-B14F-4D97-AF65-F5344CB8AC3E}">
        <p14:creationId xmlns:p14="http://schemas.microsoft.com/office/powerpoint/2010/main" val="32162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FD6CA-28A0-4780-80EA-45AA659AE663}"/>
              </a:ext>
            </a:extLst>
          </p:cNvPr>
          <p:cNvSpPr>
            <a:spLocks noGrp="1"/>
          </p:cNvSpPr>
          <p:nvPr>
            <p:ph type="title"/>
          </p:nvPr>
        </p:nvSpPr>
        <p:spPr>
          <a:xfrm>
            <a:off x="133564" y="113017"/>
            <a:ext cx="11979667" cy="1448656"/>
          </a:xfrm>
        </p:spPr>
        <p:txBody>
          <a:bodyPr/>
          <a:lstStyle/>
          <a:p>
            <a:r>
              <a:rPr lang="en-US" dirty="0"/>
              <a:t>Modeling Results and Analysis Continues……</a:t>
            </a:r>
          </a:p>
        </p:txBody>
      </p:sp>
      <p:sp>
        <p:nvSpPr>
          <p:cNvPr id="3" name="Content Placeholder 2">
            <a:extLst>
              <a:ext uri="{FF2B5EF4-FFF2-40B4-BE49-F238E27FC236}">
                <a16:creationId xmlns:a16="http://schemas.microsoft.com/office/drawing/2014/main" id="{BB538D6E-6D8D-448B-8C52-E1748EAC3584}"/>
              </a:ext>
            </a:extLst>
          </p:cNvPr>
          <p:cNvSpPr>
            <a:spLocks noGrp="1"/>
          </p:cNvSpPr>
          <p:nvPr>
            <p:ph sz="half" idx="1"/>
          </p:nvPr>
        </p:nvSpPr>
        <p:spPr>
          <a:xfrm>
            <a:off x="0" y="2229493"/>
            <a:ext cx="6080760" cy="5352835"/>
          </a:xfrm>
        </p:spPr>
        <p:txBody>
          <a:bodyPr>
            <a:noAutofit/>
          </a:bodyPr>
          <a:lstStyle/>
          <a:p>
            <a:pPr marL="285750" indent="-285750">
              <a:buFont typeface="Wingdings" panose="05000000000000000000" pitchFamily="2" charset="2"/>
              <a:buChar char="§"/>
            </a:pPr>
            <a:r>
              <a:rPr lang="en-US" sz="1400" dirty="0"/>
              <a:t>Bottom left to right (figure above) indicates </a:t>
            </a:r>
            <a:r>
              <a:rPr lang="en-US" sz="1400" dirty="0" err="1"/>
              <a:t>skiiableterrrain</a:t>
            </a:r>
            <a:r>
              <a:rPr lang="en-US" sz="1400" dirty="0"/>
              <a:t> are distribution for resorts in market share and vertical drop (feet) distribution for resorts in market share. Redline is Big Mountain.</a:t>
            </a:r>
          </a:p>
          <a:p>
            <a:pPr marL="285750" indent="-285750">
              <a:buFont typeface="Wingdings" panose="05000000000000000000" pitchFamily="2" charset="2"/>
              <a:buChar char="§"/>
            </a:pPr>
            <a:r>
              <a:rPr lang="en-US" sz="1400" dirty="0"/>
              <a:t>For Big Mountain to slice costs or increase revenue from ticket price, the following expected visitors to 350,000; vertical drop increased up to 10 of the least used runs; vertical drop increased by 150 feet, with an additional chair lift installation; then increasing the </a:t>
            </a:r>
            <a:r>
              <a:rPr lang="en-US" sz="1400" dirty="0" err="1"/>
              <a:t>LongestRun</a:t>
            </a:r>
            <a:r>
              <a:rPr lang="en-US" sz="1400" dirty="0"/>
              <a:t> to 3.5 miles length by adding 0.2miles to its original length.</a:t>
            </a:r>
          </a:p>
          <a:p>
            <a:pPr marL="285750" indent="-285750">
              <a:buFont typeface="Wingdings" panose="05000000000000000000" pitchFamily="2" charset="2"/>
              <a:buChar char="§"/>
            </a:pPr>
            <a:r>
              <a:rPr lang="en-US" sz="1400" dirty="0"/>
              <a:t>Figure below demonstrates closing 1 run makes no impact; 2 and 3 closures successively reduce support for ticket price and revenue. If Big Mountain closes down 3 runs, it can close 4 or 5 no further loss in ticket price. Down to 6 or more leads to a large drop.</a:t>
            </a:r>
          </a:p>
        </p:txBody>
      </p:sp>
      <p:sp>
        <p:nvSpPr>
          <p:cNvPr id="4" name="Content Placeholder 3">
            <a:extLst>
              <a:ext uri="{FF2B5EF4-FFF2-40B4-BE49-F238E27FC236}">
                <a16:creationId xmlns:a16="http://schemas.microsoft.com/office/drawing/2014/main" id="{D4E1F57C-98FD-41E1-B533-196FF09ECEA6}"/>
              </a:ext>
            </a:extLst>
          </p:cNvPr>
          <p:cNvSpPr>
            <a:spLocks noGrp="1"/>
          </p:cNvSpPr>
          <p:nvPr>
            <p:ph sz="half" idx="2"/>
          </p:nvPr>
        </p:nvSpPr>
        <p:spPr>
          <a:xfrm>
            <a:off x="6111240" y="2229491"/>
            <a:ext cx="6080760" cy="5457849"/>
          </a:xfrm>
        </p:spPr>
        <p:txBody>
          <a:bodyPr>
            <a:normAutofit fontScale="92500" lnSpcReduction="10000"/>
          </a:bodyPr>
          <a:lstStyle/>
          <a:p>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For a Run, 150 feet vertical drop and additional chair lift, this would give support for ticket price increase by $1.99 and an expected amount $3,474,638 in revenue. Adding 2 acres of snow making produces the same result, that is the small increase in snow making does not produce a change. </a:t>
            </a:r>
          </a:p>
        </p:txBody>
      </p:sp>
      <p:pic>
        <p:nvPicPr>
          <p:cNvPr id="6" name="Picture 5" descr="Chart, line chart&#10;&#10;Description automatically generated">
            <a:extLst>
              <a:ext uri="{FF2B5EF4-FFF2-40B4-BE49-F238E27FC236}">
                <a16:creationId xmlns:a16="http://schemas.microsoft.com/office/drawing/2014/main" id="{E2585233-45D1-4308-AC3E-AB32252FEFB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85865" y="2229491"/>
            <a:ext cx="5731510" cy="2538782"/>
          </a:xfrm>
          <a:prstGeom prst="rect">
            <a:avLst/>
          </a:prstGeom>
          <a:noFill/>
          <a:ln>
            <a:noFill/>
          </a:ln>
        </p:spPr>
      </p:pic>
    </p:spTree>
    <p:extLst>
      <p:ext uri="{BB962C8B-B14F-4D97-AF65-F5344CB8AC3E}">
        <p14:creationId xmlns:p14="http://schemas.microsoft.com/office/powerpoint/2010/main" val="1197100630"/>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{4B099EEB-B76B-4009-854B-54982D01B869}tf02900722</Template>
  <TotalTime>7254</TotalTime>
  <Words>1260</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Meiryo</vt:lpstr>
      <vt:lpstr>Calibri</vt:lpstr>
      <vt:lpstr>Corbel</vt:lpstr>
      <vt:lpstr>Times New Roman</vt:lpstr>
      <vt:lpstr>Wingdings</vt:lpstr>
      <vt:lpstr>SketchLinesVTI</vt:lpstr>
      <vt:lpstr>Guided Capstone Slide Deck</vt:lpstr>
      <vt:lpstr>Problem Identification</vt:lpstr>
      <vt:lpstr>Recommendation and Key Findings</vt:lpstr>
      <vt:lpstr>  Modeling Results and Analysis</vt:lpstr>
      <vt:lpstr>Modeling Results and Analysis Continues……</vt:lpstr>
      <vt:lpstr>Modeling Results and Analysis Continues……</vt:lpstr>
      <vt:lpstr>Modeling Results and Analysis Continues……</vt:lpstr>
      <vt:lpstr>Modeling Results and Analysis Continues……</vt:lpstr>
      <vt:lpstr>Modeling Results and Analysis Continues……</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Capstone Slide Deck</dc:title>
  <dc:creator>Marcel Ngwueke</dc:creator>
  <cp:lastModifiedBy>Marcel Ngwueke</cp:lastModifiedBy>
  <cp:revision>2</cp:revision>
  <dcterms:created xsi:type="dcterms:W3CDTF">2021-08-31T01:47:23Z</dcterms:created>
  <dcterms:modified xsi:type="dcterms:W3CDTF">2021-09-05T02:42:08Z</dcterms:modified>
</cp:coreProperties>
</file>