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42"/>
  </p:notesMasterIdLst>
  <p:sldIdLst>
    <p:sldId id="256" r:id="rId2"/>
    <p:sldId id="257" r:id="rId3"/>
    <p:sldId id="296" r:id="rId4"/>
    <p:sldId id="297" r:id="rId5"/>
    <p:sldId id="261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1" r:id="rId19"/>
    <p:sldId id="312" r:id="rId20"/>
    <p:sldId id="265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268" r:id="rId39"/>
    <p:sldId id="330" r:id="rId40"/>
    <p:sldId id="280" r:id="rId4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98" autoAdjust="0"/>
  </p:normalViewPr>
  <p:slideViewPr>
    <p:cSldViewPr snapToGrid="0">
      <p:cViewPr varScale="1">
        <p:scale>
          <a:sx n="76" d="100"/>
          <a:sy n="76" d="100"/>
        </p:scale>
        <p:origin x="10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836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80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fda085fb6_58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fda085fb6_58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blastchar/telco-customer-churn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352339" y="628650"/>
            <a:ext cx="8465090" cy="1722664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dirty="0">
                <a:latin typeface="+mn-lt"/>
              </a:rPr>
              <a:t>Telco Customer Churn Predictions with Logistic Regression, </a:t>
            </a:r>
            <a:r>
              <a:rPr lang="en-US" sz="3400" dirty="0" err="1">
                <a:latin typeface="+mn-lt"/>
              </a:rPr>
              <a:t>XGBoost</a:t>
            </a:r>
            <a:r>
              <a:rPr lang="en-US" sz="3400" dirty="0">
                <a:latin typeface="+mn-lt"/>
              </a:rPr>
              <a:t> Classifier &amp; Random Forest Classifier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5F966D9A-3E3B-4421-8E39-7BE0C2E26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81" y="2374084"/>
            <a:ext cx="8690994" cy="1979803"/>
          </a:xfrm>
        </p:spPr>
        <p:txBody>
          <a:bodyPr/>
          <a:lstStyle/>
          <a:p>
            <a:r>
              <a:rPr lang="en-US" dirty="0">
                <a:latin typeface="+mn-lt"/>
              </a:rPr>
              <a:t>                               By</a:t>
            </a:r>
          </a:p>
          <a:p>
            <a:r>
              <a:rPr lang="en-US" dirty="0">
                <a:latin typeface="+mn-lt"/>
              </a:rPr>
              <a:t>                     Marcel Ngwueke</a:t>
            </a:r>
          </a:p>
          <a:p>
            <a:r>
              <a:rPr lang="en-US" sz="1600" b="1" dirty="0">
                <a:latin typeface="+mn-lt"/>
              </a:rPr>
              <a:t>          Springboard Data Science Career Track, May 2021 cohort  Capstone 3 Project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EDA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83214"/>
            <a:ext cx="8087891" cy="4462314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>
                <a:latin typeface="+mn-lt"/>
              </a:rPr>
              <a:t>Same distribution for both Male and Female</a:t>
            </a:r>
          </a:p>
          <a:p>
            <a:r>
              <a:rPr lang="en-US" dirty="0">
                <a:latin typeface="+mn-lt"/>
              </a:rPr>
              <a:t>Tenure shows new customers and very loyal customers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10</a:t>
            </a:fld>
            <a:endParaRPr lang="en" dirty="0">
              <a:latin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A344B6C-5FD4-4121-A3A5-61DC3EE9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49" y="583214"/>
            <a:ext cx="7754230" cy="364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33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EDA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83214"/>
            <a:ext cx="8087891" cy="446231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11</a:t>
            </a:fld>
            <a:endParaRPr lang="en" dirty="0">
              <a:latin typeface="+mn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C88E668-10B2-4493-8BF4-17ED373F5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07" y="677636"/>
            <a:ext cx="7459242" cy="426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89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Logistic Regression Algorithm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83214"/>
            <a:ext cx="8087891" cy="4462314"/>
          </a:xfrm>
        </p:spPr>
        <p:txBody>
          <a:bodyPr/>
          <a:lstStyle/>
          <a:p>
            <a:r>
              <a:rPr lang="en-US" dirty="0">
                <a:latin typeface="+mn-lt"/>
              </a:rPr>
              <a:t>Identify Churn as Target, Other Features as Non-Target</a:t>
            </a:r>
          </a:p>
          <a:p>
            <a:r>
              <a:rPr lang="en-US" dirty="0">
                <a:latin typeface="+mn-lt"/>
              </a:rPr>
              <a:t>Split dataset for Training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Instantiate Logistic Regression with following params: </a:t>
            </a:r>
            <a:r>
              <a:rPr lang="en-US" dirty="0" err="1">
                <a:latin typeface="+mn-lt"/>
              </a:rPr>
              <a:t>fit_intercept</a:t>
            </a:r>
            <a:r>
              <a:rPr lang="en-US" dirty="0">
                <a:latin typeface="+mn-lt"/>
              </a:rPr>
              <a:t> = False, C = 1e13, solver = ‘</a:t>
            </a:r>
            <a:r>
              <a:rPr lang="en-US" dirty="0" err="1">
                <a:latin typeface="+mn-lt"/>
              </a:rPr>
              <a:t>liblinear</a:t>
            </a:r>
            <a:r>
              <a:rPr lang="en-US" dirty="0">
                <a:latin typeface="+mn-lt"/>
              </a:rPr>
              <a:t>’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Perform fit and predict operations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Results include: Accuracy: 0.72,  Precision:0.489, Recall:0.869, F1 score: 0.623, F2 score:0.751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Same distribution for both Male and Female</a:t>
            </a:r>
          </a:p>
          <a:p>
            <a:r>
              <a:rPr lang="en-US" dirty="0"/>
              <a:t>Tenure shows new customers and very loyal customers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12</a:t>
            </a:fld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4853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Logistic Regression [</a:t>
            </a:r>
            <a:r>
              <a:rPr lang="en-US" sz="3600" dirty="0" err="1">
                <a:latin typeface="+mj-lt"/>
              </a:rPr>
              <a:t>contd</a:t>
            </a:r>
            <a:r>
              <a:rPr lang="en-US" sz="3600" dirty="0">
                <a:latin typeface="+mj-lt"/>
              </a:rPr>
              <a:t>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83214"/>
            <a:ext cx="8087891" cy="4462314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 based on the above params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Correct prediction(692+325) Incorrect Prediction(49+343)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Same distribution for both Male and Female</a:t>
            </a:r>
          </a:p>
          <a:p>
            <a:r>
              <a:rPr lang="en-US" dirty="0"/>
              <a:t>Tenure shows new customers and very loyal customers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13</a:t>
            </a:fld>
            <a:endParaRPr lang="en" dirty="0">
              <a:latin typeface="+mn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FE592C-E070-4803-8E90-7005874CB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93" y="1162877"/>
            <a:ext cx="5323114" cy="3278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1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>
                <a:latin typeface="+mj-lt"/>
              </a:rPr>
              <a:t>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8716762" cy="4460486"/>
          </a:xfrm>
        </p:spPr>
        <p:txBody>
          <a:bodyPr/>
          <a:lstStyle/>
          <a:p>
            <a:r>
              <a:rPr lang="en-US" dirty="0">
                <a:latin typeface="+mn-lt"/>
              </a:rPr>
              <a:t>ROC AUC for Test datasets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ROC AUC = 0.847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14</a:t>
            </a:fld>
            <a:endParaRPr lang="en" dirty="0">
              <a:latin typeface="+mn-lt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254A8A-23C7-472F-B6CF-281B4599B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0" y="1118506"/>
            <a:ext cx="7835918" cy="317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2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        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>
                <a:latin typeface="+mn-lt"/>
              </a:rPr>
              <a:t>Hyperparameter Tuning Logistic</a:t>
            </a:r>
          </a:p>
          <a:p>
            <a:pPr marL="101600" indent="0">
              <a:buNone/>
            </a:pPr>
            <a:r>
              <a:rPr lang="en-US" dirty="0">
                <a:latin typeface="+mn-lt"/>
              </a:rPr>
              <a:t>       Regression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 = 0.01, penalty = 12, solver = </a:t>
            </a:r>
            <a:r>
              <a:rPr lang="en-US" dirty="0" err="1">
                <a:latin typeface="+mn-lt"/>
              </a:rPr>
              <a:t>liblinear</a:t>
            </a:r>
            <a:endParaRPr lang="en-US" dirty="0">
              <a:latin typeface="+mn-lt"/>
            </a:endParaRP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Predictions and Prediction Probability were obtained.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Confusion Matrix resulted in 0.8041 for Test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9"/>
            <a:ext cx="4381084" cy="4460486"/>
          </a:xfrm>
        </p:spPr>
        <p:txBody>
          <a:bodyPr/>
          <a:lstStyle/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Correct prediction(924+209)</a:t>
            </a:r>
          </a:p>
          <a:p>
            <a:r>
              <a:rPr lang="en-US" dirty="0">
                <a:latin typeface="+mn-lt"/>
              </a:rPr>
              <a:t>Incorrect prediction(165 + 111)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15</a:t>
            </a:fld>
            <a:endParaRPr lang="en" dirty="0">
              <a:latin typeface="+mn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1CF71CF-3C7D-40DD-A737-1CF243F7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557" y="473528"/>
            <a:ext cx="3731177" cy="345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641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F77-2F0D-4918-988D-AA68F6B3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0" y="63272"/>
            <a:ext cx="7506313" cy="540886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   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CA46-3D4F-4218-B1DF-D60B338A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214" y="530679"/>
            <a:ext cx="8544870" cy="4490357"/>
          </a:xfrm>
        </p:spPr>
        <p:txBody>
          <a:bodyPr/>
          <a:lstStyle/>
          <a:p>
            <a:r>
              <a:rPr lang="en-US" dirty="0"/>
              <a:t>Table showing Predictions, Propensity to churn, and Ranking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40E28-9050-44A3-A744-60BE149C51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16</a:t>
            </a:fld>
            <a:endParaRPr lang="en" dirty="0">
              <a:latin typeface="+mn-lt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6F289ABE-A26F-4816-966C-46DDBD9EB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82" y="1071565"/>
            <a:ext cx="6849836" cy="39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1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>
                <a:latin typeface="+mj-lt"/>
              </a:rPr>
              <a:t>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summary plot 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8"/>
            <a:ext cx="4381084" cy="46373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1DA34FE-5B06-400D-941A-887920192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21" y="971548"/>
            <a:ext cx="4077715" cy="3921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31E207A7-8596-4104-950F-144FC3910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00049"/>
            <a:ext cx="4245430" cy="4343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763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0AD8-0346-4518-B250-C22CB58A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7786" y="0"/>
            <a:ext cx="5739493" cy="473529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DE512-0B4E-48C9-9E6D-1F2F212A1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736" y="408214"/>
            <a:ext cx="2871214" cy="4517636"/>
          </a:xfrm>
        </p:spPr>
        <p:txBody>
          <a:bodyPr/>
          <a:lstStyle/>
          <a:p>
            <a:r>
              <a:rPr lang="en-US" dirty="0">
                <a:latin typeface="+mn-lt"/>
              </a:rPr>
              <a:t>Corresponding Feature names: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52570-833E-4D24-BF7E-C64458885FC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29991" y="408214"/>
            <a:ext cx="2943727" cy="451763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934AE1-CE9A-4E79-B74F-8E1CA53D0B00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384470" y="374658"/>
            <a:ext cx="2653394" cy="45176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C0143-02B7-40B6-A8CE-0F9D7A0BA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18</a:t>
            </a:fld>
            <a:endParaRPr lang="en" dirty="0">
              <a:latin typeface="+mn-lt"/>
            </a:endParaRP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063DC7C0-41E4-459C-B998-8EF38F910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7" y="1086335"/>
            <a:ext cx="3053879" cy="395743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C841B022-C394-4245-99E0-1EDB7D7BE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39" y="408214"/>
            <a:ext cx="2943727" cy="4682564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1EED0820-71DC-441D-871F-1F1E6BAFB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966" y="456751"/>
            <a:ext cx="2874898" cy="43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77D-830C-402D-96E9-4EAEF3E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0"/>
            <a:ext cx="5666014" cy="538843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Logistic Regression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295-6C2A-4A1C-B4C1-175D778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32" y="457198"/>
            <a:ext cx="8762168" cy="4588329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heatmap of the model features.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1C41-7E49-4591-92AD-05663A8BD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19</a:t>
            </a:fld>
            <a:endParaRPr lang="en" dirty="0">
              <a:latin typeface="+mn-lt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4BD5D0C-3258-4328-823E-B46A17ECC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5" y="996042"/>
            <a:ext cx="7334514" cy="404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9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86150" y="0"/>
            <a:ext cx="7571700" cy="702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               </a:t>
            </a:r>
            <a:r>
              <a:rPr lang="en" sz="3600" dirty="0">
                <a:latin typeface="+mj-lt"/>
              </a:rPr>
              <a:t>Table of Contents</a:t>
            </a:r>
            <a:endParaRPr sz="3600" dirty="0">
              <a:latin typeface="+mj-lt"/>
            </a:endParaRPr>
          </a:p>
        </p:txBody>
      </p:sp>
      <p:sp>
        <p:nvSpPr>
          <p:cNvPr id="76" name="Google Shape;76;p13"/>
          <p:cNvSpPr txBox="1"/>
          <p:nvPr/>
        </p:nvSpPr>
        <p:spPr>
          <a:xfrm>
            <a:off x="1583871" y="563336"/>
            <a:ext cx="5812972" cy="447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Problem Statement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Roboto Slab" panose="020B0604020202020204" charset="0"/>
              </a:rPr>
              <a:t>  </a:t>
            </a:r>
            <a:r>
              <a:rPr lang="en-US" sz="1600" dirty="0">
                <a:latin typeface="+mn-lt"/>
                <a:ea typeface="Roboto Slab" panose="020B0604020202020204" charset="0"/>
              </a:rPr>
              <a:t>Business Definition</a:t>
            </a:r>
          </a:p>
          <a:p>
            <a:pPr marL="285750" lvl="3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  <a:ea typeface="Roboto Slab" panose="020B0604020202020204" charset="0"/>
              </a:rPr>
              <a:t>    Business 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Data Source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Data Cleaning &amp; Manipulation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+mn-lt"/>
                <a:ea typeface="Roboto Slab" panose="020B0604020202020204" charset="0"/>
              </a:rPr>
              <a:t> </a:t>
            </a:r>
            <a:r>
              <a:rPr lang="en-US" sz="2400" dirty="0">
                <a:latin typeface="+mn-lt"/>
                <a:ea typeface="Roboto Slab" panose="020B0604020202020204" charset="0"/>
              </a:rPr>
              <a:t>Exploratory Data Analysis (EDA)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Logistic Regression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</a:t>
            </a:r>
            <a:r>
              <a:rPr lang="en-US" sz="2400" dirty="0" err="1">
                <a:latin typeface="+mn-lt"/>
                <a:ea typeface="Roboto Slab" panose="020B0604020202020204" charset="0"/>
              </a:rPr>
              <a:t>XGBoost</a:t>
            </a:r>
            <a:r>
              <a:rPr lang="en-US" sz="2400" dirty="0">
                <a:latin typeface="+mn-lt"/>
                <a:ea typeface="Roboto Slab" panose="020B0604020202020204" charset="0"/>
              </a:rPr>
              <a:t> Classifier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Random Forest Classifier Model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Model Assessments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+mn-lt"/>
                <a:ea typeface="Roboto Slab" panose="020B0604020202020204" charset="0"/>
              </a:rPr>
              <a:t> Conclusion</a:t>
            </a:r>
          </a:p>
          <a:p>
            <a:pPr marL="342900" lvl="0" indent="-342900" algn="l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63238"/>
                </a:solidFill>
                <a:latin typeface="+mn-lt"/>
                <a:ea typeface="Roboto Slab" panose="020B0604020202020204" charset="0"/>
                <a:cs typeface="Source Sans Pro"/>
                <a:sym typeface="Source Sans Pro"/>
              </a:rPr>
              <a:t> Recommendations</a:t>
            </a:r>
            <a:endParaRPr sz="2400" dirty="0">
              <a:solidFill>
                <a:srgbClr val="263238"/>
              </a:solidFill>
              <a:latin typeface="+mn-lt"/>
              <a:ea typeface="Roboto Slab" panose="020B0604020202020204" charset="0"/>
              <a:cs typeface="Source Sans Pro"/>
              <a:sym typeface="Source Sans Pro"/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0"/>
            <a:ext cx="7571700" cy="7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                </a:t>
            </a:r>
            <a:r>
              <a:rPr lang="en" sz="3200" dirty="0">
                <a:latin typeface="+mj-lt"/>
              </a:rPr>
              <a:t>XGBoost Classifier</a:t>
            </a:r>
            <a:endParaRPr sz="3200" dirty="0">
              <a:latin typeface="+mj-lt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89857" y="685801"/>
            <a:ext cx="8229600" cy="406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>
                <a:latin typeface="+mn-lt"/>
              </a:rPr>
              <a:t>Instantiate Extreme Gradient Boosting Classifier with the following params: objective: binary-logistic, missing =1, seed = 42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342900" indent="-342900"/>
            <a:r>
              <a:rPr lang="en-US" dirty="0">
                <a:latin typeface="+mn-lt"/>
              </a:rPr>
              <a:t>Perform fit and predict on the training dataset.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342900" indent="-342900"/>
            <a:r>
              <a:rPr lang="en-US" dirty="0">
                <a:latin typeface="+mn-lt"/>
              </a:rPr>
              <a:t>Results show:- Accuracy=0.799, Precision=0.660,  Recall = 0.503, F1 score = 0.571, F2 score = 0.528</a:t>
            </a:r>
            <a:endParaRPr dirty="0">
              <a:latin typeface="+mn-lt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20</a:t>
            </a:fld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/>
              <a:t>   </a:t>
            </a:r>
            <a:r>
              <a:rPr lang="en-US" sz="3600" dirty="0" err="1">
                <a:latin typeface="+mj-lt"/>
              </a:rPr>
              <a:t>XGBoost</a:t>
            </a:r>
            <a:r>
              <a:rPr lang="en-US" sz="3600" dirty="0">
                <a:latin typeface="+mj-lt"/>
              </a:rPr>
              <a:t> Classifier [</a:t>
            </a:r>
            <a:r>
              <a:rPr lang="en-US" sz="3600" dirty="0" err="1">
                <a:latin typeface="+mj-lt"/>
              </a:rPr>
              <a:t>contd</a:t>
            </a:r>
            <a:r>
              <a:rPr lang="en-US" sz="3600" dirty="0">
                <a:latin typeface="+mj-lt"/>
              </a:rPr>
              <a:t>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70464"/>
            <a:ext cx="8087891" cy="4475064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 based on the above params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Correct prediction(938+188) Incorrect Prediction(186+ 97)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Same distribution for both Male and Female</a:t>
            </a:r>
          </a:p>
          <a:p>
            <a:r>
              <a:rPr lang="en-US" dirty="0"/>
              <a:t>Tenure shows new customers and very loyal customers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21</a:t>
            </a:fld>
            <a:endParaRPr lang="en" dirty="0">
              <a:latin typeface="+mn-lt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D726B40-F80B-45A2-82FA-AE80A2E2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51" y="1208314"/>
            <a:ext cx="6790306" cy="314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92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8498648" cy="4460486"/>
          </a:xfrm>
        </p:spPr>
        <p:txBody>
          <a:bodyPr/>
          <a:lstStyle/>
          <a:p>
            <a:r>
              <a:rPr lang="en-US" dirty="0">
                <a:latin typeface="+mn-lt"/>
              </a:rPr>
              <a:t>ROC AUC for Test datasets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ROC AUC = 0.876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22</a:t>
            </a:fld>
            <a:endParaRPr lang="en" dirty="0">
              <a:latin typeface="+mn-lt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53B9D84-AD41-4ECF-9B02-78F088358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5" y="971549"/>
            <a:ext cx="7431559" cy="334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6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Classifer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GridSearchCV</a:t>
            </a:r>
            <a:r>
              <a:rPr lang="en-US" dirty="0">
                <a:latin typeface="+mn-lt"/>
              </a:rPr>
              <a:t> Hyperparameter Tuning of </a:t>
            </a:r>
            <a:r>
              <a:rPr lang="en-US" dirty="0" err="1">
                <a:latin typeface="+mn-lt"/>
              </a:rPr>
              <a:t>XGBoost</a:t>
            </a:r>
            <a:r>
              <a:rPr lang="en-US" dirty="0">
                <a:latin typeface="+mn-lt"/>
              </a:rPr>
              <a:t> Classifier 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Max depth, Learning rate, gamma, n jobs,  cv = 3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Predictions and Prediction Probability were derived.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Confusion Matrix resulted in 0.7445 for Test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9"/>
            <a:ext cx="4381084" cy="44604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Correct prediction(744+291)</a:t>
            </a:r>
          </a:p>
          <a:p>
            <a:r>
              <a:rPr lang="en-US" dirty="0">
                <a:latin typeface="+mn-lt"/>
              </a:rPr>
              <a:t>Incorrect prediction(69+305)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23</a:t>
            </a:fld>
            <a:endParaRPr lang="en" dirty="0">
              <a:latin typeface="+mn-lt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9A7B385-862B-4D13-B1D7-06C7F56A0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55" y="400049"/>
            <a:ext cx="41433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03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F77-2F0D-4918-988D-AA68F6B3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0" y="63272"/>
            <a:ext cx="7506313" cy="540886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CA46-3D4F-4218-B1DF-D60B338A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214" y="530679"/>
            <a:ext cx="8544870" cy="4612821"/>
          </a:xfrm>
        </p:spPr>
        <p:txBody>
          <a:bodyPr/>
          <a:lstStyle/>
          <a:p>
            <a:r>
              <a:rPr lang="en-US" dirty="0"/>
              <a:t>Table showing Predictions, Propensity to churn, and Ranking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40E28-9050-44A3-A744-60BE149C51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24</a:t>
            </a:fld>
            <a:endParaRPr lang="en" dirty="0">
              <a:latin typeface="+mn-lt"/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0C72DB4-0754-4147-A19D-BB231453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593" y="1071564"/>
            <a:ext cx="7258050" cy="400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44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summary plot 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14362" y="400048"/>
            <a:ext cx="4338722" cy="4637315"/>
          </a:xfrm>
        </p:spPr>
        <p:txBody>
          <a:bodyPr/>
          <a:lstStyle/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25</a:t>
            </a:fld>
            <a:endParaRPr lang="en" dirty="0">
              <a:latin typeface="+mn-lt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16AD7432-4258-40FF-9BA9-7773CC0A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38843"/>
            <a:ext cx="4381084" cy="4211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04FB9B35-A516-4D57-9929-2D81FC4A9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16" y="963339"/>
            <a:ext cx="4134866" cy="407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864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77D-830C-402D-96E9-4EAEF3E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0"/>
            <a:ext cx="5666014" cy="538843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295-6C2A-4A1C-B4C1-175D778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32" y="457198"/>
            <a:ext cx="8762168" cy="4588329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dependence plot of the model </a:t>
            </a:r>
            <a:r>
              <a:rPr lang="en-US" dirty="0" err="1">
                <a:latin typeface="+mn-lt"/>
              </a:rPr>
              <a:t>MonthlyCharges</a:t>
            </a:r>
            <a:r>
              <a:rPr lang="en-US" dirty="0">
                <a:latin typeface="+mn-lt"/>
              </a:rPr>
              <a:t>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1C41-7E49-4591-92AD-05663A8BD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26</a:t>
            </a:fld>
            <a:endParaRPr lang="en" dirty="0">
              <a:latin typeface="+mn-lt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7D8553E9-1EE0-425B-965F-95577A37B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14" y="1038224"/>
            <a:ext cx="7919853" cy="400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391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77D-830C-402D-96E9-4EAEF3E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0"/>
            <a:ext cx="5666014" cy="538843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295-6C2A-4A1C-B4C1-175D778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" y="457198"/>
            <a:ext cx="9085277" cy="4657725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Interaction values based on the test set.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1C41-7E49-4591-92AD-05663A8BD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27</a:t>
            </a:fld>
            <a:endParaRPr lang="en" dirty="0">
              <a:latin typeface="+mn-lt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EBCA661-72D3-4B43-9CCC-1B5A2DD67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47" y="1011215"/>
            <a:ext cx="8221211" cy="4103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5176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EB42-4C04-4A26-98A9-E10ACF2B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2062"/>
          </a:xfrm>
        </p:spPr>
        <p:txBody>
          <a:bodyPr/>
          <a:lstStyle/>
          <a:p>
            <a:r>
              <a:rPr lang="en-US" dirty="0"/>
              <a:t>                                              </a:t>
            </a:r>
            <a:r>
              <a:rPr lang="en-US" dirty="0" err="1">
                <a:latin typeface="+mj-lt"/>
              </a:rPr>
              <a:t>XGBoost</a:t>
            </a:r>
            <a:r>
              <a:rPr lang="en-US" dirty="0">
                <a:latin typeface="+mj-lt"/>
              </a:rPr>
              <a:t>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C7A87-0988-424F-B2AE-EC4EB45DB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668" y="461393"/>
            <a:ext cx="9043332" cy="4580389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plots force for index zero. Blue shows non-contributory features</a:t>
            </a:r>
          </a:p>
          <a:p>
            <a:endParaRPr lang="en-US" dirty="0">
              <a:latin typeface="+mn-lt"/>
            </a:endParaRPr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plots force for index one. Red features are contributory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37BE0-B7DF-465C-8700-3BA7F6AB5B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28</a:t>
            </a:fld>
            <a:endParaRPr lang="en" dirty="0">
              <a:latin typeface="+mn-lt"/>
            </a:endParaRPr>
          </a:p>
        </p:txBody>
      </p:sp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8E1CAD2-434C-4276-8EA2-E66258564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1023455"/>
            <a:ext cx="8825218" cy="1862358"/>
          </a:xfrm>
          <a:prstGeom prst="rect">
            <a:avLst/>
          </a:prstGeom>
        </p:spPr>
      </p:pic>
      <p:pic>
        <p:nvPicPr>
          <p:cNvPr id="9" name="Picture 8" descr="Timeline&#10;&#10;Description automatically generated">
            <a:extLst>
              <a:ext uri="{FF2B5EF4-FFF2-40B4-BE49-F238E27FC236}">
                <a16:creationId xmlns:a16="http://schemas.microsoft.com/office/drawing/2014/main" id="{A38756FD-BBAF-46DF-A5FD-69E0D0B9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8" y="3350959"/>
            <a:ext cx="8825218" cy="139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17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/>
          <p:nvPr/>
        </p:nvSpPr>
        <p:spPr>
          <a:xfrm>
            <a:off x="4738600" y="1668322"/>
            <a:ext cx="2877300" cy="28569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786150" y="0"/>
            <a:ext cx="7571700" cy="7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                 </a:t>
            </a:r>
            <a:r>
              <a:rPr lang="en" sz="3200" dirty="0">
                <a:latin typeface="+mj-lt"/>
              </a:rPr>
              <a:t>Random Forest Classifier</a:t>
            </a:r>
            <a:endParaRPr sz="3200" dirty="0">
              <a:latin typeface="+mj-lt"/>
            </a:endParaRPr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489857" y="685801"/>
            <a:ext cx="8229600" cy="406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/>
            <a:r>
              <a:rPr lang="en-US" dirty="0">
                <a:latin typeface="+mn-lt"/>
              </a:rPr>
              <a:t>Instantiate Random Forest Classifier</a:t>
            </a:r>
          </a:p>
          <a:p>
            <a:pPr marL="342900" indent="-342900"/>
            <a:r>
              <a:rPr lang="en-US" dirty="0">
                <a:latin typeface="+mn-lt"/>
              </a:rPr>
              <a:t>Perform fit and predict operation on the training set</a:t>
            </a:r>
          </a:p>
          <a:p>
            <a:pPr marL="342900" indent="-342900"/>
            <a:endParaRPr lang="en-US" dirty="0">
              <a:latin typeface="+mn-lt"/>
            </a:endParaRPr>
          </a:p>
          <a:p>
            <a:pPr marL="342900" indent="-342900"/>
            <a:r>
              <a:rPr lang="en-US" dirty="0">
                <a:latin typeface="+mn-lt"/>
              </a:rPr>
              <a:t>Result shows training set Accuracy of 0.996 and Test set Accuracy of 0.776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342900" indent="-342900"/>
            <a:r>
              <a:rPr lang="en-US" dirty="0">
                <a:latin typeface="+mn-lt"/>
              </a:rPr>
              <a:t>Results show:- Accuracy=0.799, Precision=0.6014,  Recall = 0.4519, F1 score = 0.516, F2 score = 0.4755</a:t>
            </a:r>
          </a:p>
          <a:p>
            <a:pPr marL="342900" indent="-342900"/>
            <a:r>
              <a:rPr lang="en-US" dirty="0">
                <a:latin typeface="+mn-lt"/>
              </a:rPr>
              <a:t>Cross Val Score was 0.78 +/-0.03</a:t>
            </a:r>
            <a:endParaRPr dirty="0">
              <a:latin typeface="+mn-lt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rot="10800000" flipH="1">
            <a:off x="6793191" y="367851"/>
            <a:ext cx="638700" cy="1419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1"/>
          <p:cNvCxnSpPr/>
          <p:nvPr/>
        </p:nvCxnSpPr>
        <p:spPr>
          <a:xfrm rot="10800000" flipH="1">
            <a:off x="7194765" y="1515796"/>
            <a:ext cx="1377600" cy="570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1"/>
          <p:cNvCxnSpPr/>
          <p:nvPr/>
        </p:nvCxnSpPr>
        <p:spPr>
          <a:xfrm rot="10800000" flipH="1">
            <a:off x="7068779" y="1169826"/>
            <a:ext cx="716400" cy="806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2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29</a:t>
            </a:fld>
            <a:endParaRPr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108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84A-DE34-473D-B1DB-A1DD2D9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146958"/>
            <a:ext cx="7571700" cy="726622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sz="4000" dirty="0">
                <a:latin typeface="+mj-lt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C8B0B-6D0C-4631-9476-4737B04D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816429"/>
            <a:ext cx="7500600" cy="423726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Business Definition: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How good is the telco product market fit(PMF) as indicated by retention rate?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Can churn prediction techniques identify possible customers that want to leave?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Any retention strategies to diminish prospective </a:t>
            </a:r>
          </a:p>
          <a:p>
            <a:pPr marL="76200" indent="0">
              <a:buNone/>
            </a:pPr>
            <a:r>
              <a:rPr lang="en-US" dirty="0">
                <a:latin typeface="+mn-lt"/>
              </a:rPr>
              <a:t>       customer churn based on the model output?</a:t>
            </a:r>
          </a:p>
          <a:p>
            <a:r>
              <a:rPr lang="en-US" b="1" dirty="0">
                <a:latin typeface="+mn-lt"/>
              </a:rPr>
              <a:t>Business Objective: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Determine the exact number of churns with best  Algorithm and best ML model.</a:t>
            </a:r>
          </a:p>
          <a:p>
            <a:pPr marL="76200" indent="0">
              <a:buNone/>
            </a:pPr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82FAC-F137-4C8A-8A49-C5552B5D1A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73239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/>
              <a:t>  </a:t>
            </a:r>
            <a:r>
              <a:rPr lang="en-US" sz="3600" dirty="0">
                <a:latin typeface="+mj-lt"/>
              </a:rPr>
              <a:t>Random Forest Classifier[contd.]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551" y="570464"/>
            <a:ext cx="8087891" cy="4475064"/>
          </a:xfrm>
        </p:spPr>
        <p:txBody>
          <a:bodyPr/>
          <a:lstStyle/>
          <a:p>
            <a:r>
              <a:rPr lang="en-US" dirty="0">
                <a:latin typeface="+mn-lt"/>
              </a:rPr>
              <a:t>Confusion Matrix based on the above Model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Correct prediction(923+169) Incorrect Prediction(205+112)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Same distribution for both Male and Female</a:t>
            </a:r>
          </a:p>
          <a:p>
            <a:r>
              <a:rPr lang="en-US" dirty="0"/>
              <a:t>Tenure shows new customers and very loyal customers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30</a:t>
            </a:fld>
            <a:endParaRPr lang="en" dirty="0">
              <a:latin typeface="+mn-lt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3AB073E9-38B3-4B76-B814-0EAD735C7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517" y="1177976"/>
            <a:ext cx="56961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89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</a:t>
            </a:r>
            <a:r>
              <a:rPr lang="en-US" dirty="0">
                <a:latin typeface="+mj-lt"/>
              </a:rPr>
              <a:t>Random Forest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69" y="432706"/>
            <a:ext cx="8708373" cy="4460486"/>
          </a:xfrm>
        </p:spPr>
        <p:txBody>
          <a:bodyPr/>
          <a:lstStyle/>
          <a:p>
            <a:r>
              <a:rPr lang="en-US" dirty="0">
                <a:latin typeface="+mn-lt"/>
              </a:rPr>
              <a:t>ROC AUC for Test datasets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ROC AUC = 0.816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31</a:t>
            </a:fld>
            <a:endParaRPr lang="en" dirty="0">
              <a:latin typeface="+mn-lt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FF4FCBFC-7681-43DE-83CC-7B36D471C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65" y="906011"/>
            <a:ext cx="5619696" cy="34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769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/>
              <a:t>                                </a:t>
            </a:r>
            <a:r>
              <a:rPr lang="en-US" dirty="0">
                <a:latin typeface="+mj-lt"/>
              </a:rPr>
              <a:t>Random Forest </a:t>
            </a:r>
            <a:r>
              <a:rPr lang="en-US" dirty="0" err="1">
                <a:latin typeface="+mj-lt"/>
              </a:rPr>
              <a:t>Classifer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GridSearchCV</a:t>
            </a:r>
            <a:r>
              <a:rPr lang="en-US" dirty="0">
                <a:latin typeface="+mn-lt"/>
              </a:rPr>
              <a:t> Hyperparameter Tuning of Random Forest Classifier 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With some params and cv = 5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Predictions and Prediction Probability were derived using this tuned model</a:t>
            </a:r>
          </a:p>
          <a:p>
            <a:pPr marL="10160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Confusion Matrix resulted in 0.780 for Test Accuracy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9"/>
            <a:ext cx="4381084" cy="446048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Correct prediction(929+170)</a:t>
            </a:r>
          </a:p>
          <a:p>
            <a:r>
              <a:rPr lang="en-US" dirty="0">
                <a:latin typeface="+mn-lt"/>
              </a:rPr>
              <a:t>Incorrect prediction(204+106)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32</a:t>
            </a:fld>
            <a:endParaRPr lang="en" dirty="0">
              <a:latin typeface="+mn-lt"/>
            </a:endParaRP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0F2A55A-B2C8-43A0-AA55-9B761B96A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055" y="432706"/>
            <a:ext cx="414337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7204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67F77-2F0D-4918-988D-AA68F6B3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070" y="63272"/>
            <a:ext cx="7506313" cy="404184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dirty="0">
                <a:latin typeface="+mj-lt"/>
              </a:rPr>
              <a:t>Random Forest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4CA46-3D4F-4218-B1DF-D60B338A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23" y="360727"/>
            <a:ext cx="8894361" cy="4719501"/>
          </a:xfrm>
        </p:spPr>
        <p:txBody>
          <a:bodyPr/>
          <a:lstStyle/>
          <a:p>
            <a:r>
              <a:rPr lang="en-US" dirty="0"/>
              <a:t>Table showing Predictions, Propensity to churn, and Ranking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40E28-9050-44A3-A744-60BE149C51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33</a:t>
            </a:fld>
            <a:endParaRPr lang="en" dirty="0">
              <a:latin typeface="+mn-lt"/>
            </a:endParaRP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2981C59-E04F-4437-AC08-3DCDCB4B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69" y="973123"/>
            <a:ext cx="6987581" cy="41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57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E404-A80F-4FA4-9856-025EB9B6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-65315"/>
            <a:ext cx="7571700" cy="538843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                      Random Forest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17E22-130B-4DB0-BD35-01A9C287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570" y="432706"/>
            <a:ext cx="4134866" cy="4460486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summary plot </a:t>
            </a:r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ROC AUC = 0.847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0B6E5-F0B0-479E-8734-FC40167484A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0048"/>
            <a:ext cx="4381084" cy="46373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0160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Feature Importance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67024-6BD6-4F40-9679-D1F9786B57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34</a:t>
            </a:fld>
            <a:endParaRPr lang="en" dirty="0">
              <a:latin typeface="+mn-lt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4A03BF3-3DB0-4D60-B369-A65FE4DE7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7" y="950302"/>
            <a:ext cx="3984771" cy="417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DEB4F647-D49D-469D-AF25-D6D8386C1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1341" y="400047"/>
            <a:ext cx="4641743" cy="442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027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77D-830C-402D-96E9-4EAEF3E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0"/>
            <a:ext cx="5666014" cy="538843"/>
          </a:xfrm>
        </p:spPr>
        <p:txBody>
          <a:bodyPr/>
          <a:lstStyle/>
          <a:p>
            <a:r>
              <a:rPr lang="en-US" dirty="0"/>
              <a:t>                     </a:t>
            </a:r>
            <a:r>
              <a:rPr lang="en-US" dirty="0">
                <a:latin typeface="+mj-lt"/>
              </a:rPr>
              <a:t>Random Forest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295-6C2A-4A1C-B4C1-175D778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832" y="457198"/>
            <a:ext cx="8762168" cy="4588329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Shap</a:t>
            </a:r>
            <a:r>
              <a:rPr lang="en-US" dirty="0">
                <a:latin typeface="+mn-lt"/>
              </a:rPr>
              <a:t> Force plot  for RFC 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+mn-lt"/>
              </a:rPr>
              <a:t>Force plot is based on sample order by similarity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1C41-7E49-4591-92AD-05663A8BD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35</a:t>
            </a:fld>
            <a:endParaRPr lang="en" dirty="0">
              <a:latin typeface="+mn-lt"/>
            </a:endParaRPr>
          </a:p>
        </p:txBody>
      </p:sp>
      <p:pic>
        <p:nvPicPr>
          <p:cNvPr id="6" name="Picture 5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8F8260E-AC11-4EFA-9092-AD08821FA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34" y="1179266"/>
            <a:ext cx="8636333" cy="350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68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677D-830C-402D-96E9-4EAEF3E1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472" y="1"/>
            <a:ext cx="5666014" cy="457198"/>
          </a:xfrm>
        </p:spPr>
        <p:txBody>
          <a:bodyPr/>
          <a:lstStyle/>
          <a:p>
            <a:r>
              <a:rPr lang="en-US" dirty="0">
                <a:latin typeface="+mj-lt"/>
              </a:rPr>
              <a:t>          Random Forest Classifier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91295-6C2A-4A1C-B4C1-175D778FA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446" y="335560"/>
            <a:ext cx="8934275" cy="4709967"/>
          </a:xfrm>
        </p:spPr>
        <p:txBody>
          <a:bodyPr/>
          <a:lstStyle/>
          <a:p>
            <a:r>
              <a:rPr lang="en-US" dirty="0">
                <a:latin typeface="+mn-lt"/>
              </a:rPr>
              <a:t>Effect of tenure, monthly charges and their interactions on model output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>
                <a:latin typeface="+mn-lt"/>
              </a:rPr>
              <a:t>Tenure interacts with online security no, monthly charges with tenure. 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1C41-7E49-4591-92AD-05663A8BD6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36</a:t>
            </a:fld>
            <a:endParaRPr lang="en" dirty="0">
              <a:latin typeface="+mn-lt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DD24903C-1FDB-4EC7-8105-923ACBEE0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81" y="1229774"/>
            <a:ext cx="8835638" cy="323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6616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52106-E040-4237-876E-50D23AE2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94" y="100668"/>
            <a:ext cx="7971956" cy="696286"/>
          </a:xfrm>
        </p:spPr>
        <p:txBody>
          <a:bodyPr/>
          <a:lstStyle/>
          <a:p>
            <a:r>
              <a:rPr lang="en-US" sz="4000" b="1" dirty="0"/>
              <a:t>          </a:t>
            </a:r>
            <a:r>
              <a:rPr lang="en-US" sz="4000" b="1" dirty="0">
                <a:latin typeface="+mj-lt"/>
              </a:rPr>
              <a:t>Model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7D653-A1B5-4856-9644-AB1EB01D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448" y="796953"/>
            <a:ext cx="8758106" cy="4085439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latin typeface="+mn-lt"/>
              </a:rPr>
              <a:t>Table showing how the Algorithms stand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6BE92-9F52-4E98-8117-5DD2B25103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37</a:t>
            </a:fld>
            <a:endParaRPr lang="en" dirty="0">
              <a:latin typeface="+mn-lt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4F14905-1270-44C4-9132-600612329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53687"/>
              </p:ext>
            </p:extLst>
          </p:nvPr>
        </p:nvGraphicFramePr>
        <p:xfrm>
          <a:off x="385895" y="1536672"/>
          <a:ext cx="7677956" cy="1709867"/>
        </p:xfrm>
        <a:graphic>
          <a:graphicData uri="http://schemas.openxmlformats.org/drawingml/2006/table">
            <a:tbl>
              <a:tblPr firstRow="1" bandRow="1">
                <a:tableStyleId>{701FB10D-A61A-4DE4-8506-F670E7A89527}</a:tableStyleId>
              </a:tblPr>
              <a:tblGrid>
                <a:gridCol w="716542">
                  <a:extLst>
                    <a:ext uri="{9D8B030D-6E8A-4147-A177-3AD203B41FA5}">
                      <a16:colId xmlns:a16="http://schemas.microsoft.com/office/drawing/2014/main" val="765000439"/>
                    </a:ext>
                  </a:extLst>
                </a:gridCol>
                <a:gridCol w="1221313">
                  <a:extLst>
                    <a:ext uri="{9D8B030D-6E8A-4147-A177-3AD203B41FA5}">
                      <a16:colId xmlns:a16="http://schemas.microsoft.com/office/drawing/2014/main" val="289501597"/>
                    </a:ext>
                  </a:extLst>
                </a:gridCol>
                <a:gridCol w="1456506">
                  <a:extLst>
                    <a:ext uri="{9D8B030D-6E8A-4147-A177-3AD203B41FA5}">
                      <a16:colId xmlns:a16="http://schemas.microsoft.com/office/drawing/2014/main" val="1151197907"/>
                    </a:ext>
                  </a:extLst>
                </a:gridCol>
                <a:gridCol w="1070899">
                  <a:extLst>
                    <a:ext uri="{9D8B030D-6E8A-4147-A177-3AD203B41FA5}">
                      <a16:colId xmlns:a16="http://schemas.microsoft.com/office/drawing/2014/main" val="3220962600"/>
                    </a:ext>
                  </a:extLst>
                </a:gridCol>
                <a:gridCol w="1070899">
                  <a:extLst>
                    <a:ext uri="{9D8B030D-6E8A-4147-A177-3AD203B41FA5}">
                      <a16:colId xmlns:a16="http://schemas.microsoft.com/office/drawing/2014/main" val="4093435668"/>
                    </a:ext>
                  </a:extLst>
                </a:gridCol>
                <a:gridCol w="1173284">
                  <a:extLst>
                    <a:ext uri="{9D8B030D-6E8A-4147-A177-3AD203B41FA5}">
                      <a16:colId xmlns:a16="http://schemas.microsoft.com/office/drawing/2014/main" val="3698730586"/>
                    </a:ext>
                  </a:extLst>
                </a:gridCol>
                <a:gridCol w="968513">
                  <a:extLst>
                    <a:ext uri="{9D8B030D-6E8A-4147-A177-3AD203B41FA5}">
                      <a16:colId xmlns:a16="http://schemas.microsoft.com/office/drawing/2014/main" val="3396808037"/>
                    </a:ext>
                  </a:extLst>
                </a:gridCol>
              </a:tblGrid>
              <a:tr h="62917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ROC 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592698"/>
                  </a:ext>
                </a:extLst>
              </a:tr>
              <a:tr h="377504">
                <a:tc>
                  <a:txBody>
                    <a:bodyPr/>
                    <a:lstStyle/>
                    <a:p>
                      <a:r>
                        <a:rPr lang="en-US" dirty="0"/>
                        <a:t>XGBC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0.901/0.850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064878"/>
                  </a:ext>
                </a:extLst>
              </a:tr>
              <a:tr h="318782">
                <a:tc>
                  <a:txBody>
                    <a:bodyPr/>
                    <a:lstStyle/>
                    <a:p>
                      <a:r>
                        <a:rPr lang="en-US" dirty="0"/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0.841/0.847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589420"/>
                  </a:ext>
                </a:extLst>
              </a:tr>
              <a:tr h="384406">
                <a:tc>
                  <a:txBody>
                    <a:bodyPr/>
                    <a:lstStyle/>
                    <a:p>
                      <a:r>
                        <a:rPr lang="en-US" dirty="0"/>
                        <a:t>RFC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1.00/0.816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19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90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4"/>
          <p:cNvGrpSpPr/>
          <p:nvPr/>
        </p:nvGrpSpPr>
        <p:grpSpPr>
          <a:xfrm>
            <a:off x="2701255" y="1233181"/>
            <a:ext cx="3104473" cy="3380807"/>
            <a:chOff x="-6729413" y="-17360900"/>
            <a:chExt cx="26138326" cy="48436250"/>
          </a:xfrm>
        </p:grpSpPr>
        <p:sp>
          <p:nvSpPr>
            <p:cNvPr id="177" name="Google Shape;177;p24"/>
            <p:cNvSpPr/>
            <p:nvPr/>
          </p:nvSpPr>
          <p:spPr>
            <a:xfrm>
              <a:off x="-6729413" y="-9364662"/>
              <a:ext cx="25398299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19999"/>
                  </a:moveTo>
                  <a:lnTo>
                    <a:pt x="0" y="0"/>
                  </a:lnTo>
                  <a:lnTo>
                    <a:pt x="11145" y="119999"/>
                  </a:lnTo>
                  <a:lnTo>
                    <a:pt x="120000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3276600" y="-17360900"/>
              <a:ext cx="10882200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2547" y="0"/>
                  </a:moveTo>
                  <a:lnTo>
                    <a:pt x="0" y="120000"/>
                  </a:lnTo>
                  <a:lnTo>
                    <a:pt x="119999" y="109486"/>
                  </a:lnTo>
                  <a:lnTo>
                    <a:pt x="102547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12576175" y="-17360900"/>
              <a:ext cx="6832500" cy="1046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62193"/>
                  </a:lnTo>
                  <a:lnTo>
                    <a:pt x="107007" y="120000"/>
                  </a:lnTo>
                  <a:lnTo>
                    <a:pt x="27797" y="9252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-6729413" y="-9364662"/>
              <a:ext cx="10005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41158"/>
                  </a:moveTo>
                  <a:lnTo>
                    <a:pt x="116173" y="119999"/>
                  </a:lnTo>
                  <a:lnTo>
                    <a:pt x="28291" y="119999"/>
                  </a:lnTo>
                  <a:lnTo>
                    <a:pt x="0" y="0"/>
                  </a:lnTo>
                  <a:lnTo>
                    <a:pt x="120000" y="41158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-6729413" y="-17360900"/>
              <a:ext cx="19305601" cy="8842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2195" y="120000"/>
                  </a:lnTo>
                  <a:lnTo>
                    <a:pt x="0" y="108517"/>
                  </a:lnTo>
                  <a:lnTo>
                    <a:pt x="60656" y="80315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12752387" y="-9293225"/>
              <a:ext cx="59166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8526" y="0"/>
                  </a:moveTo>
                  <a:lnTo>
                    <a:pt x="120000" y="120000"/>
                  </a:lnTo>
                  <a:lnTo>
                    <a:pt x="0" y="120000"/>
                  </a:lnTo>
                  <a:lnTo>
                    <a:pt x="28526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3276600" y="-8518525"/>
              <a:ext cx="41925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6084" y="120000"/>
                  </a:moveTo>
                  <a:lnTo>
                    <a:pt x="0" y="0"/>
                  </a:lnTo>
                  <a:lnTo>
                    <a:pt x="120000" y="120000"/>
                  </a:lnTo>
                  <a:lnTo>
                    <a:pt x="16084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-6729413" y="-9364662"/>
              <a:ext cx="2358900" cy="2466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999" y="119999"/>
                  </a:lnTo>
                  <a:lnTo>
                    <a:pt x="21561" y="11999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-6729413" y="-11442700"/>
              <a:ext cx="10005900" cy="2924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7029" y="0"/>
                  </a:moveTo>
                  <a:lnTo>
                    <a:pt x="120000" y="120000"/>
                  </a:lnTo>
                  <a:lnTo>
                    <a:pt x="0" y="85276"/>
                  </a:lnTo>
                  <a:lnTo>
                    <a:pt x="117029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14158913" y="-11938000"/>
              <a:ext cx="5250000" cy="5040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62966"/>
                  </a:lnTo>
                  <a:lnTo>
                    <a:pt x="103090" y="119999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2957512" y="-8518525"/>
              <a:ext cx="881100" cy="1620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43459" y="0"/>
                  </a:lnTo>
                  <a:lnTo>
                    <a:pt x="0" y="120000"/>
                  </a:ln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11728450" y="-6897687"/>
              <a:ext cx="6940500" cy="1564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18188" y="67289"/>
                  </a:lnTo>
                  <a:lnTo>
                    <a:pt x="0" y="120000"/>
                  </a:lnTo>
                  <a:lnTo>
                    <a:pt x="0" y="1297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-4899025" y="-698500"/>
              <a:ext cx="63786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68929" y="119999"/>
                  </a:lnTo>
                  <a:lnTo>
                    <a:pt x="0" y="17748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-4370388" y="-6897687"/>
              <a:ext cx="7327800" cy="6199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5797" y="120000"/>
                  </a:lnTo>
                  <a:lnTo>
                    <a:pt x="0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9578975" y="8743950"/>
              <a:ext cx="42639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491" y="0"/>
                  </a:moveTo>
                  <a:lnTo>
                    <a:pt x="120000" y="33491"/>
                  </a:lnTo>
                  <a:lnTo>
                    <a:pt x="0" y="119999"/>
                  </a:lnTo>
                  <a:lnTo>
                    <a:pt x="60491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11728450" y="-6897687"/>
              <a:ext cx="69405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7703" y="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3838575" y="-6897687"/>
              <a:ext cx="78900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8193" y="119999"/>
                  </a:moveTo>
                  <a:lnTo>
                    <a:pt x="0" y="0"/>
                  </a:lnTo>
                  <a:lnTo>
                    <a:pt x="55219" y="0"/>
                  </a:lnTo>
                  <a:lnTo>
                    <a:pt x="119999" y="20719"/>
                  </a:lnTo>
                  <a:lnTo>
                    <a:pt x="48193" y="119999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-1235075" y="-698500"/>
              <a:ext cx="8242200" cy="17613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24475"/>
                  </a:moveTo>
                  <a:lnTo>
                    <a:pt x="39522" y="0"/>
                  </a:lnTo>
                  <a:lnTo>
                    <a:pt x="0" y="119999"/>
                  </a:lnTo>
                  <a:lnTo>
                    <a:pt x="120000" y="24475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-1235075" y="-5207000"/>
              <a:ext cx="12963600" cy="2212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120000"/>
                  </a:lnTo>
                  <a:lnTo>
                    <a:pt x="120000" y="75677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-6305550" y="-6897687"/>
              <a:ext cx="7785000" cy="8804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828" y="0"/>
                  </a:moveTo>
                  <a:lnTo>
                    <a:pt x="120000" y="84493"/>
                  </a:lnTo>
                  <a:lnTo>
                    <a:pt x="21680" y="120000"/>
                  </a:lnTo>
                  <a:lnTo>
                    <a:pt x="0" y="0"/>
                  </a:lnTo>
                  <a:lnTo>
                    <a:pt x="29828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11728450" y="-6897687"/>
              <a:ext cx="6940500" cy="877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0" y="23131"/>
                  </a:lnTo>
                  <a:lnTo>
                    <a:pt x="118188" y="120000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1479550" y="-6897687"/>
              <a:ext cx="5527800" cy="9791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5972"/>
                  </a:moveTo>
                  <a:lnTo>
                    <a:pt x="119999" y="119999"/>
                  </a:lnTo>
                  <a:lnTo>
                    <a:pt x="51211" y="0"/>
                  </a:lnTo>
                  <a:lnTo>
                    <a:pt x="32085" y="0"/>
                  </a:lnTo>
                  <a:lnTo>
                    <a:pt x="0" y="7597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1373188" y="8743950"/>
              <a:ext cx="13101600" cy="136301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1642"/>
                  </a:moveTo>
                  <a:lnTo>
                    <a:pt x="120000" y="0"/>
                  </a:lnTo>
                  <a:lnTo>
                    <a:pt x="40000" y="120000"/>
                  </a:lnTo>
                  <a:lnTo>
                    <a:pt x="0" y="7164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2994025" y="8743950"/>
              <a:ext cx="8734500" cy="2233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73243"/>
                  </a:moveTo>
                  <a:lnTo>
                    <a:pt x="90468" y="119999"/>
                  </a:lnTo>
                  <a:lnTo>
                    <a:pt x="120000" y="0"/>
                  </a:lnTo>
                  <a:lnTo>
                    <a:pt x="0" y="73243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11728450" y="1873250"/>
              <a:ext cx="6835800" cy="13103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37120" y="120000"/>
                  </a:lnTo>
                  <a:lnTo>
                    <a:pt x="0" y="62922"/>
                  </a:lnTo>
                  <a:lnTo>
                    <a:pt x="120000" y="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76600" y="-9293225"/>
              <a:ext cx="10882200" cy="2395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8807"/>
                  </a:moveTo>
                  <a:lnTo>
                    <a:pt x="119999" y="0"/>
                  </a:lnTo>
                  <a:lnTo>
                    <a:pt x="104490" y="120000"/>
                  </a:lnTo>
                  <a:lnTo>
                    <a:pt x="46231" y="120000"/>
                  </a:lnTo>
                  <a:lnTo>
                    <a:pt x="0" y="38807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469187" y="-6897687"/>
              <a:ext cx="5283300" cy="16908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6742" y="120000"/>
                  </a:moveTo>
                  <a:lnTo>
                    <a:pt x="120000" y="0"/>
                  </a:lnTo>
                  <a:lnTo>
                    <a:pt x="0" y="0"/>
                  </a:lnTo>
                  <a:lnTo>
                    <a:pt x="96742" y="12000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100000">
                  <a:schemeClr val="accent6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786150" y="62228"/>
            <a:ext cx="7571700" cy="6276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          </a:t>
            </a:r>
            <a:r>
              <a:rPr lang="en" sz="4000" dirty="0">
                <a:latin typeface="+mj-lt"/>
              </a:rPr>
              <a:t>CONCLUSION</a:t>
            </a:r>
            <a:endParaRPr dirty="0">
              <a:latin typeface="+mj-lt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0" y="4412120"/>
            <a:ext cx="9144000" cy="773433"/>
          </a:xfrm>
          <a:prstGeom prst="rect">
            <a:avLst/>
          </a:prstGeom>
          <a:solidFill>
            <a:srgbClr val="0091EA">
              <a:alpha val="32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786146" y="529513"/>
            <a:ext cx="7795792" cy="455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  </a:t>
            </a:r>
            <a:r>
              <a:rPr lang="en-US" sz="2400" dirty="0">
                <a:solidFill>
                  <a:srgbClr val="263238"/>
                </a:solidFill>
                <a:latin typeface="+mn-lt"/>
                <a:ea typeface="Roboto Slab"/>
                <a:cs typeface="Roboto Slab"/>
                <a:sym typeface="Roboto Slab"/>
              </a:rPr>
              <a:t>Three Machine learning Algorithms were used.</a:t>
            </a: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63238"/>
                </a:solidFill>
                <a:latin typeface="+mn-lt"/>
                <a:ea typeface="Roboto Slab"/>
                <a:cs typeface="Roboto Slab"/>
                <a:sym typeface="Roboto Slab"/>
              </a:rPr>
              <a:t>   Logistic Regression, </a:t>
            </a:r>
            <a:r>
              <a:rPr lang="en-US" sz="2400" dirty="0" err="1">
                <a:solidFill>
                  <a:srgbClr val="263238"/>
                </a:solidFill>
                <a:latin typeface="+mn-lt"/>
                <a:ea typeface="Roboto Slab"/>
                <a:cs typeface="Roboto Slab"/>
                <a:sym typeface="Roboto Slab"/>
              </a:rPr>
              <a:t>XGBoost</a:t>
            </a:r>
            <a:r>
              <a:rPr lang="en-US" sz="2400" dirty="0">
                <a:solidFill>
                  <a:srgbClr val="263238"/>
                </a:solidFill>
                <a:latin typeface="+mn-lt"/>
                <a:ea typeface="Roboto Slab"/>
                <a:cs typeface="Roboto Slab"/>
                <a:sym typeface="Roboto Slab"/>
              </a:rPr>
              <a:t> Classifier and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263238"/>
                </a:solidFill>
                <a:latin typeface="+mn-lt"/>
                <a:ea typeface="Roboto Slab"/>
                <a:cs typeface="Roboto Slab"/>
                <a:sym typeface="Roboto Slab"/>
              </a:rPr>
              <a:t>       Random Forest Classifier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+mn-lt"/>
              </a:rPr>
              <a:t>  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XGBoost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 Classifier: ROC AUC = 0.850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   Logistic Regression: ROC AUC = 0.847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   Random Forest Classifier: ROC AUC = 0.816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Roboto Slab" panose="020B0604020202020204" charset="0"/>
              </a:rPr>
              <a:t>   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Random Forest Classifier demonstrated test set accuracy  </a:t>
            </a:r>
          </a:p>
          <a:p>
            <a:pPr algn="just"/>
            <a:r>
              <a:rPr lang="en-US" sz="2400" dirty="0">
                <a:latin typeface="+mn-lt"/>
                <a:ea typeface="Roboto Slab" panose="020B0604020202020204" charset="0"/>
              </a:rPr>
              <a:t>       of 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0.781, and a cross </a:t>
            </a:r>
            <a:r>
              <a:rPr lang="en-US" sz="2400" i="0" dirty="0" err="1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val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 score of 0.79 +/- 0.03; and</a:t>
            </a:r>
          </a:p>
          <a:p>
            <a:pPr algn="just"/>
            <a:r>
              <a:rPr lang="en-US" sz="2400" dirty="0">
                <a:latin typeface="+mn-lt"/>
                <a:ea typeface="Roboto Slab" panose="020B0604020202020204" charset="0"/>
              </a:rPr>
              <a:t>       </a:t>
            </a:r>
            <a:r>
              <a:rPr lang="en-US" sz="2400" i="0" dirty="0">
                <a:solidFill>
                  <a:srgbClr val="000000"/>
                </a:solidFill>
                <a:effectLst/>
                <a:latin typeface="+mn-lt"/>
                <a:ea typeface="Roboto Slab" panose="020B0604020202020204" charset="0"/>
              </a:rPr>
              <a:t>the ROC AUC for the test set was 0.816.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800" dirty="0">
              <a:solidFill>
                <a:srgbClr val="263238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200" dirty="0">
              <a:solidFill>
                <a:srgbClr val="26323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38</a:t>
            </a:fld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3EF3-0BCE-46BE-9204-7BCAA728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100668"/>
            <a:ext cx="7571700" cy="910052"/>
          </a:xfrm>
        </p:spPr>
        <p:txBody>
          <a:bodyPr/>
          <a:lstStyle/>
          <a:p>
            <a:r>
              <a:rPr lang="en-US" dirty="0"/>
              <a:t>            </a:t>
            </a:r>
            <a:r>
              <a:rPr lang="en-US" sz="4000" dirty="0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16D9-F138-46BD-8D8F-A9AF8ACA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914400"/>
            <a:ext cx="7571700" cy="3920900"/>
          </a:xfrm>
        </p:spPr>
        <p:txBody>
          <a:bodyPr/>
          <a:lstStyle/>
          <a:p>
            <a:r>
              <a:rPr lang="en-US" dirty="0" err="1">
                <a:latin typeface="+mn-lt"/>
              </a:rPr>
              <a:t>XGBoost</a:t>
            </a:r>
            <a:r>
              <a:rPr lang="en-US" dirty="0">
                <a:latin typeface="+mn-lt"/>
              </a:rPr>
              <a:t> Classifier out-performed other models.</a:t>
            </a:r>
          </a:p>
          <a:p>
            <a:r>
              <a:rPr lang="en-US" dirty="0">
                <a:latin typeface="+mn-lt"/>
              </a:rPr>
              <a:t>The organization customer retention group is presented with this model to </a:t>
            </a:r>
            <a:r>
              <a:rPr lang="en-US" dirty="0" err="1">
                <a:latin typeface="+mn-lt"/>
              </a:rPr>
              <a:t>restrategize</a:t>
            </a:r>
            <a:r>
              <a:rPr lang="en-US" dirty="0">
                <a:latin typeface="+mn-lt"/>
              </a:rPr>
              <a:t> their business program</a:t>
            </a:r>
          </a:p>
          <a:p>
            <a:r>
              <a:rPr lang="en-US" dirty="0">
                <a:latin typeface="+mn-lt"/>
              </a:rPr>
              <a:t>With those customers with high propensity to churn are targeted.</a:t>
            </a:r>
          </a:p>
          <a:p>
            <a:r>
              <a:rPr lang="en-US" dirty="0">
                <a:latin typeface="+mn-lt"/>
              </a:rPr>
              <a:t>Following up with incentives bonuses to help the company to enjoy increased revenues via improved retention program or strategy.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DF131-BA8C-43DE-A23C-F97E385CD1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39</a:t>
            </a:fld>
            <a:endParaRPr lang="e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802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784A-DE34-473D-B1DB-A1DD2D9A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146958"/>
            <a:ext cx="7571700" cy="726622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3200" b="1" dirty="0">
                <a:latin typeface="+mj-lt"/>
              </a:rPr>
              <a:t>Data Source and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C8B0B-6D0C-4631-9476-4737B04D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50" y="816429"/>
            <a:ext cx="7500600" cy="4237264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Source:</a:t>
            </a: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96EAA"/>
                </a:solidFill>
                <a:effectLst/>
                <a:latin typeface="+mn-lt"/>
                <a:hlinkClick r:id="rId2"/>
              </a:rPr>
              <a:t>https://www.kaggle.com/blastchar/telco-customer-churn</a:t>
            </a:r>
            <a:endParaRPr lang="en-US" b="1" u="sng" dirty="0">
              <a:solidFill>
                <a:srgbClr val="000000"/>
              </a:solidFill>
              <a:latin typeface="+mn-lt"/>
            </a:endParaRPr>
          </a:p>
          <a:p>
            <a:pPr lvl="1" algn="ctr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Number of rows: 7043 and Number of Columns: 21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These are composed of numerical and categorical variables.</a:t>
            </a:r>
          </a:p>
          <a:p>
            <a:r>
              <a:rPr lang="en-US" b="1" dirty="0">
                <a:latin typeface="+mn-lt"/>
              </a:rPr>
              <a:t>Data types: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 Has 18 objects, 1 float and 2 integers.</a:t>
            </a:r>
          </a:p>
          <a:p>
            <a:pPr marL="76200" indent="0">
              <a:buNone/>
            </a:pPr>
            <a:endParaRPr lang="en-US" dirty="0">
              <a:latin typeface="+mn-lt"/>
            </a:endParaRP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82FAC-F137-4C8A-8A49-C5552B5D1A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3488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685800" y="516542"/>
            <a:ext cx="7772400" cy="3090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      </a:t>
            </a:r>
            <a:r>
              <a:rPr lang="en" sz="6000" b="1" dirty="0">
                <a:latin typeface="+mj-lt"/>
              </a:rPr>
              <a:t>Thank </a:t>
            </a:r>
            <a:br>
              <a:rPr lang="en" sz="6000" b="1" dirty="0">
                <a:latin typeface="+mj-lt"/>
              </a:rPr>
            </a:br>
            <a:r>
              <a:rPr lang="en" sz="6000" b="1" dirty="0">
                <a:latin typeface="+mj-lt"/>
              </a:rPr>
              <a:t>                 you.</a:t>
            </a:r>
            <a:endParaRPr sz="6000" b="1" dirty="0">
              <a:latin typeface="+mj-lt"/>
            </a:endParaRPr>
          </a:p>
        </p:txBody>
      </p:sp>
      <p:sp>
        <p:nvSpPr>
          <p:cNvPr id="406" name="Google Shape;406;p3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40</a:t>
            </a:fld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86150" y="57150"/>
            <a:ext cx="7571700" cy="5817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               </a:t>
            </a:r>
            <a:r>
              <a:rPr lang="en" sz="2800" b="1" dirty="0">
                <a:latin typeface="+mj-lt"/>
              </a:rPr>
              <a:t>Data Cleaning and Manipulation</a:t>
            </a:r>
            <a:endParaRPr sz="2800" b="1" dirty="0">
              <a:latin typeface="+mj-lt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86149" y="638906"/>
            <a:ext cx="8088430" cy="4447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◎"/>
            </a:pPr>
            <a:r>
              <a:rPr lang="en-US" dirty="0">
                <a:latin typeface="+mn-lt"/>
              </a:rPr>
              <a:t>Checking for missing values or </a:t>
            </a:r>
            <a:r>
              <a:rPr lang="en-US" dirty="0" err="1">
                <a:latin typeface="+mn-lt"/>
              </a:rPr>
              <a:t>NaN</a:t>
            </a:r>
            <a:endParaRPr lang="en-US" dirty="0">
              <a:latin typeface="+mn-lt"/>
            </a:endParaRP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>
                <a:latin typeface="+mn-lt"/>
              </a:rPr>
              <a:t>The column ‘</a:t>
            </a:r>
            <a:r>
              <a:rPr lang="en-US" dirty="0" err="1">
                <a:latin typeface="+mn-lt"/>
              </a:rPr>
              <a:t>TotalCharges</a:t>
            </a:r>
            <a:r>
              <a:rPr lang="en-US" dirty="0">
                <a:latin typeface="+mn-lt"/>
              </a:rPr>
              <a:t>’ was converted to numeric and  as a float data type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>
                <a:latin typeface="+mn-lt"/>
              </a:rPr>
              <a:t>Missing values of ‘</a:t>
            </a:r>
            <a:r>
              <a:rPr lang="en-US" dirty="0" err="1">
                <a:latin typeface="+mn-lt"/>
              </a:rPr>
              <a:t>TotalCharges</a:t>
            </a:r>
            <a:r>
              <a:rPr lang="en-US" dirty="0">
                <a:latin typeface="+mn-lt"/>
              </a:rPr>
              <a:t>’ were filled with column mean value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endParaRPr lang="en-US" dirty="0">
              <a:latin typeface="+mn-lt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◎"/>
            </a:pPr>
            <a:r>
              <a:rPr lang="en-US" dirty="0" err="1">
                <a:latin typeface="+mn-lt"/>
              </a:rPr>
              <a:t>Sklearn.preprocessing</a:t>
            </a:r>
            <a:r>
              <a:rPr lang="en-US" dirty="0">
                <a:latin typeface="+mn-lt"/>
              </a:rPr>
              <a:t>. </a:t>
            </a:r>
            <a:r>
              <a:rPr lang="en-US" dirty="0" err="1">
                <a:latin typeface="+mn-lt"/>
              </a:rPr>
              <a:t>LabelEncoder</a:t>
            </a:r>
            <a:r>
              <a:rPr lang="en-US" dirty="0">
                <a:latin typeface="+mn-lt"/>
              </a:rPr>
              <a:t> converts categorical variables to numerical variables for Machine Learning algorithms to handle.</a:t>
            </a:r>
            <a:endParaRPr dirty="0">
              <a:latin typeface="+mn-lt"/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A3DD-73E3-40B8-8372-671FA3B1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84" y="114077"/>
            <a:ext cx="7571700" cy="636814"/>
          </a:xfrm>
        </p:spPr>
        <p:txBody>
          <a:bodyPr/>
          <a:lstStyle/>
          <a:p>
            <a:r>
              <a:rPr lang="en-US" sz="3600" dirty="0"/>
              <a:t>   </a:t>
            </a:r>
            <a:r>
              <a:rPr lang="en-US" sz="3600" dirty="0">
                <a:latin typeface="+mj-lt"/>
              </a:rPr>
              <a:t>Exploratory Data Analysis (EDA)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711E-ABE8-4A3A-A85F-4710DDAE2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418" y="710291"/>
            <a:ext cx="8009164" cy="4310743"/>
          </a:xfrm>
        </p:spPr>
        <p:txBody>
          <a:bodyPr/>
          <a:lstStyle/>
          <a:p>
            <a:r>
              <a:rPr lang="en-US" dirty="0">
                <a:latin typeface="+mn-lt"/>
              </a:rPr>
              <a:t>Visual representation of Target Variable – CHURN: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Non-Churn customers = 5174 and Churn customers = 1869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82F99-522D-4C1D-803E-2CC01E4D7E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04384" y="4758016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BD2894-2F40-422B-966C-A80599617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713" y="1241572"/>
            <a:ext cx="5165742" cy="263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54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62865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EDA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335" y="595993"/>
            <a:ext cx="8205107" cy="4239307"/>
          </a:xfrm>
        </p:spPr>
        <p:txBody>
          <a:bodyPr/>
          <a:lstStyle/>
          <a:p>
            <a:r>
              <a:rPr lang="en-US" dirty="0">
                <a:latin typeface="+mn-lt"/>
              </a:rPr>
              <a:t>Distribution of gender attribute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Whether female or male does not influence the churn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2A3551-CE91-42EF-8983-29ABE3FD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93" y="1313090"/>
            <a:ext cx="5459186" cy="285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1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EDA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3335" y="595993"/>
            <a:ext cx="8205107" cy="4449535"/>
          </a:xfrm>
        </p:spPr>
        <p:txBody>
          <a:bodyPr/>
          <a:lstStyle/>
          <a:p>
            <a:r>
              <a:rPr lang="en-US" dirty="0">
                <a:latin typeface="+mn-lt"/>
              </a:rPr>
              <a:t>Probability Density of the Numerical Variables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Tenure is bimodal(new or old subscribers)</a:t>
            </a:r>
          </a:p>
          <a:p>
            <a:r>
              <a:rPr lang="en-US" dirty="0" err="1">
                <a:latin typeface="+mn-lt"/>
              </a:rPr>
              <a:t>MonthlyCharges</a:t>
            </a:r>
            <a:r>
              <a:rPr lang="en-US" dirty="0">
                <a:latin typeface="+mn-lt"/>
              </a:rPr>
              <a:t>-bimodal( &lt;36 dollars or close to $70)</a:t>
            </a:r>
          </a:p>
          <a:p>
            <a:r>
              <a:rPr lang="en-US" dirty="0" err="1">
                <a:latin typeface="+mn-lt"/>
              </a:rPr>
              <a:t>TotalCharges</a:t>
            </a:r>
            <a:r>
              <a:rPr lang="en-US" dirty="0">
                <a:latin typeface="+mn-lt"/>
              </a:rPr>
              <a:t> occurs either &lt;1000 0r above $4000.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64C1A62-4AAB-4E91-9514-4C953740D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818" y="1151164"/>
            <a:ext cx="6975182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771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C154D-B87B-49CD-9E3C-070DB109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150" y="97972"/>
            <a:ext cx="7571700" cy="579664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EDA</a:t>
            </a:r>
            <a:r>
              <a:rPr lang="en-US" dirty="0">
                <a:latin typeface="+mj-lt"/>
              </a:rPr>
              <a:t> [contd.]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C458E-23A9-445D-A8E3-849BB6D3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283" y="528506"/>
            <a:ext cx="8374159" cy="4517022"/>
          </a:xfrm>
        </p:spPr>
        <p:txBody>
          <a:bodyPr/>
          <a:lstStyle/>
          <a:p>
            <a:r>
              <a:rPr lang="en-US" dirty="0">
                <a:latin typeface="+mn-lt"/>
              </a:rPr>
              <a:t>Numerical variables by churn class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Tenure – new customers tend to churn</a:t>
            </a:r>
          </a:p>
          <a:p>
            <a:r>
              <a:rPr lang="en-US" dirty="0" err="1">
                <a:latin typeface="+mn-lt"/>
              </a:rPr>
              <a:t>MonthlyCharges</a:t>
            </a:r>
            <a:r>
              <a:rPr lang="en-US" dirty="0">
                <a:latin typeface="+mn-lt"/>
              </a:rPr>
              <a:t>-monthly payees tends to churn</a:t>
            </a:r>
          </a:p>
          <a:p>
            <a:r>
              <a:rPr lang="en-US" dirty="0" err="1">
                <a:latin typeface="+mn-lt"/>
              </a:rPr>
              <a:t>TotalCharges</a:t>
            </a:r>
            <a:r>
              <a:rPr lang="en-US" dirty="0">
                <a:latin typeface="+mn-lt"/>
              </a:rPr>
              <a:t> – customers paying less tend to churn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2F93B-1A20-4AA5-9379-B8A625EB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1A0313-6AA9-4E92-9DF7-8EDA7317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96" y="1298121"/>
            <a:ext cx="7600983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970058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7168</TotalTime>
  <Words>1369</Words>
  <Application>Microsoft Office PowerPoint</Application>
  <PresentationFormat>On-screen Show (16:9)</PresentationFormat>
  <Paragraphs>592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Helvetica Neue</vt:lpstr>
      <vt:lpstr>Roboto Slab</vt:lpstr>
      <vt:lpstr>Source Sans Pro</vt:lpstr>
      <vt:lpstr>Times New Roman</vt:lpstr>
      <vt:lpstr>Wingdings</vt:lpstr>
      <vt:lpstr>Cordelia template</vt:lpstr>
      <vt:lpstr>Telco Customer Churn Predictions with Logistic Regression, XGBoost Classifier &amp; Random Forest Classifier</vt:lpstr>
      <vt:lpstr>                     Table of Contents</vt:lpstr>
      <vt:lpstr>                  Problem Statement</vt:lpstr>
      <vt:lpstr>               Data Source and Structures</vt:lpstr>
      <vt:lpstr>               Data Cleaning and Manipulation</vt:lpstr>
      <vt:lpstr>   Exploratory Data Analysis (EDA)</vt:lpstr>
      <vt:lpstr>EDA [contd.]</vt:lpstr>
      <vt:lpstr>EDA [contd.]</vt:lpstr>
      <vt:lpstr>EDA [contd.]</vt:lpstr>
      <vt:lpstr>EDA [contd.]</vt:lpstr>
      <vt:lpstr>EDA [contd.]</vt:lpstr>
      <vt:lpstr>Logistic Regression Algorithm</vt:lpstr>
      <vt:lpstr>Logistic Regression [contd]</vt:lpstr>
      <vt:lpstr>                                Logistic Regression [contd.]</vt:lpstr>
      <vt:lpstr>                                Logistic Regression [contd.]</vt:lpstr>
      <vt:lpstr>                           Logistic Regression [contd.]</vt:lpstr>
      <vt:lpstr>                                Logistic Regression [contd.]</vt:lpstr>
      <vt:lpstr>                  Logistic Regression [contd.]</vt:lpstr>
      <vt:lpstr>                     Logistic Regression [contd.]</vt:lpstr>
      <vt:lpstr>                 XGBoost Classifier</vt:lpstr>
      <vt:lpstr>   XGBoost Classifier [contd]</vt:lpstr>
      <vt:lpstr>                                XGBoost Classifier [contd.]</vt:lpstr>
      <vt:lpstr>                                XGBoost Classifer [contd.]</vt:lpstr>
      <vt:lpstr>                           XGBoost Classifier [contd.]</vt:lpstr>
      <vt:lpstr>                                XGBoost Classifier [contd.]</vt:lpstr>
      <vt:lpstr>                     XGBoost Classifier [contd.]</vt:lpstr>
      <vt:lpstr>                     XGBoost Classifier [contd.]</vt:lpstr>
      <vt:lpstr>                                              XGBoost Classifier [contd.]</vt:lpstr>
      <vt:lpstr>                 Random Forest Classifier</vt:lpstr>
      <vt:lpstr>  Random Forest Classifier[contd.]</vt:lpstr>
      <vt:lpstr>                            Random Forest Classifier [contd.]</vt:lpstr>
      <vt:lpstr>                                Random Forest Classifer [contd.]</vt:lpstr>
      <vt:lpstr>                           Random Forest Classifier [contd.]</vt:lpstr>
      <vt:lpstr>                                Random Forest Classifier [contd.]</vt:lpstr>
      <vt:lpstr>                     Random Forest Classifier [contd.]</vt:lpstr>
      <vt:lpstr>          Random Forest Classifier [contd.]</vt:lpstr>
      <vt:lpstr>          Model Assessment</vt:lpstr>
      <vt:lpstr>           CONCLUSION</vt:lpstr>
      <vt:lpstr>            Recommendations</vt:lpstr>
      <vt:lpstr>      Thank                  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Telco Customer Churn Predictions with Logistic Regression, XGBoost Classifier &amp; Random Forest Classifier</dc:title>
  <cp:lastModifiedBy>Marcel Ngwueke</cp:lastModifiedBy>
  <cp:revision>17</cp:revision>
  <dcterms:modified xsi:type="dcterms:W3CDTF">2022-02-12T00:34:30Z</dcterms:modified>
</cp:coreProperties>
</file>