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C82A5-C466-4EE0-B582-D5A957353A36}" v="81" dt="2021-12-13T09:37:53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2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08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5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7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2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1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7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new-york-city-taxi-fare-predic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D5AD-324A-473E-830A-12C70950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027" y="236307"/>
            <a:ext cx="10397447" cy="2229492"/>
          </a:xfrm>
        </p:spPr>
        <p:txBody>
          <a:bodyPr>
            <a:normAutofit fontScale="90000"/>
          </a:bodyPr>
          <a:lstStyle/>
          <a:p>
            <a:r>
              <a:rPr lang="en-US" dirty="0"/>
              <a:t>New York City Taxi Fare Prediction (Machine Learning Approach)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3CC5E-FE40-4F6C-8527-DB99661A7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0641" y="2540001"/>
            <a:ext cx="8923972" cy="2611120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             By</a:t>
            </a:r>
          </a:p>
          <a:p>
            <a:r>
              <a:rPr lang="en-US" sz="2400" b="1" dirty="0"/>
              <a:t>                      Marcel I Ngwueke</a:t>
            </a:r>
          </a:p>
          <a:p>
            <a:r>
              <a:rPr lang="en-US" sz="2400" b="1" dirty="0"/>
              <a:t>Springboard Data Science Career Track, May 2021 cohort</a:t>
            </a:r>
          </a:p>
          <a:p>
            <a:r>
              <a:rPr lang="en-US" sz="2400" b="1" dirty="0"/>
              <a:t>                     Capstone Project 1 </a:t>
            </a:r>
          </a:p>
        </p:txBody>
      </p:sp>
    </p:spTree>
    <p:extLst>
      <p:ext uri="{BB962C8B-B14F-4D97-AF65-F5344CB8AC3E}">
        <p14:creationId xmlns:p14="http://schemas.microsoft.com/office/powerpoint/2010/main" val="383729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03C1-3FD2-4720-812F-839F1167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6" y="82193"/>
            <a:ext cx="12027613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Machine Learning [contd.]</a:t>
            </a:r>
          </a:p>
          <a:p>
            <a:r>
              <a:rPr lang="en-US" sz="2000" dirty="0"/>
              <a:t>Passenger count </a:t>
            </a:r>
            <a:r>
              <a:rPr lang="en-US" sz="2000" dirty="0" err="1"/>
              <a:t>shap</a:t>
            </a:r>
            <a:r>
              <a:rPr lang="en-US" sz="2000" dirty="0"/>
              <a:t> dependence shows year over</a:t>
            </a:r>
          </a:p>
          <a:p>
            <a:r>
              <a:rPr lang="en-US" sz="2000" dirty="0"/>
              <a:t>Passenger count.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 err="1"/>
              <a:t>Shap</a:t>
            </a:r>
            <a:r>
              <a:rPr lang="en-US" sz="2000" dirty="0"/>
              <a:t> values for the 10</a:t>
            </a:r>
            <a:r>
              <a:rPr lang="en-US" sz="2000" baseline="30000" dirty="0"/>
              <a:t>th</a:t>
            </a:r>
            <a:r>
              <a:rPr lang="en-US" sz="2000" dirty="0"/>
              <a:t> observation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seen above red is positive impact while blue is negative effect.</a:t>
            </a:r>
          </a:p>
          <a:p>
            <a:endParaRPr lang="en-US" sz="2400" dirty="0"/>
          </a:p>
          <a:p>
            <a:r>
              <a:rPr lang="en-US" sz="2400" dirty="0" err="1"/>
              <a:t>XGBoost</a:t>
            </a:r>
            <a:r>
              <a:rPr lang="en-US" sz="2400" dirty="0"/>
              <a:t> RMSE was 9.15 but after some params adjustment it became 4.94.</a:t>
            </a:r>
          </a:p>
          <a:p>
            <a:endParaRPr lang="en-US" sz="2400" dirty="0"/>
          </a:p>
          <a:p>
            <a:r>
              <a:rPr lang="en-US" sz="2400" dirty="0"/>
              <a:t>Its MSE also dropped to 24.50 from 83.64. MAPE was 476.23.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86EF0A-3EBF-412B-A459-90B6CD18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39" y="170166"/>
            <a:ext cx="4803061" cy="32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FE53C318-ABAC-40FE-AC94-464F4D7C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5" y="2167848"/>
            <a:ext cx="5760162" cy="22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2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4AF-AFEC-4735-890F-59333A89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7" y="51371"/>
            <a:ext cx="11976243" cy="6806629"/>
          </a:xfrm>
        </p:spPr>
        <p:txBody>
          <a:bodyPr>
            <a:normAutofit/>
          </a:bodyPr>
          <a:lstStyle/>
          <a:p>
            <a:r>
              <a:rPr lang="en-US" sz="3600" dirty="0"/>
              <a:t>ML[contd.]</a:t>
            </a:r>
          </a:p>
          <a:p>
            <a:r>
              <a:rPr lang="en-US" sz="2400" dirty="0" err="1"/>
              <a:t>LightGbm</a:t>
            </a:r>
            <a:r>
              <a:rPr lang="en-US" sz="2400" dirty="0"/>
              <a:t> is our second model with params: </a:t>
            </a:r>
          </a:p>
          <a:p>
            <a:pPr marL="0" indent="0">
              <a:buNone/>
            </a:pPr>
            <a:r>
              <a:rPr lang="en-US" sz="2400" dirty="0"/>
              <a:t>objective = regression, learning Rate=0.005,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max_depth</a:t>
            </a:r>
            <a:r>
              <a:rPr lang="en-US" sz="2400" dirty="0"/>
              <a:t> = 8, bagging fraction = 0.7, </a:t>
            </a:r>
          </a:p>
          <a:p>
            <a:pPr marL="0" indent="0">
              <a:buNone/>
            </a:pPr>
            <a:r>
              <a:rPr lang="en-US" sz="2400" dirty="0"/>
              <a:t> feature fraction = 0.9</a:t>
            </a:r>
          </a:p>
          <a:p>
            <a:r>
              <a:rPr lang="en-US" sz="2400" dirty="0"/>
              <a:t>Table a shows actual and predicted fare amount</a:t>
            </a:r>
          </a:p>
          <a:p>
            <a:pPr marL="0" indent="0">
              <a:buNone/>
            </a:pPr>
            <a:r>
              <a:rPr lang="en-US" sz="2400" dirty="0"/>
              <a:t>Figure(a) shows predicted distribution and correlation</a:t>
            </a:r>
          </a:p>
          <a:p>
            <a:pPr marL="0" indent="0">
              <a:buNone/>
            </a:pPr>
            <a:r>
              <a:rPr lang="en-US" sz="2400" dirty="0"/>
              <a:t>between actual and predicted: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3600" dirty="0"/>
              <a:t>                                        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784C99-1F88-4B11-B02D-BB780C249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84606"/>
              </p:ext>
            </p:extLst>
          </p:nvPr>
        </p:nvGraphicFramePr>
        <p:xfrm>
          <a:off x="8275547" y="242146"/>
          <a:ext cx="336387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14680644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61876297"/>
                    </a:ext>
                  </a:extLst>
                </a:gridCol>
                <a:gridCol w="1060939">
                  <a:extLst>
                    <a:ext uri="{9D8B030D-6E8A-4147-A177-3AD203B41FA5}">
                      <a16:colId xmlns:a16="http://schemas.microsoft.com/office/drawing/2014/main" val="471942357"/>
                    </a:ext>
                  </a:extLst>
                </a:gridCol>
              </a:tblGrid>
              <a:tr h="532314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19121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27051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04579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69959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39368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21816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138A180-3BE5-4BF8-BD1F-BC3A973CD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92" y="4103156"/>
            <a:ext cx="4655208" cy="284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95B21F8-FF11-4F0E-92CD-990322885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37" y="3688958"/>
            <a:ext cx="4424737" cy="3117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34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00C6-1BF9-4595-90EA-F64B3398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2039600" cy="6858000"/>
          </a:xfrm>
        </p:spPr>
        <p:txBody>
          <a:bodyPr>
            <a:normAutofit/>
          </a:bodyPr>
          <a:lstStyle/>
          <a:p>
            <a:r>
              <a:rPr lang="en-US" sz="2400" dirty="0"/>
              <a:t>Feature importance shows all the effects other variables have on the fare, tot minutes taking lead.</a:t>
            </a:r>
          </a:p>
          <a:p>
            <a:endParaRPr lang="en-US" sz="2400" dirty="0"/>
          </a:p>
          <a:p>
            <a:r>
              <a:rPr lang="en-US" sz="2400" dirty="0"/>
              <a:t>In contrast, </a:t>
            </a:r>
            <a:r>
              <a:rPr lang="en-US" sz="2400" dirty="0" err="1"/>
              <a:t>shap</a:t>
            </a:r>
            <a:r>
              <a:rPr lang="en-US" sz="2400" dirty="0"/>
              <a:t> summary indicates</a:t>
            </a:r>
          </a:p>
          <a:p>
            <a:pPr marL="0" indent="0">
              <a:buNone/>
            </a:pPr>
            <a:r>
              <a:rPr lang="en-US" sz="2400" dirty="0"/>
              <a:t>   how effective distance and year on fare: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Figure bottom right shows the dependence of</a:t>
            </a:r>
          </a:p>
          <a:p>
            <a:pPr marL="0" indent="0">
              <a:buNone/>
            </a:pPr>
            <a:r>
              <a:rPr lang="en-US" sz="2400" dirty="0"/>
              <a:t>   distance and year                                                            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FC1ECCF-82CF-462E-A4A7-7343630E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45" y="530476"/>
            <a:ext cx="4724257" cy="303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C48F2AB-DB08-4477-9FDE-3C588053B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6" y="2443681"/>
            <a:ext cx="4616520" cy="286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31D1883-3564-435B-86E3-5811AB188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9" y="3653388"/>
            <a:ext cx="4474535" cy="286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2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9A4B-1E53-406F-A798-96DED1C1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92467"/>
            <a:ext cx="11986517" cy="6765533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Another </a:t>
            </a:r>
            <a:r>
              <a:rPr lang="en-US" sz="5100" dirty="0" err="1"/>
              <a:t>shap</a:t>
            </a:r>
            <a:r>
              <a:rPr lang="en-US" sz="5100" dirty="0"/>
              <a:t> dependence of Hour on passenger count</a:t>
            </a:r>
            <a:r>
              <a:rPr lang="en-US" sz="2800" dirty="0"/>
              <a:t>:</a:t>
            </a:r>
          </a:p>
          <a:p>
            <a:endParaRPr lang="en-US" sz="2400" dirty="0"/>
          </a:p>
          <a:p>
            <a:r>
              <a:rPr lang="en-US" sz="4500" dirty="0"/>
              <a:t>On the bottom</a:t>
            </a:r>
          </a:p>
          <a:p>
            <a:pPr marL="0" indent="0">
              <a:buNone/>
            </a:pPr>
            <a:r>
              <a:rPr lang="en-US" sz="4500" dirty="0"/>
              <a:t>right is the 10</a:t>
            </a:r>
            <a:r>
              <a:rPr lang="en-US" sz="4500" baseline="30000" dirty="0"/>
              <a:t>th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observation for </a:t>
            </a:r>
          </a:p>
          <a:p>
            <a:pPr marL="0" indent="0">
              <a:buNone/>
            </a:pPr>
            <a:r>
              <a:rPr lang="en-US" sz="4500" dirty="0"/>
              <a:t>force-plot. </a:t>
            </a:r>
          </a:p>
          <a:p>
            <a:r>
              <a:rPr lang="en-US" sz="4500" dirty="0" err="1"/>
              <a:t>Lightgbm</a:t>
            </a:r>
            <a:r>
              <a:rPr lang="en-US" sz="4500" dirty="0"/>
              <a:t> model</a:t>
            </a:r>
          </a:p>
          <a:p>
            <a:pPr marL="0" indent="0">
              <a:buNone/>
            </a:pPr>
            <a:r>
              <a:rPr lang="en-US" sz="4500" dirty="0"/>
              <a:t>    has RMSE  as 0.246</a:t>
            </a:r>
          </a:p>
          <a:p>
            <a:endParaRPr lang="en-US" sz="2400" dirty="0"/>
          </a:p>
          <a:p>
            <a:r>
              <a:rPr lang="en-US" sz="4000" dirty="0" err="1"/>
              <a:t>R_squared</a:t>
            </a:r>
            <a:r>
              <a:rPr lang="en-US" sz="4000" dirty="0"/>
              <a:t> 0.79</a:t>
            </a:r>
          </a:p>
          <a:p>
            <a:r>
              <a:rPr lang="en-US" sz="4000" dirty="0"/>
              <a:t>MSE = 20.22</a:t>
            </a:r>
          </a:p>
          <a:p>
            <a:r>
              <a:rPr lang="en-US" sz="4000" dirty="0"/>
              <a:t>MAPE = 201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n-US" sz="2400" dirty="0" err="1"/>
              <a:t>shap</a:t>
            </a:r>
            <a:r>
              <a:rPr lang="en-US" sz="2400" dirty="0"/>
              <a:t>-force plot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9ADF822-44E1-4E15-8C1F-79445418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3" y="624941"/>
            <a:ext cx="4415700" cy="317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F0F966-0A65-434B-9DEE-183DDAC3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41" y="765607"/>
            <a:ext cx="4038611" cy="289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A170733A-7444-41D5-9979-DCCB4949E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69" y="4067503"/>
            <a:ext cx="6249572" cy="2024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68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3003-BEF3-427E-A9BB-7AC86FF0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0"/>
            <a:ext cx="11948160" cy="6858000"/>
          </a:xfrm>
        </p:spPr>
        <p:txBody>
          <a:bodyPr>
            <a:normAutofit/>
          </a:bodyPr>
          <a:lstStyle/>
          <a:p>
            <a:r>
              <a:rPr lang="en-US" sz="2800" dirty="0"/>
              <a:t>Ridge Regression is another ML model used for taxi fare prediction.</a:t>
            </a:r>
          </a:p>
          <a:p>
            <a:r>
              <a:rPr lang="en-US" sz="2800" dirty="0"/>
              <a:t>Table shown here shows the actual and predicted fare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Top right shows the actual and </a:t>
            </a:r>
          </a:p>
          <a:p>
            <a:pPr marL="0" indent="0">
              <a:buNone/>
            </a:pPr>
            <a:r>
              <a:rPr lang="en-US" sz="2800" dirty="0"/>
              <a:t>  predicted fare values.</a:t>
            </a:r>
          </a:p>
          <a:p>
            <a:pPr marL="0" indent="0">
              <a:buNone/>
            </a:pPr>
            <a:r>
              <a:rPr lang="en-US" sz="2800" dirty="0"/>
              <a:t>RMSE = 16.71, MAPE = 265.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B14649-9141-4576-A4A4-DDF552F02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5209"/>
              </p:ext>
            </p:extLst>
          </p:nvPr>
        </p:nvGraphicFramePr>
        <p:xfrm>
          <a:off x="833120" y="1735666"/>
          <a:ext cx="431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3744708038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3175154239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388882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7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0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9737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FF0C14BE-E67B-429D-9E57-78029704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19" y="1444155"/>
            <a:ext cx="5297109" cy="312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678A71B-F825-4CE6-93FF-7E85E4E6C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4572000"/>
            <a:ext cx="5212080" cy="2201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99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6954-FD84-4B09-A609-78235C7B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0"/>
            <a:ext cx="11948160" cy="6766560"/>
          </a:xfrm>
        </p:spPr>
        <p:txBody>
          <a:bodyPr>
            <a:normAutofit/>
          </a:bodyPr>
          <a:lstStyle/>
          <a:p>
            <a:r>
              <a:rPr lang="en-US" sz="2800" dirty="0" err="1"/>
              <a:t>RandomForestRegressor</a:t>
            </a:r>
            <a:r>
              <a:rPr lang="en-US" sz="2800" dirty="0"/>
              <a:t>: params used in the model includes </a:t>
            </a:r>
            <a:r>
              <a:rPr lang="en-US" sz="2800" dirty="0" err="1"/>
              <a:t>max_depth</a:t>
            </a:r>
            <a:r>
              <a:rPr lang="en-US" sz="2800" dirty="0"/>
              <a:t> = 10, </a:t>
            </a:r>
            <a:r>
              <a:rPr lang="en-US" sz="2800" dirty="0" err="1"/>
              <a:t>n_jobs</a:t>
            </a:r>
            <a:r>
              <a:rPr lang="en-US" sz="2800" dirty="0"/>
              <a:t> = -1, n-estimators = 10</a:t>
            </a:r>
          </a:p>
          <a:p>
            <a:r>
              <a:rPr lang="en-US" sz="2800" dirty="0"/>
              <a:t>The predicted values are shown in the table below:</a:t>
            </a:r>
          </a:p>
          <a:p>
            <a:r>
              <a:rPr lang="en-US" sz="2800" dirty="0"/>
              <a:t>The figure below shows how the actual</a:t>
            </a:r>
          </a:p>
          <a:p>
            <a:r>
              <a:rPr lang="en-US" sz="2800" dirty="0"/>
              <a:t>actual and predicted fare appear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                                  Feature importance shows distance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leading: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B9362B-4D16-40F0-8D6B-58CAAE463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47744"/>
              </p:ext>
            </p:extLst>
          </p:nvPr>
        </p:nvGraphicFramePr>
        <p:xfrm>
          <a:off x="7853681" y="1501986"/>
          <a:ext cx="282447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493">
                  <a:extLst>
                    <a:ext uri="{9D8B030D-6E8A-4147-A177-3AD203B41FA5}">
                      <a16:colId xmlns:a16="http://schemas.microsoft.com/office/drawing/2014/main" val="1537232814"/>
                    </a:ext>
                  </a:extLst>
                </a:gridCol>
                <a:gridCol w="941493">
                  <a:extLst>
                    <a:ext uri="{9D8B030D-6E8A-4147-A177-3AD203B41FA5}">
                      <a16:colId xmlns:a16="http://schemas.microsoft.com/office/drawing/2014/main" val="1665966854"/>
                    </a:ext>
                  </a:extLst>
                </a:gridCol>
                <a:gridCol w="941493">
                  <a:extLst>
                    <a:ext uri="{9D8B030D-6E8A-4147-A177-3AD203B41FA5}">
                      <a16:colId xmlns:a16="http://schemas.microsoft.com/office/drawing/2014/main" val="344003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2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3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82176"/>
                  </a:ext>
                </a:extLst>
              </a:tr>
            </a:tbl>
          </a:graphicData>
        </a:graphic>
      </p:graphicFrame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E2BCE4D4-9FA2-4F81-8218-01199861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49126"/>
            <a:ext cx="5051346" cy="38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D3019151-D5B0-41A5-B7C2-407ADA5EA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53" y="4762500"/>
            <a:ext cx="4031294" cy="2004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1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95C2-9040-4C81-8774-7E506C16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61644"/>
            <a:ext cx="12007065" cy="6786081"/>
          </a:xfrm>
        </p:spPr>
        <p:txBody>
          <a:bodyPr>
            <a:normAutofit/>
          </a:bodyPr>
          <a:lstStyle/>
          <a:p>
            <a:r>
              <a:rPr lang="en-US" sz="2800" dirty="0"/>
              <a:t>In the summary plot, distance and year as contributory variables to the fare amount.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err="1"/>
              <a:t>shap</a:t>
            </a:r>
            <a:r>
              <a:rPr lang="en-US" sz="2800" dirty="0"/>
              <a:t> dependence</a:t>
            </a:r>
          </a:p>
          <a:p>
            <a:pPr marL="0" indent="0">
              <a:buNone/>
            </a:pPr>
            <a:r>
              <a:rPr lang="en-US" sz="2800" dirty="0"/>
              <a:t>of distance with year.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Tot minute and distance dependence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</a:t>
            </a:r>
          </a:p>
          <a:p>
            <a:r>
              <a:rPr lang="en-US" sz="2800" dirty="0"/>
              <a:t>b</a:t>
            </a:r>
          </a:p>
          <a:p>
            <a:r>
              <a:rPr lang="en-US" sz="2800" dirty="0"/>
              <a:t>m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80AD6A-E001-48D7-85BE-214DCD98C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38" y="432065"/>
            <a:ext cx="5383088" cy="350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83D9F5F-3BBC-4617-B486-28873E9E0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8" y="2650733"/>
            <a:ext cx="3514332" cy="379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9776F10-4BFD-4378-A91C-B238AFC5E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8" y="4308953"/>
            <a:ext cx="5118537" cy="2608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53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B87-9F84-4EAD-B60D-9A498488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7" y="0"/>
            <a:ext cx="11918731" cy="6858000"/>
          </a:xfrm>
        </p:spPr>
        <p:txBody>
          <a:bodyPr>
            <a:normAutofit/>
          </a:bodyPr>
          <a:lstStyle/>
          <a:p>
            <a:r>
              <a:rPr lang="en-US" sz="2800" dirty="0" err="1"/>
              <a:t>RandomForestRegressor</a:t>
            </a:r>
            <a:r>
              <a:rPr lang="en-US" sz="2800" dirty="0"/>
              <a:t> model for </a:t>
            </a:r>
            <a:r>
              <a:rPr lang="en-US" sz="2800" dirty="0" err="1"/>
              <a:t>shap</a:t>
            </a:r>
            <a:r>
              <a:rPr lang="en-US" sz="2800" dirty="0"/>
              <a:t> dependence between hour and distance is shown below</a:t>
            </a:r>
          </a:p>
          <a:p>
            <a:endParaRPr lang="en-US" sz="2800" dirty="0"/>
          </a:p>
          <a:p>
            <a:r>
              <a:rPr lang="en-US" sz="2800" dirty="0"/>
              <a:t>RMSE is 11.99 with MSE of 23.98</a:t>
            </a:r>
          </a:p>
          <a:p>
            <a:pPr marL="0" indent="0">
              <a:buNone/>
            </a:pPr>
            <a:r>
              <a:rPr lang="en-US" sz="2800" dirty="0"/>
              <a:t>  and MAPE of 213 and its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R_squared</a:t>
            </a:r>
            <a:r>
              <a:rPr lang="en-US" sz="2800" dirty="0"/>
              <a:t> = 0.76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The model can improve if the </a:t>
            </a:r>
          </a:p>
          <a:p>
            <a:pPr marL="0" indent="0">
              <a:buNone/>
            </a:pPr>
            <a:r>
              <a:rPr lang="en-US" sz="2800" dirty="0"/>
              <a:t> parameters of the regressor is</a:t>
            </a:r>
          </a:p>
          <a:p>
            <a:pPr marL="0" indent="0">
              <a:buNone/>
            </a:pPr>
            <a:r>
              <a:rPr lang="en-US" sz="2800" dirty="0"/>
              <a:t> adjusted. Force plot of 10</a:t>
            </a:r>
            <a:r>
              <a:rPr lang="en-US" sz="2800" baseline="30000" dirty="0"/>
              <a:t>th</a:t>
            </a:r>
            <a:r>
              <a:rPr lang="en-US" sz="2800" dirty="0"/>
              <a:t> observation shows tot minute and year</a:t>
            </a:r>
          </a:p>
          <a:p>
            <a:pPr marL="0" indent="0">
              <a:buNone/>
            </a:pPr>
            <a:r>
              <a:rPr lang="en-US" sz="2800" dirty="0"/>
              <a:t> high while distance is</a:t>
            </a:r>
          </a:p>
          <a:p>
            <a:pPr marL="0" indent="0">
              <a:buNone/>
            </a:pPr>
            <a:r>
              <a:rPr lang="en-US" sz="2800" dirty="0"/>
              <a:t>  lower.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107247D-A3D0-4A4C-8190-88981E0B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38" y="493986"/>
            <a:ext cx="5252513" cy="380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FD0FDE7-1B69-4373-B9F0-C73E95D3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649" y="5010703"/>
            <a:ext cx="7294179" cy="1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D2EA-9EE3-4A16-8F16-07C2A67D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6" y="73572"/>
            <a:ext cx="12013324" cy="67844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OLS – Ordinary Least Square Regression model was tried out.</a:t>
            </a:r>
          </a:p>
          <a:p>
            <a:r>
              <a:rPr lang="en-US" sz="2800" dirty="0"/>
              <a:t> Results Show how the Actual and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redicted</a:t>
            </a:r>
            <a:r>
              <a:rPr lang="en-US" sz="2800" dirty="0"/>
              <a:t> aligned, see table below.</a:t>
            </a:r>
          </a:p>
          <a:p>
            <a:r>
              <a:rPr lang="en-US" sz="2800" dirty="0"/>
              <a:t>Presented are the distributions </a:t>
            </a:r>
          </a:p>
          <a:p>
            <a:pPr marL="0" indent="0">
              <a:buNone/>
            </a:pPr>
            <a:r>
              <a:rPr lang="en-US" sz="2800" dirty="0"/>
              <a:t>  of Actual and Predicted values </a:t>
            </a:r>
          </a:p>
          <a:p>
            <a:pPr marL="0" indent="0">
              <a:buNone/>
            </a:pPr>
            <a:r>
              <a:rPr lang="en-US" sz="2800" dirty="0"/>
              <a:t>  of the fare.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RMSE is low compared to Ridge </a:t>
            </a:r>
          </a:p>
          <a:p>
            <a:pPr marL="0" indent="0">
              <a:buNone/>
            </a:pPr>
            <a:r>
              <a:rPr lang="en-US" sz="2800" dirty="0"/>
              <a:t>  and Random Forest. RMSE = 5.70, MSE = </a:t>
            </a:r>
          </a:p>
          <a:p>
            <a:pPr marL="0" indent="0">
              <a:buNone/>
            </a:pPr>
            <a:r>
              <a:rPr lang="en-US" sz="2800" dirty="0"/>
              <a:t>   32.43 and MAPE = 249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DFF200-C36A-48D6-8D18-6E6318DD6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0880"/>
              </p:ext>
            </p:extLst>
          </p:nvPr>
        </p:nvGraphicFramePr>
        <p:xfrm>
          <a:off x="7721601" y="607906"/>
          <a:ext cx="296672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07">
                  <a:extLst>
                    <a:ext uri="{9D8B030D-6E8A-4147-A177-3AD203B41FA5}">
                      <a16:colId xmlns:a16="http://schemas.microsoft.com/office/drawing/2014/main" val="3830701926"/>
                    </a:ext>
                  </a:extLst>
                </a:gridCol>
                <a:gridCol w="988907">
                  <a:extLst>
                    <a:ext uri="{9D8B030D-6E8A-4147-A177-3AD203B41FA5}">
                      <a16:colId xmlns:a16="http://schemas.microsoft.com/office/drawing/2014/main" val="3593488982"/>
                    </a:ext>
                  </a:extLst>
                </a:gridCol>
                <a:gridCol w="988907">
                  <a:extLst>
                    <a:ext uri="{9D8B030D-6E8A-4147-A177-3AD203B41FA5}">
                      <a16:colId xmlns:a16="http://schemas.microsoft.com/office/drawing/2014/main" val="1258426586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38665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9035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26130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14120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75525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04858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5570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02382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hoji, crossword puzzle, clipart&#10;&#10;Description automatically generated">
            <a:extLst>
              <a:ext uri="{FF2B5EF4-FFF2-40B4-BE49-F238E27FC236}">
                <a16:creationId xmlns:a16="http://schemas.microsoft.com/office/drawing/2014/main" id="{A8968A41-AD48-4C97-A5E7-34E480DB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29" y="2698209"/>
            <a:ext cx="4331037" cy="273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BD6AC0C-C9E8-4BDB-ADA5-313FD084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33" y="3879638"/>
            <a:ext cx="3743972" cy="3108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62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1B77-6080-4322-9BAE-A41D5D68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7" y="1"/>
            <a:ext cx="12023834" cy="6858000"/>
          </a:xfrm>
        </p:spPr>
        <p:txBody>
          <a:bodyPr>
            <a:normAutofit/>
          </a:bodyPr>
          <a:lstStyle/>
          <a:p>
            <a:r>
              <a:rPr lang="en-US" sz="3600" dirty="0"/>
              <a:t>The general performances of the models deployed shown by the scores in the table below: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Most often these models can improve their performances if the parameters are tuned by adjusting their hyperparameters.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2BAE75-8E07-487B-BC89-34D5C8E7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36633"/>
              </p:ext>
            </p:extLst>
          </p:nvPr>
        </p:nvGraphicFramePr>
        <p:xfrm>
          <a:off x="1778000" y="1278466"/>
          <a:ext cx="8879840" cy="29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968">
                  <a:extLst>
                    <a:ext uri="{9D8B030D-6E8A-4147-A177-3AD203B41FA5}">
                      <a16:colId xmlns:a16="http://schemas.microsoft.com/office/drawing/2014/main" val="4285676703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671487074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94139874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914644743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4159441233"/>
                    </a:ext>
                  </a:extLst>
                </a:gridCol>
              </a:tblGrid>
              <a:tr h="45917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3630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9.15(4.95)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83.64(24.50)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47.625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77222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86278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62379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06138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5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86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1AE6-F706-4B2F-BC68-844C55F7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1" y="254000"/>
            <a:ext cx="9746932" cy="93472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6C03-CC73-42F7-AB03-C582F67A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680" y="1188720"/>
            <a:ext cx="9746932" cy="472250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Problem Statement</a:t>
            </a:r>
            <a:r>
              <a:rPr lang="en-US" sz="2800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Business Definition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Business Objective</a:t>
            </a:r>
          </a:p>
          <a:p>
            <a:r>
              <a:rPr lang="en-US" sz="2800" dirty="0"/>
              <a:t> </a:t>
            </a:r>
            <a:r>
              <a:rPr lang="en-US" sz="2800" b="1" dirty="0"/>
              <a:t>Data Collection</a:t>
            </a:r>
          </a:p>
          <a:p>
            <a:r>
              <a:rPr lang="en-US" sz="2800" dirty="0"/>
              <a:t> </a:t>
            </a:r>
            <a:r>
              <a:rPr lang="en-US" sz="2800" b="1" dirty="0"/>
              <a:t>Data Wrangling</a:t>
            </a:r>
          </a:p>
          <a:p>
            <a:r>
              <a:rPr lang="en-US" sz="2800" b="1" dirty="0"/>
              <a:t> Exploratory Data Analysis (EDA)</a:t>
            </a:r>
          </a:p>
          <a:p>
            <a:r>
              <a:rPr lang="en-US" sz="2800" b="1" dirty="0"/>
              <a:t> Model Assessments</a:t>
            </a:r>
          </a:p>
          <a:p>
            <a:r>
              <a:rPr lang="en-US" sz="2800" b="1" dirty="0"/>
              <a:t> Machine Learning</a:t>
            </a:r>
          </a:p>
          <a:p>
            <a:r>
              <a:rPr lang="en-US" sz="2800" b="1" dirty="0"/>
              <a:t> Conclusion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3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5151-7530-4948-B198-E1D40C07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0"/>
            <a:ext cx="9753600" cy="10972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66AE-CD50-4818-B6AA-2DB158AA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53440"/>
            <a:ext cx="12080240" cy="5913120"/>
          </a:xfrm>
        </p:spPr>
        <p:txBody>
          <a:bodyPr>
            <a:normAutofit/>
          </a:bodyPr>
          <a:lstStyle/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Five techniques were employed to determine the Taxi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fare_amount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predictions. </a:t>
            </a:r>
          </a:p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These models are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XGBoost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LightGBM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, Ridge,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RandomForestRegressor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and Ordinary Least square(OLS)</a:t>
            </a: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LightGBM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whose RMSE is 0.2465 shows a better predictor. </a:t>
            </a:r>
          </a:p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The key parameters that influenced the prediction are distance and time. </a:t>
            </a:r>
          </a:p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1% or 550000 was used in this study out of the 55million rows of dataset</a:t>
            </a:r>
            <a:r>
              <a:rPr lang="en-US" sz="3200" b="1" i="0" dirty="0">
                <a:solidFill>
                  <a:srgbClr val="296EAA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sz="3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935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FDFA6-CC12-4E88-95B7-677AD279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760" y="2377440"/>
            <a:ext cx="9614851" cy="2013089"/>
          </a:xfrm>
        </p:spPr>
        <p:txBody>
          <a:bodyPr>
            <a:normAutofit/>
          </a:bodyPr>
          <a:lstStyle/>
          <a:p>
            <a:r>
              <a:rPr lang="en-US" sz="6600" b="1" dirty="0"/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8689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D2F2-6454-4D0F-B669-0C959657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81" y="156750"/>
            <a:ext cx="9746932" cy="141805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E36B-71AA-4124-A1D0-75CD8779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680" y="1066800"/>
            <a:ext cx="9746932" cy="5634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Business Definition: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Which of the data attributes influence the New York City Fare?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When most and where most do the fare increase or decrease?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New York City Fare Prediction is ML based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Distance, trip time, hour of day and day of week could have impacted positively or negatively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Business Objective: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Determine which of the ML models accurately predict New York City Taxi fare.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A8D8-DD10-4F63-BBFD-B40401FC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91440"/>
            <a:ext cx="10383519" cy="1066800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225F-4FC9-4DE2-AAD2-49C62848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19" y="1005840"/>
            <a:ext cx="10383519" cy="55473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Data source: </a:t>
            </a:r>
          </a:p>
          <a:p>
            <a:pPr lvl="4"/>
            <a:r>
              <a:rPr lang="en-US" sz="1800" dirty="0">
                <a:hlinkClick r:id="rId2"/>
              </a:rPr>
              <a:t>https://www.kaggle.com/c/new-york-city-taxi-fare-prediction/data</a:t>
            </a:r>
            <a:endParaRPr lang="en-US" sz="1800" dirty="0"/>
          </a:p>
          <a:p>
            <a:r>
              <a:rPr lang="en-US" sz="2400" dirty="0"/>
              <a:t>Composed of 3 datasets</a:t>
            </a:r>
            <a:r>
              <a:rPr lang="en-US" sz="2000" dirty="0"/>
              <a:t>:</a:t>
            </a:r>
          </a:p>
          <a:p>
            <a:pPr lvl="4"/>
            <a:r>
              <a:rPr lang="en-US" sz="2400" dirty="0"/>
              <a:t>Train.csv has 55 million rows and 8 columns</a:t>
            </a:r>
          </a:p>
          <a:p>
            <a:pPr lvl="4"/>
            <a:r>
              <a:rPr lang="en-US" sz="2400" dirty="0"/>
              <a:t>Test.csv has 9914 rows and 7 columns</a:t>
            </a:r>
          </a:p>
          <a:p>
            <a:pPr lvl="4"/>
            <a:r>
              <a:rPr lang="en-US" sz="2400" dirty="0"/>
              <a:t>Sample_submission.csv has 9914 rows and 2 columns</a:t>
            </a:r>
          </a:p>
          <a:p>
            <a:r>
              <a:rPr lang="en-US" sz="2600" dirty="0"/>
              <a:t>Train.csv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>
                <a:sym typeface="Wingdings" panose="05000000000000000000" pitchFamily="2" charset="2"/>
              </a:rPr>
              <a:t>df_train</a:t>
            </a:r>
            <a:r>
              <a:rPr lang="en-US" sz="2600" dirty="0">
                <a:sym typeface="Wingdings" panose="05000000000000000000" pitchFamily="2" charset="2"/>
              </a:rPr>
              <a:t> {columns= keys, </a:t>
            </a:r>
            <a:r>
              <a:rPr lang="en-US" sz="2600" dirty="0" err="1">
                <a:sym typeface="Wingdings" panose="05000000000000000000" pitchFamily="2" charset="2"/>
              </a:rPr>
              <a:t>fare_amount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pickup_datetime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pickup_longitude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pickup_latitude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dropoff_longitude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dropoff_latitude</a:t>
            </a:r>
            <a:r>
              <a:rPr lang="en-US" sz="2600" dirty="0">
                <a:sym typeface="Wingdings" panose="05000000000000000000" pitchFamily="2" charset="2"/>
              </a:rPr>
              <a:t>, and </a:t>
            </a:r>
            <a:r>
              <a:rPr lang="en-US" sz="2600" dirty="0" err="1">
                <a:sym typeface="Wingdings" panose="05000000000000000000" pitchFamily="2" charset="2"/>
              </a:rPr>
              <a:t>passenger_count</a:t>
            </a:r>
            <a:r>
              <a:rPr lang="en-US" sz="2600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Test.csv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df_test</a:t>
            </a:r>
            <a:r>
              <a:rPr lang="en-US" sz="2400" dirty="0">
                <a:sym typeface="Wingdings" panose="05000000000000000000" pitchFamily="2" charset="2"/>
              </a:rPr>
              <a:t> {same as </a:t>
            </a:r>
            <a:r>
              <a:rPr lang="en-US" sz="2400" dirty="0" err="1">
                <a:sym typeface="Wingdings" panose="05000000000000000000" pitchFamily="2" charset="2"/>
              </a:rPr>
              <a:t>df_train</a:t>
            </a:r>
            <a:r>
              <a:rPr lang="en-US" sz="2400" dirty="0">
                <a:sym typeface="Wingdings" panose="05000000000000000000" pitchFamily="2" charset="2"/>
              </a:rPr>
              <a:t> without </a:t>
            </a:r>
            <a:r>
              <a:rPr lang="en-US" sz="2400" dirty="0" err="1">
                <a:sym typeface="Wingdings" panose="05000000000000000000" pitchFamily="2" charset="2"/>
              </a:rPr>
              <a:t>fare_amount</a:t>
            </a:r>
            <a:r>
              <a:rPr lang="en-US" sz="2400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Sample_submission.csv </a:t>
            </a:r>
            <a:r>
              <a:rPr lang="en-US" sz="2400" dirty="0" err="1">
                <a:sym typeface="Wingdings" panose="05000000000000000000" pitchFamily="2" charset="2"/>
              </a:rPr>
              <a:t>df_sample_submission</a:t>
            </a:r>
            <a:r>
              <a:rPr lang="en-US" sz="2400" dirty="0">
                <a:sym typeface="Wingdings" panose="05000000000000000000" pitchFamily="2" charset="2"/>
              </a:rPr>
              <a:t>{key, </a:t>
            </a:r>
            <a:r>
              <a:rPr lang="en-US" sz="2400" dirty="0" err="1">
                <a:sym typeface="Wingdings" panose="05000000000000000000" pitchFamily="2" charset="2"/>
              </a:rPr>
              <a:t>fare_amount</a:t>
            </a:r>
            <a:r>
              <a:rPr lang="en-US" sz="2400" dirty="0">
                <a:sym typeface="Wingdings" panose="05000000000000000000" pitchFamily="2" charset="2"/>
              </a:rPr>
              <a:t>}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371600" lvl="3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03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52FB-C9A6-4FA0-AD3B-5AFFE87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40" y="101600"/>
            <a:ext cx="10261599" cy="955040"/>
          </a:xfrm>
        </p:spPr>
        <p:txBody>
          <a:bodyPr>
            <a:normAutofit/>
          </a:bodyPr>
          <a:lstStyle/>
          <a:p>
            <a:r>
              <a:rPr lang="en-US" dirty="0"/>
              <a:t>Data Wrangling &amp;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8A2B-D0A5-4252-BF3E-EDE10251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46" y="748415"/>
            <a:ext cx="10261599" cy="5608320"/>
          </a:xfrm>
        </p:spPr>
        <p:txBody>
          <a:bodyPr>
            <a:normAutofit/>
          </a:bodyPr>
          <a:lstStyle/>
          <a:p>
            <a:r>
              <a:rPr lang="en-US" sz="2400" dirty="0"/>
              <a:t>Datasets are </a:t>
            </a:r>
            <a:r>
              <a:rPr lang="en-US" sz="2400" dirty="0" err="1"/>
              <a:t>proned</a:t>
            </a:r>
            <a:r>
              <a:rPr lang="en-US" sz="2400" dirty="0"/>
              <a:t> to have missing values</a:t>
            </a:r>
          </a:p>
          <a:p>
            <a:r>
              <a:rPr lang="en-US" sz="2400" dirty="0"/>
              <a:t>They contain strings in known numeric columns</a:t>
            </a:r>
          </a:p>
          <a:p>
            <a:r>
              <a:rPr lang="en-US" sz="2400" dirty="0"/>
              <a:t>There were outliers as seen from </a:t>
            </a:r>
          </a:p>
          <a:p>
            <a:pPr marL="0" indent="0">
              <a:buNone/>
            </a:pPr>
            <a:r>
              <a:rPr lang="en-US" sz="2400" dirty="0"/>
              <a:t>    python describe built-in function: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Fare_amount</a:t>
            </a:r>
            <a:r>
              <a:rPr lang="en-US" sz="1800" b="1" dirty="0"/>
              <a:t>: 1 to 500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Longitudes: -75 to -72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Latitudes: 40 to 42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Passenger_count</a:t>
            </a:r>
            <a:r>
              <a:rPr lang="en-US" sz="1800" b="1" dirty="0"/>
              <a:t>: 1 to 6</a:t>
            </a:r>
          </a:p>
          <a:p>
            <a:r>
              <a:rPr lang="en-US" sz="2400" dirty="0"/>
              <a:t>Pickup_ datetime  column </a:t>
            </a:r>
          </a:p>
          <a:p>
            <a:pPr marL="0" indent="0">
              <a:buNone/>
            </a:pPr>
            <a:r>
              <a:rPr lang="en-US" sz="2400" dirty="0"/>
              <a:t>    contains timestamp which must </a:t>
            </a:r>
          </a:p>
          <a:p>
            <a:pPr marL="0" indent="0">
              <a:buNone/>
            </a:pPr>
            <a:r>
              <a:rPr lang="en-US" sz="2400" dirty="0"/>
              <a:t>     be converted.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9CFA65-DDE4-4744-89C6-6421027E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83" y="1639272"/>
            <a:ext cx="4150302" cy="228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8AB48D-7E8A-41A7-908E-6CFF4F9D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01" y="4074845"/>
            <a:ext cx="3772168" cy="26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9F30-33A9-4B19-A1D5-F5DF8B3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7" y="123290"/>
            <a:ext cx="10568683" cy="90287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3715-5EC8-4713-9C51-A2F09CFB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820677"/>
            <a:ext cx="10487403" cy="5831840"/>
          </a:xfrm>
        </p:spPr>
        <p:txBody>
          <a:bodyPr>
            <a:normAutofit/>
          </a:bodyPr>
          <a:lstStyle/>
          <a:p>
            <a:r>
              <a:rPr lang="en-US" sz="2800" dirty="0"/>
              <a:t>All the coordinate columns: </a:t>
            </a:r>
            <a:r>
              <a:rPr lang="en-US" sz="2800" dirty="0" err="1"/>
              <a:t>pickup_longitudes</a:t>
            </a:r>
            <a:r>
              <a:rPr lang="en-US" sz="2800" dirty="0"/>
              <a:t>, </a:t>
            </a:r>
            <a:r>
              <a:rPr lang="en-US" sz="2800" dirty="0" err="1"/>
              <a:t>pickup_latitudes</a:t>
            </a:r>
            <a:r>
              <a:rPr lang="en-US" sz="2800" dirty="0"/>
              <a:t>, </a:t>
            </a:r>
            <a:r>
              <a:rPr lang="en-US" sz="2800" dirty="0" err="1"/>
              <a:t>dropoff_longitudes</a:t>
            </a:r>
            <a:r>
              <a:rPr lang="en-US" sz="2800" dirty="0"/>
              <a:t> and </a:t>
            </a:r>
            <a:r>
              <a:rPr lang="en-US" sz="2800" dirty="0" err="1"/>
              <a:t>dropoff_latitudes</a:t>
            </a:r>
            <a:r>
              <a:rPr lang="en-US" sz="2800" dirty="0"/>
              <a:t> were transformed to distance using Haversine method.</a:t>
            </a:r>
          </a:p>
          <a:p>
            <a:r>
              <a:rPr lang="en-US" sz="2800" dirty="0"/>
              <a:t>Distance column created from the above.</a:t>
            </a:r>
          </a:p>
          <a:p>
            <a:r>
              <a:rPr lang="en-US" sz="2800" dirty="0" err="1"/>
              <a:t>Pickeup_datetime</a:t>
            </a:r>
            <a:r>
              <a:rPr lang="en-US" sz="2800" dirty="0"/>
              <a:t> converted </a:t>
            </a:r>
          </a:p>
          <a:p>
            <a:pPr marL="0" indent="0">
              <a:buNone/>
            </a:pPr>
            <a:r>
              <a:rPr lang="en-US" sz="2800" dirty="0"/>
              <a:t>   to Hour, minute, date, day,</a:t>
            </a:r>
          </a:p>
          <a:p>
            <a:pPr marL="0" indent="0">
              <a:buNone/>
            </a:pPr>
            <a:r>
              <a:rPr lang="en-US" sz="2800" dirty="0"/>
              <a:t>   month and Year.</a:t>
            </a:r>
          </a:p>
          <a:p>
            <a:r>
              <a:rPr lang="en-US" sz="2800" dirty="0"/>
              <a:t>On the right is the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avg_fare_amount</a:t>
            </a:r>
            <a:r>
              <a:rPr lang="en-US" sz="2800" dirty="0"/>
              <a:t> over the year.</a:t>
            </a:r>
          </a:p>
          <a:p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71E206-6DE7-44AA-A156-5F92CA5A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76" y="3061699"/>
            <a:ext cx="4376791" cy="36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8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C90-DD31-4EA5-B1D3-C25F5C31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43" y="97604"/>
            <a:ext cx="10578957" cy="857893"/>
          </a:xfrm>
        </p:spPr>
        <p:txBody>
          <a:bodyPr/>
          <a:lstStyle/>
          <a:p>
            <a:pPr algn="ctr"/>
            <a:r>
              <a:rPr lang="en-US" dirty="0"/>
              <a:t>Model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0296-6C98-4728-A313-536AD6DC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43" y="821933"/>
            <a:ext cx="10578957" cy="5938464"/>
          </a:xfrm>
        </p:spPr>
        <p:txBody>
          <a:bodyPr>
            <a:normAutofit/>
          </a:bodyPr>
          <a:lstStyle/>
          <a:p>
            <a:r>
              <a:rPr lang="en-US" sz="2800" dirty="0"/>
              <a:t>Performance of our models would be assessed based on 2 metrics: root mean squared error and mean absolute percentage error.</a:t>
            </a:r>
          </a:p>
          <a:p>
            <a:endParaRPr lang="en-US" sz="2800" dirty="0"/>
          </a:p>
          <a:p>
            <a:r>
              <a:rPr lang="en-US" sz="2800" dirty="0"/>
              <a:t>Mean absolute percentage error (MAPE) describes the average percentage error of the predictions derived from the mean absolute error.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Root mean squared error (RMSE) defines the difference between the predictions of a model, and the corresponding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45882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838F-D7A7-489A-BFED-4C0C09E1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1" y="91440"/>
            <a:ext cx="6553200" cy="894080"/>
          </a:xfrm>
        </p:spPr>
        <p:txBody>
          <a:bodyPr/>
          <a:lstStyle/>
          <a:p>
            <a:r>
              <a:rPr lang="en-US" b="1" dirty="0"/>
              <a:t>Machine Learning -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37DA-99D2-48B9-8536-A568B55D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8" y="593276"/>
            <a:ext cx="11734799" cy="6238240"/>
          </a:xfrm>
        </p:spPr>
        <p:txBody>
          <a:bodyPr>
            <a:normAutofit/>
          </a:bodyPr>
          <a:lstStyle/>
          <a:p>
            <a:r>
              <a:rPr lang="en-US" sz="2400" dirty="0"/>
              <a:t>Five Models were deployed in this investigation:</a:t>
            </a:r>
          </a:p>
          <a:p>
            <a:pPr lvl="4"/>
            <a:r>
              <a:rPr lang="en-US" sz="2000" dirty="0" err="1"/>
              <a:t>XGBoost</a:t>
            </a:r>
            <a:endParaRPr lang="en-US" sz="2000" dirty="0"/>
          </a:p>
          <a:p>
            <a:pPr lvl="4"/>
            <a:r>
              <a:rPr lang="en-US" sz="2000" dirty="0" err="1"/>
              <a:t>LightGBM</a:t>
            </a:r>
            <a:endParaRPr lang="en-US" sz="2000" dirty="0"/>
          </a:p>
          <a:p>
            <a:pPr lvl="4"/>
            <a:r>
              <a:rPr lang="en-US" sz="2000" dirty="0"/>
              <a:t>Ridge Regression</a:t>
            </a:r>
          </a:p>
          <a:p>
            <a:pPr lvl="4"/>
            <a:r>
              <a:rPr lang="en-US" sz="2000" dirty="0" err="1"/>
              <a:t>RandomForestRegressor</a:t>
            </a:r>
            <a:endParaRPr lang="en-US" sz="2000" dirty="0"/>
          </a:p>
          <a:p>
            <a:pPr lvl="4"/>
            <a:r>
              <a:rPr lang="en-US" sz="2000" dirty="0"/>
              <a:t>Ordinary Least Square (OLS)</a:t>
            </a:r>
          </a:p>
          <a:p>
            <a:r>
              <a:rPr lang="en-US" sz="2600" dirty="0"/>
              <a:t>First model to test: XGB, has following params:-</a:t>
            </a:r>
          </a:p>
          <a:p>
            <a:pPr marL="0" indent="0">
              <a:buNone/>
            </a:pPr>
            <a:r>
              <a:rPr lang="en-US" sz="2600" dirty="0"/>
              <a:t>   objective = </a:t>
            </a:r>
            <a:r>
              <a:rPr lang="en-US" sz="2600" dirty="0" err="1"/>
              <a:t>reg:linear</a:t>
            </a:r>
            <a:r>
              <a:rPr lang="en-US" sz="2600" dirty="0"/>
              <a:t>, learning rate = 0.1, 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max_depth</a:t>
            </a:r>
            <a:r>
              <a:rPr lang="en-US" sz="2600" dirty="0"/>
              <a:t> = 5, </a:t>
            </a:r>
            <a:r>
              <a:rPr lang="en-US" sz="2600" dirty="0" err="1"/>
              <a:t>n_estimators</a:t>
            </a:r>
            <a:r>
              <a:rPr lang="en-US" sz="2600" dirty="0"/>
              <a:t> = 10</a:t>
            </a:r>
          </a:p>
          <a:p>
            <a:r>
              <a:rPr lang="en-US" sz="2600" dirty="0" err="1"/>
              <a:t>train_test_split</a:t>
            </a:r>
            <a:r>
              <a:rPr lang="en-US" sz="2600" dirty="0"/>
              <a:t> ratio</a:t>
            </a:r>
            <a:r>
              <a:rPr lang="en-US" sz="2600" dirty="0">
                <a:sym typeface="Wingdings" panose="05000000000000000000" pitchFamily="2" charset="2"/>
              </a:rPr>
              <a:t>2:8</a:t>
            </a:r>
          </a:p>
          <a:p>
            <a:r>
              <a:rPr lang="en-US" sz="2600" dirty="0">
                <a:sym typeface="Wingdings" panose="05000000000000000000" pitchFamily="2" charset="2"/>
              </a:rPr>
              <a:t>Table 1 show the sample of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    actual and predicted fare values.</a:t>
            </a:r>
          </a:p>
          <a:p>
            <a:pPr marL="0" indent="0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600" dirty="0"/>
          </a:p>
          <a:p>
            <a:endParaRPr lang="en-US" sz="2400" dirty="0"/>
          </a:p>
          <a:p>
            <a:pPr marL="1828800" lvl="4" indent="0">
              <a:buNone/>
            </a:pP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57CE98-7397-49B6-8470-DC807A2FE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69206"/>
              </p:ext>
            </p:extLst>
          </p:nvPr>
        </p:nvGraphicFramePr>
        <p:xfrm>
          <a:off x="8442956" y="775243"/>
          <a:ext cx="364744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1">
                  <a:extLst>
                    <a:ext uri="{9D8B030D-6E8A-4147-A177-3AD203B41FA5}">
                      <a16:colId xmlns:a16="http://schemas.microsoft.com/office/drawing/2014/main" val="248087228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7726705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81591120"/>
                    </a:ext>
                  </a:extLst>
                </a:gridCol>
              </a:tblGrid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15374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31846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46980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79068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04729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268130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92526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1503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7DBF87F-C1BB-4A15-9D87-22ACC953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78" y="3803379"/>
            <a:ext cx="3400425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1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5A7-0255-4D00-A74B-078B2DA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8" y="0"/>
            <a:ext cx="11976242" cy="688369"/>
          </a:xfrm>
        </p:spPr>
        <p:txBody>
          <a:bodyPr>
            <a:noAutofit/>
          </a:bodyPr>
          <a:lstStyle/>
          <a:p>
            <a:r>
              <a:rPr lang="en-US" sz="4000" dirty="0"/>
              <a:t>Machine Learning [contd.]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F982D-1BAA-410A-914F-673A5367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839" y="770561"/>
            <a:ext cx="6205590" cy="6087438"/>
          </a:xfrm>
        </p:spPr>
        <p:txBody>
          <a:bodyPr>
            <a:normAutofit/>
          </a:bodyPr>
          <a:lstStyle/>
          <a:p>
            <a:r>
              <a:rPr lang="en-US" sz="2400" dirty="0"/>
              <a:t> Feature importance of XGB shows that distance contributed to fare changes: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</a:t>
            </a:r>
            <a:r>
              <a:rPr lang="en-US" sz="2400" dirty="0" err="1"/>
              <a:t>shap</a:t>
            </a:r>
            <a:r>
              <a:rPr lang="en-US" sz="2400" dirty="0"/>
              <a:t> summary plot confirms this: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1E3A-7091-4AD5-A90B-8E0DE467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5591" y="599353"/>
            <a:ext cx="5955006" cy="625864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Shap</a:t>
            </a:r>
            <a:r>
              <a:rPr lang="en-US" dirty="0"/>
              <a:t> summary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Dependence shows distance not depending on </a:t>
            </a:r>
            <a:r>
              <a:rPr lang="en-US" dirty="0" err="1"/>
              <a:t>tot_minutes</a:t>
            </a:r>
            <a:r>
              <a:rPr lang="en-US" dirty="0"/>
              <a:t>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2D1E1D-6482-4D1D-9F6E-359CA8C5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5" y="2167846"/>
            <a:ext cx="4733199" cy="260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23AB86D-BABF-42DF-8E76-062E7CDC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29" y="1099334"/>
            <a:ext cx="54768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CE7DC82-5EBA-4527-91EF-68EABA993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05" y="4561832"/>
            <a:ext cx="3708159" cy="24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363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2474</TotalTime>
  <Words>1308</Words>
  <Application>Microsoft Office PowerPoint</Application>
  <PresentationFormat>Widescreen</PresentationFormat>
  <Paragraphs>379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Helvetica Neue</vt:lpstr>
      <vt:lpstr>Wingdings</vt:lpstr>
      <vt:lpstr>Wingdings 3</vt:lpstr>
      <vt:lpstr>Wisp</vt:lpstr>
      <vt:lpstr>New York City Taxi Fare Prediction (Machine Learning Approach)</vt:lpstr>
      <vt:lpstr>             Table of Contents</vt:lpstr>
      <vt:lpstr>Problem Statement</vt:lpstr>
      <vt:lpstr>Data Collection</vt:lpstr>
      <vt:lpstr>Data Wrangling &amp; Manipulation</vt:lpstr>
      <vt:lpstr>Exploratory Data Analysis (EDA)</vt:lpstr>
      <vt:lpstr>Model Assessments</vt:lpstr>
      <vt:lpstr>Machine Learning - ML</vt:lpstr>
      <vt:lpstr>Machine Learning [contd.]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Fare Prediction (Machine Learning Approach)</dc:title>
  <dc:creator>Marcel Ngwueke</dc:creator>
  <cp:lastModifiedBy>Marcel Ngwueke</cp:lastModifiedBy>
  <cp:revision>3</cp:revision>
  <dcterms:created xsi:type="dcterms:W3CDTF">2021-12-11T16:51:23Z</dcterms:created>
  <dcterms:modified xsi:type="dcterms:W3CDTF">2021-12-13T10:05:35Z</dcterms:modified>
</cp:coreProperties>
</file>