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57" r:id="rId3"/>
    <p:sldId id="296" r:id="rId4"/>
    <p:sldId id="297" r:id="rId5"/>
    <p:sldId id="261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2" r:id="rId20"/>
    <p:sldId id="265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68" r:id="rId39"/>
    <p:sldId id="330" r:id="rId40"/>
    <p:sldId id="280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98" autoAdjust="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3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52339" y="628650"/>
            <a:ext cx="8465090" cy="1722664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+mn-lt"/>
              </a:rPr>
              <a:t>Telco Customer Churn Predictions with Logistic Regression, </a:t>
            </a:r>
            <a:r>
              <a:rPr lang="en-US" sz="3400" dirty="0" err="1">
                <a:latin typeface="+mn-lt"/>
              </a:rPr>
              <a:t>XGBoost</a:t>
            </a:r>
            <a:r>
              <a:rPr lang="en-US" sz="3400" dirty="0">
                <a:latin typeface="+mn-lt"/>
              </a:rPr>
              <a:t> Classifier &amp; Random Forest Classifier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F966D9A-3E3B-4421-8E39-7BE0C2E2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81" y="2374084"/>
            <a:ext cx="8690994" cy="1979803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                        By</a:t>
            </a:r>
          </a:p>
          <a:p>
            <a:r>
              <a:rPr lang="en-US" dirty="0">
                <a:latin typeface="+mn-lt"/>
              </a:rPr>
              <a:t>                     Marcel Ngwueke</a:t>
            </a:r>
          </a:p>
          <a:p>
            <a:r>
              <a:rPr lang="en-US" sz="1600" b="1" dirty="0">
                <a:latin typeface="+mn-lt"/>
              </a:rPr>
              <a:t>          Springboard Data Science Career Track, May 2021 cohort   Capstone 3 Project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>
                <a:latin typeface="+mn-lt"/>
              </a:rPr>
              <a:t>Same distribution for both Male and Female</a:t>
            </a:r>
          </a:p>
          <a:p>
            <a:r>
              <a:rPr lang="en-US" dirty="0">
                <a:latin typeface="+mn-lt"/>
              </a:rPr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10</a:t>
            </a:fld>
            <a:endParaRPr lang="en" dirty="0"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344B6C-5FD4-4121-A3A5-61DC3EE9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49" y="583214"/>
            <a:ext cx="7754230" cy="36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11</a:t>
            </a:fld>
            <a:endParaRPr lang="en" dirty="0">
              <a:latin typeface="+mn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88E668-10B2-4493-8BF4-17ED373F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7" y="677636"/>
            <a:ext cx="7459242" cy="42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8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Logistic Regression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r>
              <a:rPr lang="en-US" dirty="0">
                <a:latin typeface="+mn-lt"/>
              </a:rPr>
              <a:t>Identify Churn as Target, Other Features as Non-Target</a:t>
            </a:r>
          </a:p>
          <a:p>
            <a:r>
              <a:rPr lang="en-US" dirty="0">
                <a:latin typeface="+mn-lt"/>
              </a:rPr>
              <a:t>Split dataset for Training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Instantiate Logistic Regression with following params: </a:t>
            </a:r>
            <a:r>
              <a:rPr lang="en-US" dirty="0" err="1">
                <a:latin typeface="+mn-lt"/>
              </a:rPr>
              <a:t>fit_intercept</a:t>
            </a:r>
            <a:r>
              <a:rPr lang="en-US" dirty="0">
                <a:latin typeface="+mn-lt"/>
              </a:rPr>
              <a:t> = False, C = 1e13, solver = ‘</a:t>
            </a:r>
            <a:r>
              <a:rPr lang="en-US" dirty="0" err="1">
                <a:latin typeface="+mn-lt"/>
              </a:rPr>
              <a:t>liblinear</a:t>
            </a:r>
            <a:r>
              <a:rPr lang="en-US" dirty="0">
                <a:latin typeface="+mn-lt"/>
              </a:rPr>
              <a:t>’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Perform fit and predict operations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Results include: Accuracy: 0.72,  Precision:0.489, Recall:0.869, F1 score: 0.623, F2 score:0.751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12</a:t>
            </a:fld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85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Logistic Regression [</a:t>
            </a:r>
            <a:r>
              <a:rPr lang="en-US" sz="3600" dirty="0" err="1">
                <a:latin typeface="+mj-lt"/>
              </a:rPr>
              <a:t>contd</a:t>
            </a:r>
            <a:r>
              <a:rPr lang="en-US" sz="3600" dirty="0">
                <a:latin typeface="+mj-lt"/>
              </a:rPr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 based on the above params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prediction(692+325) Incorrect Prediction(49+343)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13</a:t>
            </a:fld>
            <a:endParaRPr lang="en" dirty="0"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FE592C-E070-4803-8E90-7005874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1162877"/>
            <a:ext cx="5323114" cy="32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+mj-lt"/>
              </a:rPr>
              <a:t>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ROC AUC for Test datasets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208783"/>
            <a:ext cx="4381084" cy="4574623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0.841 for Train data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14</a:t>
            </a:fld>
            <a:endParaRPr lang="en" dirty="0">
              <a:latin typeface="+mn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254A8A-23C7-472F-B6CF-281B4599B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6" y="1118506"/>
            <a:ext cx="4024994" cy="31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B25BB85-13B8-4894-B6B4-E178A54E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73" y="785228"/>
            <a:ext cx="3762375" cy="338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2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Hyperparameter Tuning Logistic</a:t>
            </a:r>
          </a:p>
          <a:p>
            <a:pPr marL="101600" indent="0">
              <a:buNone/>
            </a:pPr>
            <a:r>
              <a:rPr lang="en-US" dirty="0">
                <a:latin typeface="+mn-lt"/>
              </a:rPr>
              <a:t>       Regression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 = 0.01, penalty = 12, solver = </a:t>
            </a:r>
            <a:r>
              <a:rPr lang="en-US" dirty="0" err="1">
                <a:latin typeface="+mn-lt"/>
              </a:rPr>
              <a:t>liblinear</a:t>
            </a:r>
            <a:endParaRPr lang="en-US" dirty="0">
              <a:latin typeface="+mn-lt"/>
            </a:endParaRP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Predictions and Prediction Probability were obtained.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Confusion Matrix resulted in 0.8041 for 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prediction(924+209)</a:t>
            </a:r>
          </a:p>
          <a:p>
            <a:r>
              <a:rPr lang="en-US" dirty="0">
                <a:latin typeface="+mn-lt"/>
              </a:rPr>
              <a:t>Incorrect prediction(165 +111)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15</a:t>
            </a:fld>
            <a:endParaRPr lang="en" dirty="0">
              <a:latin typeface="+mn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CF71CF-3C7D-40DD-A737-1CF243F7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473528"/>
            <a:ext cx="3731177" cy="34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4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F77-2F0D-4918-988D-AA68F6B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63272"/>
            <a:ext cx="7506313" cy="540886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CA46-3D4F-4218-B1DF-D60B338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214" y="530679"/>
            <a:ext cx="8544870" cy="4490357"/>
          </a:xfrm>
        </p:spPr>
        <p:txBody>
          <a:bodyPr/>
          <a:lstStyle/>
          <a:p>
            <a:r>
              <a:rPr lang="en-US" dirty="0"/>
              <a:t>Table showing Predictions, Propensity to churn, and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E28-9050-44A3-A744-60BE149C5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16</a:t>
            </a:fld>
            <a:endParaRPr lang="en" dirty="0">
              <a:latin typeface="+mn-lt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F289ABE-A26F-4816-966C-46DDBD9E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71564"/>
            <a:ext cx="6849836" cy="39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1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+mj-lt"/>
              </a:rPr>
              <a:t>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summary plot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8"/>
            <a:ext cx="4381084" cy="46373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DA34FE-5B06-400D-941A-88792019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" y="971548"/>
            <a:ext cx="4077715" cy="39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1E207A7-8596-4104-950F-144FC391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049"/>
            <a:ext cx="4245430" cy="43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6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0AD8-0346-4518-B250-C22CB58A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86" y="0"/>
            <a:ext cx="5739493" cy="473529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E512-0B4E-48C9-9E6D-1F2F212A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736" y="408214"/>
            <a:ext cx="2871214" cy="4517636"/>
          </a:xfrm>
        </p:spPr>
        <p:txBody>
          <a:bodyPr/>
          <a:lstStyle/>
          <a:p>
            <a:r>
              <a:rPr lang="en-US" dirty="0">
                <a:latin typeface="+mn-lt"/>
              </a:rPr>
              <a:t>Corresponding Feature names: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52570-833E-4D24-BF7E-C64458885FC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29991" y="408214"/>
            <a:ext cx="2943727" cy="451763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34AE1-CE9A-4E79-B74F-8E1CA53D0B0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84470" y="374658"/>
            <a:ext cx="2653394" cy="45176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0143-02B7-40B6-A8CE-0F9D7A0BA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18</a:t>
            </a:fld>
            <a:endParaRPr lang="en" dirty="0">
              <a:latin typeface="+mn-lt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63DC7C0-41E4-459C-B998-8EF38F91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" y="1086335"/>
            <a:ext cx="3053879" cy="395743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841B022-C394-4245-99E0-1EDB7D7B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39" y="408214"/>
            <a:ext cx="2943727" cy="4682564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EED0820-71DC-441D-871F-1F1E6BAFB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66" y="456751"/>
            <a:ext cx="2874898" cy="43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32" y="457198"/>
            <a:ext cx="8762168" cy="458832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heatmap of the model features.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19</a:t>
            </a:fld>
            <a:endParaRPr lang="en" dirty="0">
              <a:latin typeface="+mn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BD5D0C-3258-4328-823E-B46A17EC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5" y="996042"/>
            <a:ext cx="7334514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0"/>
            <a:ext cx="7571700" cy="702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               </a:t>
            </a:r>
            <a:r>
              <a:rPr lang="en" sz="3600" dirty="0">
                <a:latin typeface="+mj-lt"/>
              </a:rPr>
              <a:t>Table of Contents</a:t>
            </a:r>
            <a:endParaRPr sz="3600" dirty="0">
              <a:latin typeface="+mj-l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583871" y="563336"/>
            <a:ext cx="5812972" cy="447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Problem Statement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Roboto Slab" panose="020B0604020202020204" charset="0"/>
              </a:rPr>
              <a:t>  </a:t>
            </a:r>
            <a:r>
              <a:rPr lang="en-US" sz="1600" dirty="0">
                <a:latin typeface="+mn-lt"/>
                <a:ea typeface="Roboto Slab" panose="020B0604020202020204" charset="0"/>
              </a:rPr>
              <a:t>Business Definition</a:t>
            </a:r>
          </a:p>
          <a:p>
            <a:pPr marL="285750" lvl="3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Roboto Slab" panose="020B0604020202020204" charset="0"/>
              </a:rPr>
              <a:t>    Business 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Data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Data Cleaning &amp; Manipulation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2400" dirty="0">
                <a:latin typeface="+mn-lt"/>
                <a:ea typeface="Roboto Slab" panose="020B0604020202020204" charset="0"/>
              </a:rPr>
              <a:t>Exploratory Data Analysis (EDA)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Logistic Regression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</a:t>
            </a:r>
            <a:r>
              <a:rPr lang="en-US" sz="2400" dirty="0" err="1">
                <a:latin typeface="+mn-lt"/>
                <a:ea typeface="Roboto Slab" panose="020B0604020202020204" charset="0"/>
              </a:rPr>
              <a:t>XGBoost</a:t>
            </a:r>
            <a:r>
              <a:rPr lang="en-US" sz="2400" dirty="0">
                <a:latin typeface="+mn-lt"/>
                <a:ea typeface="Roboto Slab" panose="020B0604020202020204" charset="0"/>
              </a:rPr>
              <a:t> Classifier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Random Forest Classifier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Model Assessments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Conclusion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63238"/>
                </a:solidFill>
                <a:latin typeface="+mn-lt"/>
                <a:ea typeface="Roboto Slab" panose="020B0604020202020204" charset="0"/>
                <a:cs typeface="Source Sans Pro"/>
                <a:sym typeface="Source Sans Pro"/>
              </a:rPr>
              <a:t> Recommendations</a:t>
            </a:r>
            <a:endParaRPr sz="2400" dirty="0">
              <a:solidFill>
                <a:srgbClr val="263238"/>
              </a:solidFill>
              <a:latin typeface="+mn-lt"/>
              <a:ea typeface="Roboto Slab" panose="020B0604020202020204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0"/>
            <a:ext cx="7571700" cy="7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                </a:t>
            </a:r>
            <a:r>
              <a:rPr lang="en" sz="3200" dirty="0">
                <a:latin typeface="+mj-lt"/>
              </a:rPr>
              <a:t>XGBoost Classifier</a:t>
            </a:r>
            <a:endParaRPr sz="3200" dirty="0">
              <a:latin typeface="+mj-l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89857" y="685801"/>
            <a:ext cx="8229600" cy="406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>
                <a:latin typeface="+mn-lt"/>
              </a:rPr>
              <a:t>Instantiate Extreme Gradient Boosting Classifier with the following params: objective: binary-logistic, missing =1, seed = 42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Perform fit and predict on the training dataset.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Results show:- Accuracy=0.799, Precision=0.660,  Recall = 0.503, F1 score = 0.571, F2 score = 0.528</a:t>
            </a:r>
            <a:endParaRPr dirty="0">
              <a:latin typeface="+mn-lt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20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/>
              <a:t>   </a:t>
            </a:r>
            <a:r>
              <a:rPr lang="en-US" sz="3600" dirty="0" err="1">
                <a:latin typeface="+mj-lt"/>
              </a:rPr>
              <a:t>XGBoost</a:t>
            </a:r>
            <a:r>
              <a:rPr lang="en-US" sz="3600" dirty="0">
                <a:latin typeface="+mj-lt"/>
              </a:rPr>
              <a:t> Classifier [</a:t>
            </a:r>
            <a:r>
              <a:rPr lang="en-US" sz="3600" dirty="0" err="1">
                <a:latin typeface="+mj-lt"/>
              </a:rPr>
              <a:t>contd</a:t>
            </a:r>
            <a:r>
              <a:rPr lang="en-US" sz="3600" dirty="0">
                <a:latin typeface="+mj-lt"/>
              </a:rPr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70464"/>
            <a:ext cx="8087891" cy="4475064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 based on the above params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prediction(938+188) Incorrect Prediction(186+97)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21</a:t>
            </a:fld>
            <a:endParaRPr lang="en" dirty="0">
              <a:latin typeface="+mn-lt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D726B40-F80B-45A2-82FA-AE80A2E2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1" y="1208314"/>
            <a:ext cx="6790306" cy="31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9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ROC AUC for Test datasets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0.841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8"/>
            <a:ext cx="4381084" cy="45914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ROC AUC = 0.901 for Train data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22</a:t>
            </a:fld>
            <a:endParaRPr lang="en" dirty="0">
              <a:latin typeface="+mn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53B9D84-AD41-4ECF-9B02-78F08835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5" y="971549"/>
            <a:ext cx="3948621" cy="33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0BBF22D-E85A-4F8A-A495-8C281FAF5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14" y="473528"/>
            <a:ext cx="3976271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Classifer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GridSearchCV</a:t>
            </a:r>
            <a:r>
              <a:rPr lang="en-US" dirty="0">
                <a:latin typeface="+mn-lt"/>
              </a:rPr>
              <a:t> Hyperparameter Tuning of </a:t>
            </a:r>
            <a:r>
              <a:rPr lang="en-US" dirty="0" err="1">
                <a:latin typeface="+mn-lt"/>
              </a:rPr>
              <a:t>XGBoost</a:t>
            </a:r>
            <a:r>
              <a:rPr lang="en-US" dirty="0">
                <a:latin typeface="+mn-lt"/>
              </a:rPr>
              <a:t> Classifier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Max depth, Learning rate, gamma, n jobs,  cv = 3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Predictions and Prediction Probability were derived.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Confusion Matrix resulted in 0.7445 for 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Correct prediction(744+305)</a:t>
            </a:r>
          </a:p>
          <a:p>
            <a:r>
              <a:rPr lang="en-US" dirty="0">
                <a:latin typeface="+mn-lt"/>
              </a:rPr>
              <a:t>Incorrect prediction(69+291)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23</a:t>
            </a:fld>
            <a:endParaRPr lang="en" dirty="0">
              <a:latin typeface="+mn-lt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9A7B385-862B-4D13-B1D7-06C7F56A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5" y="400049"/>
            <a:ext cx="4143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F77-2F0D-4918-988D-AA68F6B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63272"/>
            <a:ext cx="7506313" cy="540886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CA46-3D4F-4218-B1DF-D60B338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214" y="530679"/>
            <a:ext cx="8544870" cy="4612821"/>
          </a:xfrm>
        </p:spPr>
        <p:txBody>
          <a:bodyPr/>
          <a:lstStyle/>
          <a:p>
            <a:r>
              <a:rPr lang="en-US" dirty="0"/>
              <a:t>Table showing Predictions, Propensity to churn, and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E28-9050-44A3-A744-60BE149C5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24</a:t>
            </a:fld>
            <a:endParaRPr lang="en" dirty="0">
              <a:latin typeface="+mn-lt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0C72DB4-0754-4147-A19D-BB231453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3" y="1071564"/>
            <a:ext cx="7258050" cy="40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summary plot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14362" y="400048"/>
            <a:ext cx="4338722" cy="4637315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25</a:t>
            </a:fld>
            <a:endParaRPr lang="en" dirty="0">
              <a:latin typeface="+mn-lt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6AD7432-4258-40FF-9BA9-7773CC0A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8843"/>
            <a:ext cx="4381084" cy="4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4FB9B35-A516-4D57-9929-2D81FC4A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6" y="963339"/>
            <a:ext cx="4134866" cy="40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64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32" y="457198"/>
            <a:ext cx="8762168" cy="458832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dependence plot of the model </a:t>
            </a:r>
            <a:r>
              <a:rPr lang="en-US" dirty="0" err="1">
                <a:latin typeface="+mn-lt"/>
              </a:rPr>
              <a:t>MonthlyCharges</a:t>
            </a:r>
            <a:r>
              <a:rPr lang="en-US" dirty="0">
                <a:latin typeface="+mn-lt"/>
              </a:rPr>
              <a:t>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26</a:t>
            </a:fld>
            <a:endParaRPr lang="en" dirty="0">
              <a:latin typeface="+mn-lt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D8553E9-1EE0-425B-965F-95577A37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4" y="1038224"/>
            <a:ext cx="7919853" cy="40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91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" y="457198"/>
            <a:ext cx="9085277" cy="4657725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Interaction values based on the test set.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27</a:t>
            </a:fld>
            <a:endParaRPr lang="en" dirty="0">
              <a:latin typeface="+mn-lt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BCA661-72D3-4B43-9CCC-1B5A2DD6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" y="1011215"/>
            <a:ext cx="8221211" cy="41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1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EB42-4C04-4A26-98A9-E10ACF2B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062"/>
          </a:xfrm>
        </p:spPr>
        <p:txBody>
          <a:bodyPr/>
          <a:lstStyle/>
          <a:p>
            <a:r>
              <a:rPr lang="en-US" dirty="0"/>
              <a:t>              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C7A87-0988-424F-B2AE-EC4EB45D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68" y="461393"/>
            <a:ext cx="9043332" cy="458038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plots force for index zero. Blue shows non-contributory features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plots force for index one. Red features are contributory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37BE0-B7DF-465C-8700-3BA7F6AB5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28</a:t>
            </a:fld>
            <a:endParaRPr lang="en" dirty="0">
              <a:latin typeface="+mn-lt"/>
            </a:endParaRP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8E1CAD2-434C-4276-8EA2-E6625856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023455"/>
            <a:ext cx="8825218" cy="1862358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A38756FD-BBAF-46DF-A5FD-69E0D0B9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8" y="3350959"/>
            <a:ext cx="8825218" cy="13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0"/>
            <a:ext cx="7571700" cy="7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                </a:t>
            </a:r>
            <a:r>
              <a:rPr lang="en" sz="3200" dirty="0">
                <a:latin typeface="+mj-lt"/>
              </a:rPr>
              <a:t>Random Forest Classifier</a:t>
            </a:r>
            <a:endParaRPr sz="3200" dirty="0">
              <a:latin typeface="+mj-l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89857" y="685801"/>
            <a:ext cx="8229600" cy="406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>
                <a:latin typeface="+mn-lt"/>
              </a:rPr>
              <a:t>Instantiate Random Forest Classifier</a:t>
            </a:r>
          </a:p>
          <a:p>
            <a:pPr marL="342900" indent="-342900"/>
            <a:r>
              <a:rPr lang="en-US" dirty="0">
                <a:latin typeface="+mn-lt"/>
              </a:rPr>
              <a:t>Perform fit and predict operation on the training set</a:t>
            </a:r>
          </a:p>
          <a:p>
            <a:pPr marL="342900" indent="-342900"/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Result shows training set Accuracy of 0.996 and Test set Accuracy of 0.776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Results show:- Accuracy=0.799, Precision=0.6014,  Recall = 0.4519, F1 score = 0.516, F2 score = 0.4755</a:t>
            </a:r>
          </a:p>
          <a:p>
            <a:pPr marL="342900" indent="-342900"/>
            <a:r>
              <a:rPr lang="en-US" dirty="0">
                <a:latin typeface="+mn-lt"/>
              </a:rPr>
              <a:t>Cross Val Score was 0.78 +/-0.03</a:t>
            </a:r>
            <a:endParaRPr dirty="0">
              <a:latin typeface="+mn-lt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29</a:t>
            </a:fld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08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84A-DE34-473D-B1DB-A1DD2D9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46958"/>
            <a:ext cx="7571700" cy="726622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sz="4000" dirty="0">
                <a:latin typeface="+mj-lt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C8B0B-6D0C-4631-9476-4737B04D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816429"/>
            <a:ext cx="7500600" cy="423726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Business Definition: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good is the telco product market fit(PMF) as indicated by retention rate?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churn prediction techniques identify possible customers that want to leave?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Any retention strategies to diminish prospective 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       customer churn based on the model output?</a:t>
            </a:r>
          </a:p>
          <a:p>
            <a:r>
              <a:rPr lang="en-US" b="1" dirty="0">
                <a:latin typeface="+mn-lt"/>
              </a:rPr>
              <a:t>Business 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Determine the exact number of churns with best  Algorithm and best ML model.</a:t>
            </a:r>
          </a:p>
          <a:p>
            <a:pPr marL="76200" indent="0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2FAC-F137-4C8A-8A49-C5552B5D1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3239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/>
              <a:t>  </a:t>
            </a:r>
            <a:r>
              <a:rPr lang="en-US" sz="3600" dirty="0">
                <a:latin typeface="+mj-lt"/>
              </a:rPr>
              <a:t>Random Forest Classifier[contd.]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70464"/>
            <a:ext cx="8087891" cy="4475064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 based on the above Model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prediction(923+169) Incorrect Prediction(205+112)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30</a:t>
            </a:fld>
            <a:endParaRPr lang="en" dirty="0">
              <a:latin typeface="+mn-lt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AB073E9-38B3-4B76-B814-0EAD735C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17" y="1177976"/>
            <a:ext cx="56961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8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dirty="0">
                <a:latin typeface="+mj-lt"/>
              </a:rPr>
              <a:t>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ROC AUC for Test datasets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ROC AUC = 1.00 for Train data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31</a:t>
            </a:fld>
            <a:endParaRPr lang="en" dirty="0">
              <a:latin typeface="+mn-lt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F4FCBFC-7681-43DE-83CC-7B36D471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6" y="971549"/>
            <a:ext cx="4129436" cy="33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9A6169E9-D76C-434E-ABC0-832C8167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09" y="400050"/>
            <a:ext cx="4381084" cy="400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6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+mj-lt"/>
              </a:rPr>
              <a:t>Random Forest </a:t>
            </a:r>
            <a:r>
              <a:rPr lang="en-US" dirty="0" err="1">
                <a:latin typeface="+mj-lt"/>
              </a:rPr>
              <a:t>Classifer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GridSearchCV</a:t>
            </a:r>
            <a:r>
              <a:rPr lang="en-US" dirty="0">
                <a:latin typeface="+mn-lt"/>
              </a:rPr>
              <a:t> Hyperparameter Tuning of Random Forest Classifier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With some params and cv = 5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Predictions and Prediction Probability were derived using this tuned model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Confusion Matrix resulted in 0.780 for 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Correct prediction(929+170)</a:t>
            </a:r>
          </a:p>
          <a:p>
            <a:r>
              <a:rPr lang="en-US" dirty="0">
                <a:latin typeface="+mn-lt"/>
              </a:rPr>
              <a:t>Incorrect prediction(204+106)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32</a:t>
            </a:fld>
            <a:endParaRPr lang="en" dirty="0">
              <a:latin typeface="+mn-lt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0F2A55A-B2C8-43A0-AA55-9B761B96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5" y="432706"/>
            <a:ext cx="4143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20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F77-2F0D-4918-988D-AA68F6B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63272"/>
            <a:ext cx="7506313" cy="404184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dirty="0">
                <a:latin typeface="+mj-lt"/>
              </a:rPr>
              <a:t>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CA46-3D4F-4218-B1DF-D60B338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" y="360727"/>
            <a:ext cx="8894361" cy="4719501"/>
          </a:xfrm>
        </p:spPr>
        <p:txBody>
          <a:bodyPr/>
          <a:lstStyle/>
          <a:p>
            <a:r>
              <a:rPr lang="en-US" dirty="0"/>
              <a:t>Table showing Predictions, Propensity to churn, and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E28-9050-44A3-A744-60BE149C5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33</a:t>
            </a:fld>
            <a:endParaRPr lang="en" dirty="0">
              <a:latin typeface="+mn-lt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2981C59-E04F-4437-AC08-3DCDCB4B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9" y="973123"/>
            <a:ext cx="6987581" cy="41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7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     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summary plot </a:t>
            </a:r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8"/>
            <a:ext cx="4381084" cy="46373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34</a:t>
            </a:fld>
            <a:endParaRPr lang="en" dirty="0">
              <a:latin typeface="+mn-lt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4A03BF3-3DB0-4D60-B369-A65FE4DE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7" y="950302"/>
            <a:ext cx="3984771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EB4F647-D49D-469D-AF25-D6D8386C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41" y="400047"/>
            <a:ext cx="4641743" cy="44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27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latin typeface="+mj-lt"/>
              </a:rPr>
              <a:t>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32" y="457198"/>
            <a:ext cx="8762168" cy="458832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Force plot  for RFC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Force plot is based on sample order by similarity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35</a:t>
            </a:fld>
            <a:endParaRPr lang="en" dirty="0">
              <a:latin typeface="+mn-lt"/>
            </a:endParaRP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8F8260E-AC11-4EFA-9092-AD08821F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" y="1179266"/>
            <a:ext cx="8636333" cy="35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68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1"/>
            <a:ext cx="5666014" cy="457198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46" y="335560"/>
            <a:ext cx="8934275" cy="4709967"/>
          </a:xfrm>
        </p:spPr>
        <p:txBody>
          <a:bodyPr/>
          <a:lstStyle/>
          <a:p>
            <a:r>
              <a:rPr lang="en-US" dirty="0">
                <a:latin typeface="+mn-lt"/>
              </a:rPr>
              <a:t>Effect of tenure, monthly charges and their interactions on model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>
                <a:latin typeface="+mn-lt"/>
              </a:rPr>
              <a:t>Tenure interacts with online security no, monthly charges with tenure. 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36</a:t>
            </a:fld>
            <a:endParaRPr lang="en" dirty="0">
              <a:latin typeface="+mn-lt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D24903C-1FDB-4EC7-8105-923ACBEE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1" y="1229774"/>
            <a:ext cx="8835638" cy="32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16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2106-E040-4237-876E-50D23AE2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4" y="100668"/>
            <a:ext cx="7971956" cy="696286"/>
          </a:xfrm>
        </p:spPr>
        <p:txBody>
          <a:bodyPr/>
          <a:lstStyle/>
          <a:p>
            <a:r>
              <a:rPr lang="en-US" sz="4000" b="1" dirty="0"/>
              <a:t>          </a:t>
            </a:r>
            <a:r>
              <a:rPr lang="en-US" sz="4000" b="1" dirty="0">
                <a:latin typeface="+mj-lt"/>
              </a:rPr>
              <a:t>Model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D653-A1B5-4856-9644-AB1EB01D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448" y="796953"/>
            <a:ext cx="8758106" cy="4085439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+mn-lt"/>
              </a:rPr>
              <a:t>Table showing how the Algorithms stand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6BE92-9F52-4E98-8117-5DD2B25103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37</a:t>
            </a:fld>
            <a:endParaRPr lang="en" dirty="0">
              <a:latin typeface="+mn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F14905-1270-44C4-9132-60061232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20759"/>
              </p:ext>
            </p:extLst>
          </p:nvPr>
        </p:nvGraphicFramePr>
        <p:xfrm>
          <a:off x="385895" y="1536672"/>
          <a:ext cx="8567189" cy="1709867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716542">
                  <a:extLst>
                    <a:ext uri="{9D8B030D-6E8A-4147-A177-3AD203B41FA5}">
                      <a16:colId xmlns:a16="http://schemas.microsoft.com/office/drawing/2014/main" val="765000439"/>
                    </a:ext>
                  </a:extLst>
                </a:gridCol>
                <a:gridCol w="1158132">
                  <a:extLst>
                    <a:ext uri="{9D8B030D-6E8A-4147-A177-3AD203B41FA5}">
                      <a16:colId xmlns:a16="http://schemas.microsoft.com/office/drawing/2014/main" val="289501597"/>
                    </a:ext>
                  </a:extLst>
                </a:gridCol>
                <a:gridCol w="1338021">
                  <a:extLst>
                    <a:ext uri="{9D8B030D-6E8A-4147-A177-3AD203B41FA5}">
                      <a16:colId xmlns:a16="http://schemas.microsoft.com/office/drawing/2014/main" val="1717881575"/>
                    </a:ext>
                  </a:extLst>
                </a:gridCol>
                <a:gridCol w="1070899">
                  <a:extLst>
                    <a:ext uri="{9D8B030D-6E8A-4147-A177-3AD203B41FA5}">
                      <a16:colId xmlns:a16="http://schemas.microsoft.com/office/drawing/2014/main" val="1151197907"/>
                    </a:ext>
                  </a:extLst>
                </a:gridCol>
                <a:gridCol w="1070899">
                  <a:extLst>
                    <a:ext uri="{9D8B030D-6E8A-4147-A177-3AD203B41FA5}">
                      <a16:colId xmlns:a16="http://schemas.microsoft.com/office/drawing/2014/main" val="3220962600"/>
                    </a:ext>
                  </a:extLst>
                </a:gridCol>
                <a:gridCol w="1070899">
                  <a:extLst>
                    <a:ext uri="{9D8B030D-6E8A-4147-A177-3AD203B41FA5}">
                      <a16:colId xmlns:a16="http://schemas.microsoft.com/office/drawing/2014/main" val="4093435668"/>
                    </a:ext>
                  </a:extLst>
                </a:gridCol>
                <a:gridCol w="1173284">
                  <a:extLst>
                    <a:ext uri="{9D8B030D-6E8A-4147-A177-3AD203B41FA5}">
                      <a16:colId xmlns:a16="http://schemas.microsoft.com/office/drawing/2014/main" val="3698730586"/>
                    </a:ext>
                  </a:extLst>
                </a:gridCol>
                <a:gridCol w="968513">
                  <a:extLst>
                    <a:ext uri="{9D8B030D-6E8A-4147-A177-3AD203B41FA5}">
                      <a16:colId xmlns:a16="http://schemas.microsoft.com/office/drawing/2014/main" val="3396808037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2698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r>
                        <a:rPr lang="en-US" dirty="0"/>
                        <a:t>XGBC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0.901/0.876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64878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0.841/0.847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9420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1.00/0.816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1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0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2701255" y="1233181"/>
            <a:ext cx="3104473" cy="3380807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62228"/>
            <a:ext cx="7571700" cy="627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   </a:t>
            </a:r>
            <a:r>
              <a:rPr lang="en" sz="4000" dirty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0" y="4412120"/>
            <a:ext cx="9144000" cy="773433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6" y="529513"/>
            <a:ext cx="7795792" cy="45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Three Machine learning Algorithms were used.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   Logistic Regression, </a:t>
            </a:r>
            <a:r>
              <a:rPr lang="en-US" sz="2400" dirty="0" err="1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XGBoost</a:t>
            </a: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 Classifier and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       Random Forest Classifier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n-lt"/>
              </a:rPr>
              <a:t>  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XGBoost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Classifier: ROC AUC = 0.876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  Logistic Regression: ROC AUC = 0.841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  Random Forest Classifier: ROC AUC = 0.816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Roboto Slab" panose="020B0604020202020204" charset="0"/>
              </a:rPr>
              <a:t>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Random Forest Classifier demonstrated training </a:t>
            </a:r>
          </a:p>
          <a:p>
            <a:pPr algn="just"/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      set accuracy of 0.997, and test set accuracy of</a:t>
            </a:r>
          </a:p>
          <a:p>
            <a:pPr algn="just"/>
            <a:r>
              <a:rPr lang="en-US" sz="2400" dirty="0">
                <a:latin typeface="+mn-lt"/>
                <a:ea typeface="Roboto Slab" panose="020B0604020202020204" charset="0"/>
              </a:rPr>
              <a:t>   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0.781, and a cross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val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score of 0.79 +/- 0.03; and</a:t>
            </a:r>
          </a:p>
          <a:p>
            <a:pPr algn="just"/>
            <a:r>
              <a:rPr lang="en-US" sz="2400" dirty="0">
                <a:latin typeface="+mn-lt"/>
                <a:ea typeface="Roboto Slab" panose="020B0604020202020204" charset="0"/>
              </a:rPr>
              <a:t>    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the ROC AUC for the test set was 0.816 and</a:t>
            </a:r>
          </a:p>
          <a:p>
            <a:pPr algn="just"/>
            <a:r>
              <a:rPr lang="en-US" sz="2400" dirty="0">
                <a:latin typeface="+mn-lt"/>
                <a:ea typeface="Roboto Slab" panose="020B0604020202020204" charset="0"/>
              </a:rPr>
              <a:t>    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1.00 for the training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38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3EF3-0BCE-46BE-9204-7BCAA72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00668"/>
            <a:ext cx="7571700" cy="910052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4000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16D9-F138-46BD-8D8F-A9AF8ACA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914400"/>
            <a:ext cx="7571700" cy="39209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XGBoost</a:t>
            </a:r>
            <a:r>
              <a:rPr lang="en-US" dirty="0">
                <a:latin typeface="+mn-lt"/>
              </a:rPr>
              <a:t> Classifier out-performed other models.</a:t>
            </a:r>
          </a:p>
          <a:p>
            <a:r>
              <a:rPr lang="en-US" dirty="0">
                <a:latin typeface="+mn-lt"/>
              </a:rPr>
              <a:t>The organization customer retention group is presented with this model to </a:t>
            </a:r>
            <a:r>
              <a:rPr lang="en-US" dirty="0" err="1">
                <a:latin typeface="+mn-lt"/>
              </a:rPr>
              <a:t>restrategize</a:t>
            </a:r>
            <a:r>
              <a:rPr lang="en-US" dirty="0">
                <a:latin typeface="+mn-lt"/>
              </a:rPr>
              <a:t> their business program</a:t>
            </a:r>
          </a:p>
          <a:p>
            <a:r>
              <a:rPr lang="en-US" dirty="0">
                <a:latin typeface="+mn-lt"/>
              </a:rPr>
              <a:t>With this customers with high propensity to churn are targeted.</a:t>
            </a:r>
          </a:p>
          <a:p>
            <a:r>
              <a:rPr lang="en-US" dirty="0">
                <a:latin typeface="+mn-lt"/>
              </a:rPr>
              <a:t>Following up with incentives bonuses to help the company to enjoy increased revenues via improved retention program or strategy.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DF131-BA8C-43DE-A23C-F97E385CD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39</a:t>
            </a:fld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02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84A-DE34-473D-B1DB-A1DD2D9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46958"/>
            <a:ext cx="7571700" cy="726622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3200" b="1" dirty="0">
                <a:latin typeface="+mj-lt"/>
              </a:rPr>
              <a:t>Data Source and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C8B0B-6D0C-4631-9476-4737B04D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816429"/>
            <a:ext cx="7500600" cy="423726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Source: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96EAA"/>
                </a:solidFill>
                <a:effectLst/>
                <a:latin typeface="+mn-lt"/>
                <a:hlinkClick r:id="rId2"/>
              </a:rPr>
              <a:t>https://www.kaggle.com/blastchar/telco-customer-churn</a:t>
            </a:r>
            <a:endParaRPr lang="en-US" b="1" u="sng" dirty="0">
              <a:solidFill>
                <a:srgbClr val="000000"/>
              </a:solidFill>
              <a:latin typeface="+mn-lt"/>
            </a:endParaRP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Number of rows: 7043 and Number of Columns: 21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These are composed of numerical and categorical variables.</a:t>
            </a:r>
          </a:p>
          <a:p>
            <a:r>
              <a:rPr lang="en-US" b="1" dirty="0">
                <a:latin typeface="+mn-lt"/>
              </a:rPr>
              <a:t>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Has 18 objects, 1 float and 2 integers.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2FAC-F137-4C8A-8A49-C5552B5D1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348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3090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      </a:t>
            </a:r>
            <a:r>
              <a:rPr lang="en" sz="6000" b="1" dirty="0">
                <a:latin typeface="+mj-lt"/>
              </a:rPr>
              <a:t>Thank </a:t>
            </a:r>
            <a:br>
              <a:rPr lang="en" sz="6000" b="1" dirty="0">
                <a:latin typeface="+mj-lt"/>
              </a:rPr>
            </a:br>
            <a:r>
              <a:rPr lang="en" sz="6000" b="1" dirty="0">
                <a:latin typeface="+mj-lt"/>
              </a:rPr>
              <a:t>                 you.</a:t>
            </a:r>
            <a:endParaRPr sz="6000" b="1" dirty="0">
              <a:latin typeface="+mj-lt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40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57150"/>
            <a:ext cx="7571700" cy="581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         </a:t>
            </a:r>
            <a:r>
              <a:rPr lang="en" sz="2800" b="1" dirty="0">
                <a:latin typeface="+mj-lt"/>
              </a:rPr>
              <a:t>Data Cleaning and Manipulation</a:t>
            </a:r>
            <a:endParaRPr sz="2800" b="1" dirty="0">
              <a:latin typeface="+mj-l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638906"/>
            <a:ext cx="8088430" cy="444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>
                <a:latin typeface="+mn-lt"/>
              </a:rPr>
              <a:t>Checking for missing values or </a:t>
            </a:r>
            <a:r>
              <a:rPr lang="en-US" dirty="0" err="1">
                <a:latin typeface="+mn-lt"/>
              </a:rPr>
              <a:t>NaN</a:t>
            </a:r>
            <a:endParaRPr lang="en-US" dirty="0">
              <a:latin typeface="+mn-lt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>
                <a:latin typeface="+mn-lt"/>
              </a:rPr>
              <a:t>The column ‘</a:t>
            </a:r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’ was converted to numeric and  as a float data type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>
                <a:latin typeface="+mn-lt"/>
              </a:rPr>
              <a:t>Missing values of ‘</a:t>
            </a:r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’ were filled with column mean value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-US"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>
                <a:latin typeface="+mn-lt"/>
              </a:rPr>
              <a:t>Sklearn.preprocessing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LabelEncoder</a:t>
            </a:r>
            <a:r>
              <a:rPr lang="en-US" dirty="0">
                <a:latin typeface="+mn-lt"/>
              </a:rPr>
              <a:t> converts categorical variables to numerical variables for Machine Learning algorithms to handle.</a:t>
            </a:r>
            <a:endParaRPr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A3DD-73E3-40B8-8372-671FA3B1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84" y="122465"/>
            <a:ext cx="7571700" cy="636814"/>
          </a:xfrm>
        </p:spPr>
        <p:txBody>
          <a:bodyPr/>
          <a:lstStyle/>
          <a:p>
            <a:r>
              <a:rPr lang="en-US" sz="3600" dirty="0"/>
              <a:t>   </a:t>
            </a:r>
            <a:r>
              <a:rPr lang="en-US" sz="3600" dirty="0">
                <a:latin typeface="+mj-lt"/>
              </a:rPr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711E-ABE8-4A3A-A85F-4710DDAE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18" y="710291"/>
            <a:ext cx="8009164" cy="4310743"/>
          </a:xfrm>
        </p:spPr>
        <p:txBody>
          <a:bodyPr/>
          <a:lstStyle/>
          <a:p>
            <a:r>
              <a:rPr lang="en-US" dirty="0">
                <a:latin typeface="+mn-lt"/>
              </a:rPr>
              <a:t>Visual representation of Target Variable – CHURN: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Non-Churn customers = 5174 and Churn customers = 1869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82F99-522D-4C1D-803E-2CC01E4D7E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58016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BD2894-2F40-422B-966C-A80599617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3" y="1269546"/>
            <a:ext cx="5110844" cy="260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4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62865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5" y="595993"/>
            <a:ext cx="8205107" cy="4239307"/>
          </a:xfrm>
        </p:spPr>
        <p:txBody>
          <a:bodyPr/>
          <a:lstStyle/>
          <a:p>
            <a:r>
              <a:rPr lang="en-US" dirty="0">
                <a:latin typeface="+mn-lt"/>
              </a:rPr>
              <a:t>Distribution of gender attribute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Whether female or male does not influence the churn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2A3551-CE91-42EF-8983-29ABE3FD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3" y="1313090"/>
            <a:ext cx="5459186" cy="28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5" y="595993"/>
            <a:ext cx="8205107" cy="4449535"/>
          </a:xfrm>
        </p:spPr>
        <p:txBody>
          <a:bodyPr/>
          <a:lstStyle/>
          <a:p>
            <a:r>
              <a:rPr lang="en-US" dirty="0">
                <a:latin typeface="+mn-lt"/>
              </a:rPr>
              <a:t>Probability Density of the Numerical Variables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Tenure is bimodal(new or old subscribers)</a:t>
            </a:r>
          </a:p>
          <a:p>
            <a:r>
              <a:rPr lang="en-US" dirty="0" err="1">
                <a:latin typeface="+mn-lt"/>
              </a:rPr>
              <a:t>MonthlyCharges</a:t>
            </a:r>
            <a:r>
              <a:rPr lang="en-US" dirty="0">
                <a:latin typeface="+mn-lt"/>
              </a:rPr>
              <a:t>-bimodal( &lt;36 dollars or close to $70)</a:t>
            </a:r>
          </a:p>
          <a:p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 occurs either &lt;1000 0r above $4000.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4C1A62-4AAB-4E91-9514-4C95374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18" y="1151164"/>
            <a:ext cx="6975182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283" y="528506"/>
            <a:ext cx="8374159" cy="4517022"/>
          </a:xfrm>
        </p:spPr>
        <p:txBody>
          <a:bodyPr/>
          <a:lstStyle/>
          <a:p>
            <a:r>
              <a:rPr lang="en-US" dirty="0">
                <a:latin typeface="+mn-lt"/>
              </a:rPr>
              <a:t>Numerical variables by churn class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Tenure – new customers tend to churn</a:t>
            </a:r>
          </a:p>
          <a:p>
            <a:r>
              <a:rPr lang="en-US" dirty="0" err="1">
                <a:latin typeface="+mn-lt"/>
              </a:rPr>
              <a:t>MonthlyCharges</a:t>
            </a:r>
            <a:r>
              <a:rPr lang="en-US" dirty="0">
                <a:latin typeface="+mn-lt"/>
              </a:rPr>
              <a:t>-monthly payees tends to churn</a:t>
            </a:r>
          </a:p>
          <a:p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 – customers paying less tend to churn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1A0313-6AA9-4E92-9DF7-8EDA7317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6" y="1273604"/>
            <a:ext cx="760098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0058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1364</TotalTime>
  <Words>1410</Words>
  <Application>Microsoft Office PowerPoint</Application>
  <PresentationFormat>On-screen Show (16:9)</PresentationFormat>
  <Paragraphs>631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Helvetica Neue</vt:lpstr>
      <vt:lpstr>Times New Roman</vt:lpstr>
      <vt:lpstr>Wingdings</vt:lpstr>
      <vt:lpstr>Arial</vt:lpstr>
      <vt:lpstr>Source Sans Pro</vt:lpstr>
      <vt:lpstr>Roboto Slab</vt:lpstr>
      <vt:lpstr>Calibri</vt:lpstr>
      <vt:lpstr>Cordelia template</vt:lpstr>
      <vt:lpstr>Telco Customer Churn Predictions with Logistic Regression, XGBoost Classifier &amp; Random Forest Classifier</vt:lpstr>
      <vt:lpstr>                     Table of Contents</vt:lpstr>
      <vt:lpstr>                  Problem Statement</vt:lpstr>
      <vt:lpstr>               Data Source and Structures</vt:lpstr>
      <vt:lpstr>               Data Cleaning and Manipulation</vt:lpstr>
      <vt:lpstr>   Exploratory Data Analysis (EDA)</vt:lpstr>
      <vt:lpstr>EDA [contd.]</vt:lpstr>
      <vt:lpstr>EDA [contd.]</vt:lpstr>
      <vt:lpstr>EDA [contd.]</vt:lpstr>
      <vt:lpstr>EDA [contd.]</vt:lpstr>
      <vt:lpstr>EDA [contd.]</vt:lpstr>
      <vt:lpstr>Logistic Regression Algorithm</vt:lpstr>
      <vt:lpstr>Logistic Regression [contd]</vt:lpstr>
      <vt:lpstr>                                Logistic Regression [contd.]</vt:lpstr>
      <vt:lpstr>                                Logistic Regression [contd.]</vt:lpstr>
      <vt:lpstr>                           Logistic Regression [contd.]</vt:lpstr>
      <vt:lpstr>                                Logistic Regression [contd.]</vt:lpstr>
      <vt:lpstr>                  Logistic Regression [contd.]</vt:lpstr>
      <vt:lpstr>                     Logistic Regression [contd.]</vt:lpstr>
      <vt:lpstr>                 XGBoost Classifier</vt:lpstr>
      <vt:lpstr>   XGBoost Classifier [contd]</vt:lpstr>
      <vt:lpstr>                                XGBoost Classifier [contd.]</vt:lpstr>
      <vt:lpstr>                                XGBoost Classifer [contd.]</vt:lpstr>
      <vt:lpstr>                           XGBoost Classifier [contd.]</vt:lpstr>
      <vt:lpstr>                                XGBoost Classifier [contd.]</vt:lpstr>
      <vt:lpstr>                     XGBoost Classifier [contd.]</vt:lpstr>
      <vt:lpstr>                     XGBoost Classifier [contd.]</vt:lpstr>
      <vt:lpstr>                                              XGBoost Classifier [contd.]</vt:lpstr>
      <vt:lpstr>                 Random Forest Classifier</vt:lpstr>
      <vt:lpstr>  Random Forest Classifier[contd.]</vt:lpstr>
      <vt:lpstr>                            Random Forest Classifier [contd.]</vt:lpstr>
      <vt:lpstr>                                Random Forest Classifer [contd.]</vt:lpstr>
      <vt:lpstr>                           Random Forest Classifier [contd.]</vt:lpstr>
      <vt:lpstr>                                Random Forest Classifier [contd.]</vt:lpstr>
      <vt:lpstr>                     Random Forest Classifier [contd.]</vt:lpstr>
      <vt:lpstr>          Random Forest Classifier [contd.]</vt:lpstr>
      <vt:lpstr>          Model Assessment</vt:lpstr>
      <vt:lpstr>           CONCLUSION</vt:lpstr>
      <vt:lpstr>            Recommendations</vt:lpstr>
      <vt:lpstr>      Thank                  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Predictions with Logistic Regression, XGBoost Classifier &amp; Random Forest Classifier</dc:title>
  <cp:lastModifiedBy>Marcel Ngwueke</cp:lastModifiedBy>
  <cp:revision>7</cp:revision>
  <dcterms:modified xsi:type="dcterms:W3CDTF">2022-02-04T03:56:10Z</dcterms:modified>
</cp:coreProperties>
</file>