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BC82A5-C466-4EE0-B582-D5A957353A36}" v="81" dt="2021-12-13T09:37:53.0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60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23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9080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750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876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804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723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860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81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06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9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23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14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762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879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5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17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new-york-city-taxi-fare-prediction/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2D5AD-324A-473E-830A-12C709500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0027" y="236307"/>
            <a:ext cx="10397447" cy="2229492"/>
          </a:xfrm>
        </p:spPr>
        <p:txBody>
          <a:bodyPr>
            <a:normAutofit fontScale="90000"/>
          </a:bodyPr>
          <a:lstStyle/>
          <a:p>
            <a:r>
              <a:rPr lang="en-US" dirty="0"/>
              <a:t>New York City Taxi Fare Prediction (Machine Learning Approach)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23CC5E-FE40-4F6C-8527-DB99661A7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0641" y="2540001"/>
            <a:ext cx="8923972" cy="2611120"/>
          </a:xfrm>
        </p:spPr>
        <p:txBody>
          <a:bodyPr>
            <a:normAutofit/>
          </a:bodyPr>
          <a:lstStyle/>
          <a:p>
            <a:r>
              <a:rPr lang="en-US" sz="2400" dirty="0"/>
              <a:t>                               By</a:t>
            </a:r>
          </a:p>
          <a:p>
            <a:r>
              <a:rPr lang="en-US" sz="2400" b="1" dirty="0"/>
              <a:t>                      Marcel I Ngwueke</a:t>
            </a:r>
          </a:p>
          <a:p>
            <a:r>
              <a:rPr lang="en-US" sz="2400" b="1" dirty="0"/>
              <a:t>Springboard Data Science Career Track, May 2021 cohort</a:t>
            </a:r>
          </a:p>
          <a:p>
            <a:r>
              <a:rPr lang="en-US" sz="2400" b="1" dirty="0"/>
              <a:t>                     Capstone 2 Project</a:t>
            </a:r>
          </a:p>
        </p:txBody>
      </p:sp>
    </p:spTree>
    <p:extLst>
      <p:ext uri="{BB962C8B-B14F-4D97-AF65-F5344CB8AC3E}">
        <p14:creationId xmlns:p14="http://schemas.microsoft.com/office/powerpoint/2010/main" val="3837298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103C1-3FD2-4720-812F-839F1167F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386" y="82193"/>
            <a:ext cx="12027613" cy="6858000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Machine Learning [contd.]</a:t>
            </a:r>
          </a:p>
          <a:p>
            <a:r>
              <a:rPr lang="en-US" sz="2000" dirty="0"/>
              <a:t>Passenger count </a:t>
            </a:r>
            <a:r>
              <a:rPr lang="en-US" sz="2000" dirty="0" err="1"/>
              <a:t>shap</a:t>
            </a:r>
            <a:r>
              <a:rPr lang="en-US" sz="2000" dirty="0"/>
              <a:t> dependence shows year over</a:t>
            </a:r>
          </a:p>
          <a:p>
            <a:r>
              <a:rPr lang="en-US" sz="2000" dirty="0"/>
              <a:t>Passenger count.</a:t>
            </a:r>
          </a:p>
          <a:p>
            <a:endParaRPr lang="en-US" dirty="0"/>
          </a:p>
          <a:p>
            <a:endParaRPr lang="en-US" sz="2000" dirty="0"/>
          </a:p>
          <a:p>
            <a:r>
              <a:rPr lang="en-US" sz="2000" dirty="0" err="1"/>
              <a:t>Shap</a:t>
            </a:r>
            <a:r>
              <a:rPr lang="en-US" sz="2000" dirty="0"/>
              <a:t> values for the 10</a:t>
            </a:r>
            <a:r>
              <a:rPr lang="en-US" sz="2000" baseline="30000" dirty="0"/>
              <a:t>th</a:t>
            </a:r>
            <a:r>
              <a:rPr lang="en-US" sz="2000" dirty="0"/>
              <a:t> observation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As seen above red is positive impact while blue is negative effect.</a:t>
            </a:r>
          </a:p>
          <a:p>
            <a:endParaRPr lang="en-US" sz="2400" dirty="0"/>
          </a:p>
          <a:p>
            <a:r>
              <a:rPr lang="en-US" sz="2400" dirty="0" err="1"/>
              <a:t>XGBoost</a:t>
            </a:r>
            <a:r>
              <a:rPr lang="en-US" sz="2400" dirty="0"/>
              <a:t> RMSE was 9.15 but after some params adjustment it became 4.94.</a:t>
            </a:r>
          </a:p>
          <a:p>
            <a:endParaRPr lang="en-US" sz="2400" dirty="0"/>
          </a:p>
          <a:p>
            <a:r>
              <a:rPr lang="en-US" sz="2400" dirty="0"/>
              <a:t>Its MSE also dropped to 24.50 from 83.64. MAPE was 476.23.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486EF0A-3EBF-412B-A459-90B6CD187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139" y="170166"/>
            <a:ext cx="4803061" cy="325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FE53C318-ABAC-40FE-AC94-464F4D7C1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45" y="2167848"/>
            <a:ext cx="5760162" cy="222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528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574AF-AFEC-4735-890F-59333A895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757" y="51371"/>
            <a:ext cx="11976243" cy="6806629"/>
          </a:xfrm>
        </p:spPr>
        <p:txBody>
          <a:bodyPr>
            <a:normAutofit/>
          </a:bodyPr>
          <a:lstStyle/>
          <a:p>
            <a:r>
              <a:rPr lang="en-US" sz="3600" dirty="0"/>
              <a:t>ML[contd.]</a:t>
            </a:r>
          </a:p>
          <a:p>
            <a:r>
              <a:rPr lang="en-US" sz="2400" dirty="0" err="1"/>
              <a:t>LightGbm</a:t>
            </a:r>
            <a:r>
              <a:rPr lang="en-US" sz="2400" dirty="0"/>
              <a:t> is our second model with params: </a:t>
            </a:r>
          </a:p>
          <a:p>
            <a:pPr marL="0" indent="0">
              <a:buNone/>
            </a:pPr>
            <a:r>
              <a:rPr lang="en-US" sz="2400" dirty="0"/>
              <a:t>objective = regression, learning Rate=0.005,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/>
              <a:t>max_depth</a:t>
            </a:r>
            <a:r>
              <a:rPr lang="en-US" sz="2400" dirty="0"/>
              <a:t> = 8, bagging fraction = 0.7, </a:t>
            </a:r>
          </a:p>
          <a:p>
            <a:pPr marL="0" indent="0">
              <a:buNone/>
            </a:pPr>
            <a:r>
              <a:rPr lang="en-US" sz="2400" dirty="0"/>
              <a:t> feature fraction = 0.9</a:t>
            </a:r>
          </a:p>
          <a:p>
            <a:r>
              <a:rPr lang="en-US" sz="2400" dirty="0"/>
              <a:t>Table a shows actual and predicted fare amount</a:t>
            </a:r>
          </a:p>
          <a:p>
            <a:pPr marL="0" indent="0">
              <a:buNone/>
            </a:pPr>
            <a:r>
              <a:rPr lang="en-US" sz="2400" dirty="0"/>
              <a:t>Figure(a) shows predicted distribution and correlation</a:t>
            </a:r>
          </a:p>
          <a:p>
            <a:pPr marL="0" indent="0">
              <a:buNone/>
            </a:pPr>
            <a:r>
              <a:rPr lang="en-US" sz="2400" dirty="0"/>
              <a:t>between actual and predicted:</a:t>
            </a:r>
          </a:p>
          <a:p>
            <a:pPr marL="0" indent="0">
              <a:buNone/>
            </a:pPr>
            <a:r>
              <a:rPr lang="en-US" sz="2400" dirty="0"/>
              <a:t>                                                         </a:t>
            </a:r>
          </a:p>
          <a:p>
            <a:pPr marL="0" indent="0">
              <a:buNone/>
            </a:pPr>
            <a:r>
              <a:rPr lang="en-US" sz="3600" dirty="0"/>
              <a:t>                                         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0784C99-1F88-4B11-B02D-BB780C249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884606"/>
              </p:ext>
            </p:extLst>
          </p:nvPr>
        </p:nvGraphicFramePr>
        <p:xfrm>
          <a:off x="8275547" y="242146"/>
          <a:ext cx="3363873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146806449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361876297"/>
                    </a:ext>
                  </a:extLst>
                </a:gridCol>
                <a:gridCol w="1060939">
                  <a:extLst>
                    <a:ext uri="{9D8B030D-6E8A-4147-A177-3AD203B41FA5}">
                      <a16:colId xmlns:a16="http://schemas.microsoft.com/office/drawing/2014/main" val="471942357"/>
                    </a:ext>
                  </a:extLst>
                </a:gridCol>
              </a:tblGrid>
              <a:tr h="532314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819121"/>
                  </a:ext>
                </a:extLst>
              </a:tr>
              <a:tr h="30840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327051"/>
                  </a:ext>
                </a:extLst>
              </a:tr>
              <a:tr h="30840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404579"/>
                  </a:ext>
                </a:extLst>
              </a:tr>
              <a:tr h="308404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969959"/>
                  </a:ext>
                </a:extLst>
              </a:tr>
              <a:tr h="308404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339368"/>
                  </a:ext>
                </a:extLst>
              </a:tr>
              <a:tr h="308404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621816"/>
                  </a:ext>
                </a:extLst>
              </a:tr>
            </a:tbl>
          </a:graphicData>
        </a:graphic>
      </p:graphicFrame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8138A180-3BE5-4BF8-BD1F-BC3A973CD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792" y="4074160"/>
            <a:ext cx="4702652" cy="2874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A picture containing calendar&#10;&#10;Description automatically generated">
            <a:extLst>
              <a:ext uri="{FF2B5EF4-FFF2-40B4-BE49-F238E27FC236}">
                <a16:creationId xmlns:a16="http://schemas.microsoft.com/office/drawing/2014/main" id="{F95B21F8-FF11-4F0E-92CD-990322885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537" y="3708400"/>
            <a:ext cx="4424737" cy="30982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5342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F00C6-1BF9-4595-90EA-F64B33983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0"/>
            <a:ext cx="12039600" cy="6858000"/>
          </a:xfrm>
        </p:spPr>
        <p:txBody>
          <a:bodyPr>
            <a:normAutofit/>
          </a:bodyPr>
          <a:lstStyle/>
          <a:p>
            <a:r>
              <a:rPr lang="en-US" sz="2400" dirty="0"/>
              <a:t>Feature importance shows all the effects other variables have on the fare, tot minutes taking lead.</a:t>
            </a:r>
          </a:p>
          <a:p>
            <a:endParaRPr lang="en-US" sz="2400" dirty="0"/>
          </a:p>
          <a:p>
            <a:r>
              <a:rPr lang="en-US" sz="2400" dirty="0"/>
              <a:t>In contrast, </a:t>
            </a:r>
            <a:r>
              <a:rPr lang="en-US" sz="2400" dirty="0" err="1"/>
              <a:t>shap</a:t>
            </a:r>
            <a:r>
              <a:rPr lang="en-US" sz="2400" dirty="0"/>
              <a:t> summary indicates</a:t>
            </a:r>
          </a:p>
          <a:p>
            <a:pPr marL="0" indent="0">
              <a:buNone/>
            </a:pPr>
            <a:r>
              <a:rPr lang="en-US" sz="2400" dirty="0"/>
              <a:t>   how effective distance and year on fare: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                                             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Figure bottom right shows the dependence of</a:t>
            </a:r>
          </a:p>
          <a:p>
            <a:pPr marL="0" indent="0">
              <a:buNone/>
            </a:pPr>
            <a:r>
              <a:rPr lang="en-US" sz="2400" dirty="0"/>
              <a:t>   distance and year                                                             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DFC1ECCF-82CF-462E-A4A7-7343630E8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845" y="530476"/>
            <a:ext cx="4724257" cy="3032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BC48F2AB-DB08-4477-9FDE-3C588053B9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36" y="2443681"/>
            <a:ext cx="4616520" cy="2868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931D1883-3564-435B-86E3-5811AB1889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829" y="3653388"/>
            <a:ext cx="4474535" cy="28680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620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49A4B-1E53-406F-A798-96DED1C10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483" y="92467"/>
            <a:ext cx="11986517" cy="6765533"/>
          </a:xfrm>
        </p:spPr>
        <p:txBody>
          <a:bodyPr>
            <a:normAutofit fontScale="47500" lnSpcReduction="20000"/>
          </a:bodyPr>
          <a:lstStyle/>
          <a:p>
            <a:r>
              <a:rPr lang="en-US" sz="5100" dirty="0"/>
              <a:t>Another </a:t>
            </a:r>
            <a:r>
              <a:rPr lang="en-US" sz="5100" dirty="0" err="1"/>
              <a:t>shap</a:t>
            </a:r>
            <a:r>
              <a:rPr lang="en-US" sz="5100" dirty="0"/>
              <a:t> dependence of Hour on passenger count</a:t>
            </a:r>
            <a:r>
              <a:rPr lang="en-US" sz="2800" dirty="0"/>
              <a:t>:</a:t>
            </a:r>
          </a:p>
          <a:p>
            <a:endParaRPr lang="en-US" sz="2400" dirty="0"/>
          </a:p>
          <a:p>
            <a:r>
              <a:rPr lang="en-US" sz="4500" dirty="0"/>
              <a:t>On the bottom</a:t>
            </a:r>
          </a:p>
          <a:p>
            <a:pPr marL="0" indent="0">
              <a:buNone/>
            </a:pPr>
            <a:r>
              <a:rPr lang="en-US" sz="4500" dirty="0"/>
              <a:t>right is the 10</a:t>
            </a:r>
            <a:r>
              <a:rPr lang="en-US" sz="4500" baseline="30000" dirty="0"/>
              <a:t>th</a:t>
            </a:r>
            <a:endParaRPr lang="en-US" sz="4500" dirty="0"/>
          </a:p>
          <a:p>
            <a:pPr marL="0" indent="0">
              <a:buNone/>
            </a:pPr>
            <a:r>
              <a:rPr lang="en-US" sz="4500" dirty="0"/>
              <a:t>observation for </a:t>
            </a:r>
          </a:p>
          <a:p>
            <a:pPr marL="0" indent="0">
              <a:buNone/>
            </a:pPr>
            <a:r>
              <a:rPr lang="en-US" sz="4500" dirty="0"/>
              <a:t>force-plot. </a:t>
            </a:r>
          </a:p>
          <a:p>
            <a:r>
              <a:rPr lang="en-US" sz="4500" dirty="0" err="1"/>
              <a:t>Lightgbm</a:t>
            </a:r>
            <a:r>
              <a:rPr lang="en-US" sz="4500" dirty="0"/>
              <a:t> model</a:t>
            </a:r>
          </a:p>
          <a:p>
            <a:pPr marL="0" indent="0">
              <a:buNone/>
            </a:pPr>
            <a:r>
              <a:rPr lang="en-US" sz="4500" dirty="0"/>
              <a:t>    has RMSE  as 0.246</a:t>
            </a:r>
          </a:p>
          <a:p>
            <a:endParaRPr lang="en-US" sz="2400" dirty="0"/>
          </a:p>
          <a:p>
            <a:r>
              <a:rPr lang="en-US" sz="4000" dirty="0" err="1"/>
              <a:t>R_squared</a:t>
            </a:r>
            <a:r>
              <a:rPr lang="en-US" sz="4000" dirty="0"/>
              <a:t> 0.79</a:t>
            </a:r>
          </a:p>
          <a:p>
            <a:r>
              <a:rPr lang="en-US" sz="4000" dirty="0"/>
              <a:t>MSE = 20.22</a:t>
            </a:r>
          </a:p>
          <a:p>
            <a:r>
              <a:rPr lang="en-US" sz="4000" dirty="0"/>
              <a:t>MAPE = 201</a:t>
            </a:r>
          </a:p>
          <a:p>
            <a:pPr marL="0" indent="0">
              <a:buNone/>
            </a:pPr>
            <a:endParaRPr lang="en-US" sz="40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                                                                                                                                                                     </a:t>
            </a:r>
            <a:r>
              <a:rPr lang="en-US" sz="2400" dirty="0" err="1"/>
              <a:t>shap</a:t>
            </a:r>
            <a:r>
              <a:rPr lang="en-US" sz="2400" dirty="0"/>
              <a:t>-force plot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19ADF822-44E1-4E15-8C1F-794454180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393" y="624941"/>
            <a:ext cx="4415700" cy="3174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17F0F966-0A65-434B-9DEE-183DDAC36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041" y="765607"/>
            <a:ext cx="4038611" cy="2893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Timeline&#10;&#10;Description automatically generated">
            <a:extLst>
              <a:ext uri="{FF2B5EF4-FFF2-40B4-BE49-F238E27FC236}">
                <a16:creationId xmlns:a16="http://schemas.microsoft.com/office/drawing/2014/main" id="{A170733A-7444-41D5-9979-DCCB4949E0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869" y="4067503"/>
            <a:ext cx="6249572" cy="20248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1684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B3003-BEF3-427E-A9BB-7AC86FF01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" y="0"/>
            <a:ext cx="11948160" cy="6858000"/>
          </a:xfrm>
        </p:spPr>
        <p:txBody>
          <a:bodyPr>
            <a:normAutofit/>
          </a:bodyPr>
          <a:lstStyle/>
          <a:p>
            <a:r>
              <a:rPr lang="en-US" sz="2800" dirty="0"/>
              <a:t>Ridge Regression is another ML model used for taxi fare prediction.</a:t>
            </a:r>
          </a:p>
          <a:p>
            <a:r>
              <a:rPr lang="en-US" sz="2800" dirty="0"/>
              <a:t>Table shown here shows the actual and predicted fare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Top right shows the actual and </a:t>
            </a:r>
          </a:p>
          <a:p>
            <a:pPr marL="0" indent="0">
              <a:buNone/>
            </a:pPr>
            <a:r>
              <a:rPr lang="en-US" sz="2800" dirty="0"/>
              <a:t>  predicted fare values.</a:t>
            </a:r>
          </a:p>
          <a:p>
            <a:pPr marL="0" indent="0">
              <a:buNone/>
            </a:pPr>
            <a:r>
              <a:rPr lang="en-US" sz="2800" dirty="0"/>
              <a:t>RMSE = 16.71, MAPE = 265.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FB14649-9141-4576-A4A4-DDF552F02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685209"/>
              </p:ext>
            </p:extLst>
          </p:nvPr>
        </p:nvGraphicFramePr>
        <p:xfrm>
          <a:off x="833120" y="1735666"/>
          <a:ext cx="431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9333">
                  <a:extLst>
                    <a:ext uri="{9D8B030D-6E8A-4147-A177-3AD203B41FA5}">
                      <a16:colId xmlns:a16="http://schemas.microsoft.com/office/drawing/2014/main" val="3744708038"/>
                    </a:ext>
                  </a:extLst>
                </a:gridCol>
                <a:gridCol w="1439333">
                  <a:extLst>
                    <a:ext uri="{9D8B030D-6E8A-4147-A177-3AD203B41FA5}">
                      <a16:colId xmlns:a16="http://schemas.microsoft.com/office/drawing/2014/main" val="3175154239"/>
                    </a:ext>
                  </a:extLst>
                </a:gridCol>
                <a:gridCol w="1439333">
                  <a:extLst>
                    <a:ext uri="{9D8B030D-6E8A-4147-A177-3AD203B41FA5}">
                      <a16:colId xmlns:a16="http://schemas.microsoft.com/office/drawing/2014/main" val="3888823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970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27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577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05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63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55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192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59737"/>
                  </a:ext>
                </a:extLst>
              </a:tr>
            </a:tbl>
          </a:graphicData>
        </a:graphic>
      </p:graphicFrame>
      <p:pic>
        <p:nvPicPr>
          <p:cNvPr id="7" name="Picture 6" descr="A picture containing text, electronics, screenshot, display&#10;&#10;Description automatically generated">
            <a:extLst>
              <a:ext uri="{FF2B5EF4-FFF2-40B4-BE49-F238E27FC236}">
                <a16:creationId xmlns:a16="http://schemas.microsoft.com/office/drawing/2014/main" id="{FF0C14BE-E67B-429D-9E57-78029704B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719" y="1444155"/>
            <a:ext cx="5297109" cy="3127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0678A71B-F825-4CE6-93FF-7E85E4E6C7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680" y="4572000"/>
            <a:ext cx="5212080" cy="22015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4993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96954-FD84-4B09-A609-78235C7BA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" y="0"/>
            <a:ext cx="11948160" cy="6766560"/>
          </a:xfrm>
        </p:spPr>
        <p:txBody>
          <a:bodyPr>
            <a:normAutofit/>
          </a:bodyPr>
          <a:lstStyle/>
          <a:p>
            <a:r>
              <a:rPr lang="en-US" sz="2800" dirty="0" err="1"/>
              <a:t>RandomForestRegressor</a:t>
            </a:r>
            <a:r>
              <a:rPr lang="en-US" sz="2800" dirty="0"/>
              <a:t>: params used in the model includes </a:t>
            </a:r>
            <a:r>
              <a:rPr lang="en-US" sz="2800" dirty="0" err="1"/>
              <a:t>max_depth</a:t>
            </a:r>
            <a:r>
              <a:rPr lang="en-US" sz="2800" dirty="0"/>
              <a:t> = 10, </a:t>
            </a:r>
            <a:r>
              <a:rPr lang="en-US" sz="2800" dirty="0" err="1"/>
              <a:t>n_jobs</a:t>
            </a:r>
            <a:r>
              <a:rPr lang="en-US" sz="2800" dirty="0"/>
              <a:t> = -1, n-estimators = 10</a:t>
            </a:r>
          </a:p>
          <a:p>
            <a:r>
              <a:rPr lang="en-US" sz="2800" dirty="0"/>
              <a:t>The predicted values are shown in the table below:</a:t>
            </a:r>
          </a:p>
          <a:p>
            <a:r>
              <a:rPr lang="en-US" sz="2800" dirty="0"/>
              <a:t>The figure below shows how the actual</a:t>
            </a:r>
          </a:p>
          <a:p>
            <a:r>
              <a:rPr lang="en-US" sz="2800" dirty="0"/>
              <a:t>actual and predicted fare appear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                                                Feature importance shows distance </a:t>
            </a:r>
          </a:p>
          <a:p>
            <a:pPr marL="0" indent="0">
              <a:buNone/>
            </a:pPr>
            <a:r>
              <a:rPr lang="en-US" sz="2800" dirty="0"/>
              <a:t>                                                    leading: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B9362B-4D16-40F0-8D6B-58CAAE463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547744"/>
              </p:ext>
            </p:extLst>
          </p:nvPr>
        </p:nvGraphicFramePr>
        <p:xfrm>
          <a:off x="7853681" y="1501986"/>
          <a:ext cx="2824479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493">
                  <a:extLst>
                    <a:ext uri="{9D8B030D-6E8A-4147-A177-3AD203B41FA5}">
                      <a16:colId xmlns:a16="http://schemas.microsoft.com/office/drawing/2014/main" val="1537232814"/>
                    </a:ext>
                  </a:extLst>
                </a:gridCol>
                <a:gridCol w="941493">
                  <a:extLst>
                    <a:ext uri="{9D8B030D-6E8A-4147-A177-3AD203B41FA5}">
                      <a16:colId xmlns:a16="http://schemas.microsoft.com/office/drawing/2014/main" val="1665966854"/>
                    </a:ext>
                  </a:extLst>
                </a:gridCol>
                <a:gridCol w="941493">
                  <a:extLst>
                    <a:ext uri="{9D8B030D-6E8A-4147-A177-3AD203B41FA5}">
                      <a16:colId xmlns:a16="http://schemas.microsoft.com/office/drawing/2014/main" val="3440037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927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130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81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496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315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182176"/>
                  </a:ext>
                </a:extLst>
              </a:tr>
            </a:tbl>
          </a:graphicData>
        </a:graphic>
      </p:graphicFrame>
      <p:pic>
        <p:nvPicPr>
          <p:cNvPr id="5" name="Picture 4" descr="Scatter chart&#10;&#10;Description automatically generated">
            <a:extLst>
              <a:ext uri="{FF2B5EF4-FFF2-40B4-BE49-F238E27FC236}">
                <a16:creationId xmlns:a16="http://schemas.microsoft.com/office/drawing/2014/main" id="{E2BCE4D4-9FA2-4F81-8218-011998615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" y="2749126"/>
            <a:ext cx="5051346" cy="3843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D3019151-D5B0-41A5-B7C2-407ADA5EA1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553" y="4762500"/>
            <a:ext cx="4031294" cy="20040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512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495C2-9040-4C81-8774-7E506C162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306" y="61644"/>
            <a:ext cx="12007065" cy="6786081"/>
          </a:xfrm>
        </p:spPr>
        <p:txBody>
          <a:bodyPr>
            <a:normAutofit/>
          </a:bodyPr>
          <a:lstStyle/>
          <a:p>
            <a:r>
              <a:rPr lang="en-US" sz="2800" dirty="0"/>
              <a:t>In the summary plot, distance and year as contributory variables to the fare amount.</a:t>
            </a:r>
          </a:p>
          <a:p>
            <a:endParaRPr lang="en-US" sz="2800" dirty="0"/>
          </a:p>
          <a:p>
            <a:r>
              <a:rPr lang="en-US" sz="2800" dirty="0"/>
              <a:t>The </a:t>
            </a:r>
            <a:r>
              <a:rPr lang="en-US" sz="2800" dirty="0" err="1"/>
              <a:t>shap</a:t>
            </a:r>
            <a:r>
              <a:rPr lang="en-US" sz="2800" dirty="0"/>
              <a:t> dependence</a:t>
            </a:r>
          </a:p>
          <a:p>
            <a:pPr marL="0" indent="0">
              <a:buNone/>
            </a:pPr>
            <a:r>
              <a:rPr lang="en-US" sz="2800" dirty="0"/>
              <a:t>of distance with year.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800" dirty="0"/>
              <a:t>                                               Tot minute and distance dependence</a:t>
            </a:r>
          </a:p>
          <a:p>
            <a:pPr marL="0" indent="0">
              <a:buNone/>
            </a:pPr>
            <a:r>
              <a:rPr lang="en-US" sz="2800" dirty="0"/>
              <a:t>                                            </a:t>
            </a:r>
          </a:p>
          <a:p>
            <a:r>
              <a:rPr lang="en-US" sz="2800" dirty="0"/>
              <a:t>b</a:t>
            </a:r>
          </a:p>
          <a:p>
            <a:r>
              <a:rPr lang="en-US" sz="2800" dirty="0"/>
              <a:t>m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B80AD6A-E001-48D7-85BE-214DCD98C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838" y="432065"/>
            <a:ext cx="5383088" cy="3506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683D9F5F-3BBC-4617-B486-28873E9E09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68" y="2650733"/>
            <a:ext cx="3514332" cy="3792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99776F10-4BFD-4378-A91C-B238AFC5EE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828" y="4308953"/>
            <a:ext cx="5118537" cy="26085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9536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A8B87-9F84-4EAD-B60D-9A4984883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697" y="0"/>
            <a:ext cx="11918731" cy="6858000"/>
          </a:xfrm>
        </p:spPr>
        <p:txBody>
          <a:bodyPr>
            <a:normAutofit/>
          </a:bodyPr>
          <a:lstStyle/>
          <a:p>
            <a:r>
              <a:rPr lang="en-US" sz="2800" dirty="0" err="1"/>
              <a:t>RandomForestRegressor</a:t>
            </a:r>
            <a:r>
              <a:rPr lang="en-US" sz="2800" dirty="0"/>
              <a:t> model for </a:t>
            </a:r>
            <a:r>
              <a:rPr lang="en-US" sz="2800" dirty="0" err="1"/>
              <a:t>shap</a:t>
            </a:r>
            <a:r>
              <a:rPr lang="en-US" sz="2800" dirty="0"/>
              <a:t> dependence between hour and distance is shown below</a:t>
            </a:r>
          </a:p>
          <a:p>
            <a:endParaRPr lang="en-US" sz="2800" dirty="0"/>
          </a:p>
          <a:p>
            <a:r>
              <a:rPr lang="en-US" sz="2800" dirty="0"/>
              <a:t>RMSE is 11.99 with MSE of 23.98</a:t>
            </a:r>
          </a:p>
          <a:p>
            <a:pPr marL="0" indent="0">
              <a:buNone/>
            </a:pPr>
            <a:r>
              <a:rPr lang="en-US" sz="2800" dirty="0"/>
              <a:t>  and MAPE of 213 and its </a:t>
            </a:r>
          </a:p>
          <a:p>
            <a:pPr marL="0" indent="0">
              <a:buNone/>
            </a:pPr>
            <a:r>
              <a:rPr lang="en-US" sz="2800" dirty="0"/>
              <a:t>   </a:t>
            </a:r>
            <a:r>
              <a:rPr lang="en-US" sz="2800" dirty="0" err="1"/>
              <a:t>R_squared</a:t>
            </a:r>
            <a:r>
              <a:rPr lang="en-US" sz="2800" dirty="0"/>
              <a:t> = 0.76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The model can improve if the </a:t>
            </a:r>
          </a:p>
          <a:p>
            <a:pPr marL="0" indent="0">
              <a:buNone/>
            </a:pPr>
            <a:r>
              <a:rPr lang="en-US" sz="2800" dirty="0"/>
              <a:t> parameters of the regressor is</a:t>
            </a:r>
          </a:p>
          <a:p>
            <a:pPr marL="0" indent="0">
              <a:buNone/>
            </a:pPr>
            <a:r>
              <a:rPr lang="en-US" sz="2800" dirty="0"/>
              <a:t> adjusted. Force plot of 10</a:t>
            </a:r>
            <a:r>
              <a:rPr lang="en-US" sz="2800" baseline="30000" dirty="0"/>
              <a:t>th</a:t>
            </a:r>
            <a:r>
              <a:rPr lang="en-US" sz="2800" dirty="0"/>
              <a:t> observation shows tot minute and year</a:t>
            </a:r>
          </a:p>
          <a:p>
            <a:pPr marL="0" indent="0">
              <a:buNone/>
            </a:pPr>
            <a:r>
              <a:rPr lang="en-US" sz="2800" dirty="0"/>
              <a:t> high while distance is</a:t>
            </a:r>
          </a:p>
          <a:p>
            <a:pPr marL="0" indent="0">
              <a:buNone/>
            </a:pPr>
            <a:r>
              <a:rPr lang="en-US" sz="2800" dirty="0"/>
              <a:t>  lower.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3107247D-A3D0-4A4C-8190-88981E0B5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738" y="493986"/>
            <a:ext cx="5252513" cy="3804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8FD0FDE7-1B69-4373-B9F0-C73E95D35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649" y="5010703"/>
            <a:ext cx="7294179" cy="156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368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FD2EA-9EE3-4A16-8F16-07C2A67D1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676" y="73572"/>
            <a:ext cx="12013324" cy="6784428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OLS – Ordinary Least Square Regression model was tried out.</a:t>
            </a:r>
          </a:p>
          <a:p>
            <a:r>
              <a:rPr lang="en-US" sz="2800" dirty="0"/>
              <a:t> Results Show how the Actual and </a:t>
            </a:r>
          </a:p>
          <a:p>
            <a:pPr marL="0" indent="0">
              <a:buNone/>
            </a:pPr>
            <a:r>
              <a:rPr lang="en-US" sz="2800" dirty="0"/>
              <a:t>   </a:t>
            </a:r>
            <a:r>
              <a:rPr lang="en-US" sz="2800" dirty="0" err="1"/>
              <a:t>redicted</a:t>
            </a:r>
            <a:r>
              <a:rPr lang="en-US" sz="2800" dirty="0"/>
              <a:t> aligned, see table below.</a:t>
            </a:r>
          </a:p>
          <a:p>
            <a:r>
              <a:rPr lang="en-US" sz="2800" dirty="0"/>
              <a:t>Presented are the distributions </a:t>
            </a:r>
          </a:p>
          <a:p>
            <a:pPr marL="0" indent="0">
              <a:buNone/>
            </a:pPr>
            <a:r>
              <a:rPr lang="en-US" sz="2800" dirty="0"/>
              <a:t>  of Actual and Predicted values </a:t>
            </a:r>
          </a:p>
          <a:p>
            <a:pPr marL="0" indent="0">
              <a:buNone/>
            </a:pPr>
            <a:r>
              <a:rPr lang="en-US" sz="2800" dirty="0"/>
              <a:t>  of the fare.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The RMSE is low compared to Ridge </a:t>
            </a:r>
          </a:p>
          <a:p>
            <a:pPr marL="0" indent="0">
              <a:buNone/>
            </a:pPr>
            <a:r>
              <a:rPr lang="en-US" sz="2800" dirty="0"/>
              <a:t>  and Random Forest. RMSE = 5.70, MSE = </a:t>
            </a:r>
          </a:p>
          <a:p>
            <a:pPr marL="0" indent="0">
              <a:buNone/>
            </a:pPr>
            <a:r>
              <a:rPr lang="en-US" sz="2800" dirty="0"/>
              <a:t>   32.43 and MAPE = 249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FDFF200-C36A-48D6-8D18-6E6318DD6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920880"/>
              </p:ext>
            </p:extLst>
          </p:nvPr>
        </p:nvGraphicFramePr>
        <p:xfrm>
          <a:off x="7721601" y="607906"/>
          <a:ext cx="2966721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8907">
                  <a:extLst>
                    <a:ext uri="{9D8B030D-6E8A-4147-A177-3AD203B41FA5}">
                      <a16:colId xmlns:a16="http://schemas.microsoft.com/office/drawing/2014/main" val="3830701926"/>
                    </a:ext>
                  </a:extLst>
                </a:gridCol>
                <a:gridCol w="988907">
                  <a:extLst>
                    <a:ext uri="{9D8B030D-6E8A-4147-A177-3AD203B41FA5}">
                      <a16:colId xmlns:a16="http://schemas.microsoft.com/office/drawing/2014/main" val="3593488982"/>
                    </a:ext>
                  </a:extLst>
                </a:gridCol>
                <a:gridCol w="988907">
                  <a:extLst>
                    <a:ext uri="{9D8B030D-6E8A-4147-A177-3AD203B41FA5}">
                      <a16:colId xmlns:a16="http://schemas.microsoft.com/office/drawing/2014/main" val="1258426586"/>
                    </a:ext>
                  </a:extLst>
                </a:gridCol>
              </a:tblGrid>
              <a:tr h="490051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338665"/>
                  </a:ext>
                </a:extLst>
              </a:tr>
              <a:tr h="28002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29035"/>
                  </a:ext>
                </a:extLst>
              </a:tr>
              <a:tr h="28002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926130"/>
                  </a:ext>
                </a:extLst>
              </a:tr>
              <a:tr h="28002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114120"/>
                  </a:ext>
                </a:extLst>
              </a:tr>
              <a:tr h="28002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975525"/>
                  </a:ext>
                </a:extLst>
              </a:tr>
              <a:tr h="28002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704858"/>
                  </a:ext>
                </a:extLst>
              </a:tr>
              <a:tr h="28002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145570"/>
                  </a:ext>
                </a:extLst>
              </a:tr>
              <a:tr h="280029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002382"/>
                  </a:ext>
                </a:extLst>
              </a:tr>
            </a:tbl>
          </a:graphicData>
        </a:graphic>
      </p:graphicFrame>
      <p:pic>
        <p:nvPicPr>
          <p:cNvPr id="5" name="Picture 4" descr="A picture containing text, shoji, crossword puzzle, clipart&#10;&#10;Description automatically generated">
            <a:extLst>
              <a:ext uri="{FF2B5EF4-FFF2-40B4-BE49-F238E27FC236}">
                <a16:creationId xmlns:a16="http://schemas.microsoft.com/office/drawing/2014/main" id="{A8968A41-AD48-4C97-A5E7-34E480DBC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729" y="2698209"/>
            <a:ext cx="4331037" cy="2735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picture containing calendar&#10;&#10;Description automatically generated">
            <a:extLst>
              <a:ext uri="{FF2B5EF4-FFF2-40B4-BE49-F238E27FC236}">
                <a16:creationId xmlns:a16="http://schemas.microsoft.com/office/drawing/2014/main" id="{1BD6AC0C-C9E8-4BDB-ADA5-313FD0844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333" y="3879638"/>
            <a:ext cx="3743972" cy="31083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0623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51B77-6080-4322-9BAE-A41D5D684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167" y="1"/>
            <a:ext cx="12023834" cy="6858000"/>
          </a:xfrm>
        </p:spPr>
        <p:txBody>
          <a:bodyPr>
            <a:normAutofit/>
          </a:bodyPr>
          <a:lstStyle/>
          <a:p>
            <a:r>
              <a:rPr lang="en-US" sz="3600" dirty="0"/>
              <a:t>The general performances of the models deployed shown by the scores in the table below: 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Most often these models can improve their performances if the parameters are tuned by adjusting their hyperparameters.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82BAE75-8E07-487B-BC89-34D5C8E72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336633"/>
              </p:ext>
            </p:extLst>
          </p:nvPr>
        </p:nvGraphicFramePr>
        <p:xfrm>
          <a:off x="1778000" y="1278466"/>
          <a:ext cx="8879840" cy="29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5968">
                  <a:extLst>
                    <a:ext uri="{9D8B030D-6E8A-4147-A177-3AD203B41FA5}">
                      <a16:colId xmlns:a16="http://schemas.microsoft.com/office/drawing/2014/main" val="4285676703"/>
                    </a:ext>
                  </a:extLst>
                </a:gridCol>
                <a:gridCol w="1775968">
                  <a:extLst>
                    <a:ext uri="{9D8B030D-6E8A-4147-A177-3AD203B41FA5}">
                      <a16:colId xmlns:a16="http://schemas.microsoft.com/office/drawing/2014/main" val="671487074"/>
                    </a:ext>
                  </a:extLst>
                </a:gridCol>
                <a:gridCol w="1775968">
                  <a:extLst>
                    <a:ext uri="{9D8B030D-6E8A-4147-A177-3AD203B41FA5}">
                      <a16:colId xmlns:a16="http://schemas.microsoft.com/office/drawing/2014/main" val="1941398746"/>
                    </a:ext>
                  </a:extLst>
                </a:gridCol>
                <a:gridCol w="1775968">
                  <a:extLst>
                    <a:ext uri="{9D8B030D-6E8A-4147-A177-3AD203B41FA5}">
                      <a16:colId xmlns:a16="http://schemas.microsoft.com/office/drawing/2014/main" val="3914644743"/>
                    </a:ext>
                  </a:extLst>
                </a:gridCol>
                <a:gridCol w="1775968">
                  <a:extLst>
                    <a:ext uri="{9D8B030D-6E8A-4147-A177-3AD203B41FA5}">
                      <a16:colId xmlns:a16="http://schemas.microsoft.com/office/drawing/2014/main" val="4159441233"/>
                    </a:ext>
                  </a:extLst>
                </a:gridCol>
              </a:tblGrid>
              <a:tr h="459176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1800" b="1" kern="1200" baseline="30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73630"/>
                  </a:ext>
                </a:extLst>
              </a:tr>
              <a:tr h="459176">
                <a:tc>
                  <a:txBody>
                    <a:bodyPr/>
                    <a:lstStyle/>
                    <a:p>
                      <a:r>
                        <a:rPr lang="en-US" b="1" dirty="0"/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9.15(4.95)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83.64(24.50)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47.625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477222"/>
                  </a:ext>
                </a:extLst>
              </a:tr>
              <a:tr h="459176">
                <a:tc>
                  <a:txBody>
                    <a:bodyPr/>
                    <a:lstStyle/>
                    <a:p>
                      <a:r>
                        <a:rPr lang="en-US" b="1" dirty="0"/>
                        <a:t>LIGHTGBM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0.2469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686278"/>
                  </a:ext>
                </a:extLst>
              </a:tr>
              <a:tr h="459176">
                <a:tc>
                  <a:txBody>
                    <a:bodyPr/>
                    <a:lstStyle/>
                    <a:p>
                      <a:r>
                        <a:rPr lang="en-US" b="1" dirty="0"/>
                        <a:t>RANDOMFOREST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11.99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23.98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462379"/>
                  </a:ext>
                </a:extLst>
              </a:tr>
              <a:tr h="459176">
                <a:tc>
                  <a:txBody>
                    <a:bodyPr/>
                    <a:lstStyle/>
                    <a:p>
                      <a:r>
                        <a:rPr lang="en-US" b="1" dirty="0"/>
                        <a:t>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16.71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33.43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506138"/>
                  </a:ext>
                </a:extLst>
              </a:tr>
              <a:tr h="459176">
                <a:tc>
                  <a:txBody>
                    <a:bodyPr/>
                    <a:lstStyle/>
                    <a:p>
                      <a:r>
                        <a:rPr lang="en-US" b="1" dirty="0"/>
                        <a:t>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32.43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653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3864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51AE6-F706-4B2F-BC68-844C55F7C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681" y="254000"/>
            <a:ext cx="9746932" cy="934720"/>
          </a:xfrm>
        </p:spPr>
        <p:txBody>
          <a:bodyPr/>
          <a:lstStyle/>
          <a:p>
            <a:r>
              <a:rPr lang="en-US" dirty="0"/>
              <a:t>             </a:t>
            </a:r>
            <a:r>
              <a:rPr lang="en-US" b="1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86C03-CC73-42F7-AB03-C582F67A0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7680" y="1188720"/>
            <a:ext cx="9746932" cy="4722502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 </a:t>
            </a:r>
            <a:r>
              <a:rPr lang="en-US" sz="2800" b="1" dirty="0"/>
              <a:t>Problem Statement</a:t>
            </a:r>
            <a:r>
              <a:rPr lang="en-US" sz="2800" dirty="0"/>
              <a:t>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200" dirty="0"/>
              <a:t>Business Definition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200" dirty="0"/>
              <a:t>Business Objective</a:t>
            </a:r>
          </a:p>
          <a:p>
            <a:r>
              <a:rPr lang="en-US" sz="2800" dirty="0"/>
              <a:t> </a:t>
            </a:r>
            <a:r>
              <a:rPr lang="en-US" sz="2800" b="1" dirty="0"/>
              <a:t>Data Collection</a:t>
            </a:r>
          </a:p>
          <a:p>
            <a:r>
              <a:rPr lang="en-US" sz="2800" dirty="0"/>
              <a:t> </a:t>
            </a:r>
            <a:r>
              <a:rPr lang="en-US" sz="2800" b="1" dirty="0"/>
              <a:t>Data Wrangling</a:t>
            </a:r>
          </a:p>
          <a:p>
            <a:r>
              <a:rPr lang="en-US" sz="2800" b="1" dirty="0"/>
              <a:t> Exploratory Data Analysis (EDA)</a:t>
            </a:r>
          </a:p>
          <a:p>
            <a:r>
              <a:rPr lang="en-US" sz="2800" b="1" dirty="0"/>
              <a:t> Model Assessments</a:t>
            </a:r>
          </a:p>
          <a:p>
            <a:r>
              <a:rPr lang="en-US" sz="2800" b="1" dirty="0"/>
              <a:t> Machine Learning</a:t>
            </a:r>
          </a:p>
          <a:p>
            <a:r>
              <a:rPr lang="en-US" sz="2800" b="1" dirty="0"/>
              <a:t> Conclusion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3235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15151-7530-4948-B198-E1D40C074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0"/>
            <a:ext cx="9753600" cy="109728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466AE-CD50-4818-B6AA-2DB158AA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853440"/>
            <a:ext cx="12080240" cy="5913120"/>
          </a:xfrm>
        </p:spPr>
        <p:txBody>
          <a:bodyPr>
            <a:normAutofit/>
          </a:bodyPr>
          <a:lstStyle/>
          <a:p>
            <a:pPr algn="just"/>
            <a:r>
              <a:rPr lang="en-US" sz="3200" b="1" i="0" dirty="0">
                <a:solidFill>
                  <a:srgbClr val="000000"/>
                </a:solidFill>
                <a:effectLst/>
                <a:latin typeface="Helvetica Neue"/>
              </a:rPr>
              <a:t>Five techniques were employed to determine the Taxi </a:t>
            </a:r>
            <a:r>
              <a:rPr lang="en-US" sz="3200" b="1" i="0" dirty="0" err="1">
                <a:solidFill>
                  <a:srgbClr val="000000"/>
                </a:solidFill>
                <a:effectLst/>
                <a:latin typeface="Helvetica Neue"/>
              </a:rPr>
              <a:t>fare_amount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Helvetica Neue"/>
              </a:rPr>
              <a:t> predictions. </a:t>
            </a:r>
          </a:p>
          <a:p>
            <a:pPr algn="just"/>
            <a:r>
              <a:rPr lang="en-US" sz="3200" b="1" i="0" dirty="0">
                <a:solidFill>
                  <a:srgbClr val="000000"/>
                </a:solidFill>
                <a:effectLst/>
                <a:latin typeface="Helvetica Neue"/>
              </a:rPr>
              <a:t>These models are </a:t>
            </a:r>
            <a:r>
              <a:rPr lang="en-US" sz="3200" b="1" i="0" dirty="0" err="1">
                <a:solidFill>
                  <a:srgbClr val="000000"/>
                </a:solidFill>
                <a:effectLst/>
                <a:latin typeface="Helvetica Neue"/>
              </a:rPr>
              <a:t>XGBoost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en-US" sz="3200" b="1" i="0" dirty="0" err="1">
                <a:solidFill>
                  <a:srgbClr val="000000"/>
                </a:solidFill>
                <a:effectLst/>
                <a:latin typeface="Helvetica Neue"/>
              </a:rPr>
              <a:t>LightGBM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Helvetica Neue"/>
              </a:rPr>
              <a:t>, Ridge, </a:t>
            </a:r>
            <a:r>
              <a:rPr lang="en-US" sz="3200" b="1" i="0" dirty="0" err="1">
                <a:solidFill>
                  <a:srgbClr val="000000"/>
                </a:solidFill>
                <a:effectLst/>
                <a:latin typeface="Helvetica Neue"/>
              </a:rPr>
              <a:t>RandomForestRegressor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Helvetica Neue"/>
              </a:rPr>
              <a:t> and Ordinary Least square(OLS)</a:t>
            </a:r>
          </a:p>
          <a:p>
            <a:pPr algn="just"/>
            <a:r>
              <a:rPr lang="en-US" sz="3200" b="1" i="0" dirty="0" err="1">
                <a:solidFill>
                  <a:srgbClr val="000000"/>
                </a:solidFill>
                <a:effectLst/>
                <a:latin typeface="Helvetica Neue"/>
              </a:rPr>
              <a:t>LightGBM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Helvetica Neue"/>
              </a:rPr>
              <a:t> whose RMSE is 0.2465 shows a better predictor. </a:t>
            </a:r>
          </a:p>
          <a:p>
            <a:pPr algn="just"/>
            <a:r>
              <a:rPr lang="en-US" sz="3200" b="1" i="0" dirty="0">
                <a:solidFill>
                  <a:srgbClr val="000000"/>
                </a:solidFill>
                <a:effectLst/>
                <a:latin typeface="Helvetica Neue"/>
              </a:rPr>
              <a:t>The key parameters that influenced the prediction are distance and time. </a:t>
            </a:r>
          </a:p>
          <a:p>
            <a:pPr algn="just"/>
            <a:r>
              <a:rPr lang="en-US" sz="3200" b="1" i="0" dirty="0">
                <a:solidFill>
                  <a:srgbClr val="000000"/>
                </a:solidFill>
                <a:effectLst/>
                <a:latin typeface="Helvetica Neue"/>
              </a:rPr>
              <a:t>1% or 550000 was used in this study out of the 55million rows of dataset</a:t>
            </a:r>
            <a:r>
              <a:rPr lang="en-US" sz="3200" b="1" i="0" dirty="0">
                <a:solidFill>
                  <a:srgbClr val="296EAA"/>
                </a:solidFill>
                <a:effectLst/>
                <a:latin typeface="Helvetica Neue"/>
              </a:rPr>
              <a:t>.</a:t>
            </a:r>
          </a:p>
          <a:p>
            <a:pPr algn="l"/>
            <a:endParaRPr lang="en-US" sz="32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79350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AFB40-9162-4FB8-B77D-663DAA107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0"/>
            <a:ext cx="11978639" cy="82296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2A15D-D94B-42DE-859B-23CB50B86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934720"/>
            <a:ext cx="11978638" cy="592328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 algn="just"/>
            <a:r>
              <a:rPr lang="en-US" sz="2800" b="1" dirty="0" err="1"/>
              <a:t>LightGBM</a:t>
            </a:r>
            <a:r>
              <a:rPr lang="en-US" sz="2800" b="1" dirty="0"/>
              <a:t>, best-selected model based on its metric, robustness, fastness and very low RMSE. </a:t>
            </a:r>
          </a:p>
          <a:p>
            <a:pPr algn="just"/>
            <a:r>
              <a:rPr lang="en-US" sz="2800" b="1" dirty="0"/>
              <a:t>It would guide taxi fleet operators to know the fare range to charge their commuters as distance, locations and time indicators show.</a:t>
            </a:r>
          </a:p>
          <a:p>
            <a:pPr algn="just"/>
            <a:r>
              <a:rPr lang="en-US" sz="2800" b="1" dirty="0"/>
              <a:t>This model is easy to deploy operationally by taxi fleet operators, and commuters as well. And would be a great compass for operators against overcharging their customers.</a:t>
            </a:r>
          </a:p>
          <a:p>
            <a:pPr algn="just"/>
            <a:r>
              <a:rPr lang="en-US" sz="2800" b="1" dirty="0"/>
              <a:t>The model can generate predictions within milliseconds, and it’s known to have a low computational requirement.</a:t>
            </a:r>
          </a:p>
          <a:p>
            <a:pPr algn="just"/>
            <a:r>
              <a:rPr lang="en-US" sz="2800" b="1" dirty="0"/>
              <a:t>A real-time web application can be developed based on this algorithm for this market segment.</a:t>
            </a:r>
          </a:p>
        </p:txBody>
      </p:sp>
    </p:spTree>
    <p:extLst>
      <p:ext uri="{BB962C8B-B14F-4D97-AF65-F5344CB8AC3E}">
        <p14:creationId xmlns:p14="http://schemas.microsoft.com/office/powerpoint/2010/main" val="219590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FDFA6-CC12-4E88-95B7-677AD2790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89760" y="2377440"/>
            <a:ext cx="9614851" cy="2013089"/>
          </a:xfrm>
        </p:spPr>
        <p:txBody>
          <a:bodyPr>
            <a:normAutofit/>
          </a:bodyPr>
          <a:lstStyle/>
          <a:p>
            <a:r>
              <a:rPr lang="en-US" sz="6600" b="1" dirty="0"/>
              <a:t>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1886897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9D2F2-6454-4D0F-B669-0C959657B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081" y="156750"/>
            <a:ext cx="9746932" cy="1418050"/>
          </a:xfrm>
        </p:spPr>
        <p:txBody>
          <a:bodyPr/>
          <a:lstStyle/>
          <a:p>
            <a:r>
              <a:rPr lang="en-US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7E36B-71AA-4124-A1D0-75CD87791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7680" y="1066800"/>
            <a:ext cx="9746932" cy="563445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Business Definition: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Which of the data attributes influence the New York City Fare?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When most and where most do the fare increase or decrease?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New York City Fare Prediction is ML based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Distance, trip time, hour of day and day of week could have impacted positively or negatively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Business Objective: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Determine which of the ML models accurately predict New York City Taxi fare.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466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1A8D8-DD10-4F63-BBFD-B40401FC8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120" y="91440"/>
            <a:ext cx="10383519" cy="1066800"/>
          </a:xfrm>
        </p:spPr>
        <p:txBody>
          <a:bodyPr/>
          <a:lstStyle/>
          <a:p>
            <a:pPr algn="ctr"/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B225F-4FC9-4DE2-AAD2-49C62848A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5119" y="1005840"/>
            <a:ext cx="10383519" cy="554736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Data source: </a:t>
            </a:r>
          </a:p>
          <a:p>
            <a:pPr lvl="4"/>
            <a:r>
              <a:rPr lang="en-US" sz="1800" dirty="0">
                <a:hlinkClick r:id="rId2"/>
              </a:rPr>
              <a:t>https://www.kaggle.com/c/new-york-city-taxi-fare-prediction/data</a:t>
            </a:r>
            <a:endParaRPr lang="en-US" sz="1800" dirty="0"/>
          </a:p>
          <a:p>
            <a:r>
              <a:rPr lang="en-US" sz="2400" dirty="0"/>
              <a:t>Composed of 3 datasets</a:t>
            </a:r>
            <a:r>
              <a:rPr lang="en-US" sz="2000" dirty="0"/>
              <a:t>:</a:t>
            </a:r>
          </a:p>
          <a:p>
            <a:pPr lvl="4"/>
            <a:r>
              <a:rPr lang="en-US" sz="2400" dirty="0"/>
              <a:t>Train.csv has 55 million rows and 8 columns</a:t>
            </a:r>
          </a:p>
          <a:p>
            <a:pPr lvl="4"/>
            <a:r>
              <a:rPr lang="en-US" sz="2400" dirty="0"/>
              <a:t>Test.csv has 9914 rows and 7 columns</a:t>
            </a:r>
          </a:p>
          <a:p>
            <a:pPr lvl="4"/>
            <a:r>
              <a:rPr lang="en-US" sz="2400" dirty="0"/>
              <a:t>Sample_submission.csv has 9914 rows and 2 columns</a:t>
            </a:r>
          </a:p>
          <a:p>
            <a:r>
              <a:rPr lang="en-US" sz="2600" dirty="0"/>
              <a:t>Train.csv </a:t>
            </a:r>
            <a:r>
              <a:rPr lang="en-US" sz="2600" dirty="0">
                <a:sym typeface="Wingdings" panose="05000000000000000000" pitchFamily="2" charset="2"/>
              </a:rPr>
              <a:t> </a:t>
            </a:r>
            <a:r>
              <a:rPr lang="en-US" sz="2600" dirty="0" err="1">
                <a:sym typeface="Wingdings" panose="05000000000000000000" pitchFamily="2" charset="2"/>
              </a:rPr>
              <a:t>df_train</a:t>
            </a:r>
            <a:r>
              <a:rPr lang="en-US" sz="2600" dirty="0">
                <a:sym typeface="Wingdings" panose="05000000000000000000" pitchFamily="2" charset="2"/>
              </a:rPr>
              <a:t> {columns= keys, </a:t>
            </a:r>
            <a:r>
              <a:rPr lang="en-US" sz="2600" dirty="0" err="1">
                <a:sym typeface="Wingdings" panose="05000000000000000000" pitchFamily="2" charset="2"/>
              </a:rPr>
              <a:t>fare_amount</a:t>
            </a:r>
            <a:r>
              <a:rPr lang="en-US" sz="2600" dirty="0">
                <a:sym typeface="Wingdings" panose="05000000000000000000" pitchFamily="2" charset="2"/>
              </a:rPr>
              <a:t>, </a:t>
            </a:r>
            <a:r>
              <a:rPr lang="en-US" sz="2600" dirty="0" err="1">
                <a:sym typeface="Wingdings" panose="05000000000000000000" pitchFamily="2" charset="2"/>
              </a:rPr>
              <a:t>pickup_datetime</a:t>
            </a:r>
            <a:r>
              <a:rPr lang="en-US" sz="2600" dirty="0">
                <a:sym typeface="Wingdings" panose="05000000000000000000" pitchFamily="2" charset="2"/>
              </a:rPr>
              <a:t>, </a:t>
            </a:r>
            <a:r>
              <a:rPr lang="en-US" sz="2600" dirty="0" err="1">
                <a:sym typeface="Wingdings" panose="05000000000000000000" pitchFamily="2" charset="2"/>
              </a:rPr>
              <a:t>pickup_longitude</a:t>
            </a:r>
            <a:r>
              <a:rPr lang="en-US" sz="2600" dirty="0">
                <a:sym typeface="Wingdings" panose="05000000000000000000" pitchFamily="2" charset="2"/>
              </a:rPr>
              <a:t>, </a:t>
            </a:r>
            <a:r>
              <a:rPr lang="en-US" sz="2600" dirty="0" err="1">
                <a:sym typeface="Wingdings" panose="05000000000000000000" pitchFamily="2" charset="2"/>
              </a:rPr>
              <a:t>pickup_latitude</a:t>
            </a:r>
            <a:r>
              <a:rPr lang="en-US" sz="2600" dirty="0">
                <a:sym typeface="Wingdings" panose="05000000000000000000" pitchFamily="2" charset="2"/>
              </a:rPr>
              <a:t>, </a:t>
            </a:r>
            <a:r>
              <a:rPr lang="en-US" sz="2600" dirty="0" err="1">
                <a:sym typeface="Wingdings" panose="05000000000000000000" pitchFamily="2" charset="2"/>
              </a:rPr>
              <a:t>dropoff_longitude</a:t>
            </a:r>
            <a:r>
              <a:rPr lang="en-US" sz="2600" dirty="0">
                <a:sym typeface="Wingdings" panose="05000000000000000000" pitchFamily="2" charset="2"/>
              </a:rPr>
              <a:t>, </a:t>
            </a:r>
            <a:r>
              <a:rPr lang="en-US" sz="2600" dirty="0" err="1">
                <a:sym typeface="Wingdings" panose="05000000000000000000" pitchFamily="2" charset="2"/>
              </a:rPr>
              <a:t>dropoff_latitude</a:t>
            </a:r>
            <a:r>
              <a:rPr lang="en-US" sz="2600" dirty="0">
                <a:sym typeface="Wingdings" panose="05000000000000000000" pitchFamily="2" charset="2"/>
              </a:rPr>
              <a:t>, and </a:t>
            </a:r>
            <a:r>
              <a:rPr lang="en-US" sz="2600" dirty="0" err="1">
                <a:sym typeface="Wingdings" panose="05000000000000000000" pitchFamily="2" charset="2"/>
              </a:rPr>
              <a:t>passenger_count</a:t>
            </a:r>
            <a:r>
              <a:rPr lang="en-US" sz="2600" dirty="0">
                <a:sym typeface="Wingdings" panose="05000000000000000000" pitchFamily="2" charset="2"/>
              </a:rPr>
              <a:t>}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400" dirty="0"/>
              <a:t>Test.csv</a:t>
            </a:r>
            <a:r>
              <a:rPr lang="en-US" sz="2400" dirty="0">
                <a:sym typeface="Wingdings" panose="05000000000000000000" pitchFamily="2" charset="2"/>
              </a:rPr>
              <a:t> </a:t>
            </a:r>
            <a:r>
              <a:rPr lang="en-US" sz="2400" dirty="0" err="1">
                <a:sym typeface="Wingdings" panose="05000000000000000000" pitchFamily="2" charset="2"/>
              </a:rPr>
              <a:t>df_test</a:t>
            </a:r>
            <a:r>
              <a:rPr lang="en-US" sz="2400" dirty="0">
                <a:sym typeface="Wingdings" panose="05000000000000000000" pitchFamily="2" charset="2"/>
              </a:rPr>
              <a:t> {same as </a:t>
            </a:r>
            <a:r>
              <a:rPr lang="en-US" sz="2400" dirty="0" err="1">
                <a:sym typeface="Wingdings" panose="05000000000000000000" pitchFamily="2" charset="2"/>
              </a:rPr>
              <a:t>df_train</a:t>
            </a:r>
            <a:r>
              <a:rPr lang="en-US" sz="2400" dirty="0">
                <a:sym typeface="Wingdings" panose="05000000000000000000" pitchFamily="2" charset="2"/>
              </a:rPr>
              <a:t> without </a:t>
            </a:r>
            <a:r>
              <a:rPr lang="en-US" sz="2400" dirty="0" err="1">
                <a:sym typeface="Wingdings" panose="05000000000000000000" pitchFamily="2" charset="2"/>
              </a:rPr>
              <a:t>fare_amount</a:t>
            </a:r>
            <a:r>
              <a:rPr lang="en-US" sz="2400" dirty="0">
                <a:sym typeface="Wingdings" panose="05000000000000000000" pitchFamily="2" charset="2"/>
              </a:rPr>
              <a:t>}</a:t>
            </a:r>
          </a:p>
          <a:p>
            <a:pPr marL="0" indent="0">
              <a:buNone/>
            </a:pPr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Sample_submission.csv </a:t>
            </a:r>
            <a:r>
              <a:rPr lang="en-US" sz="2400" dirty="0" err="1">
                <a:sym typeface="Wingdings" panose="05000000000000000000" pitchFamily="2" charset="2"/>
              </a:rPr>
              <a:t>df_sample_submission</a:t>
            </a:r>
            <a:r>
              <a:rPr lang="en-US" sz="2400" dirty="0">
                <a:sym typeface="Wingdings" panose="05000000000000000000" pitchFamily="2" charset="2"/>
              </a:rPr>
              <a:t>{key, </a:t>
            </a:r>
            <a:r>
              <a:rPr lang="en-US" sz="2400" dirty="0" err="1">
                <a:sym typeface="Wingdings" panose="05000000000000000000" pitchFamily="2" charset="2"/>
              </a:rPr>
              <a:t>fare_amount</a:t>
            </a:r>
            <a:r>
              <a:rPr lang="en-US" sz="2400" dirty="0">
                <a:sym typeface="Wingdings" panose="05000000000000000000" pitchFamily="2" charset="2"/>
              </a:rPr>
              <a:t>}</a:t>
            </a:r>
            <a:endParaRPr lang="en-US" sz="24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1371600" lvl="3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5038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52FB-C9A6-4FA0-AD3B-5AFFE8755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240" y="101600"/>
            <a:ext cx="10261599" cy="955040"/>
          </a:xfrm>
        </p:spPr>
        <p:txBody>
          <a:bodyPr>
            <a:normAutofit/>
          </a:bodyPr>
          <a:lstStyle/>
          <a:p>
            <a:r>
              <a:rPr lang="en-US" dirty="0"/>
              <a:t>Data Wrangling &amp;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08A2B-D0A5-4252-BF3E-EDE10251F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4046" y="748415"/>
            <a:ext cx="10261599" cy="5608320"/>
          </a:xfrm>
        </p:spPr>
        <p:txBody>
          <a:bodyPr>
            <a:normAutofit/>
          </a:bodyPr>
          <a:lstStyle/>
          <a:p>
            <a:r>
              <a:rPr lang="en-US" sz="2400" dirty="0"/>
              <a:t>Datasets </a:t>
            </a:r>
            <a:r>
              <a:rPr lang="en-US" sz="2400"/>
              <a:t>are pruned </a:t>
            </a:r>
            <a:r>
              <a:rPr lang="en-US" sz="2400" dirty="0"/>
              <a:t>to have missing values</a:t>
            </a:r>
          </a:p>
          <a:p>
            <a:r>
              <a:rPr lang="en-US" sz="2400" dirty="0"/>
              <a:t>They contain strings in known numeric columns</a:t>
            </a:r>
          </a:p>
          <a:p>
            <a:r>
              <a:rPr lang="en-US" sz="2400" dirty="0"/>
              <a:t>There were outliers as seen from </a:t>
            </a:r>
          </a:p>
          <a:p>
            <a:pPr marL="0" indent="0">
              <a:buNone/>
            </a:pPr>
            <a:r>
              <a:rPr lang="en-US" sz="2400" dirty="0"/>
              <a:t>    python describe built-in function:</a:t>
            </a:r>
          </a:p>
          <a:p>
            <a:pPr marL="1543050" lvl="3" indent="-285750">
              <a:buFont typeface="Arial" panose="020B0604020202020204" pitchFamily="34" charset="0"/>
              <a:buChar char="•"/>
            </a:pPr>
            <a:r>
              <a:rPr lang="en-US" sz="1800" b="1" dirty="0" err="1"/>
              <a:t>Fare_amount</a:t>
            </a:r>
            <a:r>
              <a:rPr lang="en-US" sz="1800" b="1" dirty="0"/>
              <a:t>: 1 to 500</a:t>
            </a:r>
          </a:p>
          <a:p>
            <a:pPr marL="1543050" lvl="3" indent="-285750">
              <a:buFont typeface="Arial" panose="020B0604020202020204" pitchFamily="34" charset="0"/>
              <a:buChar char="•"/>
            </a:pPr>
            <a:r>
              <a:rPr lang="en-US" sz="1800" b="1" dirty="0"/>
              <a:t>Longitudes: -75 to -72</a:t>
            </a:r>
          </a:p>
          <a:p>
            <a:pPr marL="1543050" lvl="3" indent="-285750">
              <a:buFont typeface="Arial" panose="020B0604020202020204" pitchFamily="34" charset="0"/>
              <a:buChar char="•"/>
            </a:pPr>
            <a:r>
              <a:rPr lang="en-US" sz="1800" b="1" dirty="0"/>
              <a:t>Latitudes: 40 to 42</a:t>
            </a:r>
          </a:p>
          <a:p>
            <a:pPr marL="1543050" lvl="3" indent="-285750">
              <a:buFont typeface="Arial" panose="020B0604020202020204" pitchFamily="34" charset="0"/>
              <a:buChar char="•"/>
            </a:pPr>
            <a:r>
              <a:rPr lang="en-US" sz="1800" b="1" dirty="0" err="1"/>
              <a:t>Passenger_count</a:t>
            </a:r>
            <a:r>
              <a:rPr lang="en-US" sz="1800" b="1" dirty="0"/>
              <a:t>: 1 to 6</a:t>
            </a:r>
          </a:p>
          <a:p>
            <a:r>
              <a:rPr lang="en-US" sz="2400" dirty="0"/>
              <a:t>Pickup_ datetime  column </a:t>
            </a:r>
          </a:p>
          <a:p>
            <a:pPr marL="0" indent="0">
              <a:buNone/>
            </a:pPr>
            <a:r>
              <a:rPr lang="en-US" sz="2400" dirty="0"/>
              <a:t>    contains timestamp which must </a:t>
            </a:r>
          </a:p>
          <a:p>
            <a:pPr marL="0" indent="0">
              <a:buNone/>
            </a:pPr>
            <a:r>
              <a:rPr lang="en-US" sz="2400" dirty="0"/>
              <a:t>     be converted.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9CFA65-DDE4-4744-89C6-6421027EE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683" y="1639272"/>
            <a:ext cx="4150302" cy="2287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08AB48D-7E8A-41A7-908E-6CFF4F9DB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601" y="4074845"/>
            <a:ext cx="3772168" cy="268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790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9F30-33A9-4B19-A1D5-F5DF8B30C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317" y="123290"/>
            <a:ext cx="10568683" cy="90287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C3715-5EC8-4713-9C51-A2F09CFBB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3317" y="820677"/>
            <a:ext cx="10487403" cy="5831840"/>
          </a:xfrm>
        </p:spPr>
        <p:txBody>
          <a:bodyPr>
            <a:normAutofit/>
          </a:bodyPr>
          <a:lstStyle/>
          <a:p>
            <a:r>
              <a:rPr lang="en-US" sz="2800" dirty="0"/>
              <a:t>All the coordinate columns: </a:t>
            </a:r>
            <a:r>
              <a:rPr lang="en-US" sz="2800" dirty="0" err="1"/>
              <a:t>pickup_longitudes</a:t>
            </a:r>
            <a:r>
              <a:rPr lang="en-US" sz="2800" dirty="0"/>
              <a:t>, </a:t>
            </a:r>
            <a:r>
              <a:rPr lang="en-US" sz="2800" dirty="0" err="1"/>
              <a:t>pickup_latitudes</a:t>
            </a:r>
            <a:r>
              <a:rPr lang="en-US" sz="2800" dirty="0"/>
              <a:t>, </a:t>
            </a:r>
            <a:r>
              <a:rPr lang="en-US" sz="2800" dirty="0" err="1"/>
              <a:t>dropoff_longitudes</a:t>
            </a:r>
            <a:r>
              <a:rPr lang="en-US" sz="2800" dirty="0"/>
              <a:t> and </a:t>
            </a:r>
            <a:r>
              <a:rPr lang="en-US" sz="2800" dirty="0" err="1"/>
              <a:t>dropoff_latitudes</a:t>
            </a:r>
            <a:r>
              <a:rPr lang="en-US" sz="2800" dirty="0"/>
              <a:t> were transformed to distance using Haversine method.</a:t>
            </a:r>
          </a:p>
          <a:p>
            <a:r>
              <a:rPr lang="en-US" sz="2800" dirty="0"/>
              <a:t>Distance column created from the above.</a:t>
            </a:r>
          </a:p>
          <a:p>
            <a:r>
              <a:rPr lang="en-US" sz="2800" dirty="0" err="1"/>
              <a:t>Pickeup_datetime</a:t>
            </a:r>
            <a:r>
              <a:rPr lang="en-US" sz="2800" dirty="0"/>
              <a:t> converted </a:t>
            </a:r>
          </a:p>
          <a:p>
            <a:pPr marL="0" indent="0">
              <a:buNone/>
            </a:pPr>
            <a:r>
              <a:rPr lang="en-US" sz="2800" dirty="0"/>
              <a:t>   to Hour, minute, date, day,</a:t>
            </a:r>
          </a:p>
          <a:p>
            <a:pPr marL="0" indent="0">
              <a:buNone/>
            </a:pPr>
            <a:r>
              <a:rPr lang="en-US" sz="2800" dirty="0"/>
              <a:t>   month and Year.</a:t>
            </a:r>
          </a:p>
          <a:p>
            <a:r>
              <a:rPr lang="en-US" sz="2800" dirty="0"/>
              <a:t>On the right is the </a:t>
            </a:r>
          </a:p>
          <a:p>
            <a:pPr marL="0" indent="0">
              <a:buNone/>
            </a:pPr>
            <a:r>
              <a:rPr lang="en-US" sz="2800" dirty="0"/>
              <a:t>    </a:t>
            </a:r>
            <a:r>
              <a:rPr lang="en-US" sz="2800" dirty="0" err="1"/>
              <a:t>avg_fare_amount</a:t>
            </a:r>
            <a:r>
              <a:rPr lang="en-US" sz="2800" dirty="0"/>
              <a:t> over the year.</a:t>
            </a:r>
          </a:p>
          <a:p>
            <a:endParaRPr lang="en-US" sz="2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271E206-6DE7-44AA-A156-5F92CA5AE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76" y="3061699"/>
            <a:ext cx="4376791" cy="3673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488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CEC90-DD31-4EA5-B1D3-C25F5C31F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043" y="97604"/>
            <a:ext cx="10578957" cy="857893"/>
          </a:xfrm>
        </p:spPr>
        <p:txBody>
          <a:bodyPr/>
          <a:lstStyle/>
          <a:p>
            <a:pPr algn="ctr"/>
            <a:r>
              <a:rPr lang="en-US" dirty="0"/>
              <a:t>Model Assessments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10296-6C98-4728-A313-536AD6DC8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043" y="821933"/>
            <a:ext cx="10578957" cy="5938464"/>
          </a:xfrm>
        </p:spPr>
        <p:txBody>
          <a:bodyPr>
            <a:normAutofit/>
          </a:bodyPr>
          <a:lstStyle/>
          <a:p>
            <a:r>
              <a:rPr lang="en-US" sz="2800" dirty="0"/>
              <a:t>Performance of our models would be assessed based on 2 metrics: root mean squared error and mean absolute percentage error.</a:t>
            </a:r>
          </a:p>
          <a:p>
            <a:endParaRPr lang="en-US" sz="2800" dirty="0"/>
          </a:p>
          <a:p>
            <a:r>
              <a:rPr lang="en-US" sz="2800" dirty="0"/>
              <a:t>Mean absolute percentage error (MAPE) describes the average percentage error of the predictions derived from the mean absolute error.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Root mean squared error (RMSE) defines the difference between the predictions of a model, and the corresponding ground truth.</a:t>
            </a:r>
          </a:p>
        </p:txBody>
      </p:sp>
    </p:spTree>
    <p:extLst>
      <p:ext uri="{BB962C8B-B14F-4D97-AF65-F5344CB8AC3E}">
        <p14:creationId xmlns:p14="http://schemas.microsoft.com/office/powerpoint/2010/main" val="2458829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E838F-D7A7-489A-BFED-4C0C09E1C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1" y="91440"/>
            <a:ext cx="6553200" cy="894080"/>
          </a:xfrm>
        </p:spPr>
        <p:txBody>
          <a:bodyPr/>
          <a:lstStyle/>
          <a:p>
            <a:r>
              <a:rPr lang="en-US" b="1" dirty="0"/>
              <a:t>Machine Learning -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B37DA-99D2-48B9-8536-A568B55D6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598" y="593276"/>
            <a:ext cx="11734799" cy="6238240"/>
          </a:xfrm>
        </p:spPr>
        <p:txBody>
          <a:bodyPr>
            <a:normAutofit/>
          </a:bodyPr>
          <a:lstStyle/>
          <a:p>
            <a:r>
              <a:rPr lang="en-US" sz="2400" dirty="0"/>
              <a:t>Five Models were deployed in this investigation:</a:t>
            </a:r>
          </a:p>
          <a:p>
            <a:pPr lvl="4"/>
            <a:r>
              <a:rPr lang="en-US" sz="2000" dirty="0" err="1"/>
              <a:t>XGBoost</a:t>
            </a:r>
            <a:endParaRPr lang="en-US" sz="2000" dirty="0"/>
          </a:p>
          <a:p>
            <a:pPr lvl="4"/>
            <a:r>
              <a:rPr lang="en-US" sz="2000" dirty="0" err="1"/>
              <a:t>LightGBM</a:t>
            </a:r>
            <a:endParaRPr lang="en-US" sz="2000" dirty="0"/>
          </a:p>
          <a:p>
            <a:pPr lvl="4"/>
            <a:r>
              <a:rPr lang="en-US" sz="2000" dirty="0"/>
              <a:t>Ridge Regression</a:t>
            </a:r>
          </a:p>
          <a:p>
            <a:pPr lvl="4"/>
            <a:r>
              <a:rPr lang="en-US" sz="2000" dirty="0" err="1"/>
              <a:t>RandomForestRegressor</a:t>
            </a:r>
            <a:endParaRPr lang="en-US" sz="2000" dirty="0"/>
          </a:p>
          <a:p>
            <a:pPr lvl="4"/>
            <a:r>
              <a:rPr lang="en-US" sz="2000" dirty="0"/>
              <a:t>Ordinary Least Square (OLS)</a:t>
            </a:r>
          </a:p>
          <a:p>
            <a:r>
              <a:rPr lang="en-US" sz="2600" dirty="0"/>
              <a:t>First model to test: XGB, has following params:-</a:t>
            </a:r>
          </a:p>
          <a:p>
            <a:pPr marL="0" indent="0">
              <a:buNone/>
            </a:pPr>
            <a:r>
              <a:rPr lang="en-US" sz="2600" dirty="0"/>
              <a:t>   objective = </a:t>
            </a:r>
            <a:r>
              <a:rPr lang="en-US" sz="2600" dirty="0" err="1"/>
              <a:t>reg:linear</a:t>
            </a:r>
            <a:r>
              <a:rPr lang="en-US" sz="2600" dirty="0"/>
              <a:t>, learning rate = 0.1, </a:t>
            </a:r>
          </a:p>
          <a:p>
            <a:pPr marL="0" indent="0">
              <a:buNone/>
            </a:pPr>
            <a:r>
              <a:rPr lang="en-US" sz="2600" dirty="0"/>
              <a:t>    </a:t>
            </a:r>
            <a:r>
              <a:rPr lang="en-US" sz="2600" dirty="0" err="1"/>
              <a:t>max_depth</a:t>
            </a:r>
            <a:r>
              <a:rPr lang="en-US" sz="2600" dirty="0"/>
              <a:t> = 5, </a:t>
            </a:r>
            <a:r>
              <a:rPr lang="en-US" sz="2600" dirty="0" err="1"/>
              <a:t>n_estimators</a:t>
            </a:r>
            <a:r>
              <a:rPr lang="en-US" sz="2600" dirty="0"/>
              <a:t> = 10</a:t>
            </a:r>
          </a:p>
          <a:p>
            <a:r>
              <a:rPr lang="en-US" sz="2600" dirty="0" err="1"/>
              <a:t>train_test_split</a:t>
            </a:r>
            <a:r>
              <a:rPr lang="en-US" sz="2600" dirty="0"/>
              <a:t> ratio</a:t>
            </a:r>
            <a:r>
              <a:rPr lang="en-US" sz="2600" dirty="0">
                <a:sym typeface="Wingdings" panose="05000000000000000000" pitchFamily="2" charset="2"/>
              </a:rPr>
              <a:t>2:8</a:t>
            </a:r>
          </a:p>
          <a:p>
            <a:r>
              <a:rPr lang="en-US" sz="2600" dirty="0">
                <a:sym typeface="Wingdings" panose="05000000000000000000" pitchFamily="2" charset="2"/>
              </a:rPr>
              <a:t>Table 1 show the sample of</a:t>
            </a:r>
          </a:p>
          <a:p>
            <a:pPr marL="0" indent="0">
              <a:buNone/>
            </a:pPr>
            <a:r>
              <a:rPr lang="en-US" sz="2600" dirty="0">
                <a:sym typeface="Wingdings" panose="05000000000000000000" pitchFamily="2" charset="2"/>
              </a:rPr>
              <a:t>    actual and predicted fare values.</a:t>
            </a:r>
          </a:p>
          <a:p>
            <a:pPr marL="0" indent="0">
              <a:buNone/>
            </a:pPr>
            <a:endParaRPr lang="en-US" sz="2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600" dirty="0"/>
          </a:p>
          <a:p>
            <a:endParaRPr lang="en-US" sz="2400" dirty="0"/>
          </a:p>
          <a:p>
            <a:pPr marL="1828800" lvl="4" indent="0">
              <a:buNone/>
            </a:pPr>
            <a:endParaRPr lang="en-US" sz="1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457CE98-7397-49B6-8470-DC807A2FE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169206"/>
              </p:ext>
            </p:extLst>
          </p:nvPr>
        </p:nvGraphicFramePr>
        <p:xfrm>
          <a:off x="8442956" y="775243"/>
          <a:ext cx="3647441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081">
                  <a:extLst>
                    <a:ext uri="{9D8B030D-6E8A-4147-A177-3AD203B41FA5}">
                      <a16:colId xmlns:a16="http://schemas.microsoft.com/office/drawing/2014/main" val="2480872283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377267058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1781591120"/>
                    </a:ext>
                  </a:extLst>
                </a:gridCol>
              </a:tblGrid>
              <a:tr h="337608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715374"/>
                  </a:ext>
                </a:extLst>
              </a:tr>
              <a:tr h="33760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931846"/>
                  </a:ext>
                </a:extLst>
              </a:tr>
              <a:tr h="33760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346980"/>
                  </a:ext>
                </a:extLst>
              </a:tr>
              <a:tr h="33760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479068"/>
                  </a:ext>
                </a:extLst>
              </a:tr>
              <a:tr h="337608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504729"/>
                  </a:ext>
                </a:extLst>
              </a:tr>
              <a:tr h="337608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268130"/>
                  </a:ext>
                </a:extLst>
              </a:tr>
              <a:tr h="337608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992526"/>
                  </a:ext>
                </a:extLst>
              </a:tr>
              <a:tr h="337608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215038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A7DBF87F-C1BB-4A15-9D87-22ACC9534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978" y="3803379"/>
            <a:ext cx="3400425" cy="292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216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A5A7-0255-4D00-A74B-078B2DA6E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758" y="0"/>
            <a:ext cx="11976242" cy="688369"/>
          </a:xfrm>
        </p:spPr>
        <p:txBody>
          <a:bodyPr>
            <a:noAutofit/>
          </a:bodyPr>
          <a:lstStyle/>
          <a:p>
            <a:r>
              <a:rPr lang="en-US" sz="4000" dirty="0"/>
              <a:t>Machine Learning [contd.]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F982D-1BAA-410A-914F-673A53678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3839" y="770561"/>
            <a:ext cx="6205590" cy="6087438"/>
          </a:xfrm>
        </p:spPr>
        <p:txBody>
          <a:bodyPr>
            <a:normAutofit/>
          </a:bodyPr>
          <a:lstStyle/>
          <a:p>
            <a:r>
              <a:rPr lang="en-US" sz="2400" dirty="0"/>
              <a:t> Feature importance of XGB shows that distance contributed to fare changes: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And </a:t>
            </a:r>
            <a:r>
              <a:rPr lang="en-US" sz="2400" dirty="0" err="1"/>
              <a:t>shap</a:t>
            </a:r>
            <a:r>
              <a:rPr lang="en-US" sz="2400" dirty="0"/>
              <a:t> summary plot confirms this: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841E3A-7091-4AD5-A90B-8E0DE46722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5591" y="599353"/>
            <a:ext cx="5955006" cy="625864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Shap</a:t>
            </a:r>
            <a:r>
              <a:rPr lang="en-US" dirty="0"/>
              <a:t> summary plot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Dependence shows distance not depending on </a:t>
            </a:r>
            <a:r>
              <a:rPr lang="en-US" dirty="0" err="1"/>
              <a:t>tot_minutes</a:t>
            </a:r>
            <a:r>
              <a:rPr lang="en-US" dirty="0"/>
              <a:t>: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22D1E1D-6482-4D1D-9F6E-359CA8C59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25" y="2167846"/>
            <a:ext cx="4733199" cy="260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E23AB86D-BABF-42DF-8E76-062E7CDCF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429" y="1099334"/>
            <a:ext cx="5476875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5CE7DC82-5EBA-4527-91EF-68EABA993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705" y="4561832"/>
            <a:ext cx="3708159" cy="2477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13636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12129</TotalTime>
  <Words>1414</Words>
  <Application>Microsoft Office PowerPoint</Application>
  <PresentationFormat>Widescreen</PresentationFormat>
  <Paragraphs>386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Century Gothic</vt:lpstr>
      <vt:lpstr>Helvetica Neue</vt:lpstr>
      <vt:lpstr>Wingdings</vt:lpstr>
      <vt:lpstr>Wingdings 3</vt:lpstr>
      <vt:lpstr>Wisp</vt:lpstr>
      <vt:lpstr>New York City Taxi Fare Prediction (Machine Learning Approach)</vt:lpstr>
      <vt:lpstr>             Table of Contents</vt:lpstr>
      <vt:lpstr>Problem Statement</vt:lpstr>
      <vt:lpstr>Data Collection</vt:lpstr>
      <vt:lpstr>Data Wrangling &amp; Manipulation</vt:lpstr>
      <vt:lpstr>Exploratory Data Analysis (EDA)</vt:lpstr>
      <vt:lpstr>Model Assessments</vt:lpstr>
      <vt:lpstr>Machine Learning - ML</vt:lpstr>
      <vt:lpstr>Machine Learning [contd.]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City Taxi Fare Prediction (Machine Learning Approach)</dc:title>
  <dc:creator>Marcel Ngwueke</dc:creator>
  <cp:lastModifiedBy>Marcel Ngwueke</cp:lastModifiedBy>
  <cp:revision>10</cp:revision>
  <dcterms:created xsi:type="dcterms:W3CDTF">2021-12-11T16:51:23Z</dcterms:created>
  <dcterms:modified xsi:type="dcterms:W3CDTF">2021-12-26T18:13:25Z</dcterms:modified>
</cp:coreProperties>
</file>