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6" r:id="rId5"/>
    <p:sldId id="259" r:id="rId6"/>
    <p:sldId id="265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A1314C-6106-9C75-4FA1-54A3A5762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F6BEB6-32D2-E5AF-BACD-57E11B32C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4012F6-F889-0212-07D0-E392F240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2B17-A26A-4489-9085-C61FC00AB5CF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5FE031-E6FE-24C3-E6CD-18E8F5925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8C6490-4AA7-1FCF-62E0-33628D129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6AF0-BF09-4460-9C80-B709693AC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897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8D3177-2BE5-FCD3-9AA6-EA66D98A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EDE184-FB52-919F-2A4C-AFFBCB26B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74A799-F7EB-1AA0-D020-27B7D6F8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2B17-A26A-4489-9085-C61FC00AB5CF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D8ED62-1514-74F9-5BBF-9E2E69F42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4FA977-FE5F-D05F-A68F-91A82074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6AF0-BF09-4460-9C80-B709693AC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93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EE8DEF-367A-71D0-6CD1-04F57A730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5B6FA9-26E2-616C-3D84-51B42937B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8FAFBB-7682-BAAC-5FF5-3F1D25585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2B17-A26A-4489-9085-C61FC00AB5CF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DEAE69-8E4B-7742-C81E-BFABDE54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79C805-251F-4067-9EB1-FAE61658F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6AF0-BF09-4460-9C80-B709693AC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21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EF285B-95FF-065D-09F6-6AFF4C395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6619C9-3E36-EC3F-388D-CEF5085B8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B8A080-7C93-07FF-3DA8-A4909735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2B17-A26A-4489-9085-C61FC00AB5CF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D57E1F-326C-5D41-915B-D371F333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8972B8-B45A-A4ED-F4EA-F7927FFA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6AF0-BF09-4460-9C80-B709693AC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86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D76236-A88A-2B30-0DB0-F16EBAAFA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E06B9D-452B-AB5A-B0A2-4C289FE13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36E93D-FC69-8671-1E06-312A59AFD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2B17-A26A-4489-9085-C61FC00AB5CF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A181D1-899B-7294-6D30-D1BBD8D1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D83336-D207-256B-D1A1-4AA2E019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6AF0-BF09-4460-9C80-B709693AC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7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324F1-B2AE-461B-C0AA-EE2F27BC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7D6DFB-4686-B9B9-4138-6B9E6C6A5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EA1993-3647-2E15-6A2F-5245280BB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4EA449-D09E-9DE4-18CA-52A2711D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2B17-A26A-4489-9085-C61FC00AB5CF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94DDD0-3E8F-C18F-BF66-947C6682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21D2E3-E62E-9E06-9222-EB430A3C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6AF0-BF09-4460-9C80-B709693AC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70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8ED530-6CE1-8458-4800-698565760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8B2C04-1F3E-F72F-C19E-414C5C209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7BC8EB-C2A0-0298-6694-38E11EF10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84D7B66-045F-19F6-391A-2D2E6F5A5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150C35A-F1F1-98A2-DDAC-38808463E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339E9AF-07B5-4B83-DC8E-682C21C08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2B17-A26A-4489-9085-C61FC00AB5CF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38B085E-61EE-4569-3D49-5F6FA7F0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7060454-FD71-36CB-B3EF-774B0BC0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6AF0-BF09-4460-9C80-B709693AC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35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2C68C4-E1A1-E32E-4AD2-C8585047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1E4685-CCD6-84EF-4D63-113C3772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2B17-A26A-4489-9085-C61FC00AB5CF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45B79C-595F-9838-09A0-86ADC16A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E459DC-B64A-8097-283D-9B91F44E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6AF0-BF09-4460-9C80-B709693AC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92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9C8C133-9030-17FD-F5C6-4EE4442A9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2B17-A26A-4489-9085-C61FC00AB5CF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60F7817-0B4D-90D0-D1EA-E917C223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421D56-A7CA-95C6-88BE-A03C445E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6AF0-BF09-4460-9C80-B709693AC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12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76D3AC-E6B1-2D3E-B3CB-8A3D45CDA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C1F8C-5223-E2AE-F6A5-CB5F6EFD9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5AD04E-7B79-135C-2A95-B76E2DDDD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FC45FB-611E-D36E-9567-386604C1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2B17-A26A-4489-9085-C61FC00AB5CF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39D993-3105-19A5-D408-95EED8B7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424929-2ECF-F1C6-1A48-7555E605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6AF0-BF09-4460-9C80-B709693AC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27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EAD363-2E26-5B61-EB89-59F1FA27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7532330-7596-0C36-77C0-FD461C5AC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9E6C10-DA1E-EDEF-5D6E-74B3C4018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704608-FE78-C5A9-E674-41547EED1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2B17-A26A-4489-9085-C61FC00AB5CF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FC149D-CB9E-6C51-8062-5699E98B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64BAF3-FFEE-9972-DC41-8694821B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6AF0-BF09-4460-9C80-B709693AC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64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C72AC41-73F1-D45A-0841-AA086A02F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E45B54-7362-02E1-A944-1171C84FE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8A43A3-776C-4E56-692B-5B30CBAE4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142B17-A26A-4489-9085-C61FC00AB5CF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4068D2-87C1-6FA9-8185-DE0130A9B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5C4754-CD9A-87F2-D6BE-4D09B3179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6E6AF0-BF09-4460-9C80-B709693AC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96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D00943-F907-E1E4-3FB7-BE328E78EF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Recommendation systems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98EA6F-6B77-8EF7-F48F-941575D533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1" noProof="0" dirty="0"/>
              <a:t>Group : </a:t>
            </a:r>
            <a:r>
              <a:rPr lang="en-US" noProof="0" dirty="0" err="1"/>
              <a:t>RiMaYa</a:t>
            </a:r>
            <a:endParaRPr lang="en-US" noProof="0" dirty="0"/>
          </a:p>
          <a:p>
            <a:pPr algn="l"/>
            <a:r>
              <a:rPr lang="en-US" noProof="0" dirty="0"/>
              <a:t>Rithy SOCHET</a:t>
            </a:r>
          </a:p>
          <a:p>
            <a:pPr algn="l"/>
            <a:r>
              <a:rPr lang="en-US" dirty="0"/>
              <a:t>Marc KASPAR</a:t>
            </a:r>
          </a:p>
          <a:p>
            <a:pPr algn="l"/>
            <a:r>
              <a:rPr lang="en-US" noProof="0" dirty="0"/>
              <a:t>Yannis FONTAINE</a:t>
            </a:r>
          </a:p>
        </p:txBody>
      </p:sp>
    </p:spTree>
    <p:extLst>
      <p:ext uri="{BB962C8B-B14F-4D97-AF65-F5344CB8AC3E}">
        <p14:creationId xmlns:p14="http://schemas.microsoft.com/office/powerpoint/2010/main" val="228478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3FFF7A-D1C9-2C8E-5653-5DDA19A38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noProof="0" dirty="0"/>
              <a:t>Matrix </a:t>
            </a:r>
            <a:r>
              <a:rPr lang="en-US" b="1" noProof="0" dirty="0" err="1"/>
              <a:t>factorisation</a:t>
            </a:r>
            <a:endParaRPr lang="en-US" b="1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1EF237D-302B-EB0E-0AFD-E2E736AAB8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Cost</a:t>
                </a:r>
                <a:r>
                  <a:rPr lang="en-US" b="1" noProof="0" dirty="0"/>
                  <a:t> function:</a:t>
                </a:r>
                <a:r>
                  <a:rPr lang="en-US" noProof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  <m:sub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b="0" i="1" noProof="0" smtClean="0">
                        <a:latin typeface="Cambria Math" panose="02040503050406030204" pitchFamily="18" charset="0"/>
                      </a:rPr>
                      <m:t> +  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𝜇</m:t>
                    </m:r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noProof="0" dirty="0"/>
              </a:p>
              <a:p>
                <a:endParaRPr lang="en-US" noProof="0" dirty="0"/>
              </a:p>
              <a:p>
                <a:r>
                  <a:rPr lang="en-US" b="1" dirty="0" err="1"/>
                  <a:t>Optimiser</a:t>
                </a:r>
                <a:r>
                  <a:rPr lang="en-US" b="1" dirty="0"/>
                  <a:t>:</a:t>
                </a:r>
                <a:r>
                  <a:rPr lang="en-US" dirty="0"/>
                  <a:t> Alternated Least-Square (ALS)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noProof="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noProof="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1EF237D-302B-EB0E-0AFD-E2E736AAB8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017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4F3E8-B0C0-7C81-CE59-B205FCBF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Some</a:t>
            </a:r>
            <a:r>
              <a:rPr lang="fr-FR" b="1" dirty="0"/>
              <a:t> </a:t>
            </a:r>
            <a:r>
              <a:rPr lang="fr-FR" b="1" dirty="0" err="1"/>
              <a:t>results</a:t>
            </a:r>
            <a:r>
              <a:rPr lang="fr-FR" b="1" dirty="0"/>
              <a:t>: </a:t>
            </a:r>
            <a:r>
              <a:rPr lang="fr-FR" b="1" dirty="0" err="1"/>
              <a:t>different</a:t>
            </a:r>
            <a:r>
              <a:rPr lang="fr-FR" b="1" dirty="0"/>
              <a:t> initialisation</a:t>
            </a:r>
          </a:p>
        </p:txBody>
      </p:sp>
      <p:pic>
        <p:nvPicPr>
          <p:cNvPr id="5" name="Espace réservé du contenu 4" descr="Une image contenant texte, ligne, Tracé, diagramme&#10;&#10;Description générée automatiquement">
            <a:extLst>
              <a:ext uri="{FF2B5EF4-FFF2-40B4-BE49-F238E27FC236}">
                <a16:creationId xmlns:a16="http://schemas.microsoft.com/office/drawing/2014/main" id="{34017A77-F3FF-9F61-5601-11B02B6F7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7" y="1652897"/>
            <a:ext cx="5801784" cy="4351338"/>
          </a:xfrm>
        </p:spPr>
      </p:pic>
      <p:pic>
        <p:nvPicPr>
          <p:cNvPr id="7" name="Image 6" descr="Une image contenant texte, ligne, Tracé, diagramme&#10;&#10;Description générée automatiquement">
            <a:extLst>
              <a:ext uri="{FF2B5EF4-FFF2-40B4-BE49-F238E27FC236}">
                <a16:creationId xmlns:a16="http://schemas.microsoft.com/office/drawing/2014/main" id="{559D0FF2-7018-E01A-8E78-61209CBAE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390" y="1652897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0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AC48C3-A2F0-CCC3-44AF-6FAB008F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Some</a:t>
            </a:r>
            <a:r>
              <a:rPr lang="fr-FR" b="1" dirty="0"/>
              <a:t> </a:t>
            </a:r>
            <a:r>
              <a:rPr lang="fr-FR" b="1" dirty="0" err="1"/>
              <a:t>results</a:t>
            </a:r>
            <a:r>
              <a:rPr lang="fr-FR" b="1" dirty="0"/>
              <a:t>: </a:t>
            </a:r>
            <a:r>
              <a:rPr lang="fr-FR" b="1" dirty="0" err="1"/>
              <a:t>regularisation</a:t>
            </a:r>
            <a:endParaRPr lang="fr-FR" b="1" dirty="0"/>
          </a:p>
        </p:txBody>
      </p:sp>
      <p:pic>
        <p:nvPicPr>
          <p:cNvPr id="5" name="Espace réservé du contenu 4" descr="Une image contenant texte, ligne, Tracé, diagramme&#10;&#10;Description générée automatiquement">
            <a:extLst>
              <a:ext uri="{FF2B5EF4-FFF2-40B4-BE49-F238E27FC236}">
                <a16:creationId xmlns:a16="http://schemas.microsoft.com/office/drawing/2014/main" id="{78C4E091-2601-9372-DD22-3569A58BF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70071"/>
            <a:ext cx="4255532" cy="319164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696E93C8-1F12-8E78-9E82-B44ADA2D63D1}"/>
                  </a:ext>
                </a:extLst>
              </p:cNvPr>
              <p:cNvSpPr txBox="1"/>
              <p:nvPr/>
            </p:nvSpPr>
            <p:spPr>
              <a:xfrm>
                <a:off x="760379" y="5165608"/>
                <a:ext cx="2274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fr-FR" dirty="0"/>
                  <a:t>,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696E93C8-1F12-8E78-9E82-B44ADA2D6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79" y="5165608"/>
                <a:ext cx="2274651" cy="646331"/>
              </a:xfrm>
              <a:prstGeom prst="rect">
                <a:avLst/>
              </a:prstGeom>
              <a:blipFill>
                <a:blip r:embed="rId3"/>
                <a:stretch>
                  <a:fillRect t="-37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 7" descr="Une image contenant texte, ligne, Tracé, diagramme&#10;&#10;Description générée automatiquement">
            <a:extLst>
              <a:ext uri="{FF2B5EF4-FFF2-40B4-BE49-F238E27FC236}">
                <a16:creationId xmlns:a16="http://schemas.microsoft.com/office/drawing/2014/main" id="{86891B3E-3267-ACB5-D8EC-18015A2AAC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57" y="1849454"/>
            <a:ext cx="4255532" cy="31916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D93A2F34-4B39-51FB-B466-F6DC9330E7C2}"/>
                  </a:ext>
                </a:extLst>
              </p:cNvPr>
              <p:cNvSpPr txBox="1"/>
              <p:nvPr/>
            </p:nvSpPr>
            <p:spPr>
              <a:xfrm>
                <a:off x="4715482" y="5175556"/>
                <a:ext cx="2274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D93A2F34-4B39-51FB-B466-F6DC9330E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482" y="5175556"/>
                <a:ext cx="227465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 10" descr="Une image contenant texte, diagramme, Tracé, ligne&#10;&#10;Description générée automatiquement">
            <a:extLst>
              <a:ext uri="{FF2B5EF4-FFF2-40B4-BE49-F238E27FC236}">
                <a16:creationId xmlns:a16="http://schemas.microsoft.com/office/drawing/2014/main" id="{5309C380-C905-BB24-E91F-BC802CA876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69" y="1928837"/>
            <a:ext cx="4255532" cy="31916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08CDB78-438A-6E05-E5BC-CD2552D0E8BF}"/>
                  </a:ext>
                </a:extLst>
              </p:cNvPr>
              <p:cNvSpPr txBox="1"/>
              <p:nvPr/>
            </p:nvSpPr>
            <p:spPr>
              <a:xfrm>
                <a:off x="8801911" y="5358635"/>
                <a:ext cx="2274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dirty="0"/>
                  <a:t>,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08CDB78-438A-6E05-E5BC-CD2552D0E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911" y="5358635"/>
                <a:ext cx="2274651" cy="646331"/>
              </a:xfrm>
              <a:prstGeom prst="rect">
                <a:avLst/>
              </a:prstGeom>
              <a:blipFill>
                <a:blip r:embed="rId7"/>
                <a:stretch>
                  <a:fillRect t="-37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4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9AF6FF-6D20-1B64-DB9A-E0D20422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noProof="0" dirty="0"/>
              <a:t>Deep matrix </a:t>
            </a:r>
            <a:r>
              <a:rPr lang="en-US" b="1" noProof="0" dirty="0" err="1"/>
              <a:t>factorisation</a:t>
            </a:r>
            <a:endParaRPr lang="en-US" b="1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5646EF-D50C-128A-A5CA-B009009A8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How it works:</a:t>
            </a:r>
          </a:p>
          <a:p>
            <a:endParaRPr lang="en-US" dirty="0"/>
          </a:p>
          <a:p>
            <a:r>
              <a:rPr lang="en-US" noProof="0" dirty="0"/>
              <a:t>Pros and cons</a:t>
            </a:r>
          </a:p>
          <a:p>
            <a:endParaRPr lang="en-US" dirty="0"/>
          </a:p>
          <a:p>
            <a:endParaRPr lang="en-US" noProof="0" dirty="0"/>
          </a:p>
          <a:p>
            <a:r>
              <a:rPr lang="en-US" noProof="0" dirty="0"/>
              <a:t>Some results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724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271DB2-F86A-DBF0-5BE0-4570C8BD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pic>
        <p:nvPicPr>
          <p:cNvPr id="5" name="Espace réservé du contenu 4" descr="Une image contenant texte, diagramme, ligne, capture d’écran&#10;&#10;Description générée automatiquement">
            <a:extLst>
              <a:ext uri="{FF2B5EF4-FFF2-40B4-BE49-F238E27FC236}">
                <a16:creationId xmlns:a16="http://schemas.microsoft.com/office/drawing/2014/main" id="{0D36E2E4-3170-EA56-1B67-858A37308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90688"/>
            <a:ext cx="4876800" cy="4178194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D28F18E-6C6C-417E-C9F1-7E1CCB826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232" y="3081289"/>
            <a:ext cx="5801535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28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FDCE3-08EC-655B-14CD-0669752B8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Collaborative Filtering</a:t>
            </a:r>
            <a:endParaRPr lang="en-US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BB29FF-A251-9AAF-3FE4-554D3770F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</a:t>
            </a:r>
            <a:r>
              <a:rPr lang="en-US" noProof="0" dirty="0"/>
              <a:t>:</a:t>
            </a:r>
          </a:p>
          <a:p>
            <a:pPr marL="114300" lvl="0" indent="0" algn="l">
              <a:buNone/>
            </a:pPr>
            <a:r>
              <a:rPr lang="en-US" sz="2800" dirty="0"/>
              <a:t>- It captures more complex non-linear relationships between users and items</a:t>
            </a:r>
          </a:p>
          <a:p>
            <a:pPr marL="114300" lvl="0" indent="0" algn="l">
              <a:buNone/>
            </a:pPr>
            <a:r>
              <a:rPr lang="en-US" sz="2800" dirty="0"/>
              <a:t>- Generalization of Matrix Factorization</a:t>
            </a:r>
          </a:p>
          <a:p>
            <a:endParaRPr lang="en-US" dirty="0"/>
          </a:p>
          <a:p>
            <a:r>
              <a:rPr lang="en-US" noProof="0" dirty="0"/>
              <a:t>Disadvantages:</a:t>
            </a:r>
          </a:p>
          <a:p>
            <a:pPr marL="0" indent="0">
              <a:buNone/>
            </a:pPr>
            <a:r>
              <a:rPr lang="en-US" noProof="0" dirty="0"/>
              <a:t>- </a:t>
            </a:r>
            <a:r>
              <a:rPr lang="en-US" sz="2800" dirty="0"/>
              <a:t>Risk of overfitting</a:t>
            </a:r>
          </a:p>
          <a:p>
            <a:pPr marL="0" indent="0"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2440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8DB7B3-7404-9B38-3F01-6337ADB2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958A14-BA62-8CBD-7CC0-F56A21761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Espace réservé du contenu 4" descr="Une image contenant texte, ligne, diagramme, capture d’écran&#10;&#10;Description générée automatiquement">
            <a:extLst>
              <a:ext uri="{FF2B5EF4-FFF2-40B4-BE49-F238E27FC236}">
                <a16:creationId xmlns:a16="http://schemas.microsoft.com/office/drawing/2014/main" id="{CED58A2E-4EDD-FA6D-3976-DFD65AD03F3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652" y="1420219"/>
            <a:ext cx="6780696" cy="40175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1855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3D3C1-7C69-9756-B660-34B502D77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results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D1A4BE-27AC-A79A-69AD-38D3824F6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0" i="0" u="sng" strike="noStrike" kern="1200" cap="none" spc="0" baseline="0" dirty="0" err="1">
                <a:solidFill>
                  <a:srgbClr val="000000"/>
                </a:solidFill>
                <a:uFillTx/>
                <a:latin typeface="Aptos"/>
              </a:rPr>
              <a:t>Parameters</a:t>
            </a:r>
            <a:r>
              <a:rPr lang="fr-FR" sz="3600" b="0" i="0" u="sng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sng" strike="noStrike" kern="1200" cap="none" spc="0" baseline="0" dirty="0" err="1">
                <a:solidFill>
                  <a:srgbClr val="000000"/>
                </a:solidFill>
                <a:uFillTx/>
                <a:latin typeface="Aptos"/>
              </a:rPr>
              <a:t>Optimizer</a:t>
            </a:r>
            <a:r>
              <a:rPr lang="fr-FR" sz="2800" b="0" i="0" u="sng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: </a:t>
            </a:r>
            <a:r>
              <a:rPr lang="fr-FR" sz="2800" b="0" i="0" u="none" strike="noStrike" kern="1200" cap="none" spc="0" baseline="0" dirty="0" err="1">
                <a:solidFill>
                  <a:srgbClr val="000000"/>
                </a:solidFill>
                <a:uFillTx/>
                <a:latin typeface="Aptos"/>
              </a:rPr>
              <a:t>Stochastic</a:t>
            </a:r>
            <a:r>
              <a:rPr lang="fr-FR" sz="28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 Gradient </a:t>
            </a:r>
            <a:r>
              <a:rPr lang="fr-FR" sz="2800" b="0" i="0" u="none" strike="noStrike" kern="1200" cap="none" spc="0" baseline="0" dirty="0" err="1">
                <a:solidFill>
                  <a:srgbClr val="000000"/>
                </a:solidFill>
                <a:uFillTx/>
                <a:latin typeface="Aptos"/>
              </a:rPr>
              <a:t>Descent</a:t>
            </a:r>
            <a:r>
              <a:rPr lang="fr-FR" sz="28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1200" cap="none" spc="0" baseline="0" dirty="0" err="1">
                <a:solidFill>
                  <a:srgbClr val="000000"/>
                </a:solidFill>
                <a:uFillTx/>
                <a:latin typeface="Aptos"/>
              </a:rPr>
              <a:t>with</a:t>
            </a:r>
            <a:r>
              <a:rPr lang="fr-FR" sz="28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 </a:t>
            </a:r>
            <a:r>
              <a:rPr lang="fr-FR" sz="2800" b="0" i="0" u="none" strike="noStrike" kern="1200" cap="none" spc="0" baseline="0" dirty="0" err="1">
                <a:solidFill>
                  <a:srgbClr val="000000"/>
                </a:solidFill>
                <a:uFillTx/>
                <a:latin typeface="Aptos"/>
              </a:rPr>
              <a:t>learning</a:t>
            </a:r>
            <a:r>
              <a:rPr lang="fr-FR" sz="28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 rate = 0.001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sng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Batch size:</a:t>
            </a:r>
            <a:r>
              <a:rPr lang="fr-FR" sz="28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 128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sng" strike="noStrike" kern="1200" cap="none" spc="0" baseline="0" dirty="0" err="1">
                <a:solidFill>
                  <a:srgbClr val="000000"/>
                </a:solidFill>
                <a:uFillTx/>
                <a:latin typeface="Aptos"/>
              </a:rPr>
              <a:t>Number</a:t>
            </a:r>
            <a:r>
              <a:rPr lang="fr-FR" sz="2800" b="0" i="0" u="sng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 of </a:t>
            </a:r>
            <a:r>
              <a:rPr lang="fr-FR" sz="2800" b="0" i="0" u="sng" strike="noStrike" kern="1200" cap="none" spc="0" baseline="0" dirty="0" err="1">
                <a:solidFill>
                  <a:srgbClr val="000000"/>
                </a:solidFill>
                <a:uFillTx/>
                <a:latin typeface="Aptos"/>
              </a:rPr>
              <a:t>epochs</a:t>
            </a:r>
            <a:r>
              <a:rPr lang="fr-FR" sz="2800" b="0" i="0" u="sng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:</a:t>
            </a:r>
            <a:r>
              <a:rPr lang="fr-FR" sz="28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 30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sng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MLP structure: </a:t>
            </a:r>
            <a:r>
              <a:rPr lang="fr-FR" sz="28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[64,32, 16, 8]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800" b="0" i="0" u="none" strike="noStrike" kern="1200" cap="none" spc="0" baseline="0" dirty="0">
              <a:solidFill>
                <a:srgbClr val="000000"/>
              </a:solidFill>
              <a:uFillTx/>
              <a:latin typeface="Apto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0" i="0" u="sng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Test </a:t>
            </a:r>
            <a:r>
              <a:rPr lang="fr-FR" sz="3600" b="0" i="0" u="sng" strike="noStrike" kern="1200" cap="none" spc="0" baseline="0" dirty="0" err="1">
                <a:solidFill>
                  <a:srgbClr val="000000"/>
                </a:solidFill>
                <a:uFillTx/>
                <a:latin typeface="Aptos"/>
              </a:rPr>
              <a:t>results</a:t>
            </a:r>
            <a:r>
              <a:rPr lang="fr-FR" sz="3600" b="0" i="0" u="sng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RMSE = 1.0379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1200" cap="none" spc="0" baseline="0" dirty="0" err="1">
                <a:solidFill>
                  <a:srgbClr val="000000"/>
                </a:solidFill>
                <a:uFillTx/>
                <a:latin typeface="Aptos"/>
              </a:rPr>
              <a:t>Accuracy</a:t>
            </a:r>
            <a:r>
              <a:rPr lang="fr-FR" sz="28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 = 0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Time = 17.22s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800" b="0" i="0" u="none" strike="noStrike" kern="1200" cap="none" spc="0" baseline="0" dirty="0">
              <a:solidFill>
                <a:srgbClr val="000000"/>
              </a:solidFill>
              <a:uFillTx/>
              <a:latin typeface="Apto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0" i="0" u="sng" strike="noStrike" kern="1200" cap="none" spc="0" baseline="0" dirty="0" err="1">
                <a:solidFill>
                  <a:srgbClr val="000000"/>
                </a:solidFill>
                <a:uFillTx/>
                <a:latin typeface="Aptos"/>
              </a:rPr>
              <a:t>With</a:t>
            </a:r>
            <a:r>
              <a:rPr lang="fr-FR" sz="3600" b="0" i="0" u="sng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 </a:t>
            </a:r>
            <a:r>
              <a:rPr lang="fr-FR" sz="3600" b="0" i="0" u="sng" strike="noStrike" kern="1200" cap="none" spc="0" baseline="0" dirty="0" err="1">
                <a:solidFill>
                  <a:srgbClr val="000000"/>
                </a:solidFill>
                <a:uFillTx/>
                <a:latin typeface="Aptos"/>
              </a:rPr>
              <a:t>Rounding</a:t>
            </a:r>
            <a:r>
              <a:rPr lang="fr-FR" sz="3600" b="0" i="0" u="sng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RMSE= 1.1473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Time = 17.38s</a:t>
            </a:r>
          </a:p>
          <a:p>
            <a:endParaRPr lang="fr-FR" dirty="0"/>
          </a:p>
        </p:txBody>
      </p:sp>
      <p:pic>
        <p:nvPicPr>
          <p:cNvPr id="4" name="Espace réservé du contenu 4" descr="Une image contenant texte, diagramme, ligne, capture d’écran&#10;&#10;Description générée automatiquement">
            <a:extLst>
              <a:ext uri="{FF2B5EF4-FFF2-40B4-BE49-F238E27FC236}">
                <a16:creationId xmlns:a16="http://schemas.microsoft.com/office/drawing/2014/main" id="{DED2542B-C329-597B-C31C-AB4D624E5892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81037"/>
            <a:ext cx="5801785" cy="43513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D72AFA6-EEB8-4BA8-FEFA-8CE9322935DC}"/>
              </a:ext>
            </a:extLst>
          </p:cNvPr>
          <p:cNvSpPr txBox="1"/>
          <p:nvPr/>
        </p:nvSpPr>
        <p:spPr>
          <a:xfrm>
            <a:off x="7321304" y="5281502"/>
            <a:ext cx="2869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Evolution of RMSE for NCF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52838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168</Words>
  <Application>Microsoft Office PowerPoint</Application>
  <PresentationFormat>Grand écran</PresentationFormat>
  <Paragraphs>51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Thème Office</vt:lpstr>
      <vt:lpstr>Recommendation systems</vt:lpstr>
      <vt:lpstr>Matrix factorisation</vt:lpstr>
      <vt:lpstr>Some results: different initialisation</vt:lpstr>
      <vt:lpstr>Some results: regularisation</vt:lpstr>
      <vt:lpstr>Deep matrix factorisation</vt:lpstr>
      <vt:lpstr>Architecture</vt:lpstr>
      <vt:lpstr>Neural Collaborative Filtering</vt:lpstr>
      <vt:lpstr>Architecture</vt:lpstr>
      <vt:lpstr>Some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Rithy Sochet</dc:creator>
  <cp:lastModifiedBy>FONTAINE Yannis</cp:lastModifiedBy>
  <cp:revision>17</cp:revision>
  <dcterms:created xsi:type="dcterms:W3CDTF">2024-10-02T12:15:06Z</dcterms:created>
  <dcterms:modified xsi:type="dcterms:W3CDTF">2024-10-08T15:21:55Z</dcterms:modified>
</cp:coreProperties>
</file>