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50AF5C-031F-4B51-8943-2D2334F67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FC1F65B-6230-4FD9-AC31-14F1BA533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E2AC0E-1D2D-4603-929E-4B524893C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E72B-D789-4266-A336-0C88DF1D9031}" type="datetimeFigureOut">
              <a:rPr lang="fr-FR" smtClean="0"/>
              <a:t>08/01/2023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1FEA35-1A54-452C-9727-E36DF3637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26B8BA-588F-487E-B1C3-5731C0B7C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46E0-3DCF-46CB-B234-3E9E35BBBB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4896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46ABAE-3236-4B30-86B8-F9374FC80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174C282-E51A-4829-BFD7-8420D5C3D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5A60C4-6325-41FC-854F-FC749BF1C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E72B-D789-4266-A336-0C88DF1D9031}" type="datetimeFigureOut">
              <a:rPr lang="fr-FR" smtClean="0"/>
              <a:t>08/01/2023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21E405-925F-4DC8-93FA-D09A22BE9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C15463-9004-431B-925B-8ED199CE3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46E0-3DCF-46CB-B234-3E9E35BBBB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05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5AA98C1-361B-4654-AA11-BA3CCDF64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501AD6F-5B44-4A1C-8CF5-E378F9E8F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949426-49EA-41DD-BDBA-37D204184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E72B-D789-4266-A336-0C88DF1D9031}" type="datetimeFigureOut">
              <a:rPr lang="fr-FR" smtClean="0"/>
              <a:t>08/01/2023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66DCDA-CD6D-44C5-B584-466CDAECA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6FC46D-C796-4D8A-AF56-7EA4E6C50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46E0-3DCF-46CB-B234-3E9E35BBBB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493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46B357-D8C5-4E28-8100-9230410F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97B381-4076-4021-969C-FAF30455D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6CBDCE-CD0F-4C6B-8A27-4CBE43A28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E72B-D789-4266-A336-0C88DF1D9031}" type="datetimeFigureOut">
              <a:rPr lang="fr-FR" smtClean="0"/>
              <a:t>08/01/2023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291F06-5817-4573-B258-B07B7511A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B586BD-E5DD-4A48-A4A7-5C4035450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46E0-3DCF-46CB-B234-3E9E35BBBB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6349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A40489-2D00-4F53-A13A-3D8B0E9E7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ED2F4C-7F56-45CA-9207-8844ADCBD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1C0EF1-3689-406F-8943-3B3A075DB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E72B-D789-4266-A336-0C88DF1D9031}" type="datetimeFigureOut">
              <a:rPr lang="fr-FR" smtClean="0"/>
              <a:t>08/01/2023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DD976A-7261-4655-8FB6-2FE3C4940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1A861A-E39A-473F-94C2-A0D7AEAB2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46E0-3DCF-46CB-B234-3E9E35BBBB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0994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689DCB-1581-434D-B361-F93A28BC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392146-6CD9-4AA4-B5B5-BBA310D5A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0556396-3723-4C2E-9F48-2DDA9CB6D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B284BC-00C7-40EB-B6E9-EE751393F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E72B-D789-4266-A336-0C88DF1D9031}" type="datetimeFigureOut">
              <a:rPr lang="fr-FR" smtClean="0"/>
              <a:t>08/01/2023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4DBD1B9-F2B7-446C-9BA8-08061CF1D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3851F9-44A5-420D-8A41-5065EAFD8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46E0-3DCF-46CB-B234-3E9E35BBBB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4064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0EA2C1-5EB1-40F4-B7DB-6B02A7A0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379D8C-6BF8-4B91-9F96-4A753C48C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0EF5B00-55EF-4515-A53E-3DB414D3E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DBF0A91-7E0A-42E7-A92A-AA8BEFD4A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9393CD6-7336-43CF-8573-1164D19D27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EB75360-B739-4166-A99F-3739368A0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E72B-D789-4266-A336-0C88DF1D9031}" type="datetimeFigureOut">
              <a:rPr lang="fr-FR" smtClean="0"/>
              <a:t>08/01/2023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048B558-2005-4D02-8125-CAD98A6BB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1DB0FCA-8D61-4F4C-9D24-EE15A3035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46E0-3DCF-46CB-B234-3E9E35BBBB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645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D1A7A3-EF2F-4ADD-89B6-191D10D36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B282B97-9E5F-4A5A-A576-099A02D9F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E72B-D789-4266-A336-0C88DF1D9031}" type="datetimeFigureOut">
              <a:rPr lang="fr-FR" smtClean="0"/>
              <a:t>08/01/2023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FD4DB3C-B789-4288-8BD7-3CDBBA6B9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8389E0A-4863-41D6-8CCF-4D72B1227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46E0-3DCF-46CB-B234-3E9E35BBBB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839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05197E9-ACCE-46D9-BB81-D40BE365A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E72B-D789-4266-A336-0C88DF1D9031}" type="datetimeFigureOut">
              <a:rPr lang="fr-FR" smtClean="0"/>
              <a:t>08/01/2023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F23EDEE-26FC-4A84-8CC6-4B0A1D42F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90D999-F894-49D0-A04F-71C19F678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46E0-3DCF-46CB-B234-3E9E35BBBB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0473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A7BF37-E240-474D-88C1-78A698673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1CB9BD-CAAC-4908-BD3A-482BCFEAF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FC004B-9017-4CF8-BDEF-7FF6D9750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D0B1BF9-7C2D-4F70-B3A0-F99F401C4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E72B-D789-4266-A336-0C88DF1D9031}" type="datetimeFigureOut">
              <a:rPr lang="fr-FR" smtClean="0"/>
              <a:t>08/01/2023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B63D28A-7A88-4B91-A1B4-1F0C3039E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1D38C3-1C6A-4B74-82CF-B210F9A79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46E0-3DCF-46CB-B234-3E9E35BBBB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4314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5C9F82-830C-4971-A95F-FE8FA45B1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C168835-5210-4298-8465-AFA9FCE48C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6C9AB7C-2E20-4D2F-9335-D5C697B9D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A88AC6A-3482-40C0-93EE-F4FE1EF68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E72B-D789-4266-A336-0C88DF1D9031}" type="datetimeFigureOut">
              <a:rPr lang="fr-FR" smtClean="0"/>
              <a:t>08/01/2023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DB0920B-BAD1-4F04-A466-D82F3D5F4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FCCE10-5980-4667-8EC6-85CC1375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46E0-3DCF-46CB-B234-3E9E35BBBB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9989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5FC95C2-68B3-4822-A90F-EE86CD16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67B333-BE3D-4F74-8F47-6279B45E6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44B83D-3CB9-48BD-B243-84C11B61D4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3E72B-D789-4266-A336-0C88DF1D9031}" type="datetimeFigureOut">
              <a:rPr lang="fr-FR" smtClean="0"/>
              <a:t>08/01/2023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E34073-E899-4C6F-BF88-7E163BC3DB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538B75-407B-435E-BFCE-3201872CE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946E0-3DCF-46CB-B234-3E9E35BBBB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966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F165CE-31ED-40E6-A396-576FDE070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4800" dirty="0">
                <a:latin typeface="Arial" panose="020B0604020202020204" pitchFamily="34" charset="0"/>
                <a:cs typeface="Arial" panose="020B0604020202020204" pitchFamily="34" charset="0"/>
              </a:rPr>
              <a:t>Projet de Python :</a:t>
            </a:r>
            <a:br>
              <a:rPr lang="fr-FR"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4800" dirty="0">
                <a:latin typeface="Arial" panose="020B0604020202020204" pitchFamily="34" charset="0"/>
                <a:cs typeface="Arial" panose="020B0604020202020204" pitchFamily="34" charset="0"/>
              </a:rPr>
              <a:t>Détection du type de cartes de séjour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0EDCDC4-4749-4F5E-9FD1-6F1AA13C6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2853" y="604079"/>
            <a:ext cx="9144000" cy="1655762"/>
          </a:xfrm>
        </p:spPr>
        <p:txBody>
          <a:bodyPr/>
          <a:lstStyle/>
          <a:p>
            <a:pPr algn="l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AUVRAY Marc-Antoine</a:t>
            </a:r>
            <a:b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DELAMARE Paul</a:t>
            </a:r>
            <a:b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LE GALL Matthieu</a:t>
            </a:r>
            <a:b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PAPET Nathan</a:t>
            </a:r>
          </a:p>
        </p:txBody>
      </p:sp>
      <p:pic>
        <p:nvPicPr>
          <p:cNvPr id="1026" name="Picture 2" descr="Cnam Nouvelle-Aquitaine - French Tech Bordeaux">
            <a:extLst>
              <a:ext uri="{FF2B5EF4-FFF2-40B4-BE49-F238E27FC236}">
                <a16:creationId xmlns:a16="http://schemas.microsoft.com/office/drawing/2014/main" id="{EEA99775-8044-4C74-9886-A962AED4A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406" y="5533921"/>
            <a:ext cx="251574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ous-titre 2">
            <a:extLst>
              <a:ext uri="{FF2B5EF4-FFF2-40B4-BE49-F238E27FC236}">
                <a16:creationId xmlns:a16="http://schemas.microsoft.com/office/drawing/2014/main" id="{ABD10246-1499-4AF0-9CCB-547856CB08D0}"/>
              </a:ext>
            </a:extLst>
          </p:cNvPr>
          <p:cNvSpPr txBox="1">
            <a:spLocks/>
          </p:cNvSpPr>
          <p:nvPr/>
        </p:nvSpPr>
        <p:spPr>
          <a:xfrm>
            <a:off x="1524000" y="466583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Le 10/01/2023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C25A451F-5593-4D1D-A24B-805DA5481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74372"/>
            <a:ext cx="2743200" cy="365125"/>
          </a:xfrm>
        </p:spPr>
        <p:txBody>
          <a:bodyPr/>
          <a:lstStyle/>
          <a:p>
            <a:pPr algn="ctr"/>
            <a:fld id="{69BB7C2E-B2EC-41C4-ADA1-E8A41B69DF67}" type="slidenum">
              <a:rPr lang="fr-FR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1</a:t>
            </a:fld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704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nam Nouvelle-Aquitaine - French Tech Bordeaux">
            <a:extLst>
              <a:ext uri="{FF2B5EF4-FFF2-40B4-BE49-F238E27FC236}">
                <a16:creationId xmlns:a16="http://schemas.microsoft.com/office/drawing/2014/main" id="{EEA99775-8044-4C74-9886-A962AED4A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406" y="5533921"/>
            <a:ext cx="251574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C25A451F-5593-4D1D-A24B-805DA5481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74372"/>
            <a:ext cx="2743200" cy="365125"/>
          </a:xfrm>
        </p:spPr>
        <p:txBody>
          <a:bodyPr/>
          <a:lstStyle/>
          <a:p>
            <a:pPr algn="ctr"/>
            <a:fld id="{69BB7C2E-B2EC-41C4-ADA1-E8A41B69DF67}" type="slidenum">
              <a:rPr lang="fr-FR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2</a:t>
            </a:fld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F6C2BE1-3BEE-4F76-B425-461A530DC7D1}"/>
              </a:ext>
            </a:extLst>
          </p:cNvPr>
          <p:cNvSpPr txBox="1"/>
          <p:nvPr/>
        </p:nvSpPr>
        <p:spPr>
          <a:xfrm>
            <a:off x="1340641" y="874455"/>
            <a:ext cx="7712765" cy="4894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600" dirty="0">
                <a:latin typeface="Arial" panose="020B0604020202020204" pitchFamily="34" charset="0"/>
                <a:cs typeface="Arial" panose="020B0604020202020204" pitchFamily="34" charset="0"/>
              </a:rPr>
              <a:t>Sommaire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I. Objectifs et problématique</a:t>
            </a: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II. Etat des lieux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III. Machine Learning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Deep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 Learning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V. Conclusion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392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30EDCDC4-4749-4F5E-9FD1-6F1AA13C6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2853" y="604079"/>
            <a:ext cx="9144000" cy="535608"/>
          </a:xfrm>
        </p:spPr>
        <p:txBody>
          <a:bodyPr/>
          <a:lstStyle/>
          <a:p>
            <a:pPr algn="l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I. Objectifs et problématique</a:t>
            </a:r>
          </a:p>
        </p:txBody>
      </p:sp>
      <p:pic>
        <p:nvPicPr>
          <p:cNvPr id="1026" name="Picture 2" descr="Cnam Nouvelle-Aquitaine - French Tech Bordeaux">
            <a:extLst>
              <a:ext uri="{FF2B5EF4-FFF2-40B4-BE49-F238E27FC236}">
                <a16:creationId xmlns:a16="http://schemas.microsoft.com/office/drawing/2014/main" id="{EEA99775-8044-4C74-9886-A962AED4A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406" y="5533921"/>
            <a:ext cx="251574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C25A451F-5593-4D1D-A24B-805DA5481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74372"/>
            <a:ext cx="2743200" cy="365125"/>
          </a:xfrm>
        </p:spPr>
        <p:txBody>
          <a:bodyPr/>
          <a:lstStyle/>
          <a:p>
            <a:pPr algn="ctr"/>
            <a:fld id="{69BB7C2E-B2EC-41C4-ADA1-E8A41B69DF67}" type="slidenum">
              <a:rPr lang="fr-FR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3</a:t>
            </a:fld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ous-titre 2">
            <a:extLst>
              <a:ext uri="{FF2B5EF4-FFF2-40B4-BE49-F238E27FC236}">
                <a16:creationId xmlns:a16="http://schemas.microsoft.com/office/drawing/2014/main" id="{D8657817-162E-4152-9305-559C5784FBB9}"/>
              </a:ext>
            </a:extLst>
          </p:cNvPr>
          <p:cNvSpPr txBox="1">
            <a:spLocks/>
          </p:cNvSpPr>
          <p:nvPr/>
        </p:nvSpPr>
        <p:spPr>
          <a:xfrm>
            <a:off x="622853" y="1192695"/>
            <a:ext cx="10946294" cy="4678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/>
              <a:t>Problématique principale : </a:t>
            </a:r>
            <a:br>
              <a:rPr lang="fr-FR" sz="2000" dirty="0"/>
            </a:br>
            <a:r>
              <a:rPr lang="fr-FR" sz="2000" dirty="0"/>
              <a:t>Comment automatiser la reconnaissance du type d’une carte de séjour et catégoriser des cartes de séjour ?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/>
              <a:t>Objectifs secondaires : </a:t>
            </a:r>
            <a:br>
              <a:rPr lang="fr-FR" sz="2000" dirty="0"/>
            </a:br>
            <a:r>
              <a:rPr lang="fr-FR" sz="2000" dirty="0"/>
              <a:t>-travailler sur les notions de traitement et préparation de données, machine </a:t>
            </a:r>
            <a:r>
              <a:rPr lang="fr-FR" sz="2000" dirty="0" err="1"/>
              <a:t>learning</a:t>
            </a:r>
            <a:r>
              <a:rPr lang="fr-FR" sz="2000" dirty="0"/>
              <a:t>, </a:t>
            </a:r>
            <a:r>
              <a:rPr lang="fr-FR" sz="2000" dirty="0" err="1"/>
              <a:t>deep</a:t>
            </a:r>
            <a:r>
              <a:rPr lang="fr-FR" sz="2000" dirty="0"/>
              <a:t> </a:t>
            </a:r>
            <a:r>
              <a:rPr lang="fr-FR" sz="2000" dirty="0" err="1"/>
              <a:t>learning</a:t>
            </a:r>
            <a:r>
              <a:rPr lang="fr-FR" sz="2000" dirty="0"/>
              <a:t>, cross-validation, classification supervisée, réseaux de neurones et data augmentation;</a:t>
            </a:r>
            <a:br>
              <a:rPr lang="fr-FR" sz="2000" dirty="0"/>
            </a:br>
            <a:r>
              <a:rPr lang="fr-FR" sz="2000" dirty="0"/>
              <a:t>-comparer les résultats obtenus avec différentes méthodes de machine </a:t>
            </a:r>
            <a:r>
              <a:rPr lang="fr-FR" sz="2000" dirty="0" err="1"/>
              <a:t>learning</a:t>
            </a:r>
            <a:r>
              <a:rPr lang="fr-FR" sz="2000" dirty="0"/>
              <a:t> et de </a:t>
            </a:r>
            <a:r>
              <a:rPr lang="fr-FR" sz="2000" dirty="0" err="1"/>
              <a:t>deep</a:t>
            </a:r>
            <a:r>
              <a:rPr lang="fr-FR" sz="2000" dirty="0"/>
              <a:t> </a:t>
            </a:r>
            <a:r>
              <a:rPr lang="fr-FR" sz="2000" dirty="0" err="1"/>
              <a:t>learning</a:t>
            </a:r>
            <a:r>
              <a:rPr lang="fr-FR" sz="2000" dirty="0"/>
              <a:t>;</a:t>
            </a:r>
            <a:br>
              <a:rPr lang="fr-FR" sz="2000" dirty="0"/>
            </a:br>
            <a:r>
              <a:rPr lang="fr-FR" sz="2000" dirty="0"/>
              <a:t>-analyser les résultats et proposer des pistes d'amélioration.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465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30EDCDC4-4749-4F5E-9FD1-6F1AA13C6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2853" y="604079"/>
            <a:ext cx="9144000" cy="535608"/>
          </a:xfrm>
        </p:spPr>
        <p:txBody>
          <a:bodyPr/>
          <a:lstStyle/>
          <a:p>
            <a:pPr algn="l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II. </a:t>
            </a:r>
            <a:r>
              <a:rPr lang="fr-FR" dirty="0"/>
              <a:t>Etat des lieux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nam Nouvelle-Aquitaine - French Tech Bordeaux">
            <a:extLst>
              <a:ext uri="{FF2B5EF4-FFF2-40B4-BE49-F238E27FC236}">
                <a16:creationId xmlns:a16="http://schemas.microsoft.com/office/drawing/2014/main" id="{EEA99775-8044-4C74-9886-A962AED4A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406" y="5533921"/>
            <a:ext cx="251574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C25A451F-5593-4D1D-A24B-805DA5481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74372"/>
            <a:ext cx="2743200" cy="365125"/>
          </a:xfrm>
        </p:spPr>
        <p:txBody>
          <a:bodyPr/>
          <a:lstStyle/>
          <a:p>
            <a:pPr algn="ctr"/>
            <a:fld id="{69BB7C2E-B2EC-41C4-ADA1-E8A41B69DF67}" type="slidenum">
              <a:rPr lang="fr-FR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4</a:t>
            </a:fld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ous-titre 2">
            <a:extLst>
              <a:ext uri="{FF2B5EF4-FFF2-40B4-BE49-F238E27FC236}">
                <a16:creationId xmlns:a16="http://schemas.microsoft.com/office/drawing/2014/main" id="{D8657817-162E-4152-9305-559C5784FBB9}"/>
              </a:ext>
            </a:extLst>
          </p:cNvPr>
          <p:cNvSpPr txBox="1">
            <a:spLocks/>
          </p:cNvSpPr>
          <p:nvPr/>
        </p:nvSpPr>
        <p:spPr>
          <a:xfrm>
            <a:off x="622853" y="1192695"/>
            <a:ext cx="10946294" cy="4678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/>
              <a:t>Base de données : </a:t>
            </a:r>
            <a:br>
              <a:rPr lang="fr-FR" sz="1800" dirty="0"/>
            </a:br>
            <a:r>
              <a:rPr lang="fr-FR" sz="1800" dirty="0"/>
              <a:t>-deux types de cartes de séjour (anciennes et nouvelles);</a:t>
            </a:r>
            <a:br>
              <a:rPr lang="fr-FR" sz="1800" dirty="0"/>
            </a:br>
            <a:r>
              <a:rPr lang="fr-FR" sz="1800" dirty="0"/>
              <a:t>-16 images d'anciennes cartes et 12 images de nouvelles cartes;</a:t>
            </a:r>
            <a:br>
              <a:rPr lang="fr-FR" sz="1800" dirty="0"/>
            </a:br>
            <a:r>
              <a:rPr lang="fr-FR" sz="1800" dirty="0"/>
              <a:t>-problèmes de qualité et de précision avec certaines images.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/>
              <a:t>Outils Python utilisés : </a:t>
            </a:r>
            <a:r>
              <a:rPr lang="fr-FR" sz="1800" dirty="0" err="1"/>
              <a:t>NumPy</a:t>
            </a:r>
            <a:r>
              <a:rPr lang="fr-FR" sz="1800" dirty="0"/>
              <a:t>, Pandas, </a:t>
            </a:r>
            <a:r>
              <a:rPr lang="fr-FR" sz="1800" dirty="0" err="1"/>
              <a:t>Sklearn</a:t>
            </a:r>
            <a:r>
              <a:rPr lang="fr-FR" sz="1800" dirty="0"/>
              <a:t>, </a:t>
            </a:r>
            <a:r>
              <a:rPr lang="fr-FR" sz="1800" dirty="0" err="1"/>
              <a:t>Lazypredict</a:t>
            </a:r>
            <a:r>
              <a:rPr lang="fr-FR" sz="1800" dirty="0"/>
              <a:t>, </a:t>
            </a:r>
            <a:r>
              <a:rPr lang="fr-FR" sz="1800" dirty="0" err="1"/>
              <a:t>Matplotlib</a:t>
            </a:r>
            <a:r>
              <a:rPr lang="fr-FR" sz="1800" dirty="0"/>
              <a:t>, </a:t>
            </a:r>
            <a:r>
              <a:rPr lang="fr-FR" sz="1800" dirty="0" err="1"/>
              <a:t>Statistics</a:t>
            </a:r>
            <a:r>
              <a:rPr lang="fr-FR" sz="1800" dirty="0"/>
              <a:t>, </a:t>
            </a:r>
            <a:r>
              <a:rPr lang="fr-FR" sz="1800" dirty="0" err="1"/>
              <a:t>Random</a:t>
            </a:r>
            <a:r>
              <a:rPr lang="fr-FR" sz="1800" dirty="0"/>
              <a:t>, PIL, Os, Pickle, </a:t>
            </a:r>
            <a:r>
              <a:rPr lang="fr-FR" sz="1800" dirty="0" err="1"/>
              <a:t>Keras</a:t>
            </a:r>
            <a:r>
              <a:rPr lang="fr-FR" sz="1800" dirty="0"/>
              <a:t>, </a:t>
            </a:r>
            <a:r>
              <a:rPr lang="fr-FR" sz="1800" dirty="0" err="1"/>
              <a:t>Scikeras</a:t>
            </a:r>
            <a:r>
              <a:rPr lang="fr-FR" sz="1800" dirty="0"/>
              <a:t>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 5" descr="A quoi reconnait-on un faux titre de séjour ? - CTMS">
            <a:extLst>
              <a:ext uri="{FF2B5EF4-FFF2-40B4-BE49-F238E27FC236}">
                <a16:creationId xmlns:a16="http://schemas.microsoft.com/office/drawing/2014/main" id="{F19EBB27-7CB7-4BA4-990D-A0A43D5B065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695" y="3914321"/>
            <a:ext cx="2931160" cy="1879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Image 6" descr="Une image contenant texte, journal&#10;&#10;Description générée automatiquement">
            <a:extLst>
              <a:ext uri="{FF2B5EF4-FFF2-40B4-BE49-F238E27FC236}">
                <a16:creationId xmlns:a16="http://schemas.microsoft.com/office/drawing/2014/main" id="{3254A430-0696-4F20-B9AA-A08527C3157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145" y="3935276"/>
            <a:ext cx="2910205" cy="18326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40315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30EDCDC4-4749-4F5E-9FD1-6F1AA13C6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2853" y="604079"/>
            <a:ext cx="9144000" cy="535608"/>
          </a:xfrm>
        </p:spPr>
        <p:txBody>
          <a:bodyPr/>
          <a:lstStyle/>
          <a:p>
            <a:pPr algn="l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III. Machine Learning 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(1/2)</a:t>
            </a:r>
          </a:p>
          <a:p>
            <a:pPr algn="l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nam Nouvelle-Aquitaine - French Tech Bordeaux">
            <a:extLst>
              <a:ext uri="{FF2B5EF4-FFF2-40B4-BE49-F238E27FC236}">
                <a16:creationId xmlns:a16="http://schemas.microsoft.com/office/drawing/2014/main" id="{EEA99775-8044-4C74-9886-A962AED4A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406" y="5533921"/>
            <a:ext cx="251574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C25A451F-5593-4D1D-A24B-805DA5481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74372"/>
            <a:ext cx="2743200" cy="365125"/>
          </a:xfrm>
        </p:spPr>
        <p:txBody>
          <a:bodyPr/>
          <a:lstStyle/>
          <a:p>
            <a:pPr algn="ctr"/>
            <a:fld id="{69BB7C2E-B2EC-41C4-ADA1-E8A41B69DF67}" type="slidenum">
              <a:rPr lang="fr-FR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5</a:t>
            </a:fld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ous-titre 2">
            <a:extLst>
              <a:ext uri="{FF2B5EF4-FFF2-40B4-BE49-F238E27FC236}">
                <a16:creationId xmlns:a16="http://schemas.microsoft.com/office/drawing/2014/main" id="{D8657817-162E-4152-9305-559C5784FBB9}"/>
              </a:ext>
            </a:extLst>
          </p:cNvPr>
          <p:cNvSpPr txBox="1">
            <a:spLocks/>
          </p:cNvSpPr>
          <p:nvPr/>
        </p:nvSpPr>
        <p:spPr>
          <a:xfrm>
            <a:off x="622853" y="1192695"/>
            <a:ext cx="10946294" cy="4678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Classification supervisée  (Régression Logistique).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Data </a:t>
            </a:r>
            <a:r>
              <a:rPr lang="fr-FR" dirty="0" err="1"/>
              <a:t>preparation</a:t>
            </a:r>
            <a:r>
              <a:rPr lang="fr-FR" dirty="0"/>
              <a:t> : classe "</a:t>
            </a:r>
            <a:r>
              <a:rPr lang="fr-FR" dirty="0" err="1"/>
              <a:t>ColorsData</a:t>
            </a:r>
            <a:r>
              <a:rPr lang="fr-FR" dirty="0"/>
              <a:t>" qui permet de créer une base de données catégorisée binairement à partir d'images en traduisant les informations de couleurs des images en informations numériques.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Cross-validation :  tester les performances d'un modèle de machine </a:t>
            </a:r>
            <a:r>
              <a:rPr lang="fr-FR" dirty="0" err="1"/>
              <a:t>learning</a:t>
            </a:r>
            <a:r>
              <a:rPr lang="fr-FR" dirty="0"/>
              <a:t> à travers une méthode type </a:t>
            </a:r>
            <a:r>
              <a:rPr lang="fr-FR" dirty="0" err="1"/>
              <a:t>LeaveOneOut</a:t>
            </a:r>
            <a:r>
              <a:rPr lang="fr-FR" dirty="0"/>
              <a:t>/</a:t>
            </a:r>
            <a:r>
              <a:rPr lang="fr-FR" dirty="0" err="1"/>
              <a:t>LeavePOut</a:t>
            </a:r>
            <a:r>
              <a:rPr lang="fr-FR" dirty="0"/>
              <a:t>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757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30EDCDC4-4749-4F5E-9FD1-6F1AA13C6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2853" y="604079"/>
            <a:ext cx="9144000" cy="535608"/>
          </a:xfrm>
        </p:spPr>
        <p:txBody>
          <a:bodyPr/>
          <a:lstStyle/>
          <a:p>
            <a:pPr algn="l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III. Machine Learning 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(2/2)</a:t>
            </a:r>
          </a:p>
          <a:p>
            <a:pPr algn="l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nam Nouvelle-Aquitaine - French Tech Bordeaux">
            <a:extLst>
              <a:ext uri="{FF2B5EF4-FFF2-40B4-BE49-F238E27FC236}">
                <a16:creationId xmlns:a16="http://schemas.microsoft.com/office/drawing/2014/main" id="{EEA99775-8044-4C74-9886-A962AED4A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406" y="5533921"/>
            <a:ext cx="251574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C25A451F-5593-4D1D-A24B-805DA5481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74372"/>
            <a:ext cx="2743200" cy="365125"/>
          </a:xfrm>
        </p:spPr>
        <p:txBody>
          <a:bodyPr/>
          <a:lstStyle/>
          <a:p>
            <a:pPr algn="ctr"/>
            <a:fld id="{69BB7C2E-B2EC-41C4-ADA1-E8A41B69DF67}" type="slidenum">
              <a:rPr lang="fr-FR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6</a:t>
            </a:fld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ous-titre 2">
            <a:extLst>
              <a:ext uri="{FF2B5EF4-FFF2-40B4-BE49-F238E27FC236}">
                <a16:creationId xmlns:a16="http://schemas.microsoft.com/office/drawing/2014/main" id="{D8657817-162E-4152-9305-559C5784FBB9}"/>
              </a:ext>
            </a:extLst>
          </p:cNvPr>
          <p:cNvSpPr txBox="1">
            <a:spLocks/>
          </p:cNvSpPr>
          <p:nvPr/>
        </p:nvSpPr>
        <p:spPr>
          <a:xfrm>
            <a:off x="622853" y="1192695"/>
            <a:ext cx="7033310" cy="4678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Vingt-sept modèles testés et comparaison de leurs résultats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48BC9EC-274D-408B-8574-E64CDC470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106" y="2217410"/>
            <a:ext cx="5761219" cy="3316511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BB61920-D984-407F-A2D1-C562FB8C5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0507" y="1352388"/>
            <a:ext cx="2625798" cy="415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832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30EDCDC4-4749-4F5E-9FD1-6F1AA13C6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2853" y="604079"/>
            <a:ext cx="9144000" cy="535608"/>
          </a:xfrm>
        </p:spPr>
        <p:txBody>
          <a:bodyPr/>
          <a:lstStyle/>
          <a:p>
            <a:pPr algn="l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Deep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Learning 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(1/2)</a:t>
            </a:r>
          </a:p>
          <a:p>
            <a:pPr algn="l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nam Nouvelle-Aquitaine - French Tech Bordeaux">
            <a:extLst>
              <a:ext uri="{FF2B5EF4-FFF2-40B4-BE49-F238E27FC236}">
                <a16:creationId xmlns:a16="http://schemas.microsoft.com/office/drawing/2014/main" id="{EEA99775-8044-4C74-9886-A962AED4A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406" y="5533921"/>
            <a:ext cx="251574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C25A451F-5593-4D1D-A24B-805DA5481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74372"/>
            <a:ext cx="2743200" cy="365125"/>
          </a:xfrm>
        </p:spPr>
        <p:txBody>
          <a:bodyPr/>
          <a:lstStyle/>
          <a:p>
            <a:pPr algn="ctr"/>
            <a:fld id="{69BB7C2E-B2EC-41C4-ADA1-E8A41B69DF67}" type="slidenum">
              <a:rPr lang="fr-FR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7</a:t>
            </a:fld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ous-titre 2">
            <a:extLst>
              <a:ext uri="{FF2B5EF4-FFF2-40B4-BE49-F238E27FC236}">
                <a16:creationId xmlns:a16="http://schemas.microsoft.com/office/drawing/2014/main" id="{D8657817-162E-4152-9305-559C5784FBB9}"/>
              </a:ext>
            </a:extLst>
          </p:cNvPr>
          <p:cNvSpPr txBox="1">
            <a:spLocks/>
          </p:cNvSpPr>
          <p:nvPr/>
        </p:nvSpPr>
        <p:spPr>
          <a:xfrm>
            <a:off x="622853" y="1192695"/>
            <a:ext cx="10946294" cy="4678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Data </a:t>
            </a:r>
            <a:r>
              <a:rPr lang="fr-FR" dirty="0" err="1"/>
              <a:t>preparation</a:t>
            </a:r>
            <a:r>
              <a:rPr lang="fr-FR" dirty="0"/>
              <a:t> : utilisation d’une classe "</a:t>
            </a:r>
            <a:r>
              <a:rPr lang="fr-FR" dirty="0" err="1"/>
              <a:t>ArrayData</a:t>
            </a:r>
            <a:r>
              <a:rPr lang="fr-FR" dirty="0"/>
              <a:t>" pour extraire un maximum de données de chaque image de carte de séjour, et création d’une base de données à entraîner sur un modèle de réseau de neurones convolutif.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Data augmentation : augmentation de la base de données en générant de nouvelles images à partir de celles existantes, afin d'améliorer les performances du futur modèle de réseau de neurones.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006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30EDCDC4-4749-4F5E-9FD1-6F1AA13C6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2853" y="604079"/>
            <a:ext cx="9144000" cy="535608"/>
          </a:xfrm>
        </p:spPr>
        <p:txBody>
          <a:bodyPr/>
          <a:lstStyle/>
          <a:p>
            <a:pPr algn="l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Deep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Learning 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(2/2)</a:t>
            </a:r>
          </a:p>
          <a:p>
            <a:pPr algn="l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nam Nouvelle-Aquitaine - French Tech Bordeaux">
            <a:extLst>
              <a:ext uri="{FF2B5EF4-FFF2-40B4-BE49-F238E27FC236}">
                <a16:creationId xmlns:a16="http://schemas.microsoft.com/office/drawing/2014/main" id="{EEA99775-8044-4C74-9886-A962AED4A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406" y="5533921"/>
            <a:ext cx="251574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C25A451F-5593-4D1D-A24B-805DA5481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74372"/>
            <a:ext cx="2743200" cy="365125"/>
          </a:xfrm>
        </p:spPr>
        <p:txBody>
          <a:bodyPr/>
          <a:lstStyle/>
          <a:p>
            <a:pPr algn="ctr"/>
            <a:fld id="{69BB7C2E-B2EC-41C4-ADA1-E8A41B69DF67}" type="slidenum">
              <a:rPr lang="fr-FR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8</a:t>
            </a:fld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ous-titre 2">
            <a:extLst>
              <a:ext uri="{FF2B5EF4-FFF2-40B4-BE49-F238E27FC236}">
                <a16:creationId xmlns:a16="http://schemas.microsoft.com/office/drawing/2014/main" id="{D8657817-162E-4152-9305-559C5784FBB9}"/>
              </a:ext>
            </a:extLst>
          </p:cNvPr>
          <p:cNvSpPr txBox="1">
            <a:spLocks/>
          </p:cNvSpPr>
          <p:nvPr/>
        </p:nvSpPr>
        <p:spPr>
          <a:xfrm>
            <a:off x="622853" y="1192695"/>
            <a:ext cx="10946294" cy="4678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Modèle de </a:t>
            </a:r>
            <a:r>
              <a:rPr lang="fr-FR" dirty="0" err="1"/>
              <a:t>deep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 utilisé : réseau de neurones convolutif.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Utilisation d’une classe "</a:t>
            </a:r>
            <a:r>
              <a:rPr lang="fr-FR" dirty="0" err="1"/>
              <a:t>CNNModel</a:t>
            </a:r>
            <a:r>
              <a:rPr lang="fr-FR" dirty="0"/>
              <a:t>" : elle permet d'entraîner un modèle de </a:t>
            </a:r>
            <a:r>
              <a:rPr lang="fr-FR" dirty="0" err="1"/>
              <a:t>deep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 et d'afficher les prédictions sur de nouvelles données préparées.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49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30EDCDC4-4749-4F5E-9FD1-6F1AA13C6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2853" y="604079"/>
            <a:ext cx="9144000" cy="535608"/>
          </a:xfrm>
        </p:spPr>
        <p:txBody>
          <a:bodyPr/>
          <a:lstStyle/>
          <a:p>
            <a:pPr algn="l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V. </a:t>
            </a:r>
            <a:r>
              <a:rPr lang="fr-FR" dirty="0"/>
              <a:t>Conclusion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nam Nouvelle-Aquitaine - French Tech Bordeaux">
            <a:extLst>
              <a:ext uri="{FF2B5EF4-FFF2-40B4-BE49-F238E27FC236}">
                <a16:creationId xmlns:a16="http://schemas.microsoft.com/office/drawing/2014/main" id="{EEA99775-8044-4C74-9886-A962AED4A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406" y="5533921"/>
            <a:ext cx="251574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C25A451F-5593-4D1D-A24B-805DA5481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74372"/>
            <a:ext cx="2743200" cy="365125"/>
          </a:xfrm>
        </p:spPr>
        <p:txBody>
          <a:bodyPr/>
          <a:lstStyle/>
          <a:p>
            <a:pPr algn="ctr"/>
            <a:fld id="{69BB7C2E-B2EC-41C4-ADA1-E8A41B69DF67}" type="slidenum">
              <a:rPr lang="fr-FR" sz="1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9</a:t>
            </a:fld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ous-titre 2">
            <a:extLst>
              <a:ext uri="{FF2B5EF4-FFF2-40B4-BE49-F238E27FC236}">
                <a16:creationId xmlns:a16="http://schemas.microsoft.com/office/drawing/2014/main" id="{D8657817-162E-4152-9305-559C5784FBB9}"/>
              </a:ext>
            </a:extLst>
          </p:cNvPr>
          <p:cNvSpPr txBox="1">
            <a:spLocks/>
          </p:cNvSpPr>
          <p:nvPr/>
        </p:nvSpPr>
        <p:spPr>
          <a:xfrm>
            <a:off x="622853" y="1192695"/>
            <a:ext cx="10946294" cy="4678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Comparaison des résultats obtenus avec les modèles de machine </a:t>
            </a:r>
            <a:r>
              <a:rPr lang="fr-FR" dirty="0" err="1"/>
              <a:t>learning</a:t>
            </a:r>
            <a:r>
              <a:rPr lang="fr-FR" dirty="0"/>
              <a:t> et de </a:t>
            </a:r>
            <a:r>
              <a:rPr lang="fr-FR" dirty="0" err="1"/>
              <a:t>deep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Limites du projet et </a:t>
            </a:r>
            <a:r>
              <a:rPr lang="fr-FR"/>
              <a:t>pistes d'amélioration.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9592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447</Words>
  <Application>Microsoft Office PowerPoint</Application>
  <PresentationFormat>Grand écran</PresentationFormat>
  <Paragraphs>39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Projet de Python : Détection du type de cartes de séjour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Python : Détection du type de cartes de séjour</dc:title>
  <dc:creator>Marc-Antoine Auvray</dc:creator>
  <cp:lastModifiedBy>Marc-Antoine Auvray</cp:lastModifiedBy>
  <cp:revision>10</cp:revision>
  <dcterms:created xsi:type="dcterms:W3CDTF">2023-01-08T14:05:48Z</dcterms:created>
  <dcterms:modified xsi:type="dcterms:W3CDTF">2023-01-08T15:02:30Z</dcterms:modified>
</cp:coreProperties>
</file>