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0AF5C-031F-4B51-8943-2D2334F67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C1F65B-6230-4FD9-AC31-14F1BA53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E2AC0E-1D2D-4603-929E-4B524893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FEA35-1A54-452C-9727-E36DF36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6B8BA-588F-487E-B1C3-5731C0B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6ABAE-3236-4B30-86B8-F9374FC8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4C282-E51A-4829-BFD7-8420D5C3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A60C4-6325-41FC-854F-FC749BF1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1E405-925F-4DC8-93FA-D09A22B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15463-9004-431B-925B-8ED199C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AA98C1-361B-4654-AA11-BA3CCDF6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01AD6F-5B44-4A1C-8CF5-E378F9E8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49426-49EA-41DD-BDBA-37D2041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6DCDA-CD6D-44C5-B584-466CDAEC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C46D-C796-4D8A-AF56-7EA4E6C5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6B357-D8C5-4E28-8100-9230410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7B381-4076-4021-969C-FAF30455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CBDCE-CD0F-4C6B-8A27-4CBE43A2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291F06-5817-4573-B258-B07B751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586BD-E5DD-4A48-A4A7-5C403545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40489-2D00-4F53-A13A-3D8B0E9E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D2F4C-7F56-45CA-9207-8844ADCB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C0EF1-3689-406F-8943-3B3A075D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D976A-7261-4655-8FB6-2FE3C494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A861A-E39A-473F-94C2-A0D7AEAB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89DCB-1581-434D-B361-F93A28B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92146-6CD9-4AA4-B5B5-BBA310D5A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56396-3723-4C2E-9F48-2DDA9CB6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284BC-00C7-40EB-B6E9-EE751393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DBD1B9-F2B7-446C-9BA8-08061CF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851F9-44A5-420D-8A41-5065EAFD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EA2C1-5EB1-40F4-B7DB-6B02A7A0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379D8C-6BF8-4B91-9F96-4A753C4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F5B00-55EF-4515-A53E-3DB414D3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BF0A91-7E0A-42E7-A92A-AA8BEFD4A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393CD6-7336-43CF-8573-1164D19D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B75360-B739-4166-A99F-3739368A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48B558-2005-4D02-8125-CAD98A6B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DB0FCA-8D61-4F4C-9D24-EE15A303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1A7A3-EF2F-4ADD-89B6-191D10D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282B97-9E5F-4A5A-A576-099A02D9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D4DB3C-B789-4288-8BD7-3CDBBA6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389E0A-4863-41D6-8CCF-4D72B12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197E9-ACCE-46D9-BB81-D40BE365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23EDEE-26FC-4A84-8CC6-4B0A1D42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0D999-F894-49D0-A04F-71C19F67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7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BF37-E240-474D-88C1-78A69867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CB9BD-CAAC-4908-BD3A-482BCFEA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004B-9017-4CF8-BDEF-7FF6D975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B1BF9-7C2D-4F70-B3A0-F99F401C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3D28A-7A88-4B91-A1B4-1F0C3039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38C3-1C6A-4B74-82CF-B210F9A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3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C9F82-830C-4971-A95F-FE8FA45B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168835-5210-4298-8465-AFA9FCE4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C9AB7C-2E20-4D2F-9335-D5C697B9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8AC6A-3482-40C0-93EE-F4FE1EF6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0920B-BAD1-4F04-A466-D82F3D5F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CCE10-5980-4667-8EC6-85CC1375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FC95C2-68B3-4822-A90F-EE86CD16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7B333-BE3D-4F74-8F47-6279B45E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4B83D-3CB9-48BD-B243-84C11B61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E72B-D789-4266-A336-0C88DF1D903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34073-E899-4C6F-BF88-7E163BC3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38B75-407B-435E-BFCE-320187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6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65CE-31ED-40E6-A396-576FDE070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Projet de Python :</a:t>
            </a:r>
            <a:b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Détection du type de cartes de séjour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1655762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AUVRAY Marc-Antoine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DELAMARE Paul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GALL Matthieu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PAPET Nathan</a:t>
            </a: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ABD10246-1499-4AF0-9CCB-547856CB08D0}"/>
              </a:ext>
            </a:extLst>
          </p:cNvPr>
          <p:cNvSpPr txBox="1">
            <a:spLocks/>
          </p:cNvSpPr>
          <p:nvPr/>
        </p:nvSpPr>
        <p:spPr>
          <a:xfrm>
            <a:off x="1524000" y="46658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10/01/2023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0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2D2ABDA-698C-AB84-0C1B-A24AC7FA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4" y="4118350"/>
            <a:ext cx="998219" cy="11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274577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(Réseau de neurones convolutif)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7177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6618586-95D3-AAB0-A82D-F25C0B7A1A0E}"/>
              </a:ext>
            </a:extLst>
          </p:cNvPr>
          <p:cNvSpPr txBox="1">
            <a:spLocks/>
          </p:cNvSpPr>
          <p:nvPr/>
        </p:nvSpPr>
        <p:spPr>
          <a:xfrm>
            <a:off x="622853" y="749225"/>
            <a:ext cx="10946294" cy="77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/>
              <a:t>Modèle de prédiction : </a:t>
            </a:r>
            <a:r>
              <a:rPr lang="fr-FR" sz="2800" dirty="0" err="1"/>
              <a:t>Convolutional</a:t>
            </a:r>
            <a:r>
              <a:rPr lang="fr-FR" sz="2800" dirty="0"/>
              <a:t> Neural Network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0ACD72-C848-9CE3-BBA8-673611831ED4}"/>
              </a:ext>
            </a:extLst>
          </p:cNvPr>
          <p:cNvSpPr txBox="1"/>
          <p:nvPr/>
        </p:nvSpPr>
        <p:spPr>
          <a:xfrm>
            <a:off x="1777410" y="1641227"/>
            <a:ext cx="7989444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Objectifs : </a:t>
            </a:r>
          </a:p>
          <a:p>
            <a:pPr marL="449580" algn="just"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Entraîner un modèle de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49580" algn="just"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Afficher les prédictions sur de nouvelles données préparées;</a:t>
            </a:r>
          </a:p>
          <a:p>
            <a:pPr marL="449580" algn="just"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Afficher grâce à un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résultats (avec notamment une comparaison entre données à prédire et prédictions).</a:t>
            </a:r>
          </a:p>
        </p:txBody>
      </p:sp>
      <p:pic>
        <p:nvPicPr>
          <p:cNvPr id="7" name="Picture 4" descr="Icône Vectorielle Cible. Cible Avec Icône De Flèche. Logo De La Mission Ou  De L'objectif Professionnel. Illustration Vectorielle D Illustration de  Vecteur - Illustration du archery, perfection: 218083888">
            <a:extLst>
              <a:ext uri="{FF2B5EF4-FFF2-40B4-BE49-F238E27FC236}">
                <a16:creationId xmlns:a16="http://schemas.microsoft.com/office/drawing/2014/main" id="{5C674FCA-5C7F-1024-AB4D-FD093D70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8" y="1345793"/>
            <a:ext cx="1356361" cy="135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CF536F2-9060-E533-FF7C-B900F0366EFC}"/>
              </a:ext>
            </a:extLst>
          </p:cNvPr>
          <p:cNvSpPr txBox="1"/>
          <p:nvPr/>
        </p:nvSpPr>
        <p:spPr>
          <a:xfrm>
            <a:off x="2314844" y="3935362"/>
            <a:ext cx="4174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attributs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fonctions </a:t>
            </a:r>
            <a:endParaRPr lang="fr-FR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EC621F-81F1-59DB-D9AE-4E4FE54A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8" y="3397656"/>
            <a:ext cx="1262430" cy="12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69D8AA0-4024-502C-A533-871AFFD625B9}"/>
              </a:ext>
            </a:extLst>
          </p:cNvPr>
          <p:cNvSpPr txBox="1"/>
          <p:nvPr/>
        </p:nvSpPr>
        <p:spPr>
          <a:xfrm>
            <a:off x="2369995" y="5600943"/>
            <a:ext cx="74520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Sortie : qualité du modèle, l’écart-type, la taille du jeu de test, le nombre de prédictions sur les données réussies et le nombre de ratées.</a:t>
            </a:r>
          </a:p>
        </p:txBody>
      </p:sp>
      <p:pic>
        <p:nvPicPr>
          <p:cNvPr id="4102" name="Picture 6" descr="Return Button png images | PNGWing">
            <a:extLst>
              <a:ext uri="{FF2B5EF4-FFF2-40B4-BE49-F238E27FC236}">
                <a16:creationId xmlns:a16="http://schemas.microsoft.com/office/drawing/2014/main" id="{5F56B6E7-9CAA-3391-A692-DB38950E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87" b="97283" l="10000" r="90000">
                        <a14:foregroundMark x1="44239" y1="9674" x2="44239" y2="9674"/>
                        <a14:foregroundMark x1="44239" y1="9674" x2="44239" y2="9674"/>
                        <a14:foregroundMark x1="45000" y1="6413" x2="45000" y2="6413"/>
                        <a14:foregroundMark x1="45000" y1="6413" x2="45000" y2="6413"/>
                        <a14:foregroundMark x1="50543" y1="10326" x2="50543" y2="10326"/>
                        <a14:foregroundMark x1="50543" y1="10326" x2="50543" y2="10326"/>
                        <a14:foregroundMark x1="51630" y1="3587" x2="51630" y2="3587"/>
                        <a14:foregroundMark x1="51630" y1="3587" x2="51630" y2="3587"/>
                        <a14:foregroundMark x1="41739" y1="92717" x2="41739" y2="92717"/>
                        <a14:foregroundMark x1="41739" y1="92717" x2="41739" y2="92717"/>
                        <a14:foregroundMark x1="38152" y1="97283" x2="38152" y2="97283"/>
                        <a14:foregroundMark x1="38152" y1="97283" x2="38152" y2="97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3" y="5445067"/>
            <a:ext cx="1262430" cy="12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fr-FR" dirty="0"/>
              <a:t>Conclusion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Comparaison des résultats obtenus avec les modèles de machine </a:t>
            </a:r>
            <a:r>
              <a:rPr lang="fr-FR" dirty="0" err="1"/>
              <a:t>learning</a:t>
            </a:r>
            <a:r>
              <a:rPr lang="fr-FR" dirty="0"/>
              <a:t> et de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Limites du projet et </a:t>
            </a:r>
            <a:r>
              <a:rPr lang="fr-FR"/>
              <a:t>pistes d'amélioration.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6C2BE1-3BEE-4F76-B425-461A530DC7D1}"/>
              </a:ext>
            </a:extLst>
          </p:cNvPr>
          <p:cNvSpPr txBox="1"/>
          <p:nvPr/>
        </p:nvSpPr>
        <p:spPr>
          <a:xfrm>
            <a:off x="1340641" y="874455"/>
            <a:ext cx="7712765" cy="48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I. Objectifs et problématique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II. Etat des lieux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III. Machine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V. 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I. Objectifs et problématique</a:t>
            </a: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Problématique principale : </a:t>
            </a:r>
            <a:br>
              <a:rPr lang="fr-FR" sz="2000" dirty="0"/>
            </a:br>
            <a:r>
              <a:rPr lang="fr-FR" sz="2000" dirty="0"/>
              <a:t>Comment automatiser la reconnaissance du type d’une carte de séjour et catégoriser des cartes de séjour 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Objectifs secondaires : </a:t>
            </a:r>
            <a:br>
              <a:rPr lang="fr-FR" sz="2000" dirty="0"/>
            </a:br>
            <a:r>
              <a:rPr lang="fr-FR" sz="2000" dirty="0"/>
              <a:t>-travailler sur les notions de traitement et préparation de données, machine </a:t>
            </a:r>
            <a:r>
              <a:rPr lang="fr-FR" sz="2000" dirty="0" err="1"/>
              <a:t>learning</a:t>
            </a:r>
            <a:r>
              <a:rPr lang="fr-FR" sz="2000" dirty="0"/>
              <a:t>,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, cross-validation, classification supervisée, réseaux de neurones et data augmentation;</a:t>
            </a:r>
            <a:br>
              <a:rPr lang="fr-FR" sz="2000" dirty="0"/>
            </a:br>
            <a:r>
              <a:rPr lang="fr-FR" sz="2000" dirty="0"/>
              <a:t>-comparer les résultats obtenus avec différentes méthodes de machine </a:t>
            </a:r>
            <a:r>
              <a:rPr lang="fr-FR" sz="2000" dirty="0" err="1"/>
              <a:t>learning</a:t>
            </a:r>
            <a:r>
              <a:rPr lang="fr-FR" sz="2000" dirty="0"/>
              <a:t> et de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-analyser les résultats et proposer des pistes d'amélioration.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fr-FR" dirty="0"/>
              <a:t>Etat des lieux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Base de données : </a:t>
            </a:r>
            <a:br>
              <a:rPr lang="fr-FR" sz="1800" dirty="0"/>
            </a:br>
            <a:r>
              <a:rPr lang="fr-FR" sz="1800" dirty="0"/>
              <a:t>-deux types de cartes de séjour (anciennes et nouvelles);</a:t>
            </a:r>
            <a:br>
              <a:rPr lang="fr-FR" sz="1800" dirty="0"/>
            </a:br>
            <a:r>
              <a:rPr lang="fr-FR" sz="1800" dirty="0"/>
              <a:t>-16 images d'anciennes cartes et 12 images de nouvelles cartes;</a:t>
            </a:r>
            <a:br>
              <a:rPr lang="fr-FR" sz="1800" dirty="0"/>
            </a:br>
            <a:r>
              <a:rPr lang="fr-FR" sz="1800" dirty="0"/>
              <a:t>-problèmes de qualité et de précision avec certaines images.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Outils Python utilisés : </a:t>
            </a:r>
            <a:r>
              <a:rPr lang="fr-FR" sz="1800" dirty="0" err="1"/>
              <a:t>NumPy</a:t>
            </a:r>
            <a:r>
              <a:rPr lang="fr-FR" sz="1800" dirty="0"/>
              <a:t>, Pandas, </a:t>
            </a:r>
            <a:r>
              <a:rPr lang="fr-FR" sz="1800" dirty="0" err="1"/>
              <a:t>Sklearn</a:t>
            </a:r>
            <a:r>
              <a:rPr lang="fr-FR" sz="1800" dirty="0"/>
              <a:t>, </a:t>
            </a:r>
            <a:r>
              <a:rPr lang="fr-FR" sz="1800" dirty="0" err="1"/>
              <a:t>Lazypredict</a:t>
            </a:r>
            <a:r>
              <a:rPr lang="fr-FR" sz="1800" dirty="0"/>
              <a:t>, </a:t>
            </a:r>
            <a:r>
              <a:rPr lang="fr-FR" sz="1800" dirty="0" err="1"/>
              <a:t>Matplotlib</a:t>
            </a:r>
            <a:r>
              <a:rPr lang="fr-FR" sz="1800" dirty="0"/>
              <a:t>, </a:t>
            </a:r>
            <a:r>
              <a:rPr lang="fr-FR" sz="1800" dirty="0" err="1"/>
              <a:t>Statistics</a:t>
            </a:r>
            <a:r>
              <a:rPr lang="fr-FR" sz="1800" dirty="0"/>
              <a:t>, </a:t>
            </a:r>
            <a:r>
              <a:rPr lang="fr-FR" sz="1800" dirty="0" err="1"/>
              <a:t>Random</a:t>
            </a:r>
            <a:r>
              <a:rPr lang="fr-FR" sz="1800" dirty="0"/>
              <a:t>, PIL, Os, Pickle, </a:t>
            </a:r>
            <a:r>
              <a:rPr lang="fr-FR" sz="1800" dirty="0" err="1"/>
              <a:t>Keras</a:t>
            </a:r>
            <a:r>
              <a:rPr lang="fr-FR" sz="1800" dirty="0"/>
              <a:t>, </a:t>
            </a:r>
            <a:r>
              <a:rPr lang="fr-FR" sz="1800" dirty="0" err="1"/>
              <a:t>Scikeras</a:t>
            </a:r>
            <a:r>
              <a:rPr lang="fr-FR" sz="1800" dirty="0"/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A quoi reconnait-on un faux titre de séjour ? - CTMS">
            <a:extLst>
              <a:ext uri="{FF2B5EF4-FFF2-40B4-BE49-F238E27FC236}">
                <a16:creationId xmlns:a16="http://schemas.microsoft.com/office/drawing/2014/main" id="{F19EBB27-7CB7-4BA4-990D-A0A43D5B0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95" y="3914321"/>
            <a:ext cx="2931160" cy="187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 descr="Une image contenant texte, journal&#10;&#10;Description générée automatiquement">
            <a:extLst>
              <a:ext uri="{FF2B5EF4-FFF2-40B4-BE49-F238E27FC236}">
                <a16:creationId xmlns:a16="http://schemas.microsoft.com/office/drawing/2014/main" id="{3254A430-0696-4F20-B9AA-A08527C315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5" y="3935276"/>
            <a:ext cx="2910205" cy="1832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03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III. Machine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Classification supervisée  (Régression Logistique).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preparation</a:t>
            </a:r>
            <a:r>
              <a:rPr lang="fr-FR" dirty="0"/>
              <a:t> : classe "</a:t>
            </a:r>
            <a:r>
              <a:rPr lang="fr-FR" dirty="0" err="1"/>
              <a:t>ColorsData</a:t>
            </a:r>
            <a:r>
              <a:rPr lang="fr-FR" dirty="0"/>
              <a:t>" qui permet de créer une base de données catégorisée binairement à partir d'images en traduisant les informations de couleurs des images en informations numériques.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Cross-validation :  tester les performances d'un modèle de machine </a:t>
            </a:r>
            <a:r>
              <a:rPr lang="fr-FR" dirty="0" err="1"/>
              <a:t>learning</a:t>
            </a:r>
            <a:r>
              <a:rPr lang="fr-FR" dirty="0"/>
              <a:t> à travers une méthode type </a:t>
            </a:r>
            <a:r>
              <a:rPr lang="fr-FR" dirty="0" err="1"/>
              <a:t>LeaveOneOut</a:t>
            </a:r>
            <a:r>
              <a:rPr lang="fr-FR" dirty="0"/>
              <a:t>/</a:t>
            </a:r>
            <a:r>
              <a:rPr lang="fr-FR" dirty="0" err="1"/>
              <a:t>LeavePOut</a:t>
            </a:r>
            <a:r>
              <a:rPr lang="fr-FR" dirty="0"/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III. Machine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7033310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Vingt-sept modèles testés et comparaison de leurs résultats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8BC9EC-274D-408B-8574-E64CDC47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06" y="2217410"/>
            <a:ext cx="5761219" cy="33165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BB61920-D984-407F-A2D1-C562FB8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507" y="1352388"/>
            <a:ext cx="2625798" cy="4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274577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(Introduction)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05F139-B7EA-892B-87B6-CE7E17F1AC45}"/>
              </a:ext>
            </a:extLst>
          </p:cNvPr>
          <p:cNvSpPr txBox="1"/>
          <p:nvPr/>
        </p:nvSpPr>
        <p:spPr>
          <a:xfrm>
            <a:off x="391809" y="1416082"/>
            <a:ext cx="77591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err="1"/>
              <a:t>Deep</a:t>
            </a:r>
            <a:r>
              <a:rPr lang="fr-FR" sz="2400" dirty="0"/>
              <a:t> Learning : un sous-ensemble du machine </a:t>
            </a:r>
            <a:r>
              <a:rPr lang="fr-FR" sz="2400" dirty="0" err="1"/>
              <a:t>learning</a:t>
            </a:r>
            <a:r>
              <a:rPr lang="fr-FR" sz="2400" dirty="0"/>
              <a:t> basé sur les réseaux neuronaux.</a:t>
            </a:r>
          </a:p>
        </p:txBody>
      </p:sp>
      <p:pic>
        <p:nvPicPr>
          <p:cNvPr id="5" name="Picture 2" descr="Deep Learning vs. Machine Learning — What's the Difference ...">
            <a:extLst>
              <a:ext uri="{FF2B5EF4-FFF2-40B4-BE49-F238E27FC236}">
                <a16:creationId xmlns:a16="http://schemas.microsoft.com/office/drawing/2014/main" id="{07F2038F-282A-0C4A-27A3-09FB3834C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31" b="88690" l="40759" r="94406">
                        <a14:foregroundMark x1="51049" y1="37500" x2="60839" y2="24405"/>
                        <a14:foregroundMark x1="60839" y1="24405" x2="66034" y2="20833"/>
                        <a14:foregroundMark x1="83317" y1="35863" x2="68631" y2="27083"/>
                        <a14:foregroundMark x1="68631" y1="27083" x2="70030" y2="22470"/>
                        <a14:foregroundMark x1="84815" y1="29911" x2="68731" y2="25744"/>
                        <a14:foregroundMark x1="68731" y1="25744" x2="77123" y2="21280"/>
                        <a14:foregroundMark x1="77123" y1="21280" x2="60839" y2="20536"/>
                        <a14:foregroundMark x1="60839" y1="20536" x2="61838" y2="22173"/>
                        <a14:foregroundMark x1="47053" y1="29613" x2="63337" y2="25893"/>
                        <a14:foregroundMark x1="63337" y1="25893" x2="51748" y2="51786"/>
                        <a14:foregroundMark x1="51748" y1="51786" x2="52048" y2="70387"/>
                        <a14:foregroundMark x1="52048" y1="70387" x2="45554" y2="56696"/>
                        <a14:foregroundMark x1="45554" y1="56696" x2="57642" y2="23214"/>
                        <a14:foregroundMark x1="57642" y1="23214" x2="70729" y2="13690"/>
                        <a14:foregroundMark x1="70729" y1="13690" x2="85514" y2="21429"/>
                        <a14:foregroundMark x1="85514" y1="21429" x2="91309" y2="57738"/>
                        <a14:foregroundMark x1="91309" y1="57738" x2="86114" y2="65774"/>
                        <a14:foregroundMark x1="86913" y1="60417" x2="90110" y2="38839"/>
                        <a14:foregroundMark x1="90110" y1="38839" x2="80320" y2="23214"/>
                        <a14:foregroundMark x1="80320" y1="23214" x2="58541" y2="17411"/>
                        <a14:foregroundMark x1="58541" y1="17411" x2="47253" y2="32589"/>
                        <a14:foregroundMark x1="47253" y1="32589" x2="43457" y2="56250"/>
                        <a14:foregroundMark x1="43457" y1="56250" x2="52547" y2="76190"/>
                        <a14:foregroundMark x1="46454" y1="62946" x2="43656" y2="40030"/>
                        <a14:foregroundMark x1="43656" y1="40030" x2="52947" y2="21429"/>
                        <a14:foregroundMark x1="52947" y1="21429" x2="65834" y2="14286"/>
                        <a14:foregroundMark x1="65834" y1="14286" x2="75225" y2="14286"/>
                        <a14:foregroundMark x1="75225" y1="14286" x2="83816" y2="19792"/>
                        <a14:foregroundMark x1="83816" y1="19792" x2="88711" y2="30952"/>
                        <a14:foregroundMark x1="88711" y1="30952" x2="91908" y2="56101"/>
                        <a14:foregroundMark x1="91908" y1="56101" x2="91009" y2="63542"/>
                        <a14:foregroundMark x1="92208" y1="51339" x2="94705" y2="40327"/>
                        <a14:foregroundMark x1="66933" y1="8631" x2="66933" y2="8631"/>
                        <a14:foregroundMark x1="66933" y1="8631" x2="66933" y2="8631"/>
                        <a14:foregroundMark x1="40959" y1="52232" x2="40959" y2="52232"/>
                        <a14:foregroundMark x1="40959" y1="52232" x2="40959" y2="52232"/>
                        <a14:foregroundMark x1="66733" y1="88393" x2="66733" y2="88393"/>
                        <a14:foregroundMark x1="66533" y1="88690" x2="66533" y2="88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25" t="1404" r="131" b="7109"/>
          <a:stretch/>
        </p:blipFill>
        <p:spPr bwMode="auto">
          <a:xfrm>
            <a:off x="8438497" y="0"/>
            <a:ext cx="3745558" cy="36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7C29AE-77ED-47F8-3FAF-41DFF7F37C54}"/>
              </a:ext>
            </a:extLst>
          </p:cNvPr>
          <p:cNvSpPr txBox="1"/>
          <p:nvPr/>
        </p:nvSpPr>
        <p:spPr>
          <a:xfrm>
            <a:off x="3096813" y="4249001"/>
            <a:ext cx="79430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Différences avec le machine </a:t>
            </a:r>
            <a:r>
              <a:rPr lang="fr-FR" sz="2400" dirty="0" err="1"/>
              <a:t>learning</a:t>
            </a:r>
            <a:r>
              <a:rPr lang="fr-FR" sz="2400" dirty="0"/>
              <a:t> -&gt; données explicatives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objets plus complexes (listes de nombres, des listes de listes de nombres…)</a:t>
            </a:r>
            <a:endParaRPr lang="fr-FR" sz="2400" dirty="0"/>
          </a:p>
          <a:p>
            <a:pPr algn="just"/>
            <a:endParaRPr lang="fr-FR" sz="2400" dirty="0"/>
          </a:p>
        </p:txBody>
      </p:sp>
      <p:pic>
        <p:nvPicPr>
          <p:cNvPr id="1028" name="Picture 4" descr="Comparison icon PNG and SVG Vector Free Download">
            <a:extLst>
              <a:ext uri="{FF2B5EF4-FFF2-40B4-BE49-F238E27FC236}">
                <a16:creationId xmlns:a16="http://schemas.microsoft.com/office/drawing/2014/main" id="{2B6FEFF4-A008-56F4-5973-C156465C8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9" y="3392086"/>
            <a:ext cx="2373113" cy="214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00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274577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7177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1B161A9E-C6BF-8C90-30B9-DE4B6526176C}"/>
              </a:ext>
            </a:extLst>
          </p:cNvPr>
          <p:cNvSpPr txBox="1">
            <a:spLocks/>
          </p:cNvSpPr>
          <p:nvPr/>
        </p:nvSpPr>
        <p:spPr>
          <a:xfrm>
            <a:off x="1645479" y="1019133"/>
            <a:ext cx="10946294" cy="77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/>
              <a:t>Création d’une classe « </a:t>
            </a:r>
            <a:r>
              <a:rPr lang="fr-FR" sz="2800" dirty="0" err="1"/>
              <a:t>ArrayData</a:t>
            </a:r>
            <a:r>
              <a:rPr lang="fr-FR" sz="2800" dirty="0"/>
              <a:t>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71D573-83A8-5502-22E6-730273781458}"/>
              </a:ext>
            </a:extLst>
          </p:cNvPr>
          <p:cNvSpPr txBox="1"/>
          <p:nvPr/>
        </p:nvSpPr>
        <p:spPr>
          <a:xfrm>
            <a:off x="1579441" y="2368073"/>
            <a:ext cx="10389479" cy="2527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Objectifs : </a:t>
            </a:r>
          </a:p>
          <a:p>
            <a:pPr marL="449580">
              <a:lnSpc>
                <a:spcPct val="150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Extraire un maximum de données pour chaque image;</a:t>
            </a:r>
          </a:p>
          <a:p>
            <a:pPr marL="449580">
              <a:lnSpc>
                <a:spcPct val="150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Créer une base de données avec données explicatives et données à expliquer;</a:t>
            </a:r>
          </a:p>
          <a:p>
            <a:pPr marL="449580">
              <a:lnSpc>
                <a:spcPct val="150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dapter ces données à une utilisation pour un modèle de réseau de neurones convolutif sur Python.</a:t>
            </a:r>
            <a:endParaRPr lang="fr-FR" sz="2800" dirty="0"/>
          </a:p>
        </p:txBody>
      </p:sp>
      <p:pic>
        <p:nvPicPr>
          <p:cNvPr id="2050" name="Picture 2" descr="Brand New New Icon, HD Png Download , Transparent Png Image - PNGitem">
            <a:extLst>
              <a:ext uri="{FF2B5EF4-FFF2-40B4-BE49-F238E27FC236}">
                <a16:creationId xmlns:a16="http://schemas.microsoft.com/office/drawing/2014/main" id="{B0FDE1B6-669D-B87A-1A5E-5832F8C8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302" y1="50101" x2="13605" y2="21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" y="1134236"/>
            <a:ext cx="1422399" cy="8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ône Vectorielle Cible. Cible Avec Icône De Flèche. Logo De La Mission Ou  De L'objectif Professionnel. Illustration Vectorielle D Illustration de  Vecteur - Illustration du archery, perfection: 218083888">
            <a:extLst>
              <a:ext uri="{FF2B5EF4-FFF2-40B4-BE49-F238E27FC236}">
                <a16:creationId xmlns:a16="http://schemas.microsoft.com/office/drawing/2014/main" id="{6D34BC5E-6118-0485-95D0-7AE8C2D1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" y="2072639"/>
            <a:ext cx="1356361" cy="135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828524-A78A-A118-A6FA-84871AE8281F}"/>
              </a:ext>
            </a:extLst>
          </p:cNvPr>
          <p:cNvSpPr/>
          <p:nvPr/>
        </p:nvSpPr>
        <p:spPr>
          <a:xfrm rot="19254554">
            <a:off x="259655" y="5240651"/>
            <a:ext cx="962585" cy="966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1F9FAA-B984-CC38-4213-A7417C384624}"/>
              </a:ext>
            </a:extLst>
          </p:cNvPr>
          <p:cNvSpPr txBox="1"/>
          <p:nvPr/>
        </p:nvSpPr>
        <p:spPr>
          <a:xfrm>
            <a:off x="174090" y="5528040"/>
            <a:ext cx="124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ArrrayData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30EB99-D9C3-C975-264A-6F4CA6393F6F}"/>
              </a:ext>
            </a:extLst>
          </p:cNvPr>
          <p:cNvSpPr txBox="1"/>
          <p:nvPr/>
        </p:nvSpPr>
        <p:spPr>
          <a:xfrm>
            <a:off x="1645479" y="5467257"/>
            <a:ext cx="10389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Classe  : 5 attributs (</a:t>
            </a:r>
            <a:r>
              <a:rPr lang="fr-FR" sz="2800" dirty="0" err="1"/>
              <a:t>paths</a:t>
            </a:r>
            <a:r>
              <a:rPr lang="fr-FR" sz="2800" dirty="0"/>
              <a:t>, data </a:t>
            </a:r>
            <a:r>
              <a:rPr lang="fr-FR" sz="2800" dirty="0" err="1"/>
              <a:t>target</a:t>
            </a:r>
            <a:r>
              <a:rPr lang="fr-FR" sz="2800" dirty="0"/>
              <a:t> …) et 1 fonction  </a:t>
            </a:r>
          </a:p>
        </p:txBody>
      </p:sp>
    </p:spTree>
    <p:extLst>
      <p:ext uri="{BB962C8B-B14F-4D97-AF65-F5344CB8AC3E}">
        <p14:creationId xmlns:p14="http://schemas.microsoft.com/office/powerpoint/2010/main" val="19169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274577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Augmentation)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7177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9EA14E20-E964-7388-BC40-9C52B91B4680}"/>
              </a:ext>
            </a:extLst>
          </p:cNvPr>
          <p:cNvSpPr txBox="1">
            <a:spLocks/>
          </p:cNvSpPr>
          <p:nvPr/>
        </p:nvSpPr>
        <p:spPr>
          <a:xfrm>
            <a:off x="2488759" y="1151959"/>
            <a:ext cx="10946294" cy="77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/>
              <a:t>Augmentation de la base de données grâce au package </a:t>
            </a:r>
            <a:r>
              <a:rPr lang="fr-FR" sz="2800" dirty="0" err="1"/>
              <a:t>keras</a:t>
            </a:r>
            <a:endParaRPr lang="fr-FR" sz="2800" dirty="0"/>
          </a:p>
        </p:txBody>
      </p:sp>
      <p:pic>
        <p:nvPicPr>
          <p:cNvPr id="3074" name="Picture 2" descr="Keras: the Python deep learning API">
            <a:extLst>
              <a:ext uri="{FF2B5EF4-FFF2-40B4-BE49-F238E27FC236}">
                <a16:creationId xmlns:a16="http://schemas.microsoft.com/office/drawing/2014/main" id="{604032CD-A175-2AA7-1BFF-B7D80150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3" y="1243331"/>
            <a:ext cx="2053424" cy="595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CE5C2918-DF45-3276-F823-972B04986171}"/>
              </a:ext>
            </a:extLst>
          </p:cNvPr>
          <p:cNvSpPr txBox="1">
            <a:spLocks/>
          </p:cNvSpPr>
          <p:nvPr/>
        </p:nvSpPr>
        <p:spPr>
          <a:xfrm rot="20903392">
            <a:off x="685316" y="3185651"/>
            <a:ext cx="1727641" cy="77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bg1"/>
                </a:solidFill>
              </a:rPr>
              <a:t>FUNCTION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DF26A4B-6D25-61D7-48CE-62B96263E552}"/>
              </a:ext>
            </a:extLst>
          </p:cNvPr>
          <p:cNvGrpSpPr/>
          <p:nvPr/>
        </p:nvGrpSpPr>
        <p:grpSpPr>
          <a:xfrm>
            <a:off x="278223" y="2298580"/>
            <a:ext cx="1496125" cy="1466910"/>
            <a:chOff x="227423" y="2271970"/>
            <a:chExt cx="1961703" cy="1891682"/>
          </a:xfrm>
        </p:grpSpPr>
        <p:pic>
          <p:nvPicPr>
            <p:cNvPr id="10" name="Picture 4" descr="Nouvelle Fonctionnalité Ou Un Badge De Produit Icône Plat Pour Les  Applications Et Sites Web Clip Art Libres De Droits , Svg , Vecteurs Et  Illustration. Image 42273474.">
              <a:extLst>
                <a:ext uri="{FF2B5EF4-FFF2-40B4-BE49-F238E27FC236}">
                  <a16:creationId xmlns:a16="http://schemas.microsoft.com/office/drawing/2014/main" id="{FD5D18B2-3247-9E90-3719-F8A178BFE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3" t="9822" r="8756" b="11547"/>
            <a:stretch/>
          </p:blipFill>
          <p:spPr bwMode="auto">
            <a:xfrm>
              <a:off x="227423" y="2271970"/>
              <a:ext cx="1961703" cy="189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Sous-titre 2">
              <a:extLst>
                <a:ext uri="{FF2B5EF4-FFF2-40B4-BE49-F238E27FC236}">
                  <a16:creationId xmlns:a16="http://schemas.microsoft.com/office/drawing/2014/main" id="{58366119-BAB8-5651-E855-85A938B49C79}"/>
                </a:ext>
              </a:extLst>
            </p:cNvPr>
            <p:cNvSpPr txBox="1">
              <a:spLocks/>
            </p:cNvSpPr>
            <p:nvPr/>
          </p:nvSpPr>
          <p:spPr>
            <a:xfrm rot="20903392">
              <a:off x="556330" y="3346259"/>
              <a:ext cx="1364991" cy="6490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fr-FR" sz="2000" b="1" dirty="0">
                  <a:solidFill>
                    <a:schemeClr val="bg1"/>
                  </a:solidFill>
                </a:rPr>
                <a:t>FUNCTION</a:t>
              </a:r>
            </a:p>
          </p:txBody>
        </p:sp>
      </p:grpSp>
      <p:sp>
        <p:nvSpPr>
          <p:cNvPr id="16" name="Sous-titre 2">
            <a:extLst>
              <a:ext uri="{FF2B5EF4-FFF2-40B4-BE49-F238E27FC236}">
                <a16:creationId xmlns:a16="http://schemas.microsoft.com/office/drawing/2014/main" id="{24FD0235-2856-FD98-3D7E-925F262A76A4}"/>
              </a:ext>
            </a:extLst>
          </p:cNvPr>
          <p:cNvSpPr txBox="1">
            <a:spLocks/>
          </p:cNvSpPr>
          <p:nvPr/>
        </p:nvSpPr>
        <p:spPr>
          <a:xfrm>
            <a:off x="2473594" y="2651382"/>
            <a:ext cx="7635606" cy="77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 err="1"/>
              <a:t>one_data_augmentation</a:t>
            </a:r>
            <a:r>
              <a:rPr lang="fr-FR" sz="2800" dirty="0"/>
              <a:t> : 6 paramètres d’entrée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C099767-A8B7-C676-9636-59625869308F}"/>
              </a:ext>
            </a:extLst>
          </p:cNvPr>
          <p:cNvCxnSpPr/>
          <p:nvPr/>
        </p:nvCxnSpPr>
        <p:spPr>
          <a:xfrm>
            <a:off x="3525520" y="3205480"/>
            <a:ext cx="0" cy="133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ECCDB50-EDDE-0E4E-B07D-9B4A72C98F56}"/>
              </a:ext>
            </a:extLst>
          </p:cNvPr>
          <p:cNvCxnSpPr>
            <a:cxnSpLocks/>
          </p:cNvCxnSpPr>
          <p:nvPr/>
        </p:nvCxnSpPr>
        <p:spPr>
          <a:xfrm>
            <a:off x="3505200" y="4533161"/>
            <a:ext cx="1869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ous-titre 2">
            <a:extLst>
              <a:ext uri="{FF2B5EF4-FFF2-40B4-BE49-F238E27FC236}">
                <a16:creationId xmlns:a16="http://schemas.microsoft.com/office/drawing/2014/main" id="{06DFB194-2A32-7383-735D-A480C8D3F302}"/>
              </a:ext>
            </a:extLst>
          </p:cNvPr>
          <p:cNvSpPr txBox="1">
            <a:spLocks/>
          </p:cNvSpPr>
          <p:nvPr/>
        </p:nvSpPr>
        <p:spPr>
          <a:xfrm>
            <a:off x="5226954" y="4095300"/>
            <a:ext cx="528319" cy="786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b="1" dirty="0"/>
              <a:t>&gt;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1033039B-46FA-AE42-5352-1738DED13FD0}"/>
              </a:ext>
            </a:extLst>
          </p:cNvPr>
          <p:cNvSpPr txBox="1">
            <a:spLocks/>
          </p:cNvSpPr>
          <p:nvPr/>
        </p:nvSpPr>
        <p:spPr>
          <a:xfrm>
            <a:off x="5514526" y="3857318"/>
            <a:ext cx="6538327" cy="1236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/>
              <a:t>Crée un nombre d’images (passé en argument)  différentes d’une image (passée en argument)</a:t>
            </a:r>
          </a:p>
        </p:txBody>
      </p:sp>
      <p:pic>
        <p:nvPicPr>
          <p:cNvPr id="29" name="Picture 4" descr="Nouvelle Fonctionnalité Ou Un Badge De Produit Icône Plat Pour Les  Applications Et Sites Web Clip Art Libres De Droits , Svg , Vecteurs Et  Illustration. Image 42273474.">
            <a:extLst>
              <a:ext uri="{FF2B5EF4-FFF2-40B4-BE49-F238E27FC236}">
                <a16:creationId xmlns:a16="http://schemas.microsoft.com/office/drawing/2014/main" id="{DCA3509C-B3D9-5A68-C636-8D397A50A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t="9822" r="8756" b="11547"/>
          <a:stretch/>
        </p:blipFill>
        <p:spPr bwMode="auto">
          <a:xfrm>
            <a:off x="278223" y="4946433"/>
            <a:ext cx="1496125" cy="146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ous-titre 2">
            <a:extLst>
              <a:ext uri="{FF2B5EF4-FFF2-40B4-BE49-F238E27FC236}">
                <a16:creationId xmlns:a16="http://schemas.microsoft.com/office/drawing/2014/main" id="{1B8AE966-EB6C-7DA4-4D5F-A7FF57AB0997}"/>
              </a:ext>
            </a:extLst>
          </p:cNvPr>
          <p:cNvSpPr txBox="1">
            <a:spLocks/>
          </p:cNvSpPr>
          <p:nvPr/>
        </p:nvSpPr>
        <p:spPr>
          <a:xfrm rot="20903392">
            <a:off x="529069" y="5779493"/>
            <a:ext cx="1041033" cy="503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203DB1E6-A896-39B1-503C-60E5508ED5DC}"/>
              </a:ext>
            </a:extLst>
          </p:cNvPr>
          <p:cNvSpPr txBox="1">
            <a:spLocks/>
          </p:cNvSpPr>
          <p:nvPr/>
        </p:nvSpPr>
        <p:spPr>
          <a:xfrm>
            <a:off x="2278197" y="5404668"/>
            <a:ext cx="7635606" cy="77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800" dirty="0" err="1"/>
              <a:t>loop_data_augmentation</a:t>
            </a:r>
            <a:r>
              <a:rPr lang="fr-FR" sz="2800" dirty="0"/>
              <a:t> : boucle sur les deux dossiers</a:t>
            </a:r>
          </a:p>
        </p:txBody>
      </p:sp>
    </p:spTree>
    <p:extLst>
      <p:ext uri="{BB962C8B-B14F-4D97-AF65-F5344CB8AC3E}">
        <p14:creationId xmlns:p14="http://schemas.microsoft.com/office/powerpoint/2010/main" val="946915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596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Projet de Python : Détection du type de cartes de séjour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Python : Détection du type de cartes de séjour</dc:title>
  <dc:creator>Marc-Antoine Auvray</dc:creator>
  <cp:lastModifiedBy>Marc-Antoine Auvray</cp:lastModifiedBy>
  <cp:revision>11</cp:revision>
  <dcterms:created xsi:type="dcterms:W3CDTF">2023-01-08T14:05:48Z</dcterms:created>
  <dcterms:modified xsi:type="dcterms:W3CDTF">2023-01-10T09:40:34Z</dcterms:modified>
</cp:coreProperties>
</file>