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1" r:id="rId1"/>
  </p:sldMasterIdLst>
  <p:sldIdLst>
    <p:sldId id="256" r:id="rId2"/>
    <p:sldId id="257" r:id="rId3"/>
    <p:sldId id="259" r:id="rId4"/>
    <p:sldId id="258" r:id="rId5"/>
    <p:sldId id="260" r:id="rId6"/>
    <p:sldId id="266" r:id="rId7"/>
    <p:sldId id="261" r:id="rId8"/>
    <p:sldId id="271" r:id="rId9"/>
    <p:sldId id="273" r:id="rId10"/>
    <p:sldId id="272" r:id="rId11"/>
    <p:sldId id="268" r:id="rId12"/>
    <p:sldId id="262" r:id="rId13"/>
    <p:sldId id="267" r:id="rId14"/>
    <p:sldId id="269" r:id="rId15"/>
    <p:sldId id="263" r:id="rId16"/>
    <p:sldId id="270" r:id="rId17"/>
    <p:sldId id="264"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9FD"/>
    <a:srgbClr val="006899"/>
    <a:srgbClr val="00103B"/>
    <a:srgbClr val="0143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60"/>
    <p:restoredTop sz="94694"/>
  </p:normalViewPr>
  <p:slideViewPr>
    <p:cSldViewPr snapToGrid="0">
      <p:cViewPr varScale="1">
        <p:scale>
          <a:sx n="106" d="100"/>
          <a:sy n="106" d="100"/>
        </p:scale>
        <p:origin x="200"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7/24/23</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842923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7/24/23</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520257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7/24/23</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988620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7/24/23</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031097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7/24/23</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200106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7/24/23</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309820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7/24/23</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980552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7/24/23</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070962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7/24/23</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814459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7/24/23</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903201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7/24/23</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532051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7/24/23</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1667945124"/>
      </p:ext>
    </p:extLst>
  </p:cSld>
  <p:clrMap bg1="dk1" tx1="lt1" bg2="dk2" tx2="lt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50" r:id="rId6"/>
    <p:sldLayoutId id="2147483845" r:id="rId7"/>
    <p:sldLayoutId id="2147483846" r:id="rId8"/>
    <p:sldLayoutId id="2147483847" r:id="rId9"/>
    <p:sldLayoutId id="2147483849" r:id="rId10"/>
    <p:sldLayoutId id="2147483848"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computer and phone with text overlay&#10;&#10;Description automatically generated">
            <a:extLst>
              <a:ext uri="{FF2B5EF4-FFF2-40B4-BE49-F238E27FC236}">
                <a16:creationId xmlns:a16="http://schemas.microsoft.com/office/drawing/2014/main" id="{8A57DEBA-F587-1AD3-F369-07E774725C60}"/>
              </a:ext>
            </a:extLst>
          </p:cNvPr>
          <p:cNvPicPr>
            <a:picLocks noChangeAspect="1"/>
          </p:cNvPicPr>
          <p:nvPr/>
        </p:nvPicPr>
        <p:blipFill>
          <a:blip r:embed="rId2"/>
          <a:stretch>
            <a:fillRect/>
          </a:stretch>
        </p:blipFill>
        <p:spPr>
          <a:xfrm>
            <a:off x="3868" y="0"/>
            <a:ext cx="12188132" cy="6860176"/>
          </a:xfrm>
          <a:prstGeom prst="rect">
            <a:avLst/>
          </a:prstGeom>
        </p:spPr>
      </p:pic>
      <p:sp>
        <p:nvSpPr>
          <p:cNvPr id="105" name="TextBox 104">
            <a:extLst>
              <a:ext uri="{FF2B5EF4-FFF2-40B4-BE49-F238E27FC236}">
                <a16:creationId xmlns:a16="http://schemas.microsoft.com/office/drawing/2014/main" id="{165A2219-008A-8004-7A61-0BAF5D23C370}"/>
              </a:ext>
            </a:extLst>
          </p:cNvPr>
          <p:cNvSpPr txBox="1"/>
          <p:nvPr/>
        </p:nvSpPr>
        <p:spPr>
          <a:xfrm>
            <a:off x="7453119" y="832737"/>
            <a:ext cx="4320000" cy="3416320"/>
          </a:xfrm>
          <a:prstGeom prst="rect">
            <a:avLst/>
          </a:prstGeom>
          <a:noFill/>
        </p:spPr>
        <p:txBody>
          <a:bodyPr wrap="square" rtlCol="0">
            <a:spAutoFit/>
          </a:bodyPr>
          <a:lstStyle/>
          <a:p>
            <a:pPr algn="r"/>
            <a:r>
              <a:rPr lang="en-US" sz="7200" b="1" dirty="0">
                <a:latin typeface="Century Gothic" panose="020B0502020202020204" pitchFamily="34" charset="0"/>
                <a:cs typeface="Aharoni" panose="02010803020104030203" pitchFamily="2" charset="-79"/>
              </a:rPr>
              <a:t>Final Project Software</a:t>
            </a:r>
          </a:p>
        </p:txBody>
      </p:sp>
      <p:sp>
        <p:nvSpPr>
          <p:cNvPr id="106" name="TextBox 105">
            <a:extLst>
              <a:ext uri="{FF2B5EF4-FFF2-40B4-BE49-F238E27FC236}">
                <a16:creationId xmlns:a16="http://schemas.microsoft.com/office/drawing/2014/main" id="{8C4EE75D-892A-3805-5A78-2E5406D12F96}"/>
              </a:ext>
            </a:extLst>
          </p:cNvPr>
          <p:cNvSpPr txBox="1"/>
          <p:nvPr/>
        </p:nvSpPr>
        <p:spPr>
          <a:xfrm>
            <a:off x="7022097" y="4625241"/>
            <a:ext cx="4818948" cy="369332"/>
          </a:xfrm>
          <a:prstGeom prst="rect">
            <a:avLst/>
          </a:prstGeom>
          <a:noFill/>
        </p:spPr>
        <p:txBody>
          <a:bodyPr wrap="none" rtlCol="0">
            <a:spAutoFit/>
          </a:bodyPr>
          <a:lstStyle/>
          <a:p>
            <a:pPr algn="ctr"/>
            <a:r>
              <a:rPr lang="en-US" b="1" dirty="0">
                <a:latin typeface="Century Gothic" panose="020B0502020202020204" pitchFamily="34" charset="0"/>
              </a:rPr>
              <a:t>Marc </a:t>
            </a:r>
            <a:r>
              <a:rPr lang="en-US" b="1" dirty="0" err="1">
                <a:latin typeface="Century Gothic" panose="020B0502020202020204" pitchFamily="34" charset="0"/>
              </a:rPr>
              <a:t>Arjol</a:t>
            </a:r>
            <a:r>
              <a:rPr lang="en-US" b="1" dirty="0">
                <a:latin typeface="Century Gothic" panose="020B0502020202020204" pitchFamily="34" charset="0"/>
              </a:rPr>
              <a:t> Rodríguez |CST 499- Capstone</a:t>
            </a:r>
          </a:p>
        </p:txBody>
      </p:sp>
    </p:spTree>
    <p:extLst>
      <p:ext uri="{BB962C8B-B14F-4D97-AF65-F5344CB8AC3E}">
        <p14:creationId xmlns:p14="http://schemas.microsoft.com/office/powerpoint/2010/main" val="1209629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F9FD"/>
            </a:gs>
            <a:gs pos="33000">
              <a:srgbClr val="006899"/>
            </a:gs>
            <a:gs pos="63000">
              <a:srgbClr val="014381"/>
            </a:gs>
            <a:gs pos="90000">
              <a:srgbClr val="00103B"/>
            </a:gs>
          </a:gsLst>
          <a:lin ang="24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6A2E3-A447-6D12-A27D-03AF98CCF40B}"/>
              </a:ext>
            </a:extLst>
          </p:cNvPr>
          <p:cNvSpPr>
            <a:spLocks noGrp="1"/>
          </p:cNvSpPr>
          <p:nvPr>
            <p:ph type="title"/>
          </p:nvPr>
        </p:nvSpPr>
        <p:spPr>
          <a:xfrm>
            <a:off x="540000" y="540000"/>
            <a:ext cx="11101135" cy="862080"/>
          </a:xfrm>
        </p:spPr>
        <p:txBody>
          <a:bodyPr>
            <a:noAutofit/>
          </a:bodyPr>
          <a:lstStyle/>
          <a:p>
            <a:r>
              <a:rPr lang="en-US" sz="4400" b="1" dirty="0">
                <a:latin typeface="Century Gothic" panose="020B0502020202020204" pitchFamily="34" charset="0"/>
              </a:rPr>
              <a:t>Website Design</a:t>
            </a:r>
          </a:p>
        </p:txBody>
      </p:sp>
      <p:pic>
        <p:nvPicPr>
          <p:cNvPr id="4" name="Picture 3" descr="A screen shot of a computer&#10;&#10;Description automatically generated">
            <a:extLst>
              <a:ext uri="{FF2B5EF4-FFF2-40B4-BE49-F238E27FC236}">
                <a16:creationId xmlns:a16="http://schemas.microsoft.com/office/drawing/2014/main" id="{D8B117BD-9B79-B302-7196-77863DC0399C}"/>
              </a:ext>
            </a:extLst>
          </p:cNvPr>
          <p:cNvPicPr>
            <a:picLocks noChangeAspect="1"/>
          </p:cNvPicPr>
          <p:nvPr/>
        </p:nvPicPr>
        <p:blipFill>
          <a:blip r:embed="rId2"/>
          <a:stretch>
            <a:fillRect/>
          </a:stretch>
        </p:blipFill>
        <p:spPr>
          <a:xfrm>
            <a:off x="1667542" y="1860701"/>
            <a:ext cx="8846050" cy="4673867"/>
          </a:xfrm>
          <a:prstGeom prst="rect">
            <a:avLst/>
          </a:prstGeom>
        </p:spPr>
      </p:pic>
      <p:sp>
        <p:nvSpPr>
          <p:cNvPr id="5" name="TextBox 4">
            <a:extLst>
              <a:ext uri="{FF2B5EF4-FFF2-40B4-BE49-F238E27FC236}">
                <a16:creationId xmlns:a16="http://schemas.microsoft.com/office/drawing/2014/main" id="{9270EE49-B4E6-C87B-7658-338E03BC3297}"/>
              </a:ext>
            </a:extLst>
          </p:cNvPr>
          <p:cNvSpPr txBox="1"/>
          <p:nvPr/>
        </p:nvSpPr>
        <p:spPr>
          <a:xfrm>
            <a:off x="1667542" y="1402080"/>
            <a:ext cx="2957669" cy="369332"/>
          </a:xfrm>
          <a:prstGeom prst="rect">
            <a:avLst/>
          </a:prstGeom>
          <a:noFill/>
        </p:spPr>
        <p:txBody>
          <a:bodyPr wrap="none" rtlCol="0">
            <a:spAutoFit/>
          </a:bodyPr>
          <a:lstStyle/>
          <a:p>
            <a:r>
              <a:rPr lang="en-US" dirty="0"/>
              <a:t>Course Enrollment System</a:t>
            </a:r>
          </a:p>
        </p:txBody>
      </p:sp>
    </p:spTree>
    <p:extLst>
      <p:ext uri="{BB962C8B-B14F-4D97-AF65-F5344CB8AC3E}">
        <p14:creationId xmlns:p14="http://schemas.microsoft.com/office/powerpoint/2010/main" val="3150529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F9FD"/>
            </a:gs>
            <a:gs pos="33000">
              <a:srgbClr val="006899"/>
            </a:gs>
            <a:gs pos="63000">
              <a:srgbClr val="014381"/>
            </a:gs>
            <a:gs pos="90000">
              <a:srgbClr val="00103B"/>
            </a:gs>
          </a:gsLst>
          <a:lin ang="24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6A2E3-A447-6D12-A27D-03AF98CCF40B}"/>
              </a:ext>
            </a:extLst>
          </p:cNvPr>
          <p:cNvSpPr>
            <a:spLocks noGrp="1"/>
          </p:cNvSpPr>
          <p:nvPr>
            <p:ph type="title"/>
          </p:nvPr>
        </p:nvSpPr>
        <p:spPr>
          <a:xfrm>
            <a:off x="540000" y="540000"/>
            <a:ext cx="11101135" cy="862080"/>
          </a:xfrm>
        </p:spPr>
        <p:txBody>
          <a:bodyPr>
            <a:noAutofit/>
          </a:bodyPr>
          <a:lstStyle/>
          <a:p>
            <a:r>
              <a:rPr lang="en-US" sz="4400" b="1" dirty="0">
                <a:latin typeface="Century Gothic" panose="020B0502020202020204" pitchFamily="34" charset="0"/>
              </a:rPr>
              <a:t>MySQL Database</a:t>
            </a:r>
          </a:p>
        </p:txBody>
      </p:sp>
      <p:sp>
        <p:nvSpPr>
          <p:cNvPr id="3" name="Content Placeholder 2">
            <a:extLst>
              <a:ext uri="{FF2B5EF4-FFF2-40B4-BE49-F238E27FC236}">
                <a16:creationId xmlns:a16="http://schemas.microsoft.com/office/drawing/2014/main" id="{3B2A5C7C-3AD2-5DA0-3822-3D55BED9A21A}"/>
              </a:ext>
            </a:extLst>
          </p:cNvPr>
          <p:cNvSpPr>
            <a:spLocks noGrp="1"/>
          </p:cNvSpPr>
          <p:nvPr>
            <p:ph idx="1"/>
          </p:nvPr>
        </p:nvSpPr>
        <p:spPr>
          <a:xfrm>
            <a:off x="539999" y="2328512"/>
            <a:ext cx="11101136" cy="3767328"/>
          </a:xfrm>
        </p:spPr>
        <p:txBody>
          <a:bodyPr>
            <a:normAutofit/>
          </a:bodyPr>
          <a:lstStyle/>
          <a:p>
            <a:pPr marL="0" indent="0" algn="l">
              <a:buNone/>
            </a:pPr>
            <a:r>
              <a:rPr lang="en-US" b="0" i="0" dirty="0">
                <a:solidFill>
                  <a:srgbClr val="D1D5DB"/>
                </a:solidFill>
                <a:effectLst/>
                <a:latin typeface="Century Gothic" panose="020B0502020202020204" pitchFamily="34" charset="0"/>
              </a:rPr>
              <a:t>The MySQL database serves as the backend storage system for the University Student Portal. It stores and manages essential data, such as student profiles, course details, and enrollment records. The database ensures data integrity and provides efficient retrieval and updating of information.</a:t>
            </a:r>
          </a:p>
          <a:p>
            <a:pPr marL="0" indent="0" algn="l">
              <a:buNone/>
            </a:pPr>
            <a:r>
              <a:rPr lang="en-US" b="0" i="0" dirty="0">
                <a:solidFill>
                  <a:srgbClr val="D1D5DB"/>
                </a:solidFill>
                <a:effectLst/>
                <a:latin typeface="Century Gothic" panose="020B0502020202020204" pitchFamily="34" charset="0"/>
              </a:rPr>
              <a:t>The class registration functionality is a critical feature of the Student Portal. It enables students to browse available courses, view class schedules, and register for classes. When a student registers for a class, the enrollment information is stored in the MySQL database, and the system updates the class capacity accordingly.</a:t>
            </a:r>
          </a:p>
        </p:txBody>
      </p:sp>
    </p:spTree>
    <p:extLst>
      <p:ext uri="{BB962C8B-B14F-4D97-AF65-F5344CB8AC3E}">
        <p14:creationId xmlns:p14="http://schemas.microsoft.com/office/powerpoint/2010/main" val="318750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F9FD"/>
            </a:gs>
            <a:gs pos="33000">
              <a:srgbClr val="006899"/>
            </a:gs>
            <a:gs pos="63000">
              <a:srgbClr val="014381"/>
            </a:gs>
            <a:gs pos="90000">
              <a:srgbClr val="00103B"/>
            </a:gs>
          </a:gsLst>
          <a:lin ang="24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6A2E3-A447-6D12-A27D-03AF98CCF40B}"/>
              </a:ext>
            </a:extLst>
          </p:cNvPr>
          <p:cNvSpPr>
            <a:spLocks noGrp="1"/>
          </p:cNvSpPr>
          <p:nvPr>
            <p:ph type="title"/>
          </p:nvPr>
        </p:nvSpPr>
        <p:spPr>
          <a:xfrm>
            <a:off x="540000" y="540000"/>
            <a:ext cx="11101135" cy="862080"/>
          </a:xfrm>
        </p:spPr>
        <p:txBody>
          <a:bodyPr>
            <a:noAutofit/>
          </a:bodyPr>
          <a:lstStyle/>
          <a:p>
            <a:r>
              <a:rPr lang="en-US" sz="4400" b="1" dirty="0">
                <a:latin typeface="Century Gothic" panose="020B0502020202020204" pitchFamily="34" charset="0"/>
              </a:rPr>
              <a:t>MySQL Database</a:t>
            </a:r>
          </a:p>
        </p:txBody>
      </p:sp>
      <p:sp>
        <p:nvSpPr>
          <p:cNvPr id="3" name="Content Placeholder 2">
            <a:extLst>
              <a:ext uri="{FF2B5EF4-FFF2-40B4-BE49-F238E27FC236}">
                <a16:creationId xmlns:a16="http://schemas.microsoft.com/office/drawing/2014/main" id="{3B2A5C7C-3AD2-5DA0-3822-3D55BED9A21A}"/>
              </a:ext>
            </a:extLst>
          </p:cNvPr>
          <p:cNvSpPr>
            <a:spLocks noGrp="1"/>
          </p:cNvSpPr>
          <p:nvPr>
            <p:ph idx="1"/>
          </p:nvPr>
        </p:nvSpPr>
        <p:spPr>
          <a:xfrm>
            <a:off x="540000" y="1545335"/>
            <a:ext cx="11101136" cy="4145601"/>
          </a:xfrm>
        </p:spPr>
        <p:txBody>
          <a:bodyPr>
            <a:normAutofit/>
          </a:bodyPr>
          <a:lstStyle/>
          <a:p>
            <a:pPr marL="0" indent="0" algn="l">
              <a:buNone/>
            </a:pPr>
            <a:r>
              <a:rPr lang="en-US" b="0" i="0" dirty="0">
                <a:solidFill>
                  <a:srgbClr val="D1D5DB"/>
                </a:solidFill>
                <a:effectLst/>
                <a:latin typeface="Century Gothic" panose="020B0502020202020204" pitchFamily="34" charset="0"/>
              </a:rPr>
              <a:t>The first code class (‘</a:t>
            </a:r>
            <a:r>
              <a:rPr lang="en-US" b="0" i="0" dirty="0" err="1">
                <a:solidFill>
                  <a:srgbClr val="D1D5DB"/>
                </a:solidFill>
                <a:effectLst/>
                <a:latin typeface="Century Gothic" panose="020B0502020202020204" pitchFamily="34" charset="0"/>
              </a:rPr>
              <a:t>created.sql</a:t>
            </a:r>
            <a:r>
              <a:rPr lang="en-US" b="0" i="0" dirty="0">
                <a:solidFill>
                  <a:srgbClr val="D1D5DB"/>
                </a:solidFill>
                <a:effectLst/>
                <a:latin typeface="Century Gothic" panose="020B0502020202020204" pitchFamily="34" charset="0"/>
              </a:rPr>
              <a:t>’), </a:t>
            </a:r>
            <a:r>
              <a:rPr lang="en-US" dirty="0">
                <a:solidFill>
                  <a:srgbClr val="D1D5DB"/>
                </a:solidFill>
                <a:latin typeface="Century Gothic" panose="020B0502020202020204" pitchFamily="34" charset="0"/>
              </a:rPr>
              <a:t>creates the Database called ‘</a:t>
            </a:r>
            <a:r>
              <a:rPr lang="en-US" dirty="0" err="1">
                <a:solidFill>
                  <a:srgbClr val="D1D5DB"/>
                </a:solidFill>
                <a:latin typeface="Century Gothic" panose="020B0502020202020204" pitchFamily="34" charset="0"/>
              </a:rPr>
              <a:t>course_enrollment_system</a:t>
            </a:r>
            <a:r>
              <a:rPr lang="en-US" dirty="0">
                <a:solidFill>
                  <a:srgbClr val="D1D5DB"/>
                </a:solidFill>
                <a:latin typeface="Century Gothic" panose="020B0502020202020204" pitchFamily="34" charset="0"/>
              </a:rPr>
              <a:t>’, and created several tables inside the DB to enable the functionality of the website. As seen in the next slide,  the tables are: ‘student’, ‘course’, ‘offering’, waitlist’, ‘enrollment’, and ‘notification’.</a:t>
            </a:r>
          </a:p>
          <a:p>
            <a:pPr marL="0" indent="0" algn="l">
              <a:buNone/>
            </a:pPr>
            <a:r>
              <a:rPr lang="en-US" dirty="0">
                <a:solidFill>
                  <a:srgbClr val="D1D5DB"/>
                </a:solidFill>
                <a:latin typeface="Century Gothic" panose="020B0502020202020204" pitchFamily="34" charset="0"/>
              </a:rPr>
              <a:t>The second class (‘</a:t>
            </a:r>
            <a:r>
              <a:rPr lang="en-US" dirty="0" err="1">
                <a:solidFill>
                  <a:srgbClr val="D1D5DB"/>
                </a:solidFill>
                <a:latin typeface="Century Gothic" panose="020B0502020202020204" pitchFamily="34" charset="0"/>
              </a:rPr>
              <a:t>populateData.sql</a:t>
            </a:r>
            <a:r>
              <a:rPr lang="en-US" dirty="0">
                <a:solidFill>
                  <a:srgbClr val="D1D5DB"/>
                </a:solidFill>
                <a:latin typeface="Century Gothic" panose="020B0502020202020204" pitchFamily="34" charset="0"/>
              </a:rPr>
              <a:t>’), sets the format for the data in the database table, and stores all the data information, as seen in the slide below. </a:t>
            </a:r>
          </a:p>
          <a:p>
            <a:pPr lvl="1"/>
            <a:r>
              <a:rPr lang="en-US" sz="1500" b="0" i="0" dirty="0">
                <a:solidFill>
                  <a:srgbClr val="D1D5DB"/>
                </a:solidFill>
                <a:effectLst/>
                <a:latin typeface="Century Gothic" panose="020B0502020202020204" pitchFamily="34" charset="0"/>
              </a:rPr>
              <a:t>‘student’: (`email`, `password`, `</a:t>
            </a:r>
            <a:r>
              <a:rPr lang="en-US" sz="1500" b="0" i="0" dirty="0" err="1">
                <a:solidFill>
                  <a:srgbClr val="D1D5DB"/>
                </a:solidFill>
                <a:effectLst/>
                <a:latin typeface="Century Gothic" panose="020B0502020202020204" pitchFamily="34" charset="0"/>
              </a:rPr>
              <a:t>firstName</a:t>
            </a:r>
            <a:r>
              <a:rPr lang="en-US" sz="1500" b="0" i="0" dirty="0">
                <a:solidFill>
                  <a:srgbClr val="D1D5DB"/>
                </a:solidFill>
                <a:effectLst/>
                <a:latin typeface="Century Gothic" panose="020B0502020202020204" pitchFamily="34" charset="0"/>
              </a:rPr>
              <a:t>`, `</a:t>
            </a:r>
            <a:r>
              <a:rPr lang="en-US" sz="1500" b="0" i="0" dirty="0" err="1">
                <a:solidFill>
                  <a:srgbClr val="D1D5DB"/>
                </a:solidFill>
                <a:effectLst/>
                <a:latin typeface="Century Gothic" panose="020B0502020202020204" pitchFamily="34" charset="0"/>
              </a:rPr>
              <a:t>lastName</a:t>
            </a:r>
            <a:r>
              <a:rPr lang="en-US" sz="1500" b="0" i="0" dirty="0">
                <a:solidFill>
                  <a:srgbClr val="D1D5DB"/>
                </a:solidFill>
                <a:effectLst/>
                <a:latin typeface="Century Gothic" panose="020B0502020202020204" pitchFamily="34" charset="0"/>
              </a:rPr>
              <a:t>`, `address`, `phone`, `degree`)</a:t>
            </a:r>
          </a:p>
          <a:p>
            <a:pPr lvl="1"/>
            <a:r>
              <a:rPr lang="en-US" sz="1500" dirty="0">
                <a:solidFill>
                  <a:srgbClr val="D1D5DB"/>
                </a:solidFill>
                <a:latin typeface="Century Gothic" panose="020B0502020202020204" pitchFamily="34" charset="0"/>
              </a:rPr>
              <a:t>‘course’: (`</a:t>
            </a:r>
            <a:r>
              <a:rPr lang="en-US" sz="1500" dirty="0" err="1">
                <a:solidFill>
                  <a:srgbClr val="D1D5DB"/>
                </a:solidFill>
                <a:latin typeface="Century Gothic" panose="020B0502020202020204" pitchFamily="34" charset="0"/>
              </a:rPr>
              <a:t>courseName</a:t>
            </a:r>
            <a:r>
              <a:rPr lang="en-US" sz="1500" dirty="0">
                <a:solidFill>
                  <a:srgbClr val="D1D5DB"/>
                </a:solidFill>
                <a:latin typeface="Century Gothic" panose="020B0502020202020204" pitchFamily="34" charset="0"/>
              </a:rPr>
              <a:t>`, `</a:t>
            </a:r>
            <a:r>
              <a:rPr lang="en-US" sz="1500" dirty="0" err="1">
                <a:solidFill>
                  <a:srgbClr val="D1D5DB"/>
                </a:solidFill>
                <a:latin typeface="Century Gothic" panose="020B0502020202020204" pitchFamily="34" charset="0"/>
              </a:rPr>
              <a:t>maxStudents</a:t>
            </a:r>
            <a:r>
              <a:rPr lang="en-US" sz="1500" dirty="0">
                <a:solidFill>
                  <a:srgbClr val="D1D5DB"/>
                </a:solidFill>
                <a:latin typeface="Century Gothic" panose="020B0502020202020204" pitchFamily="34" charset="0"/>
              </a:rPr>
              <a:t>`)</a:t>
            </a:r>
          </a:p>
          <a:p>
            <a:pPr lvl="1"/>
            <a:r>
              <a:rPr lang="en-US" sz="1500" dirty="0">
                <a:solidFill>
                  <a:srgbClr val="D1D5DB"/>
                </a:solidFill>
                <a:latin typeface="Century Gothic" panose="020B0502020202020204" pitchFamily="34" charset="0"/>
              </a:rPr>
              <a:t>‘offering’: (`</a:t>
            </a:r>
            <a:r>
              <a:rPr lang="en-US" sz="1500" dirty="0" err="1">
                <a:solidFill>
                  <a:srgbClr val="D1D5DB"/>
                </a:solidFill>
                <a:latin typeface="Century Gothic" panose="020B0502020202020204" pitchFamily="34" charset="0"/>
              </a:rPr>
              <a:t>course_id</a:t>
            </a:r>
            <a:r>
              <a:rPr lang="en-US" sz="1500" dirty="0">
                <a:solidFill>
                  <a:srgbClr val="D1D5DB"/>
                </a:solidFill>
                <a:latin typeface="Century Gothic" panose="020B0502020202020204" pitchFamily="34" charset="0"/>
              </a:rPr>
              <a:t>`, `year`, `semester`)</a:t>
            </a:r>
          </a:p>
          <a:p>
            <a:pPr lvl="1"/>
            <a:r>
              <a:rPr lang="en-US" sz="1500" dirty="0">
                <a:solidFill>
                  <a:srgbClr val="D1D5DB"/>
                </a:solidFill>
                <a:latin typeface="Century Gothic" panose="020B0502020202020204" pitchFamily="34" charset="0"/>
              </a:rPr>
              <a:t>‘enrollment’: (`</a:t>
            </a:r>
            <a:r>
              <a:rPr lang="en-US" sz="1500" dirty="0" err="1">
                <a:solidFill>
                  <a:srgbClr val="D1D5DB"/>
                </a:solidFill>
                <a:latin typeface="Century Gothic" panose="020B0502020202020204" pitchFamily="34" charset="0"/>
              </a:rPr>
              <a:t>student_id</a:t>
            </a:r>
            <a:r>
              <a:rPr lang="en-US" sz="1500" dirty="0">
                <a:solidFill>
                  <a:srgbClr val="D1D5DB"/>
                </a:solidFill>
                <a:latin typeface="Century Gothic" panose="020B0502020202020204" pitchFamily="34" charset="0"/>
              </a:rPr>
              <a:t>`, `</a:t>
            </a:r>
            <a:r>
              <a:rPr lang="en-US" sz="1500" dirty="0" err="1">
                <a:solidFill>
                  <a:srgbClr val="D1D5DB"/>
                </a:solidFill>
                <a:latin typeface="Century Gothic" panose="020B0502020202020204" pitchFamily="34" charset="0"/>
              </a:rPr>
              <a:t>offering_id</a:t>
            </a:r>
            <a:r>
              <a:rPr lang="en-US" sz="1500" dirty="0">
                <a:solidFill>
                  <a:srgbClr val="D1D5DB"/>
                </a:solidFill>
                <a:latin typeface="Century Gothic" panose="020B0502020202020204" pitchFamily="34" charset="0"/>
              </a:rPr>
              <a:t>`)</a:t>
            </a:r>
          </a:p>
          <a:p>
            <a:pPr lvl="1"/>
            <a:r>
              <a:rPr lang="en-US" sz="1500" dirty="0">
                <a:solidFill>
                  <a:srgbClr val="D1D5DB"/>
                </a:solidFill>
                <a:latin typeface="Century Gothic" panose="020B0502020202020204" pitchFamily="34" charset="0"/>
              </a:rPr>
              <a:t>‘waitlist’: (`</a:t>
            </a:r>
            <a:r>
              <a:rPr lang="en-US" sz="1500" dirty="0" err="1">
                <a:solidFill>
                  <a:srgbClr val="D1D5DB"/>
                </a:solidFill>
                <a:latin typeface="Century Gothic" panose="020B0502020202020204" pitchFamily="34" charset="0"/>
              </a:rPr>
              <a:t>student_id</a:t>
            </a:r>
            <a:r>
              <a:rPr lang="en-US" sz="1500" dirty="0">
                <a:solidFill>
                  <a:srgbClr val="D1D5DB"/>
                </a:solidFill>
                <a:latin typeface="Century Gothic" panose="020B0502020202020204" pitchFamily="34" charset="0"/>
              </a:rPr>
              <a:t>`, `</a:t>
            </a:r>
            <a:r>
              <a:rPr lang="en-US" sz="1500" dirty="0" err="1">
                <a:solidFill>
                  <a:srgbClr val="D1D5DB"/>
                </a:solidFill>
                <a:latin typeface="Century Gothic" panose="020B0502020202020204" pitchFamily="34" charset="0"/>
              </a:rPr>
              <a:t>offering_id</a:t>
            </a:r>
            <a:r>
              <a:rPr lang="en-US" sz="1500" dirty="0">
                <a:solidFill>
                  <a:srgbClr val="D1D5DB"/>
                </a:solidFill>
                <a:latin typeface="Century Gothic" panose="020B0502020202020204" pitchFamily="34" charset="0"/>
              </a:rPr>
              <a:t>`, `</a:t>
            </a:r>
            <a:r>
              <a:rPr lang="en-US" sz="1500" dirty="0" err="1">
                <a:solidFill>
                  <a:srgbClr val="D1D5DB"/>
                </a:solidFill>
                <a:latin typeface="Century Gothic" panose="020B0502020202020204" pitchFamily="34" charset="0"/>
              </a:rPr>
              <a:t>dateTimeAdded</a:t>
            </a:r>
            <a:r>
              <a:rPr lang="en-US" sz="1500" dirty="0">
                <a:solidFill>
                  <a:srgbClr val="D1D5DB"/>
                </a:solidFill>
                <a:latin typeface="Century Gothic" panose="020B0502020202020204" pitchFamily="34" charset="0"/>
              </a:rPr>
              <a:t>`)</a:t>
            </a:r>
          </a:p>
          <a:p>
            <a:endParaRPr lang="en-US" b="0" i="0" dirty="0">
              <a:solidFill>
                <a:srgbClr val="D1D5DB"/>
              </a:solidFill>
              <a:effectLst/>
              <a:latin typeface="Century Gothic" panose="020B0502020202020204" pitchFamily="34" charset="0"/>
            </a:endParaRPr>
          </a:p>
        </p:txBody>
      </p:sp>
    </p:spTree>
    <p:extLst>
      <p:ext uri="{BB962C8B-B14F-4D97-AF65-F5344CB8AC3E}">
        <p14:creationId xmlns:p14="http://schemas.microsoft.com/office/powerpoint/2010/main" val="2396704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F9FD"/>
            </a:gs>
            <a:gs pos="33000">
              <a:srgbClr val="006899"/>
            </a:gs>
            <a:gs pos="63000">
              <a:srgbClr val="014381"/>
            </a:gs>
            <a:gs pos="90000">
              <a:srgbClr val="00103B"/>
            </a:gs>
          </a:gsLst>
          <a:lin ang="24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6A2E3-A447-6D12-A27D-03AF98CCF40B}"/>
              </a:ext>
            </a:extLst>
          </p:cNvPr>
          <p:cNvSpPr>
            <a:spLocks noGrp="1"/>
          </p:cNvSpPr>
          <p:nvPr>
            <p:ph type="title"/>
          </p:nvPr>
        </p:nvSpPr>
        <p:spPr>
          <a:xfrm>
            <a:off x="540000" y="540000"/>
            <a:ext cx="11101135" cy="862080"/>
          </a:xfrm>
        </p:spPr>
        <p:txBody>
          <a:bodyPr>
            <a:noAutofit/>
          </a:bodyPr>
          <a:lstStyle/>
          <a:p>
            <a:r>
              <a:rPr lang="en-US" sz="4400" b="1" dirty="0">
                <a:latin typeface="Century Gothic" panose="020B0502020202020204" pitchFamily="34" charset="0"/>
              </a:rPr>
              <a:t>MySQL Database ‘</a:t>
            </a:r>
            <a:r>
              <a:rPr lang="en-US" sz="4400" b="1" dirty="0" err="1">
                <a:latin typeface="Century Gothic" panose="020B0502020202020204" pitchFamily="34" charset="0"/>
              </a:rPr>
              <a:t>created.sql</a:t>
            </a:r>
            <a:r>
              <a:rPr lang="en-US" sz="4400" b="1" dirty="0">
                <a:latin typeface="Century Gothic" panose="020B0502020202020204" pitchFamily="34" charset="0"/>
              </a:rPr>
              <a:t>’</a:t>
            </a:r>
          </a:p>
        </p:txBody>
      </p:sp>
      <p:pic>
        <p:nvPicPr>
          <p:cNvPr id="7" name="Picture 6">
            <a:extLst>
              <a:ext uri="{FF2B5EF4-FFF2-40B4-BE49-F238E27FC236}">
                <a16:creationId xmlns:a16="http://schemas.microsoft.com/office/drawing/2014/main" id="{45F55A42-A521-AC8D-4760-5C103E035D44}"/>
              </a:ext>
            </a:extLst>
          </p:cNvPr>
          <p:cNvPicPr>
            <a:picLocks noChangeAspect="1"/>
          </p:cNvPicPr>
          <p:nvPr/>
        </p:nvPicPr>
        <p:blipFill>
          <a:blip r:embed="rId2"/>
          <a:stretch>
            <a:fillRect/>
          </a:stretch>
        </p:blipFill>
        <p:spPr>
          <a:xfrm>
            <a:off x="907781" y="1251283"/>
            <a:ext cx="4296960" cy="5381315"/>
          </a:xfrm>
          <a:prstGeom prst="rect">
            <a:avLst/>
          </a:prstGeom>
        </p:spPr>
      </p:pic>
      <p:pic>
        <p:nvPicPr>
          <p:cNvPr id="9" name="Picture 8">
            <a:extLst>
              <a:ext uri="{FF2B5EF4-FFF2-40B4-BE49-F238E27FC236}">
                <a16:creationId xmlns:a16="http://schemas.microsoft.com/office/drawing/2014/main" id="{D1C07433-5E51-BCF0-FF14-88F4BC668B33}"/>
              </a:ext>
            </a:extLst>
          </p:cNvPr>
          <p:cNvPicPr>
            <a:picLocks noChangeAspect="1"/>
          </p:cNvPicPr>
          <p:nvPr/>
        </p:nvPicPr>
        <p:blipFill>
          <a:blip r:embed="rId3"/>
          <a:stretch>
            <a:fillRect/>
          </a:stretch>
        </p:blipFill>
        <p:spPr>
          <a:xfrm>
            <a:off x="5706747" y="1251282"/>
            <a:ext cx="5945253" cy="5381315"/>
          </a:xfrm>
          <a:prstGeom prst="rect">
            <a:avLst/>
          </a:prstGeom>
        </p:spPr>
      </p:pic>
    </p:spTree>
    <p:extLst>
      <p:ext uri="{BB962C8B-B14F-4D97-AF65-F5344CB8AC3E}">
        <p14:creationId xmlns:p14="http://schemas.microsoft.com/office/powerpoint/2010/main" val="169217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F9FD"/>
            </a:gs>
            <a:gs pos="33000">
              <a:srgbClr val="006899"/>
            </a:gs>
            <a:gs pos="63000">
              <a:srgbClr val="014381"/>
            </a:gs>
            <a:gs pos="90000">
              <a:srgbClr val="00103B"/>
            </a:gs>
          </a:gsLst>
          <a:lin ang="24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6A2E3-A447-6D12-A27D-03AF98CCF40B}"/>
              </a:ext>
            </a:extLst>
          </p:cNvPr>
          <p:cNvSpPr>
            <a:spLocks noGrp="1"/>
          </p:cNvSpPr>
          <p:nvPr>
            <p:ph type="title"/>
          </p:nvPr>
        </p:nvSpPr>
        <p:spPr>
          <a:xfrm>
            <a:off x="540000" y="540000"/>
            <a:ext cx="11101135" cy="862080"/>
          </a:xfrm>
        </p:spPr>
        <p:txBody>
          <a:bodyPr>
            <a:noAutofit/>
          </a:bodyPr>
          <a:lstStyle/>
          <a:p>
            <a:r>
              <a:rPr lang="en-US" sz="4400" b="1" dirty="0">
                <a:latin typeface="Century Gothic" panose="020B0502020202020204" pitchFamily="34" charset="0"/>
              </a:rPr>
              <a:t>MySQL Database ‘</a:t>
            </a:r>
            <a:r>
              <a:rPr lang="en-US" sz="4400" b="1" dirty="0" err="1">
                <a:latin typeface="Century Gothic" panose="020B0502020202020204" pitchFamily="34" charset="0"/>
              </a:rPr>
              <a:t>populateData.sql</a:t>
            </a:r>
            <a:r>
              <a:rPr lang="en-US" sz="4400" b="1" dirty="0">
                <a:latin typeface="Century Gothic" panose="020B0502020202020204" pitchFamily="34" charset="0"/>
              </a:rPr>
              <a:t>’</a:t>
            </a:r>
          </a:p>
        </p:txBody>
      </p:sp>
      <p:grpSp>
        <p:nvGrpSpPr>
          <p:cNvPr id="19" name="Group 18">
            <a:extLst>
              <a:ext uri="{FF2B5EF4-FFF2-40B4-BE49-F238E27FC236}">
                <a16:creationId xmlns:a16="http://schemas.microsoft.com/office/drawing/2014/main" id="{4ECAF732-89A8-AAED-872E-5D8258D6730C}"/>
              </a:ext>
            </a:extLst>
          </p:cNvPr>
          <p:cNvGrpSpPr/>
          <p:nvPr/>
        </p:nvGrpSpPr>
        <p:grpSpPr>
          <a:xfrm>
            <a:off x="1652209" y="1885603"/>
            <a:ext cx="8876715" cy="3885680"/>
            <a:chOff x="1652209" y="1572782"/>
            <a:chExt cx="8876715" cy="3885680"/>
          </a:xfrm>
        </p:grpSpPr>
        <p:pic>
          <p:nvPicPr>
            <p:cNvPr id="4" name="Picture 3">
              <a:extLst>
                <a:ext uri="{FF2B5EF4-FFF2-40B4-BE49-F238E27FC236}">
                  <a16:creationId xmlns:a16="http://schemas.microsoft.com/office/drawing/2014/main" id="{0284F357-B647-8D03-6DBE-86B8DE7DCBAB}"/>
                </a:ext>
              </a:extLst>
            </p:cNvPr>
            <p:cNvPicPr>
              <a:picLocks noChangeAspect="1"/>
            </p:cNvPicPr>
            <p:nvPr/>
          </p:nvPicPr>
          <p:blipFill rotWithShape="1">
            <a:blip r:embed="rId2"/>
            <a:srcRect l="2065" r="15473"/>
            <a:stretch/>
          </p:blipFill>
          <p:spPr>
            <a:xfrm>
              <a:off x="1652209" y="1572782"/>
              <a:ext cx="8876715" cy="1257475"/>
            </a:xfrm>
            <a:prstGeom prst="rect">
              <a:avLst/>
            </a:prstGeom>
          </p:spPr>
        </p:pic>
        <p:pic>
          <p:nvPicPr>
            <p:cNvPr id="6" name="Picture 5">
              <a:extLst>
                <a:ext uri="{FF2B5EF4-FFF2-40B4-BE49-F238E27FC236}">
                  <a16:creationId xmlns:a16="http://schemas.microsoft.com/office/drawing/2014/main" id="{14A51472-37FB-BFB5-C43F-5AB8D5A4FDEF}"/>
                </a:ext>
              </a:extLst>
            </p:cNvPr>
            <p:cNvPicPr>
              <a:picLocks noChangeAspect="1"/>
            </p:cNvPicPr>
            <p:nvPr/>
          </p:nvPicPr>
          <p:blipFill>
            <a:blip r:embed="rId3"/>
            <a:stretch>
              <a:fillRect/>
            </a:stretch>
          </p:blipFill>
          <p:spPr>
            <a:xfrm>
              <a:off x="1652209" y="2973820"/>
              <a:ext cx="4544059" cy="1209844"/>
            </a:xfrm>
            <a:prstGeom prst="rect">
              <a:avLst/>
            </a:prstGeom>
          </p:spPr>
        </p:pic>
        <p:pic>
          <p:nvPicPr>
            <p:cNvPr id="10" name="Picture 9">
              <a:extLst>
                <a:ext uri="{FF2B5EF4-FFF2-40B4-BE49-F238E27FC236}">
                  <a16:creationId xmlns:a16="http://schemas.microsoft.com/office/drawing/2014/main" id="{566D17A3-EE64-6C99-965F-A436BBB6D646}"/>
                </a:ext>
              </a:extLst>
            </p:cNvPr>
            <p:cNvPicPr>
              <a:picLocks noChangeAspect="1"/>
            </p:cNvPicPr>
            <p:nvPr/>
          </p:nvPicPr>
          <p:blipFill>
            <a:blip r:embed="rId4"/>
            <a:stretch>
              <a:fillRect/>
            </a:stretch>
          </p:blipFill>
          <p:spPr>
            <a:xfrm>
              <a:off x="1652209" y="4353408"/>
              <a:ext cx="3705742" cy="1105054"/>
            </a:xfrm>
            <a:prstGeom prst="rect">
              <a:avLst/>
            </a:prstGeom>
          </p:spPr>
        </p:pic>
        <p:pic>
          <p:nvPicPr>
            <p:cNvPr id="14" name="Picture 13">
              <a:extLst>
                <a:ext uri="{FF2B5EF4-FFF2-40B4-BE49-F238E27FC236}">
                  <a16:creationId xmlns:a16="http://schemas.microsoft.com/office/drawing/2014/main" id="{DFAD99F6-D15B-5CD0-EDF2-D166310D6F91}"/>
                </a:ext>
              </a:extLst>
            </p:cNvPr>
            <p:cNvPicPr>
              <a:picLocks noChangeAspect="1"/>
            </p:cNvPicPr>
            <p:nvPr/>
          </p:nvPicPr>
          <p:blipFill rotWithShape="1">
            <a:blip r:embed="rId5"/>
            <a:srcRect r="9535" b="11806"/>
            <a:stretch/>
          </p:blipFill>
          <p:spPr>
            <a:xfrm>
              <a:off x="6823182" y="2973820"/>
              <a:ext cx="3705742" cy="1209844"/>
            </a:xfrm>
            <a:prstGeom prst="rect">
              <a:avLst/>
            </a:prstGeom>
          </p:spPr>
        </p:pic>
        <p:pic>
          <p:nvPicPr>
            <p:cNvPr id="18" name="Picture 17">
              <a:extLst>
                <a:ext uri="{FF2B5EF4-FFF2-40B4-BE49-F238E27FC236}">
                  <a16:creationId xmlns:a16="http://schemas.microsoft.com/office/drawing/2014/main" id="{769CC548-7416-6D98-F46F-DAD2352D3796}"/>
                </a:ext>
              </a:extLst>
            </p:cNvPr>
            <p:cNvPicPr>
              <a:picLocks noChangeAspect="1"/>
            </p:cNvPicPr>
            <p:nvPr/>
          </p:nvPicPr>
          <p:blipFill rotWithShape="1">
            <a:blip r:embed="rId6"/>
            <a:srcRect r="12421"/>
            <a:stretch/>
          </p:blipFill>
          <p:spPr>
            <a:xfrm>
              <a:off x="5560834" y="4353408"/>
              <a:ext cx="4968090" cy="1105054"/>
            </a:xfrm>
            <a:prstGeom prst="rect">
              <a:avLst/>
            </a:prstGeom>
          </p:spPr>
        </p:pic>
      </p:grpSp>
    </p:spTree>
    <p:extLst>
      <p:ext uri="{BB962C8B-B14F-4D97-AF65-F5344CB8AC3E}">
        <p14:creationId xmlns:p14="http://schemas.microsoft.com/office/powerpoint/2010/main" val="999810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F9FD"/>
            </a:gs>
            <a:gs pos="33000">
              <a:srgbClr val="006899"/>
            </a:gs>
            <a:gs pos="63000">
              <a:srgbClr val="014381"/>
            </a:gs>
            <a:gs pos="90000">
              <a:srgbClr val="00103B"/>
            </a:gs>
          </a:gsLst>
          <a:lin ang="24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6A2E3-A447-6D12-A27D-03AF98CCF40B}"/>
              </a:ext>
            </a:extLst>
          </p:cNvPr>
          <p:cNvSpPr>
            <a:spLocks noGrp="1"/>
          </p:cNvSpPr>
          <p:nvPr>
            <p:ph type="title"/>
          </p:nvPr>
        </p:nvSpPr>
        <p:spPr>
          <a:xfrm>
            <a:off x="540000" y="540000"/>
            <a:ext cx="11101135" cy="862080"/>
          </a:xfrm>
        </p:spPr>
        <p:txBody>
          <a:bodyPr>
            <a:noAutofit/>
          </a:bodyPr>
          <a:lstStyle/>
          <a:p>
            <a:r>
              <a:rPr lang="en-US" sz="4400" b="1" dirty="0">
                <a:latin typeface="Century Gothic" panose="020B0502020202020204" pitchFamily="34" charset="0"/>
              </a:rPr>
              <a:t>PHP Code</a:t>
            </a:r>
          </a:p>
        </p:txBody>
      </p:sp>
      <p:sp>
        <p:nvSpPr>
          <p:cNvPr id="3" name="Content Placeholder 2">
            <a:extLst>
              <a:ext uri="{FF2B5EF4-FFF2-40B4-BE49-F238E27FC236}">
                <a16:creationId xmlns:a16="http://schemas.microsoft.com/office/drawing/2014/main" id="{3B2A5C7C-3AD2-5DA0-3822-3D55BED9A21A}"/>
              </a:ext>
            </a:extLst>
          </p:cNvPr>
          <p:cNvSpPr>
            <a:spLocks noGrp="1"/>
          </p:cNvSpPr>
          <p:nvPr>
            <p:ph idx="1"/>
          </p:nvPr>
        </p:nvSpPr>
        <p:spPr>
          <a:xfrm>
            <a:off x="540000" y="2528887"/>
            <a:ext cx="11101136" cy="2897355"/>
          </a:xfrm>
        </p:spPr>
        <p:txBody>
          <a:bodyPr>
            <a:normAutofit lnSpcReduction="10000"/>
          </a:bodyPr>
          <a:lstStyle/>
          <a:p>
            <a:pPr marL="0" indent="0" algn="l">
              <a:buNone/>
            </a:pPr>
            <a:r>
              <a:rPr lang="en-US" b="0" i="0" dirty="0">
                <a:solidFill>
                  <a:srgbClr val="D1D5DB"/>
                </a:solidFill>
                <a:effectLst/>
                <a:latin typeface="Century Gothic" panose="020B0502020202020204" pitchFamily="34" charset="0"/>
              </a:rPr>
              <a:t>PHP is a server-side scripting language used to develop dynamic web pages and web applications. In the context of the University Student Portal, PHP code is responsible for processing user inputs, interacting with the MySQL database, and generating dynamic content for the web pages.</a:t>
            </a:r>
          </a:p>
          <a:p>
            <a:pPr marL="0" indent="0" algn="l">
              <a:buNone/>
            </a:pPr>
            <a:r>
              <a:rPr lang="en-US" b="0" i="0" dirty="0">
                <a:solidFill>
                  <a:srgbClr val="D1D5DB"/>
                </a:solidFill>
                <a:effectLst/>
                <a:latin typeface="Century Gothic" panose="020B0502020202020204" pitchFamily="34" charset="0"/>
              </a:rPr>
              <a:t>For example, when a student submits a registration form, the PHP code handles the form data, validates it, and stores the enrollment details in the database. The PHP code also interacts with the database to retrieve course information and display it on the web pages dynamically.</a:t>
            </a:r>
          </a:p>
        </p:txBody>
      </p:sp>
    </p:spTree>
    <p:extLst>
      <p:ext uri="{BB962C8B-B14F-4D97-AF65-F5344CB8AC3E}">
        <p14:creationId xmlns:p14="http://schemas.microsoft.com/office/powerpoint/2010/main" val="2865830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F9FD"/>
            </a:gs>
            <a:gs pos="33000">
              <a:srgbClr val="006899"/>
            </a:gs>
            <a:gs pos="63000">
              <a:srgbClr val="014381"/>
            </a:gs>
            <a:gs pos="90000">
              <a:srgbClr val="00103B"/>
            </a:gs>
          </a:gsLst>
          <a:lin ang="24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6A2E3-A447-6D12-A27D-03AF98CCF40B}"/>
              </a:ext>
            </a:extLst>
          </p:cNvPr>
          <p:cNvSpPr>
            <a:spLocks noGrp="1"/>
          </p:cNvSpPr>
          <p:nvPr>
            <p:ph type="title"/>
          </p:nvPr>
        </p:nvSpPr>
        <p:spPr>
          <a:xfrm>
            <a:off x="540000" y="540000"/>
            <a:ext cx="11101135" cy="862080"/>
          </a:xfrm>
        </p:spPr>
        <p:txBody>
          <a:bodyPr>
            <a:noAutofit/>
          </a:bodyPr>
          <a:lstStyle/>
          <a:p>
            <a:r>
              <a:rPr lang="en-US" sz="4400" b="1" dirty="0">
                <a:latin typeface="Century Gothic" panose="020B0502020202020204" pitchFamily="34" charset="0"/>
              </a:rPr>
              <a:t>PHP Code</a:t>
            </a:r>
          </a:p>
        </p:txBody>
      </p:sp>
      <p:grpSp>
        <p:nvGrpSpPr>
          <p:cNvPr id="10" name="Group 9">
            <a:extLst>
              <a:ext uri="{FF2B5EF4-FFF2-40B4-BE49-F238E27FC236}">
                <a16:creationId xmlns:a16="http://schemas.microsoft.com/office/drawing/2014/main" id="{2C5C16EF-2B13-C30D-5559-14FB55692C86}"/>
              </a:ext>
            </a:extLst>
          </p:cNvPr>
          <p:cNvGrpSpPr/>
          <p:nvPr/>
        </p:nvGrpSpPr>
        <p:grpSpPr>
          <a:xfrm>
            <a:off x="5562601" y="540000"/>
            <a:ext cx="5293896" cy="5975153"/>
            <a:chOff x="6368716" y="379070"/>
            <a:chExt cx="5459042" cy="6099860"/>
          </a:xfrm>
        </p:grpSpPr>
        <p:pic>
          <p:nvPicPr>
            <p:cNvPr id="7" name="Picture 6">
              <a:extLst>
                <a:ext uri="{FF2B5EF4-FFF2-40B4-BE49-F238E27FC236}">
                  <a16:creationId xmlns:a16="http://schemas.microsoft.com/office/drawing/2014/main" id="{992AF396-685A-2387-3128-4AC6815E7613}"/>
                </a:ext>
              </a:extLst>
            </p:cNvPr>
            <p:cNvPicPr>
              <a:picLocks noChangeAspect="1"/>
            </p:cNvPicPr>
            <p:nvPr/>
          </p:nvPicPr>
          <p:blipFill>
            <a:blip r:embed="rId2"/>
            <a:stretch>
              <a:fillRect/>
            </a:stretch>
          </p:blipFill>
          <p:spPr>
            <a:xfrm>
              <a:off x="6368716" y="379070"/>
              <a:ext cx="5459042" cy="6099860"/>
            </a:xfrm>
            <a:prstGeom prst="rect">
              <a:avLst/>
            </a:prstGeom>
          </p:spPr>
        </p:pic>
        <p:sp>
          <p:nvSpPr>
            <p:cNvPr id="8" name="Rectangle 7">
              <a:extLst>
                <a:ext uri="{FF2B5EF4-FFF2-40B4-BE49-F238E27FC236}">
                  <a16:creationId xmlns:a16="http://schemas.microsoft.com/office/drawing/2014/main" id="{E6EF84FB-3037-7F95-3DD1-9C913530434C}"/>
                </a:ext>
              </a:extLst>
            </p:cNvPr>
            <p:cNvSpPr/>
            <p:nvPr/>
          </p:nvSpPr>
          <p:spPr>
            <a:xfrm>
              <a:off x="6464968" y="2554703"/>
              <a:ext cx="1572126" cy="3864067"/>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9" name="TextBox 8">
            <a:extLst>
              <a:ext uri="{FF2B5EF4-FFF2-40B4-BE49-F238E27FC236}">
                <a16:creationId xmlns:a16="http://schemas.microsoft.com/office/drawing/2014/main" id="{38CAD55D-840F-51F5-6D89-2868B0F273B0}"/>
              </a:ext>
            </a:extLst>
          </p:cNvPr>
          <p:cNvSpPr txBox="1"/>
          <p:nvPr/>
        </p:nvSpPr>
        <p:spPr>
          <a:xfrm>
            <a:off x="540000" y="2689602"/>
            <a:ext cx="3442453" cy="1477328"/>
          </a:xfrm>
          <a:prstGeom prst="rect">
            <a:avLst/>
          </a:prstGeom>
          <a:noFill/>
        </p:spPr>
        <p:txBody>
          <a:bodyPr wrap="square" rtlCol="0">
            <a:spAutoFit/>
          </a:bodyPr>
          <a:lstStyle/>
          <a:p>
            <a:r>
              <a:rPr lang="en-US" dirty="0">
                <a:latin typeface="Century Gothic" panose="020B0502020202020204" pitchFamily="34" charset="0"/>
              </a:rPr>
              <a:t>The project has a total of 17 classes, where PHP language stablishes a 99.7% of the total language, with CSS being used on a 0.3%.</a:t>
            </a:r>
          </a:p>
        </p:txBody>
      </p:sp>
    </p:spTree>
    <p:extLst>
      <p:ext uri="{BB962C8B-B14F-4D97-AF65-F5344CB8AC3E}">
        <p14:creationId xmlns:p14="http://schemas.microsoft.com/office/powerpoint/2010/main" val="499320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F9FD"/>
            </a:gs>
            <a:gs pos="33000">
              <a:srgbClr val="006899"/>
            </a:gs>
            <a:gs pos="63000">
              <a:srgbClr val="014381"/>
            </a:gs>
            <a:gs pos="90000">
              <a:srgbClr val="00103B"/>
            </a:gs>
          </a:gsLst>
          <a:lin ang="24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6A2E3-A447-6D12-A27D-03AF98CCF40B}"/>
              </a:ext>
            </a:extLst>
          </p:cNvPr>
          <p:cNvSpPr>
            <a:spLocks noGrp="1"/>
          </p:cNvSpPr>
          <p:nvPr>
            <p:ph type="title"/>
          </p:nvPr>
        </p:nvSpPr>
        <p:spPr>
          <a:xfrm>
            <a:off x="540000" y="540000"/>
            <a:ext cx="11101135" cy="862080"/>
          </a:xfrm>
        </p:spPr>
        <p:txBody>
          <a:bodyPr>
            <a:noAutofit/>
          </a:bodyPr>
          <a:lstStyle/>
          <a:p>
            <a:r>
              <a:rPr lang="en-US" sz="4400" b="1" dirty="0">
                <a:latin typeface="Century Gothic" panose="020B0502020202020204" pitchFamily="34" charset="0"/>
              </a:rPr>
              <a:t>Conclusion</a:t>
            </a:r>
          </a:p>
        </p:txBody>
      </p:sp>
      <p:sp>
        <p:nvSpPr>
          <p:cNvPr id="3" name="Content Placeholder 2">
            <a:extLst>
              <a:ext uri="{FF2B5EF4-FFF2-40B4-BE49-F238E27FC236}">
                <a16:creationId xmlns:a16="http://schemas.microsoft.com/office/drawing/2014/main" id="{3B2A5C7C-3AD2-5DA0-3822-3D55BED9A21A}"/>
              </a:ext>
            </a:extLst>
          </p:cNvPr>
          <p:cNvSpPr>
            <a:spLocks noGrp="1"/>
          </p:cNvSpPr>
          <p:nvPr>
            <p:ph idx="1"/>
          </p:nvPr>
        </p:nvSpPr>
        <p:spPr>
          <a:xfrm>
            <a:off x="540000" y="2528887"/>
            <a:ext cx="11101136" cy="2640521"/>
          </a:xfrm>
        </p:spPr>
        <p:txBody>
          <a:bodyPr/>
          <a:lstStyle/>
          <a:p>
            <a:pPr marL="0" indent="0" algn="l">
              <a:buNone/>
            </a:pPr>
            <a:r>
              <a:rPr lang="en-US" b="0" i="0" dirty="0">
                <a:solidFill>
                  <a:srgbClr val="D1D5DB"/>
                </a:solidFill>
                <a:effectLst/>
                <a:latin typeface="Century Gothic" panose="020B0502020202020204" pitchFamily="34" charset="0"/>
              </a:rPr>
              <a:t>In conclusion, the development of the University Student Portal involves various components, including the SRS document, the UML design model, landing, login, and enrollment page designs, the MySQL database, and the PHP code. Each of these components plays a crucial role in creating a robust, user-friendly, and feature-rich platform for students, faculty, and administrators to manage academic activities effectively. By incorporating these elements into the development process, the University Student Portal will be well-equipped to meet the needs and expectations of its users.</a:t>
            </a:r>
          </a:p>
        </p:txBody>
      </p:sp>
    </p:spTree>
    <p:extLst>
      <p:ext uri="{BB962C8B-B14F-4D97-AF65-F5344CB8AC3E}">
        <p14:creationId xmlns:p14="http://schemas.microsoft.com/office/powerpoint/2010/main" val="2690838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F9FD"/>
            </a:gs>
            <a:gs pos="33000">
              <a:srgbClr val="006899"/>
            </a:gs>
            <a:gs pos="63000">
              <a:srgbClr val="014381"/>
            </a:gs>
            <a:gs pos="90000">
              <a:srgbClr val="00103B"/>
            </a:gs>
          </a:gsLst>
          <a:lin ang="24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6A2E3-A447-6D12-A27D-03AF98CCF40B}"/>
              </a:ext>
            </a:extLst>
          </p:cNvPr>
          <p:cNvSpPr>
            <a:spLocks noGrp="1"/>
          </p:cNvSpPr>
          <p:nvPr>
            <p:ph type="title"/>
          </p:nvPr>
        </p:nvSpPr>
        <p:spPr>
          <a:xfrm>
            <a:off x="540000" y="540000"/>
            <a:ext cx="11101135" cy="862080"/>
          </a:xfrm>
        </p:spPr>
        <p:txBody>
          <a:bodyPr>
            <a:noAutofit/>
          </a:bodyPr>
          <a:lstStyle/>
          <a:p>
            <a:r>
              <a:rPr lang="en-US" sz="4400" b="1" dirty="0">
                <a:latin typeface="Century Gothic" panose="020B0502020202020204" pitchFamily="34" charset="0"/>
              </a:rPr>
              <a:t>Reference List</a:t>
            </a:r>
          </a:p>
        </p:txBody>
      </p:sp>
      <p:sp>
        <p:nvSpPr>
          <p:cNvPr id="3" name="Content Placeholder 2">
            <a:extLst>
              <a:ext uri="{FF2B5EF4-FFF2-40B4-BE49-F238E27FC236}">
                <a16:creationId xmlns:a16="http://schemas.microsoft.com/office/drawing/2014/main" id="{3B2A5C7C-3AD2-5DA0-3822-3D55BED9A21A}"/>
              </a:ext>
            </a:extLst>
          </p:cNvPr>
          <p:cNvSpPr>
            <a:spLocks noGrp="1"/>
          </p:cNvSpPr>
          <p:nvPr>
            <p:ph idx="1"/>
          </p:nvPr>
        </p:nvSpPr>
        <p:spPr>
          <a:xfrm>
            <a:off x="539999" y="1469275"/>
            <a:ext cx="11101136" cy="4848725"/>
          </a:xfrm>
        </p:spPr>
        <p:txBody>
          <a:bodyPr>
            <a:normAutofit fontScale="92500" lnSpcReduction="20000"/>
          </a:bodyPr>
          <a:lstStyle/>
          <a:p>
            <a:r>
              <a:rPr lang="en-US" sz="1600" b="0" i="0" dirty="0">
                <a:solidFill>
                  <a:srgbClr val="D1D5DB"/>
                </a:solidFill>
                <a:effectLst/>
                <a:latin typeface="Century Gothic" panose="020B0502020202020204" pitchFamily="34" charset="0"/>
              </a:rPr>
              <a:t>Connolly, R., &amp; Hoar, R. (2018). Fundamentals of web development (2nd ed.). Pearson.</a:t>
            </a:r>
          </a:p>
          <a:p>
            <a:r>
              <a:rPr lang="en-US" sz="1600" b="0" i="0" dirty="0">
                <a:solidFill>
                  <a:srgbClr val="D1D5DB"/>
                </a:solidFill>
                <a:effectLst/>
                <a:latin typeface="Century Gothic" panose="020B0502020202020204" pitchFamily="34" charset="0"/>
              </a:rPr>
              <a:t>Developer Mozilla (December, 2022) &lt;</a:t>
            </a:r>
            <a:r>
              <a:rPr lang="en-US" sz="1600" b="0" i="0" dirty="0" err="1">
                <a:solidFill>
                  <a:srgbClr val="D1D5DB"/>
                </a:solidFill>
                <a:effectLst/>
                <a:latin typeface="Century Gothic" panose="020B0502020202020204" pitchFamily="34" charset="0"/>
              </a:rPr>
              <a:t>ul</a:t>
            </a:r>
            <a:r>
              <a:rPr lang="en-US" sz="1600" b="0" i="0" dirty="0">
                <a:solidFill>
                  <a:srgbClr val="D1D5DB"/>
                </a:solidFill>
                <a:effectLst/>
                <a:latin typeface="Century Gothic" panose="020B0502020202020204" pitchFamily="34" charset="0"/>
              </a:rPr>
              <a:t>&gt;: The Unordered List element. Retrieved from https://developer.mozilla.org/en-US/docs/Web/HTML/Element/ul</a:t>
            </a:r>
          </a:p>
          <a:p>
            <a:r>
              <a:rPr lang="en-US" sz="1600" b="0" i="0" dirty="0">
                <a:solidFill>
                  <a:srgbClr val="D1D5DB"/>
                </a:solidFill>
                <a:effectLst/>
                <a:latin typeface="Century Gothic" panose="020B0502020202020204" pitchFamily="34" charset="0"/>
              </a:rPr>
              <a:t>Developer Mozilla (December, 2018) &lt;script&gt;: The Script Element. Retrieved from https://developer.mozilla.org/en-US/docs/Web/HTML/Element/script#:~:text=The%20HTML%20element%20is,shader%20programming%20language%20and%20JSON.&amp;text=Metadata%20content%2C%20Flow%20content%2C%20Phrasing%20content.</a:t>
            </a:r>
          </a:p>
          <a:p>
            <a:r>
              <a:rPr lang="en-US" sz="1600" b="0" i="0" dirty="0">
                <a:solidFill>
                  <a:srgbClr val="D1D5DB"/>
                </a:solidFill>
                <a:effectLst/>
                <a:latin typeface="Century Gothic" panose="020B0502020202020204" pitchFamily="34" charset="0"/>
              </a:rPr>
              <a:t>IEEE Std 830-1998. (1998). IEEE Recommended Practice for Software Requirements Specifications. IEEE Computer Society.</a:t>
            </a:r>
          </a:p>
          <a:p>
            <a:r>
              <a:rPr lang="en-US" sz="1600" b="0" i="0" dirty="0" err="1">
                <a:solidFill>
                  <a:srgbClr val="D1D5DB"/>
                </a:solidFill>
                <a:effectLst/>
                <a:latin typeface="Century Gothic" panose="020B0502020202020204" pitchFamily="34" charset="0"/>
              </a:rPr>
              <a:t>Kotonya</a:t>
            </a:r>
            <a:r>
              <a:rPr lang="en-US" sz="1600" b="0" i="0" dirty="0">
                <a:solidFill>
                  <a:srgbClr val="D1D5DB"/>
                </a:solidFill>
                <a:effectLst/>
                <a:latin typeface="Century Gothic" panose="020B0502020202020204" pitchFamily="34" charset="0"/>
              </a:rPr>
              <a:t>, G., &amp; Sommerville, I. (1998). Requirements Engineering: Processes and Techniques. Wiley.</a:t>
            </a:r>
          </a:p>
          <a:p>
            <a:r>
              <a:rPr lang="en-US" sz="1600" b="0" i="0" dirty="0">
                <a:solidFill>
                  <a:srgbClr val="D1D5DB"/>
                </a:solidFill>
                <a:effectLst/>
                <a:latin typeface="Century Gothic" panose="020B0502020202020204" pitchFamily="34" charset="0"/>
              </a:rPr>
              <a:t>Myers, G. J., Sandler, C., &amp; </a:t>
            </a:r>
            <a:r>
              <a:rPr lang="en-US" sz="1600" b="0" i="0" dirty="0" err="1">
                <a:solidFill>
                  <a:srgbClr val="D1D5DB"/>
                </a:solidFill>
                <a:effectLst/>
                <a:latin typeface="Century Gothic" panose="020B0502020202020204" pitchFamily="34" charset="0"/>
              </a:rPr>
              <a:t>Badgett</a:t>
            </a:r>
            <a:r>
              <a:rPr lang="en-US" sz="1600" b="0" i="0" dirty="0">
                <a:solidFill>
                  <a:srgbClr val="D1D5DB"/>
                </a:solidFill>
                <a:effectLst/>
                <a:latin typeface="Century Gothic" panose="020B0502020202020204" pitchFamily="34" charset="0"/>
              </a:rPr>
              <a:t>, T. (2011). The Art of Software Testing (3rd ed.). Hoboken, NJ: John Wiley &amp; Sons.</a:t>
            </a:r>
          </a:p>
          <a:p>
            <a:r>
              <a:rPr lang="en-US" sz="1600" b="0" i="0" dirty="0">
                <a:solidFill>
                  <a:srgbClr val="D1D5DB"/>
                </a:solidFill>
                <a:effectLst/>
                <a:latin typeface="Century Gothic" panose="020B0502020202020204" pitchFamily="34" charset="0"/>
              </a:rPr>
              <a:t>Pressman, R. S. (2010). Software Engineering: A Practitioner's Approach (7th ed.). McGraw-Hill.</a:t>
            </a:r>
          </a:p>
          <a:p>
            <a:r>
              <a:rPr lang="en-US" sz="1600" b="0" i="0" dirty="0">
                <a:solidFill>
                  <a:srgbClr val="D1D5DB"/>
                </a:solidFill>
                <a:effectLst/>
                <a:latin typeface="Century Gothic" panose="020B0502020202020204" pitchFamily="34" charset="0"/>
              </a:rPr>
              <a:t>Sommerville, I. (2011). Software Engineering (9th ed.). Addison-Wesley.</a:t>
            </a:r>
          </a:p>
          <a:p>
            <a:r>
              <a:rPr lang="en-US" sz="1600" b="0" i="0" dirty="0">
                <a:solidFill>
                  <a:srgbClr val="D1D5DB"/>
                </a:solidFill>
                <a:effectLst/>
                <a:latin typeface="Century Gothic" panose="020B0502020202020204" pitchFamily="34" charset="0"/>
              </a:rPr>
              <a:t>Tsui, F., Karam, O., &amp; Bernal, B. (2018). Essentials of software engineering (4th ed.). Jones &amp; Bartlett Learning.</a:t>
            </a:r>
          </a:p>
          <a:p>
            <a:pPr marL="0" indent="0" algn="l">
              <a:buNone/>
            </a:pPr>
            <a:endParaRPr lang="en-US" sz="1000" b="0" i="0" dirty="0">
              <a:solidFill>
                <a:srgbClr val="D1D5DB"/>
              </a:solidFill>
              <a:effectLst/>
              <a:latin typeface="Century Gothic" panose="020B0502020202020204" pitchFamily="34" charset="0"/>
            </a:endParaRPr>
          </a:p>
        </p:txBody>
      </p:sp>
    </p:spTree>
    <p:extLst>
      <p:ext uri="{BB962C8B-B14F-4D97-AF65-F5344CB8AC3E}">
        <p14:creationId xmlns:p14="http://schemas.microsoft.com/office/powerpoint/2010/main" val="33345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F9FD"/>
            </a:gs>
            <a:gs pos="33000">
              <a:srgbClr val="006899"/>
            </a:gs>
            <a:gs pos="63000">
              <a:srgbClr val="014381"/>
            </a:gs>
            <a:gs pos="90000">
              <a:srgbClr val="00103B"/>
            </a:gs>
          </a:gsLst>
          <a:lin ang="24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6A2E3-A447-6D12-A27D-03AF98CCF40B}"/>
              </a:ext>
            </a:extLst>
          </p:cNvPr>
          <p:cNvSpPr>
            <a:spLocks noGrp="1"/>
          </p:cNvSpPr>
          <p:nvPr>
            <p:ph type="title"/>
          </p:nvPr>
        </p:nvSpPr>
        <p:spPr>
          <a:xfrm>
            <a:off x="540000" y="540000"/>
            <a:ext cx="11101135" cy="862080"/>
          </a:xfrm>
        </p:spPr>
        <p:txBody>
          <a:bodyPr>
            <a:normAutofit fontScale="90000"/>
          </a:bodyPr>
          <a:lstStyle/>
          <a:p>
            <a:r>
              <a:rPr lang="en-US" b="1" dirty="0">
                <a:latin typeface="Century Gothic" panose="020B0502020202020204" pitchFamily="34" charset="0"/>
              </a:rPr>
              <a:t>Agenda</a:t>
            </a:r>
          </a:p>
        </p:txBody>
      </p:sp>
      <p:sp>
        <p:nvSpPr>
          <p:cNvPr id="3" name="Content Placeholder 2">
            <a:extLst>
              <a:ext uri="{FF2B5EF4-FFF2-40B4-BE49-F238E27FC236}">
                <a16:creationId xmlns:a16="http://schemas.microsoft.com/office/drawing/2014/main" id="{3B2A5C7C-3AD2-5DA0-3822-3D55BED9A21A}"/>
              </a:ext>
            </a:extLst>
          </p:cNvPr>
          <p:cNvSpPr>
            <a:spLocks noGrp="1"/>
          </p:cNvSpPr>
          <p:nvPr>
            <p:ph idx="1"/>
          </p:nvPr>
        </p:nvSpPr>
        <p:spPr>
          <a:xfrm>
            <a:off x="539999" y="1746835"/>
            <a:ext cx="11101136" cy="4305049"/>
          </a:xfrm>
        </p:spPr>
        <p:txBody>
          <a:bodyPr>
            <a:normAutofit/>
          </a:bodyPr>
          <a:lstStyle/>
          <a:p>
            <a:r>
              <a:rPr lang="en-US" b="0" i="0" dirty="0">
                <a:solidFill>
                  <a:srgbClr val="D1D5DB"/>
                </a:solidFill>
                <a:effectLst/>
                <a:latin typeface="Century Gothic" panose="020B0502020202020204" pitchFamily="34" charset="0"/>
              </a:rPr>
              <a:t>Introduction</a:t>
            </a:r>
          </a:p>
          <a:p>
            <a:r>
              <a:rPr lang="en-US" dirty="0">
                <a:solidFill>
                  <a:srgbClr val="D1D5DB"/>
                </a:solidFill>
                <a:latin typeface="Century Gothic" panose="020B0502020202020204" pitchFamily="34" charset="0"/>
              </a:rPr>
              <a:t>SRS Document</a:t>
            </a:r>
          </a:p>
          <a:p>
            <a:r>
              <a:rPr lang="en-US" dirty="0">
                <a:solidFill>
                  <a:srgbClr val="D1D5DB"/>
                </a:solidFill>
                <a:latin typeface="Century Gothic" panose="020B0502020202020204" pitchFamily="34" charset="0"/>
              </a:rPr>
              <a:t>UML Design Model</a:t>
            </a:r>
          </a:p>
          <a:p>
            <a:r>
              <a:rPr lang="en-US" dirty="0">
                <a:solidFill>
                  <a:srgbClr val="D1D5DB"/>
                </a:solidFill>
                <a:latin typeface="Century Gothic" panose="020B0502020202020204" pitchFamily="34" charset="0"/>
              </a:rPr>
              <a:t>Landing, Log in, and Enrollment Pages</a:t>
            </a:r>
          </a:p>
          <a:p>
            <a:r>
              <a:rPr lang="en-US" dirty="0">
                <a:solidFill>
                  <a:srgbClr val="D1D5DB"/>
                </a:solidFill>
                <a:latin typeface="Century Gothic" panose="020B0502020202020204" pitchFamily="34" charset="0"/>
              </a:rPr>
              <a:t>MySQL Database</a:t>
            </a:r>
          </a:p>
          <a:p>
            <a:r>
              <a:rPr lang="en-US" dirty="0">
                <a:solidFill>
                  <a:srgbClr val="D1D5DB"/>
                </a:solidFill>
                <a:latin typeface="Century Gothic" panose="020B0502020202020204" pitchFamily="34" charset="0"/>
              </a:rPr>
              <a:t>PHP Code</a:t>
            </a:r>
          </a:p>
          <a:p>
            <a:r>
              <a:rPr lang="en-US" dirty="0">
                <a:solidFill>
                  <a:srgbClr val="D1D5DB"/>
                </a:solidFill>
                <a:latin typeface="Century Gothic" panose="020B0502020202020204" pitchFamily="34" charset="0"/>
              </a:rPr>
              <a:t>Website Design</a:t>
            </a:r>
          </a:p>
          <a:p>
            <a:r>
              <a:rPr lang="en-US" dirty="0">
                <a:solidFill>
                  <a:srgbClr val="D1D5DB"/>
                </a:solidFill>
                <a:latin typeface="Century Gothic" panose="020B0502020202020204" pitchFamily="34" charset="0"/>
              </a:rPr>
              <a:t>Conclusion </a:t>
            </a:r>
          </a:p>
          <a:p>
            <a:r>
              <a:rPr lang="en-US" dirty="0">
                <a:solidFill>
                  <a:srgbClr val="D1D5DB"/>
                </a:solidFill>
                <a:latin typeface="Century Gothic" panose="020B0502020202020204" pitchFamily="34" charset="0"/>
              </a:rPr>
              <a:t>Reference List</a:t>
            </a:r>
            <a:endParaRPr lang="en-US" dirty="0">
              <a:latin typeface="Century Gothic" panose="020B0502020202020204" pitchFamily="34" charset="0"/>
            </a:endParaRPr>
          </a:p>
        </p:txBody>
      </p:sp>
    </p:spTree>
    <p:extLst>
      <p:ext uri="{BB962C8B-B14F-4D97-AF65-F5344CB8AC3E}">
        <p14:creationId xmlns:p14="http://schemas.microsoft.com/office/powerpoint/2010/main" val="289612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F9FD"/>
            </a:gs>
            <a:gs pos="33000">
              <a:srgbClr val="006899"/>
            </a:gs>
            <a:gs pos="63000">
              <a:srgbClr val="014381"/>
            </a:gs>
            <a:gs pos="90000">
              <a:srgbClr val="00103B"/>
            </a:gs>
          </a:gsLst>
          <a:lin ang="24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6A2E3-A447-6D12-A27D-03AF98CCF40B}"/>
              </a:ext>
            </a:extLst>
          </p:cNvPr>
          <p:cNvSpPr>
            <a:spLocks noGrp="1"/>
          </p:cNvSpPr>
          <p:nvPr>
            <p:ph type="title"/>
          </p:nvPr>
        </p:nvSpPr>
        <p:spPr>
          <a:xfrm>
            <a:off x="540000" y="540000"/>
            <a:ext cx="11101135" cy="862080"/>
          </a:xfrm>
        </p:spPr>
        <p:txBody>
          <a:bodyPr>
            <a:normAutofit fontScale="90000"/>
          </a:bodyPr>
          <a:lstStyle/>
          <a:p>
            <a:r>
              <a:rPr lang="en-US" b="1" dirty="0">
                <a:latin typeface="Century Gothic" panose="020B0502020202020204" pitchFamily="34" charset="0"/>
              </a:rPr>
              <a:t>Introduction</a:t>
            </a:r>
          </a:p>
        </p:txBody>
      </p:sp>
      <p:sp>
        <p:nvSpPr>
          <p:cNvPr id="3" name="Content Placeholder 2">
            <a:extLst>
              <a:ext uri="{FF2B5EF4-FFF2-40B4-BE49-F238E27FC236}">
                <a16:creationId xmlns:a16="http://schemas.microsoft.com/office/drawing/2014/main" id="{3B2A5C7C-3AD2-5DA0-3822-3D55BED9A21A}"/>
              </a:ext>
            </a:extLst>
          </p:cNvPr>
          <p:cNvSpPr>
            <a:spLocks noGrp="1"/>
          </p:cNvSpPr>
          <p:nvPr>
            <p:ph idx="1"/>
          </p:nvPr>
        </p:nvSpPr>
        <p:spPr/>
        <p:txBody>
          <a:bodyPr/>
          <a:lstStyle/>
          <a:p>
            <a:pPr marL="0" indent="0">
              <a:buNone/>
            </a:pPr>
            <a:r>
              <a:rPr lang="en-US" b="0" i="0" dirty="0">
                <a:solidFill>
                  <a:srgbClr val="D1D5DB"/>
                </a:solidFill>
                <a:effectLst/>
                <a:latin typeface="Century Gothic" panose="020B0502020202020204" pitchFamily="34" charset="0"/>
              </a:rPr>
              <a:t>In this presentation, we will provide an overview of the key aspects of the software development process for the University Student Portal. We will showcase the Software Requirements Specification (SRS) document, the UML design model, the landing, login, and enrollment pages, the MySQL database, and the PHP code developed for the course project. These components collectively contribute to the successful creation of the Student Portal, ensuring its functionality, usability, and performance.</a:t>
            </a:r>
            <a:endParaRPr lang="en-US" dirty="0">
              <a:latin typeface="Century Gothic" panose="020B0502020202020204" pitchFamily="34" charset="0"/>
            </a:endParaRPr>
          </a:p>
        </p:txBody>
      </p:sp>
    </p:spTree>
    <p:extLst>
      <p:ext uri="{BB962C8B-B14F-4D97-AF65-F5344CB8AC3E}">
        <p14:creationId xmlns:p14="http://schemas.microsoft.com/office/powerpoint/2010/main" val="390106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F9FD"/>
            </a:gs>
            <a:gs pos="33000">
              <a:srgbClr val="006899"/>
            </a:gs>
            <a:gs pos="63000">
              <a:srgbClr val="014381"/>
            </a:gs>
            <a:gs pos="90000">
              <a:srgbClr val="00103B"/>
            </a:gs>
          </a:gsLst>
          <a:lin ang="24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6A2E3-A447-6D12-A27D-03AF98CCF40B}"/>
              </a:ext>
            </a:extLst>
          </p:cNvPr>
          <p:cNvSpPr>
            <a:spLocks noGrp="1"/>
          </p:cNvSpPr>
          <p:nvPr>
            <p:ph type="title"/>
          </p:nvPr>
        </p:nvSpPr>
        <p:spPr>
          <a:xfrm>
            <a:off x="540000" y="540000"/>
            <a:ext cx="11101135" cy="862080"/>
          </a:xfrm>
        </p:spPr>
        <p:txBody>
          <a:bodyPr>
            <a:noAutofit/>
          </a:bodyPr>
          <a:lstStyle/>
          <a:p>
            <a:pPr algn="ctr"/>
            <a:r>
              <a:rPr lang="en-US" sz="4800" b="1" dirty="0">
                <a:latin typeface="Century Gothic" panose="020B0502020202020204" pitchFamily="34" charset="0"/>
              </a:rPr>
              <a:t>Software Requirements Specification (SRS) Document</a:t>
            </a:r>
          </a:p>
        </p:txBody>
      </p:sp>
      <p:sp>
        <p:nvSpPr>
          <p:cNvPr id="3" name="Content Placeholder 2">
            <a:extLst>
              <a:ext uri="{FF2B5EF4-FFF2-40B4-BE49-F238E27FC236}">
                <a16:creationId xmlns:a16="http://schemas.microsoft.com/office/drawing/2014/main" id="{3B2A5C7C-3AD2-5DA0-3822-3D55BED9A21A}"/>
              </a:ext>
            </a:extLst>
          </p:cNvPr>
          <p:cNvSpPr>
            <a:spLocks noGrp="1"/>
          </p:cNvSpPr>
          <p:nvPr>
            <p:ph idx="1"/>
          </p:nvPr>
        </p:nvSpPr>
        <p:spPr>
          <a:xfrm>
            <a:off x="540000" y="2528887"/>
            <a:ext cx="11101136" cy="2640521"/>
          </a:xfrm>
        </p:spPr>
        <p:txBody>
          <a:bodyPr/>
          <a:lstStyle/>
          <a:p>
            <a:pPr marL="0" indent="0" algn="l">
              <a:buNone/>
            </a:pPr>
            <a:r>
              <a:rPr lang="en-US" b="0" i="0" dirty="0">
                <a:solidFill>
                  <a:srgbClr val="D1D5DB"/>
                </a:solidFill>
                <a:effectLst/>
                <a:latin typeface="Century Gothic" panose="020B0502020202020204" pitchFamily="34" charset="0"/>
              </a:rPr>
              <a:t>The Software Requirements Specification (SRS) document is a crucial starting point for any software development project. It outlines the functional and non-functional requirements of the University Student Portal, capturing the needs and expectations of stakeholders, including students, faculty, and administrators. The SRS document contains detailed descriptions of the features, user interfaces, and system constraints, ensuring that the development team has a clear understanding of what needs to be built.</a:t>
            </a:r>
          </a:p>
        </p:txBody>
      </p:sp>
    </p:spTree>
    <p:extLst>
      <p:ext uri="{BB962C8B-B14F-4D97-AF65-F5344CB8AC3E}">
        <p14:creationId xmlns:p14="http://schemas.microsoft.com/office/powerpoint/2010/main" val="1757131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F9FD"/>
            </a:gs>
            <a:gs pos="33000">
              <a:srgbClr val="006899"/>
            </a:gs>
            <a:gs pos="63000">
              <a:srgbClr val="014381"/>
            </a:gs>
            <a:gs pos="90000">
              <a:srgbClr val="00103B"/>
            </a:gs>
          </a:gsLst>
          <a:lin ang="24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6A2E3-A447-6D12-A27D-03AF98CCF40B}"/>
              </a:ext>
            </a:extLst>
          </p:cNvPr>
          <p:cNvSpPr>
            <a:spLocks noGrp="1"/>
          </p:cNvSpPr>
          <p:nvPr>
            <p:ph type="title"/>
          </p:nvPr>
        </p:nvSpPr>
        <p:spPr>
          <a:xfrm>
            <a:off x="540000" y="540000"/>
            <a:ext cx="11101135" cy="862080"/>
          </a:xfrm>
        </p:spPr>
        <p:txBody>
          <a:bodyPr>
            <a:noAutofit/>
          </a:bodyPr>
          <a:lstStyle/>
          <a:p>
            <a:r>
              <a:rPr lang="en-US" sz="4800" b="1" dirty="0">
                <a:latin typeface="Century Gothic" panose="020B0502020202020204" pitchFamily="34" charset="0"/>
              </a:rPr>
              <a:t>UML Design Model</a:t>
            </a:r>
          </a:p>
        </p:txBody>
      </p:sp>
      <p:sp>
        <p:nvSpPr>
          <p:cNvPr id="3" name="Content Placeholder 2">
            <a:extLst>
              <a:ext uri="{FF2B5EF4-FFF2-40B4-BE49-F238E27FC236}">
                <a16:creationId xmlns:a16="http://schemas.microsoft.com/office/drawing/2014/main" id="{3B2A5C7C-3AD2-5DA0-3822-3D55BED9A21A}"/>
              </a:ext>
            </a:extLst>
          </p:cNvPr>
          <p:cNvSpPr>
            <a:spLocks noGrp="1"/>
          </p:cNvSpPr>
          <p:nvPr>
            <p:ph idx="1"/>
          </p:nvPr>
        </p:nvSpPr>
        <p:spPr>
          <a:xfrm>
            <a:off x="540000" y="2528887"/>
            <a:ext cx="11101136" cy="2640521"/>
          </a:xfrm>
        </p:spPr>
        <p:txBody>
          <a:bodyPr/>
          <a:lstStyle/>
          <a:p>
            <a:pPr marL="0" indent="0" algn="l">
              <a:buNone/>
            </a:pPr>
            <a:r>
              <a:rPr lang="en-US" b="0" i="0" dirty="0">
                <a:solidFill>
                  <a:srgbClr val="D1D5DB"/>
                </a:solidFill>
                <a:effectLst/>
                <a:latin typeface="Century Gothic" panose="020B0502020202020204" pitchFamily="34" charset="0"/>
              </a:rPr>
              <a:t>The Unified Modeling Language (UML) design model is a visual representation of the architecture and design of the University Student Portal. It includes various types of diagrams, such as class diagrams, sequence diagrams, activity diagrams, and use case diagrams. These diagrams provide a graphical view of the system's components, relationships, and interactions, facilitating effective communication among team members and stakeholders. The UML design model acts as a blueprint for developers, helping them understand how different parts of the system will work together.</a:t>
            </a:r>
          </a:p>
        </p:txBody>
      </p:sp>
    </p:spTree>
    <p:extLst>
      <p:ext uri="{BB962C8B-B14F-4D97-AF65-F5344CB8AC3E}">
        <p14:creationId xmlns:p14="http://schemas.microsoft.com/office/powerpoint/2010/main" val="1556047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F9FD"/>
            </a:gs>
            <a:gs pos="33000">
              <a:srgbClr val="006899"/>
            </a:gs>
            <a:gs pos="63000">
              <a:srgbClr val="014381"/>
            </a:gs>
            <a:gs pos="90000">
              <a:srgbClr val="00103B"/>
            </a:gs>
          </a:gsLst>
          <a:lin ang="24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6A2E3-A447-6D12-A27D-03AF98CCF40B}"/>
              </a:ext>
            </a:extLst>
          </p:cNvPr>
          <p:cNvSpPr>
            <a:spLocks noGrp="1"/>
          </p:cNvSpPr>
          <p:nvPr>
            <p:ph type="title"/>
          </p:nvPr>
        </p:nvSpPr>
        <p:spPr>
          <a:xfrm>
            <a:off x="540000" y="540000"/>
            <a:ext cx="11101135" cy="862080"/>
          </a:xfrm>
        </p:spPr>
        <p:txBody>
          <a:bodyPr>
            <a:noAutofit/>
          </a:bodyPr>
          <a:lstStyle/>
          <a:p>
            <a:r>
              <a:rPr lang="en-US" sz="4800" b="1" dirty="0">
                <a:latin typeface="Century Gothic" panose="020B0502020202020204" pitchFamily="34" charset="0"/>
              </a:rPr>
              <a:t>UML Design Model</a:t>
            </a:r>
          </a:p>
        </p:txBody>
      </p:sp>
      <p:pic>
        <p:nvPicPr>
          <p:cNvPr id="7" name="Content Placeholder 6" descr="A screenshot of a computer&#10;&#10;Description automatically generated">
            <a:extLst>
              <a:ext uri="{FF2B5EF4-FFF2-40B4-BE49-F238E27FC236}">
                <a16:creationId xmlns:a16="http://schemas.microsoft.com/office/drawing/2014/main" id="{6573D6AA-62CF-AC1A-D3EF-48B1EB1F2AB7}"/>
              </a:ext>
            </a:extLst>
          </p:cNvPr>
          <p:cNvPicPr>
            <a:picLocks noGrp="1" noChangeAspect="1"/>
          </p:cNvPicPr>
          <p:nvPr>
            <p:ph idx="1"/>
          </p:nvPr>
        </p:nvPicPr>
        <p:blipFill rotWithShape="1">
          <a:blip r:embed="rId2"/>
          <a:srcRect t="17704" b="29251"/>
          <a:stretch/>
        </p:blipFill>
        <p:spPr>
          <a:xfrm>
            <a:off x="676218" y="1402080"/>
            <a:ext cx="10828697" cy="5102506"/>
          </a:xfrm>
        </p:spPr>
      </p:pic>
    </p:spTree>
    <p:extLst>
      <p:ext uri="{BB962C8B-B14F-4D97-AF65-F5344CB8AC3E}">
        <p14:creationId xmlns:p14="http://schemas.microsoft.com/office/powerpoint/2010/main" val="2213083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F9FD"/>
            </a:gs>
            <a:gs pos="33000">
              <a:srgbClr val="006899"/>
            </a:gs>
            <a:gs pos="63000">
              <a:srgbClr val="014381"/>
            </a:gs>
            <a:gs pos="90000">
              <a:srgbClr val="00103B"/>
            </a:gs>
          </a:gsLst>
          <a:lin ang="24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6A2E3-A447-6D12-A27D-03AF98CCF40B}"/>
              </a:ext>
            </a:extLst>
          </p:cNvPr>
          <p:cNvSpPr>
            <a:spLocks noGrp="1"/>
          </p:cNvSpPr>
          <p:nvPr>
            <p:ph type="title"/>
          </p:nvPr>
        </p:nvSpPr>
        <p:spPr>
          <a:xfrm>
            <a:off x="540000" y="540000"/>
            <a:ext cx="11101135" cy="862080"/>
          </a:xfrm>
        </p:spPr>
        <p:txBody>
          <a:bodyPr>
            <a:noAutofit/>
          </a:bodyPr>
          <a:lstStyle/>
          <a:p>
            <a:r>
              <a:rPr lang="en-US" sz="4400" b="1" dirty="0">
                <a:latin typeface="Century Gothic" panose="020B0502020202020204" pitchFamily="34" charset="0"/>
              </a:rPr>
              <a:t>Landing, Log in, and Enrollment Pages</a:t>
            </a:r>
          </a:p>
        </p:txBody>
      </p:sp>
      <p:sp>
        <p:nvSpPr>
          <p:cNvPr id="3" name="Content Placeholder 2">
            <a:extLst>
              <a:ext uri="{FF2B5EF4-FFF2-40B4-BE49-F238E27FC236}">
                <a16:creationId xmlns:a16="http://schemas.microsoft.com/office/drawing/2014/main" id="{3B2A5C7C-3AD2-5DA0-3822-3D55BED9A21A}"/>
              </a:ext>
            </a:extLst>
          </p:cNvPr>
          <p:cNvSpPr>
            <a:spLocks noGrp="1"/>
          </p:cNvSpPr>
          <p:nvPr>
            <p:ph idx="1"/>
          </p:nvPr>
        </p:nvSpPr>
        <p:spPr>
          <a:xfrm>
            <a:off x="539999" y="1552073"/>
            <a:ext cx="11101136" cy="4765927"/>
          </a:xfrm>
        </p:spPr>
        <p:txBody>
          <a:bodyPr>
            <a:normAutofit/>
          </a:bodyPr>
          <a:lstStyle/>
          <a:p>
            <a:pPr marL="0" indent="0" algn="l">
              <a:buNone/>
            </a:pPr>
            <a:r>
              <a:rPr lang="en-US" b="0" i="0" dirty="0">
                <a:solidFill>
                  <a:srgbClr val="D1D5DB"/>
                </a:solidFill>
                <a:effectLst/>
                <a:latin typeface="Century Gothic" panose="020B0502020202020204" pitchFamily="34" charset="0"/>
              </a:rPr>
              <a:t>The landing page of the University Student Portal is the first page users encounter when they access the website. It serves as a welcoming and informative introduction to the portal, providing a brief overview of its features and benefits. The design of the landing page should be visually appealing and intuitive, encouraging users to explore further.</a:t>
            </a:r>
          </a:p>
          <a:p>
            <a:pPr marL="0" indent="0" algn="l">
              <a:buNone/>
            </a:pPr>
            <a:r>
              <a:rPr lang="en-US" b="0" i="0" dirty="0">
                <a:solidFill>
                  <a:srgbClr val="D1D5DB"/>
                </a:solidFill>
                <a:effectLst/>
                <a:latin typeface="Century Gothic" panose="020B0502020202020204" pitchFamily="34" charset="0"/>
              </a:rPr>
              <a:t>The login page is a critical component that ensures the security of the Student Portal. It allows users to authenticate their identities by entering their credentials, such as username and password. The login process must be secure and robust to prevent unauthorized access to sensitive student data.</a:t>
            </a:r>
          </a:p>
          <a:p>
            <a:pPr marL="0" indent="0" algn="l">
              <a:buNone/>
            </a:pPr>
            <a:r>
              <a:rPr lang="en-US" b="0" i="0" dirty="0">
                <a:solidFill>
                  <a:srgbClr val="D1D5DB"/>
                </a:solidFill>
                <a:effectLst/>
                <a:latin typeface="Century Gothic" panose="020B0502020202020204" pitchFamily="34" charset="0"/>
              </a:rPr>
              <a:t>The enrollment page is designed to facilitate the course registration process for students. It should display available courses, class schedules, and relevant course information. The design should be user-friendly, enabling students to select and enroll in their desired classes with ease.</a:t>
            </a:r>
          </a:p>
        </p:txBody>
      </p:sp>
    </p:spTree>
    <p:extLst>
      <p:ext uri="{BB962C8B-B14F-4D97-AF65-F5344CB8AC3E}">
        <p14:creationId xmlns:p14="http://schemas.microsoft.com/office/powerpoint/2010/main" val="2484462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F9FD"/>
            </a:gs>
            <a:gs pos="33000">
              <a:srgbClr val="006899"/>
            </a:gs>
            <a:gs pos="63000">
              <a:srgbClr val="014381"/>
            </a:gs>
            <a:gs pos="90000">
              <a:srgbClr val="00103B"/>
            </a:gs>
          </a:gsLst>
          <a:lin ang="24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6A2E3-A447-6D12-A27D-03AF98CCF40B}"/>
              </a:ext>
            </a:extLst>
          </p:cNvPr>
          <p:cNvSpPr>
            <a:spLocks noGrp="1"/>
          </p:cNvSpPr>
          <p:nvPr>
            <p:ph type="title"/>
          </p:nvPr>
        </p:nvSpPr>
        <p:spPr>
          <a:xfrm>
            <a:off x="540000" y="540000"/>
            <a:ext cx="11101135" cy="862080"/>
          </a:xfrm>
        </p:spPr>
        <p:txBody>
          <a:bodyPr>
            <a:noAutofit/>
          </a:bodyPr>
          <a:lstStyle/>
          <a:p>
            <a:r>
              <a:rPr lang="en-US" sz="4400" b="1" dirty="0">
                <a:latin typeface="Century Gothic" panose="020B0502020202020204" pitchFamily="34" charset="0"/>
              </a:rPr>
              <a:t>Website Design</a:t>
            </a:r>
          </a:p>
        </p:txBody>
      </p:sp>
      <p:sp>
        <p:nvSpPr>
          <p:cNvPr id="5" name="TextBox 4">
            <a:extLst>
              <a:ext uri="{FF2B5EF4-FFF2-40B4-BE49-F238E27FC236}">
                <a16:creationId xmlns:a16="http://schemas.microsoft.com/office/drawing/2014/main" id="{9270EE49-B4E6-C87B-7658-338E03BC3297}"/>
              </a:ext>
            </a:extLst>
          </p:cNvPr>
          <p:cNvSpPr txBox="1"/>
          <p:nvPr/>
        </p:nvSpPr>
        <p:spPr>
          <a:xfrm>
            <a:off x="1667542" y="1402080"/>
            <a:ext cx="2019207" cy="369332"/>
          </a:xfrm>
          <a:prstGeom prst="rect">
            <a:avLst/>
          </a:prstGeom>
          <a:noFill/>
        </p:spPr>
        <p:txBody>
          <a:bodyPr wrap="none" rtlCol="0">
            <a:spAutoFit/>
          </a:bodyPr>
          <a:lstStyle/>
          <a:p>
            <a:r>
              <a:rPr lang="en-US" dirty="0"/>
              <a:t>Registration Page</a:t>
            </a:r>
          </a:p>
        </p:txBody>
      </p:sp>
      <p:pic>
        <p:nvPicPr>
          <p:cNvPr id="7" name="Picture 6" descr="A screen shot of a login page&#10;&#10;Description automatically generated">
            <a:extLst>
              <a:ext uri="{FF2B5EF4-FFF2-40B4-BE49-F238E27FC236}">
                <a16:creationId xmlns:a16="http://schemas.microsoft.com/office/drawing/2014/main" id="{7E0D39C8-20B9-9022-8957-63BB5B8B2516}"/>
              </a:ext>
            </a:extLst>
          </p:cNvPr>
          <p:cNvPicPr>
            <a:picLocks noChangeAspect="1"/>
          </p:cNvPicPr>
          <p:nvPr/>
        </p:nvPicPr>
        <p:blipFill>
          <a:blip r:embed="rId2"/>
          <a:stretch>
            <a:fillRect/>
          </a:stretch>
        </p:blipFill>
        <p:spPr>
          <a:xfrm>
            <a:off x="1622124" y="1771412"/>
            <a:ext cx="8936886" cy="4727033"/>
          </a:xfrm>
          <a:prstGeom prst="rect">
            <a:avLst/>
          </a:prstGeom>
        </p:spPr>
      </p:pic>
      <p:pic>
        <p:nvPicPr>
          <p:cNvPr id="9" name="Picture 8" descr="A screen shot of a registration page&#10;&#10;Description automatically generated">
            <a:extLst>
              <a:ext uri="{FF2B5EF4-FFF2-40B4-BE49-F238E27FC236}">
                <a16:creationId xmlns:a16="http://schemas.microsoft.com/office/drawing/2014/main" id="{3DD5B120-5661-8B04-2738-1782409B8586}"/>
              </a:ext>
            </a:extLst>
          </p:cNvPr>
          <p:cNvPicPr>
            <a:picLocks noChangeAspect="1"/>
          </p:cNvPicPr>
          <p:nvPr/>
        </p:nvPicPr>
        <p:blipFill>
          <a:blip r:embed="rId3"/>
          <a:stretch>
            <a:fillRect/>
          </a:stretch>
        </p:blipFill>
        <p:spPr>
          <a:xfrm>
            <a:off x="1622124" y="1771412"/>
            <a:ext cx="8947752" cy="4727602"/>
          </a:xfrm>
          <a:prstGeom prst="rect">
            <a:avLst/>
          </a:prstGeom>
        </p:spPr>
      </p:pic>
    </p:spTree>
    <p:extLst>
      <p:ext uri="{BB962C8B-B14F-4D97-AF65-F5344CB8AC3E}">
        <p14:creationId xmlns:p14="http://schemas.microsoft.com/office/powerpoint/2010/main" val="359091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F9FD"/>
            </a:gs>
            <a:gs pos="33000">
              <a:srgbClr val="006899"/>
            </a:gs>
            <a:gs pos="63000">
              <a:srgbClr val="014381"/>
            </a:gs>
            <a:gs pos="90000">
              <a:srgbClr val="00103B"/>
            </a:gs>
          </a:gsLst>
          <a:lin ang="24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6A2E3-A447-6D12-A27D-03AF98CCF40B}"/>
              </a:ext>
            </a:extLst>
          </p:cNvPr>
          <p:cNvSpPr>
            <a:spLocks noGrp="1"/>
          </p:cNvSpPr>
          <p:nvPr>
            <p:ph type="title"/>
          </p:nvPr>
        </p:nvSpPr>
        <p:spPr>
          <a:xfrm>
            <a:off x="540000" y="540000"/>
            <a:ext cx="11101135" cy="862080"/>
          </a:xfrm>
        </p:spPr>
        <p:txBody>
          <a:bodyPr>
            <a:noAutofit/>
          </a:bodyPr>
          <a:lstStyle/>
          <a:p>
            <a:r>
              <a:rPr lang="en-US" sz="4400" b="1" dirty="0">
                <a:latin typeface="Century Gothic" panose="020B0502020202020204" pitchFamily="34" charset="0"/>
              </a:rPr>
              <a:t>Website Design</a:t>
            </a:r>
          </a:p>
        </p:txBody>
      </p:sp>
      <p:sp>
        <p:nvSpPr>
          <p:cNvPr id="5" name="TextBox 4">
            <a:extLst>
              <a:ext uri="{FF2B5EF4-FFF2-40B4-BE49-F238E27FC236}">
                <a16:creationId xmlns:a16="http://schemas.microsoft.com/office/drawing/2014/main" id="{9270EE49-B4E6-C87B-7658-338E03BC3297}"/>
              </a:ext>
            </a:extLst>
          </p:cNvPr>
          <p:cNvSpPr txBox="1"/>
          <p:nvPr/>
        </p:nvSpPr>
        <p:spPr>
          <a:xfrm>
            <a:off x="1667542" y="1402080"/>
            <a:ext cx="1356077" cy="369332"/>
          </a:xfrm>
          <a:prstGeom prst="rect">
            <a:avLst/>
          </a:prstGeom>
          <a:noFill/>
        </p:spPr>
        <p:txBody>
          <a:bodyPr wrap="none" rtlCol="0">
            <a:spAutoFit/>
          </a:bodyPr>
          <a:lstStyle/>
          <a:p>
            <a:r>
              <a:rPr lang="en-US" dirty="0"/>
              <a:t>Login Page</a:t>
            </a:r>
          </a:p>
        </p:txBody>
      </p:sp>
      <p:pic>
        <p:nvPicPr>
          <p:cNvPr id="7" name="Picture 6" descr="A screen shot of a login page&#10;&#10;Description automatically generated">
            <a:extLst>
              <a:ext uri="{FF2B5EF4-FFF2-40B4-BE49-F238E27FC236}">
                <a16:creationId xmlns:a16="http://schemas.microsoft.com/office/drawing/2014/main" id="{7E0D39C8-20B9-9022-8957-63BB5B8B2516}"/>
              </a:ext>
            </a:extLst>
          </p:cNvPr>
          <p:cNvPicPr>
            <a:picLocks noChangeAspect="1"/>
          </p:cNvPicPr>
          <p:nvPr/>
        </p:nvPicPr>
        <p:blipFill>
          <a:blip r:embed="rId2"/>
          <a:stretch>
            <a:fillRect/>
          </a:stretch>
        </p:blipFill>
        <p:spPr>
          <a:xfrm>
            <a:off x="1622124" y="1771412"/>
            <a:ext cx="8936886" cy="4727033"/>
          </a:xfrm>
          <a:prstGeom prst="rect">
            <a:avLst/>
          </a:prstGeom>
        </p:spPr>
      </p:pic>
    </p:spTree>
    <p:extLst>
      <p:ext uri="{BB962C8B-B14F-4D97-AF65-F5344CB8AC3E}">
        <p14:creationId xmlns:p14="http://schemas.microsoft.com/office/powerpoint/2010/main" val="3353059054"/>
      </p:ext>
    </p:extLst>
  </p:cSld>
  <p:clrMapOvr>
    <a:masterClrMapping/>
  </p:clrMapOvr>
</p:sld>
</file>

<file path=ppt/theme/theme1.xml><?xml version="1.0" encoding="utf-8"?>
<a:theme xmlns:a="http://schemas.openxmlformats.org/drawingml/2006/main" name="GlowVTI">
  <a:themeElements>
    <a:clrScheme name="Glow">
      <a:dk1>
        <a:sysClr val="windowText" lastClr="000000"/>
      </a:dk1>
      <a:lt1>
        <a:sysClr val="window" lastClr="FFFFFF"/>
      </a:lt1>
      <a:dk2>
        <a:srgbClr val="000000"/>
      </a:dk2>
      <a:lt2>
        <a:srgbClr val="F2F2F2"/>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Metadata/LabelInfo.xml><?xml version="1.0" encoding="utf-8"?>
<clbl:labelList xmlns:clbl="http://schemas.microsoft.com/office/2020/mipLabelMetadata">
  <clbl:label id="{7af72c41-31f4-4d40-a6d0-808117dc4d77}" enabled="1" method="Standard" siteId="{be0f980b-dd99-4b19-bd7b-bc71a09b026c}" contentBits="0" removed="0"/>
</clbl:labelList>
</file>

<file path=docProps/app.xml><?xml version="1.0" encoding="utf-8"?>
<Properties xmlns="http://schemas.openxmlformats.org/officeDocument/2006/extended-properties" xmlns:vt="http://schemas.openxmlformats.org/officeDocument/2006/docPropsVTypes">
  <Template/>
  <TotalTime>2255</TotalTime>
  <Words>1296</Words>
  <Application>Microsoft Macintosh PowerPoint</Application>
  <PresentationFormat>Widescreen</PresentationFormat>
  <Paragraphs>59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Avenir Next LT Pro</vt:lpstr>
      <vt:lpstr>Bell MT</vt:lpstr>
      <vt:lpstr>Century Gothic</vt:lpstr>
      <vt:lpstr>GlowVTI</vt:lpstr>
      <vt:lpstr>PowerPoint Presentation</vt:lpstr>
      <vt:lpstr>Agenda</vt:lpstr>
      <vt:lpstr>Introduction</vt:lpstr>
      <vt:lpstr>Software Requirements Specification (SRS) Document</vt:lpstr>
      <vt:lpstr>UML Design Model</vt:lpstr>
      <vt:lpstr>UML Design Model</vt:lpstr>
      <vt:lpstr>Landing, Log in, and Enrollment Pages</vt:lpstr>
      <vt:lpstr>Website Design</vt:lpstr>
      <vt:lpstr>Website Design</vt:lpstr>
      <vt:lpstr>Website Design</vt:lpstr>
      <vt:lpstr>MySQL Database</vt:lpstr>
      <vt:lpstr>MySQL Database</vt:lpstr>
      <vt:lpstr>MySQL Database ‘created.sql’</vt:lpstr>
      <vt:lpstr>MySQL Database ‘populateData.sql’</vt:lpstr>
      <vt:lpstr>PHP Code</vt:lpstr>
      <vt:lpstr>PHP Code</vt:lpstr>
      <vt:lpstr>Conclusion</vt:lpstr>
      <vt:lpstr>Reference 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 Arjol Rodriguez</dc:creator>
  <cp:lastModifiedBy>Marc Arjol Rodriguez</cp:lastModifiedBy>
  <cp:revision>3</cp:revision>
  <dcterms:created xsi:type="dcterms:W3CDTF">2023-07-23T00:24:26Z</dcterms:created>
  <dcterms:modified xsi:type="dcterms:W3CDTF">2023-07-24T19:48:03Z</dcterms:modified>
</cp:coreProperties>
</file>