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4" r:id="rId3"/>
    <p:sldId id="265" r:id="rId4"/>
    <p:sldId id="268" r:id="rId5"/>
    <p:sldId id="263" r:id="rId6"/>
    <p:sldId id="267" r:id="rId7"/>
    <p:sldId id="271" r:id="rId8"/>
    <p:sldId id="272" r:id="rId9"/>
    <p:sldId id="273" r:id="rId10"/>
    <p:sldId id="274" r:id="rId11"/>
    <p:sldId id="269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75" r:id="rId22"/>
    <p:sldId id="270" r:id="rId23"/>
    <p:sldId id="266" r:id="rId2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 Berneman" initials="MB" lastIdx="1" clrIdx="0">
    <p:extLst>
      <p:ext uri="{19B8F6BF-5375-455C-9EA6-DF929625EA0E}">
        <p15:presenceInfo xmlns:p15="http://schemas.microsoft.com/office/powerpoint/2012/main" userId="Marc Berne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1" autoAdjust="0"/>
    <p:restoredTop sz="94660"/>
  </p:normalViewPr>
  <p:slideViewPr>
    <p:cSldViewPr snapToGrid="0">
      <p:cViewPr>
        <p:scale>
          <a:sx n="75" d="100"/>
          <a:sy n="75" d="100"/>
        </p:scale>
        <p:origin x="62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CF98BB-25B3-479E-A306-87B8675498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D3B9A-6713-49A6-95AA-827409333D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624F3-465B-407F-8D98-9627D66F188F}" type="datetimeFigureOut">
              <a:rPr lang="LID4096" smtClean="0"/>
              <a:t>08/24/2020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2ED70-4DB2-489E-991C-958940DAA1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423DC-0605-4F1B-820C-4678EF3403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122EE-2979-4741-9E06-30E4803C1C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6338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10AA7-6D8B-4F3B-8203-18310C0040C3}" type="datetimeFigureOut">
              <a:rPr lang="LID4096" smtClean="0"/>
              <a:t>08/24/2020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9753B-5F11-4C3A-9E4F-065B1D0CB0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30424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CB51-A601-4B1D-B2AA-E6ED2D761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9F412-C94C-4F9B-BFC5-AA8BADBF3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B66EB-7CBA-4D3B-A746-32E0FA8F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E513-4566-498E-A1D2-A2573A313F10}" type="datetime1">
              <a:rPr lang="LID4096" smtClean="0"/>
              <a:t>08/24/2020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6A4EA-34A0-4F41-BD5F-5FE46798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07220-42DD-4D5A-959B-3FEF5B5B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t>‹#›</a:t>
            </a:fld>
            <a:endParaRPr lang="LID4096" dirty="0"/>
          </a:p>
        </p:txBody>
      </p:sp>
      <p:pic>
        <p:nvPicPr>
          <p:cNvPr id="10" name="Google Shape;63;p14">
            <a:extLst>
              <a:ext uri="{FF2B5EF4-FFF2-40B4-BE49-F238E27FC236}">
                <a16:creationId xmlns:a16="http://schemas.microsoft.com/office/drawing/2014/main" id="{4C074E40-7275-456A-9913-453D9F3F995C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14000" y="6045200"/>
            <a:ext cx="1730292" cy="78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085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D7DB-8E24-400A-8287-41040564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D44A8-BB42-4678-8DC0-221B366BC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EDA0D-69BB-4BA3-A568-E75AAE7E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03A7-06AC-42A6-807C-49E2EC5FF34B}" type="datetime1">
              <a:rPr lang="LID4096" smtClean="0"/>
              <a:t>08/24/2020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FBC23-6DDB-4C43-A19A-681FD623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F0FDF-DCF1-426A-8F96-DC78F26F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35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2BBC2-87C6-4F2F-BBAC-F20E622C6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7494C-B1C2-48D4-8201-CBF2A0561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23738-21EF-411A-964B-04771BC7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151E-6EE0-46E7-A077-0830AA8B566A}" type="datetime1">
              <a:rPr lang="LID4096" smtClean="0"/>
              <a:t>08/24/2020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61653-0F0B-4FB9-A62E-80A6C1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1E9AB-A19D-4B3E-B871-A6F1595E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7444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AD0A-FDF3-4B34-835B-9C276EB2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8CF71-AFB8-403F-8C3D-BCAE334D9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A1EA0-ECA9-4898-9580-5CFBCF7A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E637-9535-4661-8537-D9DAE835DDE4}" type="datetime1">
              <a:rPr lang="LID4096" smtClean="0"/>
              <a:t>08/24/2020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496D6-2855-4281-B48D-E14CC297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4557E-9958-4C0F-9ED6-381B84B7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119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7B82-413F-409C-A16F-B48FCF41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6A8CB-8D97-4B9E-9172-BF15B1BDA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AC6BD-70EC-4F20-A16B-B49CFDB7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5914-5556-434B-BE81-783F0A3D1507}" type="datetime1">
              <a:rPr lang="LID4096" smtClean="0"/>
              <a:t>08/24/2020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37EE6-76D3-46D5-9A54-91B5C550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B2285-DDDD-4AF0-9DF6-B4883991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302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0D4C-409D-4FB8-B4A6-16001BE6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BD01F-82E4-4F9E-ADCA-9AC169518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8968D-8FE2-4A26-B74B-551606332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FE9FE-1070-4655-9EC6-2580CD3F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FC4C-806F-4C10-8C52-A7F09DA43BDC}" type="datetime1">
              <a:rPr lang="LID4096" smtClean="0"/>
              <a:t>08/24/2020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797ED-4C76-4CC2-A754-0E283020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739A4-EA3E-42F0-87C8-8EC8D7AC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913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9604-F853-41E6-94D7-621385D86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FA9B8-5D2C-4ADD-9CFB-EF05E9909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44B67-B639-4C66-9724-623B5DD95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DDA24-43C0-4A8B-8289-8EF95AC72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B35D1-530D-41E7-9288-CAA6FA793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D2750-D3AA-45F6-9F9C-D6BD5962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B79B-7F0B-4F1E-9618-95EA34A7EC9A}" type="datetime1">
              <a:rPr lang="LID4096" smtClean="0"/>
              <a:t>08/24/2020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DA560-1CCC-4B9D-B27B-AC36E281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01D60-D870-4DA6-A93A-63B7DDDB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811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9DAD-98FE-4BD1-ABE4-F1EA5D8C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62FE6-A690-4667-9929-5AA41384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7E3A-DF35-4167-8A1A-D56E15C3BE33}" type="datetime1">
              <a:rPr lang="LID4096" smtClean="0"/>
              <a:t>08/24/2020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C6366-8D4D-444B-B654-15D8383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B883A-5CE8-44A7-B048-574BE8F9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58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4885E-3904-4BD4-9698-D41623BD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A9BE-6587-4B6A-A249-65F6DCE9FCE4}" type="datetime1">
              <a:rPr lang="LID4096" smtClean="0"/>
              <a:t>08/24/2020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A7F60-2155-4759-9EAC-1B20C583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A853D-084A-4B8D-B9B6-460AEDA4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900" y="6070600"/>
            <a:ext cx="965200" cy="708025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F224621-ADB6-4DE2-A945-BF9C42D66C16}" type="slidenum">
              <a:rPr lang="LID4096" smtClean="0"/>
              <a:pPr/>
              <a:t>‹#›</a:t>
            </a:fld>
            <a:endParaRPr lang="LID4096" dirty="0"/>
          </a:p>
        </p:txBody>
      </p:sp>
      <p:pic>
        <p:nvPicPr>
          <p:cNvPr id="6" name="Google Shape;63;p14">
            <a:extLst>
              <a:ext uri="{FF2B5EF4-FFF2-40B4-BE49-F238E27FC236}">
                <a16:creationId xmlns:a16="http://schemas.microsoft.com/office/drawing/2014/main" id="{896766F2-892F-40CE-8AAB-26871160ADB1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500" y="6045200"/>
            <a:ext cx="1730292" cy="78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491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7F13-10A1-4203-A508-F969B771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F467-4B4D-449C-AD26-1D07AA8DC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84483-4FD1-4026-B070-FB7C396B3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03823-0B79-463D-BD89-380966CF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C32F-B03D-4B88-986A-BEB418C41C39}" type="datetime1">
              <a:rPr lang="LID4096" smtClean="0"/>
              <a:t>08/24/2020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FB5B5-59F9-4B70-872D-BE71E4E7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FD19C-CE85-4128-B08D-DDEEC6DC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7930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A2E7-8C43-4D9A-A2E0-4A3AAEB6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EFB82-6398-4BEB-8E25-20CCB9873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80FCA-0916-464B-91F6-EC0F3CDA9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40155-7DD6-48B6-93ED-32816470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E5F4-76BB-4068-9E3F-92AE39A84DAA}" type="datetime1">
              <a:rPr lang="LID4096" smtClean="0"/>
              <a:t>08/24/2020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D48DD-A4FE-4835-BDE8-B8874AEF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6353B-C318-4999-9925-72807391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551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41C40-7080-4794-9911-37052A6E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A66DA-B538-4A50-94BD-D9D219831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987EE-7143-41CD-BF5F-119453045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F9E08-AF3B-4882-8D94-10B832B3818E}" type="datetime1">
              <a:rPr lang="LID4096" smtClean="0"/>
              <a:t>08/24/2020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A3B39-CAB3-4B7F-9B48-E693903E2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79FC3-4DBF-488C-BE03-8778261AF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24621-ADB6-4DE2-A945-BF9C42D66C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227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1796-9323-4E49-B4D4-85DA1A9AF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4709"/>
            <a:ext cx="9144000" cy="1655763"/>
          </a:xfrm>
        </p:spPr>
        <p:txBody>
          <a:bodyPr>
            <a:normAutofit/>
          </a:bodyPr>
          <a:lstStyle/>
          <a:p>
            <a:r>
              <a:rPr lang="en-GB" sz="4800" b="1" dirty="0">
                <a:latin typeface="Arial" panose="020B0604020202020204" pitchFamily="34" charset="0"/>
                <a:cs typeface="Arial" panose="020B0604020202020204" pitchFamily="34" charset="0"/>
              </a:rPr>
              <a:t>A frequency domain approach to data-driven control</a:t>
            </a:r>
            <a:endParaRPr lang="LID4096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7187C-5244-47D3-BEC8-3A75B6040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049376"/>
            <a:ext cx="9144000" cy="1655762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 Berneman</a:t>
            </a:r>
          </a:p>
          <a:p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the supervision of Prof. </a:t>
            </a:r>
            <a:r>
              <a:rPr lang="en-GB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Ir. Rik </a:t>
            </a:r>
            <a:r>
              <a:rPr lang="en-GB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Pintelon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 co-supervision of Prof. </a:t>
            </a:r>
            <a:r>
              <a:rPr lang="en-GB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John </a:t>
            </a:r>
            <a:r>
              <a:rPr lang="en-GB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Lataire</a:t>
            </a:r>
            <a:endParaRPr lang="LID4096" sz="28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close up of a necklace&#10;&#10;Description automatically generated">
            <a:extLst>
              <a:ext uri="{FF2B5EF4-FFF2-40B4-BE49-F238E27FC236}">
                <a16:creationId xmlns:a16="http://schemas.microsoft.com/office/drawing/2014/main" id="{5F15E02A-7C43-41D1-9B3C-E15BBFF0E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18" y="1967915"/>
            <a:ext cx="5522561" cy="2864017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547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10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LTI systems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0403F4-C157-48BD-BFE2-601540A7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204" y="1115855"/>
            <a:ext cx="8601593" cy="51499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2A25D7-4A81-49B8-B8FD-19AC8BF46B28}"/>
              </a:ext>
            </a:extLst>
          </p:cNvPr>
          <p:cNvSpPr txBox="1"/>
          <p:nvPr/>
        </p:nvSpPr>
        <p:spPr>
          <a:xfrm>
            <a:off x="5054690" y="6299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Ref.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Lataire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[2017]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DAAD0F-D684-4F4C-8822-38A9D0D38B59}"/>
              </a:ext>
            </a:extLst>
          </p:cNvPr>
          <p:cNvCxnSpPr>
            <a:cxnSpLocks/>
          </p:cNvCxnSpPr>
          <p:nvPr/>
        </p:nvCxnSpPr>
        <p:spPr>
          <a:xfrm flipH="1">
            <a:off x="4455887" y="2017486"/>
            <a:ext cx="3207656" cy="20900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0A6F4C-F3CB-46BD-AD47-735075D46F77}"/>
              </a:ext>
            </a:extLst>
          </p:cNvPr>
          <p:cNvSpPr txBox="1"/>
          <p:nvPr/>
        </p:nvSpPr>
        <p:spPr>
          <a:xfrm>
            <a:off x="6660704" y="1371155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Multisine</a:t>
            </a:r>
            <a:endParaRPr lang="en-GB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0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95BEE18B-D31F-48F8-96D5-FEBE493F9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86" y="2426987"/>
            <a:ext cx="8969828" cy="2004026"/>
          </a:xfrm>
          <a:prstGeom prst="rect">
            <a:avLst/>
          </a:prstGeom>
        </p:spPr>
      </p:pic>
      <p:sp>
        <p:nvSpPr>
          <p:cNvPr id="2" name="Right Triangle 1">
            <a:extLst>
              <a:ext uri="{FF2B5EF4-FFF2-40B4-BE49-F238E27FC236}">
                <a16:creationId xmlns:a16="http://schemas.microsoft.com/office/drawing/2014/main" id="{9FEF3065-1ED2-4A32-A448-D3353C03F4A5}"/>
              </a:ext>
            </a:extLst>
          </p:cNvPr>
          <p:cNvSpPr/>
          <p:nvPr/>
        </p:nvSpPr>
        <p:spPr>
          <a:xfrm rot="5400000">
            <a:off x="246741" y="-246743"/>
            <a:ext cx="2931886" cy="342537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34BC60F9-272B-49CB-BBC3-9ECABF03CBED}"/>
              </a:ext>
            </a:extLst>
          </p:cNvPr>
          <p:cNvSpPr/>
          <p:nvPr/>
        </p:nvSpPr>
        <p:spPr>
          <a:xfrm rot="16200000">
            <a:off x="9013371" y="3679371"/>
            <a:ext cx="2931886" cy="3425372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11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Discrete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425099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12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Discrete Fourier Transform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CF217-BFBD-493C-AB68-87A8BC9371B8}"/>
              </a:ext>
            </a:extLst>
          </p:cNvPr>
          <p:cNvSpPr txBox="1"/>
          <p:nvPr/>
        </p:nvSpPr>
        <p:spPr>
          <a:xfrm>
            <a:off x="1558472" y="3763854"/>
            <a:ext cx="9075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does the DFT contain the same information as the Fourier Transform?</a:t>
            </a:r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10FD349B-B4B0-403C-ADCD-7338FCE55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821" y="1410496"/>
            <a:ext cx="7770358" cy="173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53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9B70BA-BC6D-4BF3-A61B-589838ABC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58" y="1455789"/>
            <a:ext cx="9075056" cy="54022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13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Discrete Fourier Transform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CF217-BFBD-493C-AB68-87A8BC9371B8}"/>
              </a:ext>
            </a:extLst>
          </p:cNvPr>
          <p:cNvSpPr txBox="1"/>
          <p:nvPr/>
        </p:nvSpPr>
        <p:spPr>
          <a:xfrm>
            <a:off x="2062844" y="1082450"/>
            <a:ext cx="907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Nyquist-Shannon theorem</a:t>
            </a:r>
          </a:p>
        </p:txBody>
      </p:sp>
    </p:spTree>
    <p:extLst>
      <p:ext uri="{BB962C8B-B14F-4D97-AF65-F5344CB8AC3E}">
        <p14:creationId xmlns:p14="http://schemas.microsoft.com/office/powerpoint/2010/main" val="1089791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9B70BA-BC6D-4BF3-A61B-589838ABC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5758" y="1455789"/>
            <a:ext cx="9075055" cy="54022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14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Discrete Fourier Transform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BD063-A521-46C8-B4A4-E3C1658CCE94}"/>
              </a:ext>
            </a:extLst>
          </p:cNvPr>
          <p:cNvSpPr txBox="1"/>
          <p:nvPr/>
        </p:nvSpPr>
        <p:spPr>
          <a:xfrm>
            <a:off x="2062844" y="1082450"/>
            <a:ext cx="907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Nyquist-Shannon theorem</a:t>
            </a:r>
          </a:p>
        </p:txBody>
      </p:sp>
    </p:spTree>
    <p:extLst>
      <p:ext uri="{BB962C8B-B14F-4D97-AF65-F5344CB8AC3E}">
        <p14:creationId xmlns:p14="http://schemas.microsoft.com/office/powerpoint/2010/main" val="1695201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9B70BA-BC6D-4BF3-A61B-589838ABC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5758" y="1455789"/>
            <a:ext cx="9075055" cy="54022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15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Discrete Fourier Transform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C910E0-8B8D-414B-9D90-24187F323FB8}"/>
              </a:ext>
            </a:extLst>
          </p:cNvPr>
          <p:cNvSpPr txBox="1"/>
          <p:nvPr/>
        </p:nvSpPr>
        <p:spPr>
          <a:xfrm>
            <a:off x="2062844" y="1082450"/>
            <a:ext cx="907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Nyquist-Shannon theorem</a:t>
            </a:r>
          </a:p>
        </p:txBody>
      </p:sp>
    </p:spTree>
    <p:extLst>
      <p:ext uri="{BB962C8B-B14F-4D97-AF65-F5344CB8AC3E}">
        <p14:creationId xmlns:p14="http://schemas.microsoft.com/office/powerpoint/2010/main" val="3282747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16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Discrete Fourier Transform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D5BAAA-B6CF-4151-BE00-2816038A6D57}"/>
              </a:ext>
            </a:extLst>
          </p:cNvPr>
          <p:cNvSpPr txBox="1"/>
          <p:nvPr/>
        </p:nvSpPr>
        <p:spPr>
          <a:xfrm>
            <a:off x="2062844" y="1082450"/>
            <a:ext cx="907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Periodicity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12D3B7-D54C-4522-BDCE-F28F057AFDF4}"/>
              </a:ext>
            </a:extLst>
          </p:cNvPr>
          <p:cNvSpPr txBox="1"/>
          <p:nvPr/>
        </p:nvSpPr>
        <p:spPr>
          <a:xfrm>
            <a:off x="2062845" y="1917250"/>
            <a:ext cx="8431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DFT assumes that the underlying signal is periodic for all time.</a:t>
            </a:r>
          </a:p>
        </p:txBody>
      </p:sp>
    </p:spTree>
    <p:extLst>
      <p:ext uri="{BB962C8B-B14F-4D97-AF65-F5344CB8AC3E}">
        <p14:creationId xmlns:p14="http://schemas.microsoft.com/office/powerpoint/2010/main" val="2629282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95B9F8-3266-4A8B-B550-F4BDF1D47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671" y="1458065"/>
            <a:ext cx="7202658" cy="53999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17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Discrete Fourier Transform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D5BAAA-B6CF-4151-BE00-2816038A6D57}"/>
              </a:ext>
            </a:extLst>
          </p:cNvPr>
          <p:cNvSpPr txBox="1"/>
          <p:nvPr/>
        </p:nvSpPr>
        <p:spPr>
          <a:xfrm>
            <a:off x="2062844" y="1082450"/>
            <a:ext cx="907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Leakage</a:t>
            </a:r>
          </a:p>
        </p:txBody>
      </p:sp>
    </p:spTree>
    <p:extLst>
      <p:ext uri="{BB962C8B-B14F-4D97-AF65-F5344CB8AC3E}">
        <p14:creationId xmlns:p14="http://schemas.microsoft.com/office/powerpoint/2010/main" val="868571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95B9F8-3266-4A8B-B550-F4BDF1D47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4671" y="1458065"/>
            <a:ext cx="7202658" cy="539993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18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Discrete Fourier Transform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D5BAAA-B6CF-4151-BE00-2816038A6D57}"/>
              </a:ext>
            </a:extLst>
          </p:cNvPr>
          <p:cNvSpPr txBox="1"/>
          <p:nvPr/>
        </p:nvSpPr>
        <p:spPr>
          <a:xfrm>
            <a:off x="2062844" y="1082450"/>
            <a:ext cx="907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Leakage</a:t>
            </a:r>
          </a:p>
        </p:txBody>
      </p:sp>
    </p:spTree>
    <p:extLst>
      <p:ext uri="{BB962C8B-B14F-4D97-AF65-F5344CB8AC3E}">
        <p14:creationId xmlns:p14="http://schemas.microsoft.com/office/powerpoint/2010/main" val="37603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19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Discrete Fourier Transform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D5BAAA-B6CF-4151-BE00-2816038A6D57}"/>
              </a:ext>
            </a:extLst>
          </p:cNvPr>
          <p:cNvSpPr txBox="1"/>
          <p:nvPr/>
        </p:nvSpPr>
        <p:spPr>
          <a:xfrm>
            <a:off x="2062844" y="1082450"/>
            <a:ext cx="907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Leakage</a:t>
            </a:r>
          </a:p>
        </p:txBody>
      </p:sp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B357DED4-DEFA-43AD-B386-BC4C6CD48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77" y="2169191"/>
            <a:ext cx="6174446" cy="12598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37F6A5-5CC6-4009-B508-359C5C7036A1}"/>
              </a:ext>
            </a:extLst>
          </p:cNvPr>
          <p:cNvSpPr txBox="1"/>
          <p:nvPr/>
        </p:nvSpPr>
        <p:spPr>
          <a:xfrm>
            <a:off x="993037" y="3928891"/>
            <a:ext cx="10205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measurement time must contain an integer number of periods of the measured signal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63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2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nl" sz="4800" b="1" dirty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E1F2D7-F1C4-4F57-B61F-C41ECEC7ADE6}"/>
              </a:ext>
            </a:extLst>
          </p:cNvPr>
          <p:cNvSpPr txBox="1"/>
          <p:nvPr/>
        </p:nvSpPr>
        <p:spPr>
          <a:xfrm>
            <a:off x="415600" y="1082450"/>
            <a:ext cx="66351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Data-driven control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LTI systems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Discrete Fourier Transform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Frequency domain approach</a:t>
            </a:r>
          </a:p>
        </p:txBody>
      </p:sp>
    </p:spTree>
    <p:extLst>
      <p:ext uri="{BB962C8B-B14F-4D97-AF65-F5344CB8AC3E}">
        <p14:creationId xmlns:p14="http://schemas.microsoft.com/office/powerpoint/2010/main" val="306977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20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Discrete Fourier Transform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D5BAAA-B6CF-4151-BE00-2816038A6D57}"/>
              </a:ext>
            </a:extLst>
          </p:cNvPr>
          <p:cNvSpPr txBox="1"/>
          <p:nvPr/>
        </p:nvSpPr>
        <p:spPr>
          <a:xfrm>
            <a:off x="2062844" y="1082450"/>
            <a:ext cx="9075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Nyquist-Shannon theorem</a:t>
            </a:r>
          </a:p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Periodicity</a:t>
            </a:r>
          </a:p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Leakage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05E21F-6B9F-42A7-B136-EF56A80D2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15" y="2843285"/>
            <a:ext cx="11428571" cy="11714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F078FA-2F79-4ADE-8531-7D4A79E7F208}"/>
              </a:ext>
            </a:extLst>
          </p:cNvPr>
          <p:cNvSpPr txBox="1"/>
          <p:nvPr/>
        </p:nvSpPr>
        <p:spPr>
          <a:xfrm>
            <a:off x="5809704" y="1966858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Fourier spectrum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CA366D-D646-42C9-A94D-4F37925A49C2}"/>
              </a:ext>
            </a:extLst>
          </p:cNvPr>
          <p:cNvSpPr txBox="1"/>
          <p:nvPr/>
        </p:nvSpPr>
        <p:spPr>
          <a:xfrm>
            <a:off x="8621764" y="4226155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 spectrum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D5D505-3D70-4E94-B303-8FB21E930CC3}"/>
              </a:ext>
            </a:extLst>
          </p:cNvPr>
          <p:cNvCxnSpPr>
            <a:cxnSpLocks/>
          </p:cNvCxnSpPr>
          <p:nvPr/>
        </p:nvCxnSpPr>
        <p:spPr>
          <a:xfrm flipH="1">
            <a:off x="7175502" y="2619698"/>
            <a:ext cx="470602" cy="5680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B70E67-D2F2-4090-B166-14AE24BE6F6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9247204" y="3819203"/>
            <a:ext cx="924664" cy="4069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C95A2B09-361D-4C88-9935-DF1361206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610" y="4872486"/>
            <a:ext cx="3264187" cy="126524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CF3641-2C9D-4657-9F53-3E4BCFDA466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441798" y="4549321"/>
            <a:ext cx="1179966" cy="5488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7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9FEF3065-1ED2-4A32-A448-D3353C03F4A5}"/>
              </a:ext>
            </a:extLst>
          </p:cNvPr>
          <p:cNvSpPr/>
          <p:nvPr/>
        </p:nvSpPr>
        <p:spPr>
          <a:xfrm rot="5400000">
            <a:off x="246741" y="-246743"/>
            <a:ext cx="2931886" cy="342537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34BC60F9-272B-49CB-BBC3-9ECABF03CBED}"/>
              </a:ext>
            </a:extLst>
          </p:cNvPr>
          <p:cNvSpPr/>
          <p:nvPr/>
        </p:nvSpPr>
        <p:spPr>
          <a:xfrm rot="16200000">
            <a:off x="9013371" y="3679371"/>
            <a:ext cx="2931886" cy="3425372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21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Frequency domain 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288217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9FEF3065-1ED2-4A32-A448-D3353C03F4A5}"/>
              </a:ext>
            </a:extLst>
          </p:cNvPr>
          <p:cNvSpPr/>
          <p:nvPr/>
        </p:nvSpPr>
        <p:spPr>
          <a:xfrm rot="5400000">
            <a:off x="246741" y="-246743"/>
            <a:ext cx="2931886" cy="342537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34BC60F9-272B-49CB-BBC3-9ECABF03CBED}"/>
              </a:ext>
            </a:extLst>
          </p:cNvPr>
          <p:cNvSpPr/>
          <p:nvPr/>
        </p:nvSpPr>
        <p:spPr>
          <a:xfrm rot="16200000">
            <a:off x="9013371" y="3679371"/>
            <a:ext cx="2931886" cy="3425372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22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subsection</a:t>
            </a:r>
          </a:p>
        </p:txBody>
      </p:sp>
    </p:spTree>
    <p:extLst>
      <p:ext uri="{BB962C8B-B14F-4D97-AF65-F5344CB8AC3E}">
        <p14:creationId xmlns:p14="http://schemas.microsoft.com/office/powerpoint/2010/main" val="1243701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23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705E8B-B431-42B4-B668-D6E71B87C830}"/>
              </a:ext>
            </a:extLst>
          </p:cNvPr>
          <p:cNvSpPr txBox="1"/>
          <p:nvPr/>
        </p:nvSpPr>
        <p:spPr>
          <a:xfrm>
            <a:off x="0" y="1912735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CF217-BFBD-493C-AB68-87A8BC9371B8}"/>
              </a:ext>
            </a:extLst>
          </p:cNvPr>
          <p:cNvSpPr txBox="1"/>
          <p:nvPr/>
        </p:nvSpPr>
        <p:spPr>
          <a:xfrm>
            <a:off x="181429" y="3209816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69A873-90E1-4BED-AF3F-2907645C3A7D}"/>
              </a:ext>
            </a:extLst>
          </p:cNvPr>
          <p:cNvSpPr txBox="1"/>
          <p:nvPr/>
        </p:nvSpPr>
        <p:spPr>
          <a:xfrm>
            <a:off x="1220547" y="401864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Image caption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0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3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nl" sz="4800" b="1" dirty="0">
                <a:latin typeface="Arial" panose="020B0604020202020204" pitchFamily="34" charset="0"/>
                <a:cs typeface="Arial" panose="020B0604020202020204" pitchFamily="34" charset="0"/>
              </a:rPr>
              <a:t>Data-driven control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45AC2AE-F3F7-4B17-8253-2E7C11CF5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428" y="1290810"/>
            <a:ext cx="9057143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2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5F8897-BE75-4366-9D06-6DFF36D64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728" y="2282504"/>
            <a:ext cx="11502543" cy="2292990"/>
          </a:xfrm>
          <a:prstGeom prst="rect">
            <a:avLst/>
          </a:prstGeom>
        </p:spPr>
      </p:pic>
      <p:sp>
        <p:nvSpPr>
          <p:cNvPr id="8" name="Right Triangle 7">
            <a:extLst>
              <a:ext uri="{FF2B5EF4-FFF2-40B4-BE49-F238E27FC236}">
                <a16:creationId xmlns:a16="http://schemas.microsoft.com/office/drawing/2014/main" id="{34BC60F9-272B-49CB-BBC3-9ECABF03CBED}"/>
              </a:ext>
            </a:extLst>
          </p:cNvPr>
          <p:cNvSpPr/>
          <p:nvPr/>
        </p:nvSpPr>
        <p:spPr>
          <a:xfrm rot="16200000">
            <a:off x="9013371" y="3679371"/>
            <a:ext cx="2931886" cy="3425372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4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LTI systems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9FEF3065-1ED2-4A32-A448-D3353C03F4A5}"/>
              </a:ext>
            </a:extLst>
          </p:cNvPr>
          <p:cNvSpPr/>
          <p:nvPr/>
        </p:nvSpPr>
        <p:spPr>
          <a:xfrm rot="5400000">
            <a:off x="246741" y="-246743"/>
            <a:ext cx="2931886" cy="342537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05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5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LTI systems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705E8B-B431-42B4-B668-D6E71B87C830}"/>
              </a:ext>
            </a:extLst>
          </p:cNvPr>
          <p:cNvSpPr txBox="1"/>
          <p:nvPr/>
        </p:nvSpPr>
        <p:spPr>
          <a:xfrm>
            <a:off x="2789005" y="2995860"/>
            <a:ext cx="6613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Single-input single-output</a:t>
            </a:r>
          </a:p>
          <a:p>
            <a:pPr algn="ctr"/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Time-Invariant System</a:t>
            </a:r>
            <a:endParaRPr lang="LID4096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485AF3-43A5-4BD0-953A-96FDB0E85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7204" y="1372369"/>
            <a:ext cx="7077592" cy="141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75EF51-28FF-4A91-8330-B2DBE6A011C1}"/>
                  </a:ext>
                </a:extLst>
              </p:cNvPr>
              <p:cNvSpPr txBox="1"/>
              <p:nvPr/>
            </p:nvSpPr>
            <p:spPr>
              <a:xfrm>
                <a:off x="1196062" y="4621388"/>
                <a:ext cx="376645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ID4096" sz="3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75EF51-28FF-4A91-8330-B2DBE6A01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062" y="4621388"/>
                <a:ext cx="376645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62AC23-A4FA-4D7C-8EE2-FF16B9A3D80A}"/>
                  </a:ext>
                </a:extLst>
              </p:cNvPr>
              <p:cNvSpPr txBox="1"/>
              <p:nvPr/>
            </p:nvSpPr>
            <p:spPr>
              <a:xfrm>
                <a:off x="6096000" y="4280493"/>
                <a:ext cx="5908061" cy="12357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𝐵𝑢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𝐶𝑥</m:t>
                              </m:r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𝐷𝑢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LID4096" sz="3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62AC23-A4FA-4D7C-8EE2-FF16B9A3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80493"/>
                <a:ext cx="5908061" cy="1235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69A4B1E-1A47-4ED7-B26E-149490B22C15}"/>
              </a:ext>
            </a:extLst>
          </p:cNvPr>
          <p:cNvSpPr txBox="1"/>
          <p:nvPr/>
        </p:nvSpPr>
        <p:spPr>
          <a:xfrm>
            <a:off x="1101729" y="5232435"/>
            <a:ext cx="3955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D7121F-3E68-4EEC-B2BB-0ED100E41D30}"/>
              </a:ext>
            </a:extLst>
          </p:cNvPr>
          <p:cNvSpPr txBox="1"/>
          <p:nvPr/>
        </p:nvSpPr>
        <p:spPr>
          <a:xfrm>
            <a:off x="7675294" y="5471075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space</a:t>
            </a:r>
          </a:p>
        </p:txBody>
      </p:sp>
    </p:spTree>
    <p:extLst>
      <p:ext uri="{BB962C8B-B14F-4D97-AF65-F5344CB8AC3E}">
        <p14:creationId xmlns:p14="http://schemas.microsoft.com/office/powerpoint/2010/main" val="383625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6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LTI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75EF51-28FF-4A91-8330-B2DBE6A011C1}"/>
                  </a:ext>
                </a:extLst>
              </p:cNvPr>
              <p:cNvSpPr txBox="1"/>
              <p:nvPr/>
            </p:nvSpPr>
            <p:spPr>
              <a:xfrm>
                <a:off x="2437039" y="2043161"/>
                <a:ext cx="376645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ID4096" sz="3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75EF51-28FF-4A91-8330-B2DBE6A01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039" y="2043161"/>
                <a:ext cx="376645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62AC23-A4FA-4D7C-8EE2-FF16B9A3D80A}"/>
                  </a:ext>
                </a:extLst>
              </p:cNvPr>
              <p:cNvSpPr txBox="1"/>
              <p:nvPr/>
            </p:nvSpPr>
            <p:spPr>
              <a:xfrm>
                <a:off x="6095996" y="1838926"/>
                <a:ext cx="5908061" cy="12357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𝐵𝑢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𝐶𝑥</m:t>
                              </m:r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𝐷𝑢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LID4096" sz="3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62AC23-A4FA-4D7C-8EE2-FF16B9A3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6" y="1838926"/>
                <a:ext cx="5908061" cy="12357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69A4B1E-1A47-4ED7-B26E-149490B22C15}"/>
              </a:ext>
            </a:extLst>
          </p:cNvPr>
          <p:cNvSpPr txBox="1"/>
          <p:nvPr/>
        </p:nvSpPr>
        <p:spPr>
          <a:xfrm>
            <a:off x="2342706" y="1031384"/>
            <a:ext cx="3955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D7121F-3E68-4EEC-B2BB-0ED100E41D30}"/>
              </a:ext>
            </a:extLst>
          </p:cNvPr>
          <p:cNvSpPr txBox="1"/>
          <p:nvPr/>
        </p:nvSpPr>
        <p:spPr>
          <a:xfrm>
            <a:off x="7675292" y="1083820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97D4CC-7E4A-450B-92B9-FBCBA326A027}"/>
                  </a:ext>
                </a:extLst>
              </p:cNvPr>
              <p:cNvSpPr txBox="1"/>
              <p:nvPr/>
            </p:nvSpPr>
            <p:spPr>
              <a:xfrm>
                <a:off x="2437039" y="3777617"/>
                <a:ext cx="376645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ID4096" sz="3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97D4CC-7E4A-450B-92B9-FBCBA326A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039" y="3777617"/>
                <a:ext cx="376645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7BEC33-C9E2-4859-9698-9C24D4BD43B2}"/>
                  </a:ext>
                </a:extLst>
              </p:cNvPr>
              <p:cNvSpPr txBox="1"/>
              <p:nvPr/>
            </p:nvSpPr>
            <p:spPr>
              <a:xfrm>
                <a:off x="6095996" y="3336869"/>
                <a:ext cx="5908061" cy="12357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𝐵𝑢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𝐶𝑥</m:t>
                              </m:r>
                              <m:d>
                                <m:d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𝐷𝑢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LID4096" sz="3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7BEC33-C9E2-4859-9698-9C24D4BD4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6" y="3336869"/>
                <a:ext cx="5908061" cy="1235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3952EAF-9F83-4194-BF18-D233C7FF9BC1}"/>
              </a:ext>
            </a:extLst>
          </p:cNvPr>
          <p:cNvSpPr txBox="1"/>
          <p:nvPr/>
        </p:nvSpPr>
        <p:spPr>
          <a:xfrm>
            <a:off x="17757" y="1791340"/>
            <a:ext cx="222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Discrete 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71E2F-8778-45E0-88B5-8D086BCAD646}"/>
              </a:ext>
            </a:extLst>
          </p:cNvPr>
          <p:cNvSpPr txBox="1"/>
          <p:nvPr/>
        </p:nvSpPr>
        <p:spPr>
          <a:xfrm>
            <a:off x="17756" y="3236738"/>
            <a:ext cx="2783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6B67AF-B7C8-41E0-A7B6-1C61B3053739}"/>
              </a:ext>
            </a:extLst>
          </p:cNvPr>
          <p:cNvSpPr txBox="1"/>
          <p:nvPr/>
        </p:nvSpPr>
        <p:spPr>
          <a:xfrm>
            <a:off x="0" y="5034518"/>
            <a:ext cx="2783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A15474-3518-4A69-A465-73111EA62EC2}"/>
                  </a:ext>
                </a:extLst>
              </p:cNvPr>
              <p:cNvSpPr txBox="1"/>
              <p:nvPr/>
            </p:nvSpPr>
            <p:spPr>
              <a:xfrm>
                <a:off x="2437038" y="4834812"/>
                <a:ext cx="3766457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36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6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LID4096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A15474-3518-4A69-A465-73111EA62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038" y="4834812"/>
                <a:ext cx="3766457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D4303C-838B-4EEC-94DF-2926D2275005}"/>
                  </a:ext>
                </a:extLst>
              </p:cNvPr>
              <p:cNvSpPr txBox="1"/>
              <p:nvPr/>
            </p:nvSpPr>
            <p:spPr>
              <a:xfrm>
                <a:off x="7166797" y="5080684"/>
                <a:ext cx="376645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ID4096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D4303C-838B-4EEC-94DF-2926D2275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797" y="5080684"/>
                <a:ext cx="376645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49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7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LTI systems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0403F4-C157-48BD-BFE2-601540A7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99" y="1082450"/>
            <a:ext cx="8615403" cy="5216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2A25D7-4A81-49B8-B8FD-19AC8BF46B28}"/>
              </a:ext>
            </a:extLst>
          </p:cNvPr>
          <p:cNvSpPr txBox="1"/>
          <p:nvPr/>
        </p:nvSpPr>
        <p:spPr>
          <a:xfrm>
            <a:off x="5054690" y="6299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Ref.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Lataire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[2017]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8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8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LTI systems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0403F4-C157-48BD-BFE2-601540A7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204" y="1082450"/>
            <a:ext cx="8601593" cy="5216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2A25D7-4A81-49B8-B8FD-19AC8BF46B28}"/>
              </a:ext>
            </a:extLst>
          </p:cNvPr>
          <p:cNvSpPr txBox="1"/>
          <p:nvPr/>
        </p:nvSpPr>
        <p:spPr>
          <a:xfrm>
            <a:off x="5054690" y="6299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Ref.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Lataire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[2017]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09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BF2A-1F67-45F3-9E5B-A0E949B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621-ADB6-4DE2-A945-BF9C42D66C16}" type="slidenum">
              <a:rPr lang="LID4096" smtClean="0"/>
              <a:pPr/>
              <a:t>9</a:t>
            </a:fld>
            <a:endParaRPr lang="LID4096" dirty="0"/>
          </a:p>
        </p:txBody>
      </p:sp>
      <p:sp>
        <p:nvSpPr>
          <p:cNvPr id="3" name="Google Shape;62;p14">
            <a:extLst>
              <a:ext uri="{FF2B5EF4-FFF2-40B4-BE49-F238E27FC236}">
                <a16:creationId xmlns:a16="http://schemas.microsoft.com/office/drawing/2014/main" id="{E155BFF9-202C-475B-A266-871949978C02}"/>
              </a:ext>
            </a:extLst>
          </p:cNvPr>
          <p:cNvSpPr txBox="1">
            <a:spLocks/>
          </p:cNvSpPr>
          <p:nvPr/>
        </p:nvSpPr>
        <p:spPr>
          <a:xfrm>
            <a:off x="415600" y="24765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LTI systems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0403F4-C157-48BD-BFE2-601540A7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831" y="1082450"/>
            <a:ext cx="8572339" cy="5216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2A25D7-4A81-49B8-B8FD-19AC8BF46B28}"/>
              </a:ext>
            </a:extLst>
          </p:cNvPr>
          <p:cNvSpPr txBox="1"/>
          <p:nvPr/>
        </p:nvSpPr>
        <p:spPr>
          <a:xfrm>
            <a:off x="5054690" y="6299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Ref.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Lataire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[2017]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48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291</Words>
  <Application>Microsoft Office PowerPoint</Application>
  <PresentationFormat>Widescreen</PresentationFormat>
  <Paragraphs>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A frequency domain approach to data-driven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Berneman</dc:creator>
  <cp:lastModifiedBy>Marc Berneman</cp:lastModifiedBy>
  <cp:revision>34</cp:revision>
  <dcterms:created xsi:type="dcterms:W3CDTF">2020-08-23T16:29:10Z</dcterms:created>
  <dcterms:modified xsi:type="dcterms:W3CDTF">2020-08-24T14:30:08Z</dcterms:modified>
</cp:coreProperties>
</file>