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9" r:id="rId6"/>
    <p:sldId id="283" r:id="rId7"/>
    <p:sldId id="288" r:id="rId8"/>
    <p:sldId id="286" r:id="rId9"/>
    <p:sldId id="294" r:id="rId10"/>
    <p:sldId id="284" r:id="rId11"/>
    <p:sldId id="290" r:id="rId12"/>
    <p:sldId id="285" r:id="rId13"/>
    <p:sldId id="292" r:id="rId14"/>
    <p:sldId id="261" r:id="rId15"/>
    <p:sldId id="295" r:id="rId16"/>
    <p:sldId id="296" r:id="rId17"/>
    <p:sldId id="276" r:id="rId18"/>
    <p:sldId id="277"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3" d="100"/>
          <a:sy n="103" d="100"/>
        </p:scale>
        <p:origin x="84" y="29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12/4/2019</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12/4/2019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dirty="0" smtClean="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dirty="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dirty="0" smtClean="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dirty="0" smtClean="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dirty="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dirty="0" smtClean="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dirty="0" smtClean="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dirty="0" smtClean="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dirty="0" smtClean="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dirty="0" smtClean="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dirty="0" smtClean="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dirty="0" smtClean="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dirty="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dirty="0" smtClean="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smtClean="0"/>
              <a:t>MSDS 6306 DDS</a:t>
            </a:r>
            <a:br>
              <a:rPr lang="en-US" dirty="0" smtClean="0"/>
            </a:br>
            <a:r>
              <a:rPr lang="en-US" dirty="0" smtClean="0"/>
              <a:t>Case Study 2</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smtClean="0"/>
              <a:t>Exploratory Data Analysis</a:t>
            </a:r>
            <a:endParaRPr lang="ru-RU" dirty="0"/>
          </a:p>
        </p:txBody>
      </p:sp>
      <p:sp>
        <p:nvSpPr>
          <p:cNvPr id="6" name="TextBox 5"/>
          <p:cNvSpPr txBox="1"/>
          <p:nvPr/>
        </p:nvSpPr>
        <p:spPr>
          <a:xfrm>
            <a:off x="4787062" y="719452"/>
            <a:ext cx="2617876" cy="1569660"/>
          </a:xfrm>
          <a:prstGeom prst="rect">
            <a:avLst/>
          </a:prstGeom>
          <a:noFill/>
        </p:spPr>
        <p:txBody>
          <a:bodyPr wrap="square" rtlCol="0">
            <a:spAutoFit/>
          </a:bodyPr>
          <a:lstStyle/>
          <a:p>
            <a:pPr algn="ctr"/>
            <a:r>
              <a:rPr lang="en-US" sz="4800" dirty="0" smtClean="0"/>
              <a:t>Marc Carter</a:t>
            </a:r>
            <a:endParaRPr lang="en-US" sz="4800"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538812" y="318390"/>
            <a:ext cx="7724024" cy="512120"/>
          </a:xfrm>
        </p:spPr>
        <p:txBody>
          <a:bodyPr>
            <a:noAutofit/>
          </a:bodyPr>
          <a:lstStyle/>
          <a:p>
            <a:r>
              <a:rPr lang="en-US" sz="3200" dirty="0" smtClean="0"/>
              <a:t>Career Growth Factors</a:t>
            </a:r>
            <a:endParaRPr lang="en-US" sz="3200" dirty="0"/>
          </a:p>
        </p:txBody>
      </p:sp>
      <p:pic>
        <p:nvPicPr>
          <p:cNvPr id="5" name="Picture 4"/>
          <p:cNvPicPr>
            <a:picLocks noChangeAspect="1"/>
          </p:cNvPicPr>
          <p:nvPr/>
        </p:nvPicPr>
        <p:blipFill>
          <a:blip r:embed="rId3"/>
          <a:stretch>
            <a:fillRect/>
          </a:stretch>
        </p:blipFill>
        <p:spPr>
          <a:xfrm>
            <a:off x="3570167" y="873081"/>
            <a:ext cx="8476424" cy="4957268"/>
          </a:xfrm>
          <a:prstGeom prst="rect">
            <a:avLst/>
          </a:prstGeom>
        </p:spPr>
      </p:pic>
    </p:spTree>
    <p:extLst>
      <p:ext uri="{BB962C8B-B14F-4D97-AF65-F5344CB8AC3E}">
        <p14:creationId xmlns:p14="http://schemas.microsoft.com/office/powerpoint/2010/main" val="262012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5713386" cy="569086"/>
          </a:xfrm>
        </p:spPr>
        <p:txBody>
          <a:bodyPr/>
          <a:lstStyle/>
          <a:p>
            <a:pPr algn="ctr"/>
            <a:r>
              <a:rPr lang="en-US" dirty="0" smtClean="0"/>
              <a:t>Predicting Attrition</a:t>
            </a:r>
            <a:endParaRPr lang="en-US"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831850" y="1769253"/>
            <a:ext cx="820781" cy="640080"/>
          </a:xfrm>
        </p:spPr>
        <p:txBody>
          <a:bodyPr/>
          <a:lstStyle/>
          <a:p>
            <a:r>
              <a:rPr lang="en-US" dirty="0" smtClean="0"/>
              <a:t>KNN Model</a:t>
            </a:r>
            <a:endParaRPr lang="en-US" dirty="0"/>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a:xfrm>
            <a:off x="1770077" y="1769252"/>
            <a:ext cx="3820440" cy="4407711"/>
          </a:xfrm>
        </p:spPr>
        <p:txBody>
          <a:bodyPr>
            <a:normAutofit lnSpcReduction="10000"/>
          </a:bodyPr>
          <a:lstStyle/>
          <a:p>
            <a:pPr marL="285750" indent="-285750">
              <a:buFont typeface="Arial" panose="020B0604020202020204" pitchFamily="34" charset="0"/>
              <a:buChar char="•"/>
            </a:pPr>
            <a:r>
              <a:rPr lang="en-US" dirty="0" smtClean="0"/>
              <a:t>KNN is the number of nearest neighbors model.</a:t>
            </a:r>
          </a:p>
          <a:p>
            <a:pPr marL="285750" indent="-285750">
              <a:buFont typeface="Arial" panose="020B0604020202020204" pitchFamily="34" charset="0"/>
              <a:buChar char="•"/>
            </a:pPr>
            <a:r>
              <a:rPr lang="en-US" dirty="0" smtClean="0"/>
              <a:t>Tested 6 iterations of KNN models with different factors on a 70 / 30 split of the data.</a:t>
            </a:r>
          </a:p>
          <a:p>
            <a:pPr marL="285750" indent="-285750">
              <a:buFont typeface="Arial" panose="020B0604020202020204" pitchFamily="34" charset="0"/>
              <a:buChar char="•"/>
            </a:pPr>
            <a:r>
              <a:rPr lang="en-US" dirty="0" smtClean="0"/>
              <a:t>Tested 100 iterations for best fit K values.  </a:t>
            </a:r>
          </a:p>
          <a:p>
            <a:pPr marL="285750" indent="-285750">
              <a:buFont typeface="Arial" panose="020B0604020202020204" pitchFamily="34" charset="0"/>
              <a:buChar char="•"/>
            </a:pPr>
            <a:r>
              <a:rPr lang="en-US" dirty="0" smtClean="0"/>
              <a:t>Choose value of 9 for best fit.</a:t>
            </a:r>
          </a:p>
          <a:p>
            <a:pPr marL="285750" indent="-285750">
              <a:buFont typeface="Arial" panose="020B0604020202020204" pitchFamily="34" charset="0"/>
              <a:buChar char="•"/>
            </a:pPr>
            <a:r>
              <a:rPr lang="en-US" dirty="0" smtClean="0"/>
              <a:t>I was able to achieve :</a:t>
            </a:r>
          </a:p>
          <a:p>
            <a:pPr marL="742950" lvl="1" indent="-285750">
              <a:buFont typeface="Arial" panose="020B0604020202020204" pitchFamily="34" charset="0"/>
              <a:buChar char="•"/>
            </a:pPr>
            <a:r>
              <a:rPr lang="en-US" dirty="0" smtClean="0"/>
              <a:t>Accuracy  = 83.9</a:t>
            </a:r>
          </a:p>
          <a:p>
            <a:pPr marL="742950" lvl="1" indent="-285750">
              <a:buFont typeface="Arial" panose="020B0604020202020204" pitchFamily="34" charset="0"/>
              <a:buChar char="•"/>
            </a:pPr>
            <a:r>
              <a:rPr lang="en-US" dirty="0" smtClean="0"/>
              <a:t>Sensitivity = 85.3</a:t>
            </a:r>
          </a:p>
          <a:p>
            <a:pPr marL="742950" lvl="1" indent="-285750">
              <a:buFont typeface="Arial" panose="020B0604020202020204" pitchFamily="34" charset="0"/>
              <a:buChar char="•"/>
            </a:pPr>
            <a:r>
              <a:rPr lang="en-US" dirty="0" smtClean="0"/>
              <a:t>Specificity = 44.0</a:t>
            </a:r>
          </a:p>
          <a:p>
            <a:pPr marL="285750" indent="-285750">
              <a:buFont typeface="Arial" panose="020B0604020202020204" pitchFamily="34" charset="0"/>
              <a:buChar char="•"/>
            </a:pPr>
            <a:r>
              <a:rPr lang="en-US" dirty="0" smtClean="0"/>
              <a:t>Features used :</a:t>
            </a:r>
          </a:p>
          <a:p>
            <a:pPr marL="742950" lvl="1" indent="-285750">
              <a:buFont typeface="Arial" panose="020B0604020202020204" pitchFamily="34" charset="0"/>
              <a:buChar char="•"/>
            </a:pPr>
            <a:r>
              <a:rPr lang="en-US" dirty="0" smtClean="0"/>
              <a:t>Age</a:t>
            </a:r>
          </a:p>
          <a:p>
            <a:pPr marL="742950" lvl="1" indent="-285750">
              <a:buFont typeface="Arial" panose="020B0604020202020204" pitchFamily="34" charset="0"/>
              <a:buChar char="•"/>
            </a:pPr>
            <a:r>
              <a:rPr lang="en-US" dirty="0" smtClean="0"/>
              <a:t>Marital Status</a:t>
            </a:r>
          </a:p>
          <a:p>
            <a:pPr marL="742950" lvl="1" indent="-285750">
              <a:buFont typeface="Arial" panose="020B0604020202020204" pitchFamily="34" charset="0"/>
              <a:buChar char="•"/>
            </a:pPr>
            <a:r>
              <a:rPr lang="en-US" dirty="0" smtClean="0"/>
              <a:t>Work Life Balance Score</a:t>
            </a:r>
          </a:p>
          <a:p>
            <a:pPr marL="742950" lvl="1" indent="-285750">
              <a:buFont typeface="Arial" panose="020B0604020202020204" pitchFamily="34" charset="0"/>
              <a:buChar char="•"/>
            </a:pPr>
            <a:r>
              <a:rPr lang="en-US" dirty="0" smtClean="0"/>
              <a:t>Environment Score</a:t>
            </a:r>
          </a:p>
          <a:p>
            <a:endParaRPr lang="en-US" dirty="0" smtClean="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smtClean="0"/>
              <a:t>11.19.2019</a:t>
            </a:r>
            <a:endParaRPr lang="en-US" dirty="0"/>
          </a:p>
        </p:txBody>
      </p:sp>
      <p:pic>
        <p:nvPicPr>
          <p:cNvPr id="25" name="Picture 24"/>
          <p:cNvPicPr>
            <a:picLocks noChangeAspect="1"/>
          </p:cNvPicPr>
          <p:nvPr/>
        </p:nvPicPr>
        <p:blipFill>
          <a:blip r:embed="rId2"/>
          <a:stretch>
            <a:fillRect/>
          </a:stretch>
        </p:blipFill>
        <p:spPr>
          <a:xfrm>
            <a:off x="7205550" y="1672314"/>
            <a:ext cx="4140533" cy="1501600"/>
          </a:xfrm>
          <a:prstGeom prst="rect">
            <a:avLst/>
          </a:prstGeom>
        </p:spPr>
      </p:pic>
      <p:pic>
        <p:nvPicPr>
          <p:cNvPr id="26" name="Picture 25"/>
          <p:cNvPicPr>
            <a:picLocks noChangeAspect="1"/>
          </p:cNvPicPr>
          <p:nvPr/>
        </p:nvPicPr>
        <p:blipFill>
          <a:blip r:embed="rId3"/>
          <a:stretch>
            <a:fillRect/>
          </a:stretch>
        </p:blipFill>
        <p:spPr>
          <a:xfrm>
            <a:off x="7205549" y="4956982"/>
            <a:ext cx="4140533" cy="1569324"/>
          </a:xfrm>
          <a:prstGeom prst="rect">
            <a:avLst/>
          </a:prstGeom>
        </p:spPr>
      </p:pic>
      <p:pic>
        <p:nvPicPr>
          <p:cNvPr id="27" name="Picture 26"/>
          <p:cNvPicPr>
            <a:picLocks noChangeAspect="1"/>
          </p:cNvPicPr>
          <p:nvPr/>
        </p:nvPicPr>
        <p:blipFill>
          <a:blip r:embed="rId4"/>
          <a:stretch>
            <a:fillRect/>
          </a:stretch>
        </p:blipFill>
        <p:spPr>
          <a:xfrm>
            <a:off x="7205549" y="3273616"/>
            <a:ext cx="4140533" cy="1583664"/>
          </a:xfrm>
          <a:prstGeom prst="rect">
            <a:avLst/>
          </a:prstGeom>
        </p:spPr>
      </p:pic>
      <p:sp>
        <p:nvSpPr>
          <p:cNvPr id="32" name="TextBox 31"/>
          <p:cNvSpPr txBox="1"/>
          <p:nvPr/>
        </p:nvSpPr>
        <p:spPr>
          <a:xfrm>
            <a:off x="171975" y="6387806"/>
            <a:ext cx="5012421" cy="276999"/>
          </a:xfrm>
          <a:prstGeom prst="rect">
            <a:avLst/>
          </a:prstGeom>
          <a:noFill/>
        </p:spPr>
        <p:txBody>
          <a:bodyPr wrap="square" rtlCol="0">
            <a:spAutoFit/>
          </a:bodyPr>
          <a:lstStyle/>
          <a:p>
            <a:pPr algn="r"/>
            <a:r>
              <a:rPr lang="en-US" sz="1200" dirty="0" smtClean="0"/>
              <a:t>* Variables created from multiple other variables included in the data set.</a:t>
            </a:r>
            <a:endParaRPr lang="en-US" sz="1200" dirty="0"/>
          </a:p>
        </p:txBody>
      </p:sp>
    </p:spTree>
    <p:extLst>
      <p:ext uri="{BB962C8B-B14F-4D97-AF65-F5344CB8AC3E}">
        <p14:creationId xmlns:p14="http://schemas.microsoft.com/office/powerpoint/2010/main" val="400607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5704997" cy="569086"/>
          </a:xfrm>
        </p:spPr>
        <p:txBody>
          <a:bodyPr/>
          <a:lstStyle/>
          <a:p>
            <a:pPr algn="ctr"/>
            <a:r>
              <a:rPr lang="en-US" dirty="0" smtClean="0"/>
              <a:t>Predicting Attrition</a:t>
            </a:r>
            <a:endParaRPr lang="en-US"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831850" y="1769252"/>
            <a:ext cx="883699" cy="873279"/>
          </a:xfrm>
        </p:spPr>
        <p:txBody>
          <a:bodyPr>
            <a:normAutofit/>
          </a:bodyPr>
          <a:lstStyle/>
          <a:p>
            <a:r>
              <a:rPr lang="en-US" dirty="0" smtClean="0"/>
              <a:t>Naïve Bayes Model</a:t>
            </a:r>
            <a:endParaRPr lang="en-US" dirty="0"/>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a:xfrm>
            <a:off x="1770077" y="1769253"/>
            <a:ext cx="3820440" cy="4182736"/>
          </a:xfrm>
        </p:spPr>
        <p:txBody>
          <a:bodyPr>
            <a:normAutofit lnSpcReduction="10000"/>
          </a:bodyPr>
          <a:lstStyle/>
          <a:p>
            <a:pPr marL="285750" indent="-285750">
              <a:buFont typeface="Arial" panose="020B0604020202020204" pitchFamily="34" charset="0"/>
              <a:buChar char="•"/>
            </a:pPr>
            <a:r>
              <a:rPr lang="en-US" dirty="0" smtClean="0"/>
              <a:t>Naïve Bayes is a model that uses probabilities to classify or predict outcomes based on features or inputs.</a:t>
            </a:r>
          </a:p>
          <a:p>
            <a:pPr marL="285750" indent="-285750">
              <a:buFont typeface="Arial" panose="020B0604020202020204" pitchFamily="34" charset="0"/>
              <a:buChar char="•"/>
            </a:pPr>
            <a:r>
              <a:rPr lang="en-US" dirty="0" smtClean="0"/>
              <a:t>Tested 12 different models using different features.</a:t>
            </a:r>
          </a:p>
          <a:p>
            <a:pPr marL="285750" indent="-285750">
              <a:buFont typeface="Arial" panose="020B0604020202020204" pitchFamily="34" charset="0"/>
              <a:buChar char="•"/>
            </a:pPr>
            <a:r>
              <a:rPr lang="en-US" dirty="0" smtClean="0"/>
              <a:t>Tested 100 iterations using a 70/30 split</a:t>
            </a:r>
          </a:p>
          <a:p>
            <a:pPr marL="285750" indent="-285750">
              <a:buFont typeface="Arial" panose="020B0604020202020204" pitchFamily="34" charset="0"/>
              <a:buChar char="•"/>
            </a:pPr>
            <a:r>
              <a:rPr lang="en-US" dirty="0" smtClean="0"/>
              <a:t>I was able to achieve :</a:t>
            </a:r>
          </a:p>
          <a:p>
            <a:pPr marL="742950" lvl="1" indent="-285750">
              <a:buFont typeface="Arial" panose="020B0604020202020204" pitchFamily="34" charset="0"/>
              <a:buChar char="•"/>
            </a:pPr>
            <a:r>
              <a:rPr lang="en-US" dirty="0" smtClean="0"/>
              <a:t>Accuracy  = 84.7</a:t>
            </a:r>
          </a:p>
          <a:p>
            <a:pPr marL="742950" lvl="1" indent="-285750">
              <a:buFont typeface="Arial" panose="020B0604020202020204" pitchFamily="34" charset="0"/>
              <a:buChar char="•"/>
            </a:pPr>
            <a:r>
              <a:rPr lang="en-US" dirty="0" smtClean="0"/>
              <a:t>Sensitivity = 85.1</a:t>
            </a:r>
          </a:p>
          <a:p>
            <a:pPr marL="742950" lvl="1" indent="-285750">
              <a:buFont typeface="Arial" panose="020B0604020202020204" pitchFamily="34" charset="0"/>
              <a:buChar char="•"/>
            </a:pPr>
            <a:r>
              <a:rPr lang="en-US" dirty="0" smtClean="0"/>
              <a:t>Specificity = 71.1</a:t>
            </a:r>
          </a:p>
          <a:p>
            <a:pPr marL="285750" indent="-285750">
              <a:buFont typeface="Arial" panose="020B0604020202020204" pitchFamily="34" charset="0"/>
              <a:buChar char="•"/>
            </a:pPr>
            <a:r>
              <a:rPr lang="en-US" dirty="0" smtClean="0"/>
              <a:t>Features used :</a:t>
            </a:r>
          </a:p>
          <a:p>
            <a:pPr marL="742950" lvl="1" indent="-285750">
              <a:buFont typeface="Arial" panose="020B0604020202020204" pitchFamily="34" charset="0"/>
              <a:buChar char="•"/>
            </a:pPr>
            <a:r>
              <a:rPr lang="en-US" dirty="0" smtClean="0"/>
              <a:t>Age</a:t>
            </a:r>
          </a:p>
          <a:p>
            <a:pPr marL="742950" lvl="1" indent="-285750">
              <a:buFont typeface="Arial" panose="020B0604020202020204" pitchFamily="34" charset="0"/>
              <a:buChar char="•"/>
            </a:pPr>
            <a:r>
              <a:rPr lang="en-US" dirty="0" smtClean="0"/>
              <a:t>Marital Status</a:t>
            </a:r>
          </a:p>
          <a:p>
            <a:pPr marL="742950" lvl="1" indent="-285750">
              <a:buFont typeface="Arial" panose="020B0604020202020204" pitchFamily="34" charset="0"/>
              <a:buChar char="•"/>
            </a:pPr>
            <a:r>
              <a:rPr lang="en-US" dirty="0" smtClean="0"/>
              <a:t>Work Life Balance Score</a:t>
            </a:r>
          </a:p>
          <a:p>
            <a:pPr marL="742950" lvl="1" indent="-285750">
              <a:buFont typeface="Arial" panose="020B0604020202020204" pitchFamily="34" charset="0"/>
              <a:buChar char="•"/>
            </a:pPr>
            <a:r>
              <a:rPr lang="en-US" dirty="0" smtClean="0"/>
              <a:t>Environment Score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smtClean="0"/>
              <a:t>11.19.2019</a:t>
            </a:r>
            <a:endParaRPr lang="en-US" dirty="0"/>
          </a:p>
        </p:txBody>
      </p:sp>
      <p:pic>
        <p:nvPicPr>
          <p:cNvPr id="9" name="Picture 8"/>
          <p:cNvPicPr>
            <a:picLocks noChangeAspect="1"/>
          </p:cNvPicPr>
          <p:nvPr/>
        </p:nvPicPr>
        <p:blipFill>
          <a:blip r:embed="rId2"/>
          <a:stretch>
            <a:fillRect/>
          </a:stretch>
        </p:blipFill>
        <p:spPr>
          <a:xfrm>
            <a:off x="8014540" y="4852465"/>
            <a:ext cx="2648463" cy="1553273"/>
          </a:xfrm>
          <a:prstGeom prst="rect">
            <a:avLst/>
          </a:prstGeom>
        </p:spPr>
      </p:pic>
      <p:pic>
        <p:nvPicPr>
          <p:cNvPr id="11" name="Picture 10"/>
          <p:cNvPicPr>
            <a:picLocks noChangeAspect="1"/>
          </p:cNvPicPr>
          <p:nvPr/>
        </p:nvPicPr>
        <p:blipFill>
          <a:blip r:embed="rId3"/>
          <a:stretch>
            <a:fillRect/>
          </a:stretch>
        </p:blipFill>
        <p:spPr>
          <a:xfrm>
            <a:off x="7998160" y="1580760"/>
            <a:ext cx="2654344" cy="1556723"/>
          </a:xfrm>
          <a:prstGeom prst="rect">
            <a:avLst/>
          </a:prstGeom>
        </p:spPr>
      </p:pic>
      <p:pic>
        <p:nvPicPr>
          <p:cNvPr id="12" name="Picture 11"/>
          <p:cNvPicPr>
            <a:picLocks noChangeAspect="1"/>
          </p:cNvPicPr>
          <p:nvPr/>
        </p:nvPicPr>
        <p:blipFill>
          <a:blip r:embed="rId4"/>
          <a:stretch>
            <a:fillRect/>
          </a:stretch>
        </p:blipFill>
        <p:spPr>
          <a:xfrm>
            <a:off x="8014540" y="3221610"/>
            <a:ext cx="2637302" cy="1546728"/>
          </a:xfrm>
          <a:prstGeom prst="rect">
            <a:avLst/>
          </a:prstGeom>
        </p:spPr>
      </p:pic>
      <p:sp>
        <p:nvSpPr>
          <p:cNvPr id="19" name="TextBox 18"/>
          <p:cNvSpPr txBox="1"/>
          <p:nvPr/>
        </p:nvSpPr>
        <p:spPr>
          <a:xfrm>
            <a:off x="163585" y="6372182"/>
            <a:ext cx="4970477" cy="276999"/>
          </a:xfrm>
          <a:prstGeom prst="rect">
            <a:avLst/>
          </a:prstGeom>
          <a:noFill/>
        </p:spPr>
        <p:txBody>
          <a:bodyPr wrap="square" rtlCol="0">
            <a:spAutoFit/>
          </a:bodyPr>
          <a:lstStyle/>
          <a:p>
            <a:pPr algn="r"/>
            <a:r>
              <a:rPr lang="en-US" sz="1200" dirty="0" smtClean="0"/>
              <a:t>* Variables created from multiple other variables included in the data set.</a:t>
            </a:r>
            <a:endParaRPr lang="en-US" sz="1200" dirty="0"/>
          </a:p>
        </p:txBody>
      </p:sp>
    </p:spTree>
    <p:extLst>
      <p:ext uri="{BB962C8B-B14F-4D97-AF65-F5344CB8AC3E}">
        <p14:creationId xmlns:p14="http://schemas.microsoft.com/office/powerpoint/2010/main" val="311831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276837"/>
            <a:ext cx="5725969" cy="999778"/>
          </a:xfrm>
        </p:spPr>
        <p:txBody>
          <a:bodyPr>
            <a:normAutofit/>
          </a:bodyPr>
          <a:lstStyle/>
          <a:p>
            <a:pPr algn="ctr"/>
            <a:r>
              <a:rPr lang="en-US" dirty="0" smtClean="0"/>
              <a:t>Predicting</a:t>
            </a:r>
            <a:br>
              <a:rPr lang="en-US" dirty="0" smtClean="0"/>
            </a:br>
            <a:r>
              <a:rPr lang="en-US" dirty="0" smtClean="0"/>
              <a:t>Monthly Income</a:t>
            </a:r>
            <a:endParaRPr lang="en-US"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831850" y="1769252"/>
            <a:ext cx="1328315" cy="873279"/>
          </a:xfrm>
        </p:spPr>
        <p:txBody>
          <a:bodyPr>
            <a:normAutofit/>
          </a:bodyPr>
          <a:lstStyle/>
          <a:p>
            <a:r>
              <a:rPr lang="en-US" dirty="0" smtClean="0"/>
              <a:t>Linear Regression Model</a:t>
            </a:r>
            <a:endParaRPr lang="en-US" dirty="0"/>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a:xfrm>
            <a:off x="2147575" y="1769253"/>
            <a:ext cx="3820440" cy="4660908"/>
          </a:xfrm>
        </p:spPr>
        <p:txBody>
          <a:bodyPr>
            <a:normAutofit/>
          </a:bodyPr>
          <a:lstStyle/>
          <a:p>
            <a:pPr marL="285750" indent="-285750">
              <a:buFont typeface="Arial" panose="020B0604020202020204" pitchFamily="34" charset="0"/>
              <a:buChar char="•"/>
            </a:pPr>
            <a:r>
              <a:rPr lang="en-US" dirty="0" smtClean="0"/>
              <a:t>Linear Regression predicts a dependent variable based on one or more independent variables.</a:t>
            </a:r>
          </a:p>
          <a:p>
            <a:pPr marL="285750" indent="-285750">
              <a:buFont typeface="Arial" panose="020B0604020202020204" pitchFamily="34" charset="0"/>
              <a:buChar char="•"/>
            </a:pPr>
            <a:r>
              <a:rPr lang="en-US" dirty="0" smtClean="0"/>
              <a:t>16 different variable combinations.</a:t>
            </a:r>
          </a:p>
          <a:p>
            <a:pPr marL="285750" indent="-285750">
              <a:buFont typeface="Arial" panose="020B0604020202020204" pitchFamily="34" charset="0"/>
              <a:buChar char="•"/>
            </a:pPr>
            <a:r>
              <a:rPr lang="en-US" dirty="0" smtClean="0"/>
              <a:t>100 iterations using a leave one out method.</a:t>
            </a:r>
          </a:p>
          <a:p>
            <a:pPr marL="285750" indent="-285750">
              <a:buFont typeface="Arial" panose="020B0604020202020204" pitchFamily="34" charset="0"/>
              <a:buChar char="•"/>
            </a:pPr>
            <a:r>
              <a:rPr lang="en-US" dirty="0" smtClean="0"/>
              <a:t>I was able to achieve :</a:t>
            </a:r>
          </a:p>
          <a:p>
            <a:pPr marL="742950" lvl="1" indent="-285750">
              <a:buFont typeface="Arial" panose="020B0604020202020204" pitchFamily="34" charset="0"/>
              <a:buChar char="•"/>
            </a:pPr>
            <a:r>
              <a:rPr lang="en-US" dirty="0" smtClean="0"/>
              <a:t>RSME (Root Mean Squared Error) value of   </a:t>
            </a:r>
            <a:r>
              <a:rPr lang="en-US" b="1" dirty="0" smtClean="0">
                <a:solidFill>
                  <a:srgbClr val="00B050"/>
                </a:solidFill>
              </a:rPr>
              <a:t>440.33</a:t>
            </a:r>
          </a:p>
          <a:p>
            <a:pPr marL="285750" indent="-285750">
              <a:buFont typeface="Arial" panose="020B0604020202020204" pitchFamily="34" charset="0"/>
              <a:buChar char="•"/>
            </a:pPr>
            <a:r>
              <a:rPr lang="en-US" dirty="0" smtClean="0"/>
              <a:t>Variables used in this model :</a:t>
            </a:r>
          </a:p>
          <a:p>
            <a:pPr marL="742950" lvl="1" indent="-285750">
              <a:buFont typeface="Arial" panose="020B0604020202020204" pitchFamily="34" charset="0"/>
              <a:buChar char="•"/>
            </a:pPr>
            <a:r>
              <a:rPr lang="en-US" dirty="0" smtClean="0"/>
              <a:t>Job Level</a:t>
            </a:r>
          </a:p>
          <a:p>
            <a:pPr marL="742950" lvl="1" indent="-285750">
              <a:buFont typeface="Arial" panose="020B0604020202020204" pitchFamily="34" charset="0"/>
              <a:buChar char="•"/>
            </a:pPr>
            <a:r>
              <a:rPr lang="en-US" dirty="0" smtClean="0"/>
              <a:t>Job Role</a:t>
            </a:r>
          </a:p>
          <a:p>
            <a:pPr marL="742950" lvl="1" indent="-285750">
              <a:buFont typeface="Arial" panose="020B0604020202020204" pitchFamily="34" charset="0"/>
              <a:buChar char="•"/>
            </a:pPr>
            <a:r>
              <a:rPr lang="en-US" dirty="0" smtClean="0"/>
              <a:t>Years at Company</a:t>
            </a:r>
          </a:p>
          <a:p>
            <a:pPr marL="742950" lvl="1" indent="-285750">
              <a:buFont typeface="Arial" panose="020B0604020202020204" pitchFamily="34" charset="0"/>
              <a:buChar char="•"/>
            </a:pPr>
            <a:r>
              <a:rPr lang="en-US" dirty="0" smtClean="0"/>
              <a:t>Pay Score*</a:t>
            </a:r>
          </a:p>
          <a:p>
            <a:pPr marL="742950" lvl="1" indent="-285750">
              <a:buFont typeface="Arial" panose="020B0604020202020204" pitchFamily="34" charset="0"/>
              <a:buChar char="•"/>
            </a:pPr>
            <a:r>
              <a:rPr lang="en-US" dirty="0" smtClean="0"/>
              <a:t>Role Score*</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13</a:t>
            </a:fld>
            <a:endParaRPr lang="en-US"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smtClean="0"/>
              <a:t>11.19.2019</a:t>
            </a:r>
            <a:endParaRPr lang="en-US" dirty="0"/>
          </a:p>
        </p:txBody>
      </p:sp>
      <p:pic>
        <p:nvPicPr>
          <p:cNvPr id="3" name="Picture 2"/>
          <p:cNvPicPr>
            <a:picLocks noChangeAspect="1"/>
          </p:cNvPicPr>
          <p:nvPr/>
        </p:nvPicPr>
        <p:blipFill>
          <a:blip r:embed="rId2"/>
          <a:stretch>
            <a:fillRect/>
          </a:stretch>
        </p:blipFill>
        <p:spPr>
          <a:xfrm>
            <a:off x="6494115" y="1589776"/>
            <a:ext cx="5372113" cy="2990440"/>
          </a:xfrm>
          <a:prstGeom prst="rect">
            <a:avLst/>
          </a:prstGeom>
        </p:spPr>
      </p:pic>
      <p:sp>
        <p:nvSpPr>
          <p:cNvPr id="5" name="TextBox 4"/>
          <p:cNvSpPr txBox="1"/>
          <p:nvPr/>
        </p:nvSpPr>
        <p:spPr>
          <a:xfrm>
            <a:off x="134224" y="6367162"/>
            <a:ext cx="4978866" cy="276999"/>
          </a:xfrm>
          <a:prstGeom prst="rect">
            <a:avLst/>
          </a:prstGeom>
          <a:noFill/>
        </p:spPr>
        <p:txBody>
          <a:bodyPr wrap="square" rtlCol="0">
            <a:spAutoFit/>
          </a:bodyPr>
          <a:lstStyle/>
          <a:p>
            <a:pPr algn="r"/>
            <a:r>
              <a:rPr lang="en-US" sz="1200" dirty="0" smtClean="0"/>
              <a:t>* Variables created from multiple other variables included in the data set.</a:t>
            </a:r>
            <a:endParaRPr lang="en-US" sz="1200" dirty="0"/>
          </a:p>
        </p:txBody>
      </p:sp>
    </p:spTree>
    <p:extLst>
      <p:ext uri="{BB962C8B-B14F-4D97-AF65-F5344CB8AC3E}">
        <p14:creationId xmlns:p14="http://schemas.microsoft.com/office/powerpoint/2010/main" val="308609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smtClean="0"/>
              <a:t>How can we mitigate Attrition?</a:t>
            </a:r>
            <a:endParaRPr lang="en-US" dirty="0"/>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smtClean="0"/>
              <a:t>Provide a normal workload with minimal travel. </a:t>
            </a:r>
            <a:endParaRPr lang="en-US" dirty="0"/>
          </a:p>
          <a:p>
            <a:r>
              <a:rPr lang="en-US" dirty="0" smtClean="0"/>
              <a:t>Make sure the employee feels </a:t>
            </a:r>
            <a:r>
              <a:rPr lang="en-US" dirty="0"/>
              <a:t>challenged and </a:t>
            </a:r>
            <a:r>
              <a:rPr lang="en-US" dirty="0" smtClean="0"/>
              <a:t>satisfied in their work.</a:t>
            </a:r>
          </a:p>
          <a:p>
            <a:r>
              <a:rPr lang="en-US" dirty="0" smtClean="0"/>
              <a:t>Provide fair and adequate compensation.</a:t>
            </a:r>
          </a:p>
          <a:p>
            <a:r>
              <a:rPr lang="en-US" dirty="0" smtClean="0"/>
              <a:t>Provide career growth and advancement opportunities.</a:t>
            </a:r>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14</a:t>
            </a:fld>
            <a:endParaRPr lang="en-US" dirty="0"/>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smtClean="0"/>
              <a:t>11.19.2019</a:t>
            </a:r>
            <a:endParaRPr lang="en-US" dirty="0"/>
          </a:p>
        </p:txBody>
      </p:sp>
    </p:spTree>
    <p:extLst>
      <p:ext uri="{BB962C8B-B14F-4D97-AF65-F5344CB8AC3E}">
        <p14:creationId xmlns:p14="http://schemas.microsoft.com/office/powerpoint/2010/main" val="20223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a:xfrm>
            <a:off x="809959" y="4699245"/>
            <a:ext cx="4586288" cy="509472"/>
          </a:xfrm>
        </p:spPr>
        <p:txBody>
          <a:bodyPr/>
          <a:lstStyle/>
          <a:p>
            <a:r>
              <a:rPr lang="en-US" dirty="0" smtClean="0"/>
              <a:t>Marc Carter</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3768999" y="1090118"/>
            <a:ext cx="7619725" cy="804338"/>
          </a:xfrm>
        </p:spPr>
        <p:txBody>
          <a:bodyPr>
            <a:normAutofit fontScale="90000"/>
          </a:bodyPr>
          <a:lstStyle/>
          <a:p>
            <a:r>
              <a:rPr lang="en-US" dirty="0" smtClean="0"/>
              <a:t>What is and what causes attrition at a company?</a:t>
            </a:r>
            <a:endParaRPr lang="en-US" dirty="0"/>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6945649" y="2193403"/>
            <a:ext cx="4473108" cy="286023"/>
          </a:xfrm>
        </p:spPr>
        <p:txBody>
          <a:bodyPr/>
          <a:lstStyle/>
          <a:p>
            <a:r>
              <a:rPr lang="en-US" dirty="0" smtClean="0"/>
              <a:t>What is attrition?</a:t>
            </a:r>
            <a:endParaRPr lang="en-US"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45649" y="2622438"/>
            <a:ext cx="4482996" cy="798439"/>
          </a:xfrm>
        </p:spPr>
        <p:txBody>
          <a:bodyPr/>
          <a:lstStyle/>
          <a:p>
            <a:r>
              <a:rPr lang="en-US" dirty="0" smtClean="0"/>
              <a:t>Attrition is the willful reduction in staff either voluntary or involuntary.  What this means is when people leave the company the company chooses not to replace them.</a:t>
            </a:r>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11" name="Text Placeholder 5">
            <a:extLst>
              <a:ext uri="{FF2B5EF4-FFF2-40B4-BE49-F238E27FC236}">
                <a16:creationId xmlns:a16="http://schemas.microsoft.com/office/drawing/2014/main" id="{F62CA978-7F10-45ED-A5E7-73BCC796D219}"/>
              </a:ext>
            </a:extLst>
          </p:cNvPr>
          <p:cNvSpPr txBox="1">
            <a:spLocks/>
          </p:cNvSpPr>
          <p:nvPr/>
        </p:nvSpPr>
        <p:spPr>
          <a:xfrm>
            <a:off x="6945649" y="3862836"/>
            <a:ext cx="4473108" cy="28602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What causes attrition?</a:t>
            </a:r>
            <a:endParaRPr lang="en-US" dirty="0"/>
          </a:p>
        </p:txBody>
      </p:sp>
      <p:sp>
        <p:nvSpPr>
          <p:cNvPr id="12" name="Text Placeholder 7">
            <a:extLst>
              <a:ext uri="{FF2B5EF4-FFF2-40B4-BE49-F238E27FC236}">
                <a16:creationId xmlns:a16="http://schemas.microsoft.com/office/drawing/2014/main" id="{1C19D996-1EAD-4EC5-92CC-5A60F9A9E91F}"/>
              </a:ext>
            </a:extLst>
          </p:cNvPr>
          <p:cNvSpPr txBox="1">
            <a:spLocks/>
          </p:cNvSpPr>
          <p:nvPr/>
        </p:nvSpPr>
        <p:spPr>
          <a:xfrm>
            <a:off x="6945649" y="4292650"/>
            <a:ext cx="4482996" cy="798439"/>
          </a:xfrm>
          <a:prstGeom prst="rect">
            <a:avLst/>
          </a:prstGeom>
        </p:spPr>
        <p:txBody>
          <a:bodyPr vert="horz" lIns="0" tIns="0" rIns="0" bIns="0" rtlCol="0">
            <a:normAutofit fontScale="92500"/>
          </a:bodyPr>
          <a:lstStyle>
            <a:lvl1pPr marL="216000" indent="-2160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Attrition is caused by many factors, but it really can be answered in two further questions.  Why do people leave? And why do companies not replace them.  For this exercise we will focus on Why do people leave a company?</a:t>
            </a:r>
            <a:endParaRPr lang="en-US" dirty="0"/>
          </a:p>
        </p:txBody>
      </p:sp>
    </p:spTree>
    <p:extLst>
      <p:ext uri="{BB962C8B-B14F-4D97-AF65-F5344CB8AC3E}">
        <p14:creationId xmlns:p14="http://schemas.microsoft.com/office/powerpoint/2010/main" val="7642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3768999" y="1090118"/>
            <a:ext cx="7619725" cy="804338"/>
          </a:xfrm>
        </p:spPr>
        <p:txBody>
          <a:bodyPr>
            <a:normAutofit/>
          </a:bodyPr>
          <a:lstStyle/>
          <a:p>
            <a:r>
              <a:rPr lang="en-US" dirty="0" smtClean="0"/>
              <a:t>Why do people leave a company?</a:t>
            </a:r>
            <a:endParaRPr lang="en-US"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4079988" y="2636364"/>
            <a:ext cx="7348657" cy="1476116"/>
          </a:xfrm>
        </p:spPr>
        <p:txBody>
          <a:bodyPr>
            <a:normAutofit fontScale="92500" lnSpcReduction="10000"/>
          </a:bodyPr>
          <a:lstStyle/>
          <a:p>
            <a:r>
              <a:rPr lang="en-US" dirty="0" smtClean="0"/>
              <a:t>How many extra hours are needed to complete tasks? (Cannot calculate with current data).</a:t>
            </a:r>
          </a:p>
          <a:p>
            <a:r>
              <a:rPr lang="en-US" dirty="0" smtClean="0"/>
              <a:t>Days worked per month? (Cannot calculate with current data).</a:t>
            </a:r>
          </a:p>
          <a:p>
            <a:r>
              <a:rPr lang="en-US" dirty="0" smtClean="0"/>
              <a:t>Does the position require overtime? (OverTime)</a:t>
            </a:r>
          </a:p>
          <a:p>
            <a:r>
              <a:rPr lang="en-US" dirty="0" smtClean="0"/>
              <a:t>Does the position require a lot of travel? (BusinessTravel)</a:t>
            </a:r>
          </a:p>
          <a:p>
            <a:r>
              <a:rPr lang="en-US" dirty="0" smtClean="0"/>
              <a:t>How far from home is the office? (DistanceFromHome)</a:t>
            </a:r>
          </a:p>
          <a:p>
            <a:r>
              <a:rPr lang="en-US" dirty="0" smtClean="0"/>
              <a:t>How does the employee feel about the work-life balance? (WorkLifeBalance)</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643675" y="2243663"/>
            <a:ext cx="7724024" cy="299948"/>
          </a:xfrm>
        </p:spPr>
        <p:txBody>
          <a:bodyPr/>
          <a:lstStyle/>
          <a:p>
            <a:r>
              <a:rPr lang="en-US" dirty="0" smtClean="0"/>
              <a:t>Work-Life Balance</a:t>
            </a:r>
            <a:endParaRPr lang="en-US" dirty="0"/>
          </a:p>
        </p:txBody>
      </p:sp>
      <p:sp>
        <p:nvSpPr>
          <p:cNvPr id="13" name="Text Placeholder 2"/>
          <p:cNvSpPr txBox="1">
            <a:spLocks/>
          </p:cNvSpPr>
          <p:nvPr/>
        </p:nvSpPr>
        <p:spPr>
          <a:xfrm>
            <a:off x="3643675" y="4205233"/>
            <a:ext cx="7724024" cy="29994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Work-Life Balance Score</a:t>
            </a:r>
            <a:endParaRPr lang="en-US" dirty="0"/>
          </a:p>
        </p:txBody>
      </p:sp>
      <p:sp>
        <p:nvSpPr>
          <p:cNvPr id="14" name="Text Placeholder 7">
            <a:extLst>
              <a:ext uri="{FF2B5EF4-FFF2-40B4-BE49-F238E27FC236}">
                <a16:creationId xmlns:a16="http://schemas.microsoft.com/office/drawing/2014/main" id="{1C19D996-1EAD-4EC5-92CC-5A60F9A9E91F}"/>
              </a:ext>
            </a:extLst>
          </p:cNvPr>
          <p:cNvSpPr txBox="1">
            <a:spLocks/>
          </p:cNvSpPr>
          <p:nvPr/>
        </p:nvSpPr>
        <p:spPr>
          <a:xfrm>
            <a:off x="4079988" y="4595796"/>
            <a:ext cx="7348657" cy="879103"/>
          </a:xfrm>
          <a:prstGeom prst="rect">
            <a:avLst/>
          </a:prstGeom>
        </p:spPr>
        <p:txBody>
          <a:bodyPr vert="horz" lIns="0" tIns="0" rIns="0" bIns="0" rtlCol="0">
            <a:normAutofit/>
          </a:bodyPr>
          <a:lstStyle>
            <a:lvl1pPr marL="216000" indent="-2160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Score is calculated in such a way to provide a value from 1 – 10.  With 10 being an ideal work life balance. (i.e. working 40 hours a week and 5 days a week, little time away from home, short commute).</a:t>
            </a:r>
          </a:p>
        </p:txBody>
      </p:sp>
    </p:spTree>
    <p:extLst>
      <p:ext uri="{BB962C8B-B14F-4D97-AF65-F5344CB8AC3E}">
        <p14:creationId xmlns:p14="http://schemas.microsoft.com/office/powerpoint/2010/main" val="405099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629776" y="448419"/>
            <a:ext cx="7724024" cy="562454"/>
          </a:xfrm>
        </p:spPr>
        <p:txBody>
          <a:bodyPr>
            <a:noAutofit/>
          </a:bodyPr>
          <a:lstStyle/>
          <a:p>
            <a:r>
              <a:rPr lang="en-US" sz="3200" dirty="0" smtClean="0"/>
              <a:t>Work-Life Balance</a:t>
            </a:r>
            <a:endParaRPr lang="en-US" sz="3200" dirty="0"/>
          </a:p>
        </p:txBody>
      </p:sp>
      <p:pic>
        <p:nvPicPr>
          <p:cNvPr id="5" name="Picture 4"/>
          <p:cNvPicPr>
            <a:picLocks noChangeAspect="1"/>
          </p:cNvPicPr>
          <p:nvPr/>
        </p:nvPicPr>
        <p:blipFill>
          <a:blip r:embed="rId3"/>
          <a:stretch>
            <a:fillRect/>
          </a:stretch>
        </p:blipFill>
        <p:spPr>
          <a:xfrm>
            <a:off x="3671935" y="1010873"/>
            <a:ext cx="8039096" cy="4831016"/>
          </a:xfrm>
          <a:prstGeom prst="rect">
            <a:avLst/>
          </a:prstGeom>
        </p:spPr>
      </p:pic>
    </p:spTree>
    <p:extLst>
      <p:ext uri="{BB962C8B-B14F-4D97-AF65-F5344CB8AC3E}">
        <p14:creationId xmlns:p14="http://schemas.microsoft.com/office/powerpoint/2010/main" val="300321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3768999" y="1090118"/>
            <a:ext cx="7619725" cy="804338"/>
          </a:xfrm>
        </p:spPr>
        <p:txBody>
          <a:bodyPr>
            <a:normAutofit/>
          </a:bodyPr>
          <a:lstStyle/>
          <a:p>
            <a:r>
              <a:rPr lang="en-US" dirty="0" smtClean="0"/>
              <a:t>Why do people leave a company?</a:t>
            </a:r>
            <a:endParaRPr lang="en-US"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4079988" y="2636364"/>
            <a:ext cx="7348657" cy="1476116"/>
          </a:xfrm>
        </p:spPr>
        <p:txBody>
          <a:bodyPr>
            <a:normAutofit lnSpcReduction="10000"/>
          </a:bodyPr>
          <a:lstStyle/>
          <a:p>
            <a:r>
              <a:rPr lang="en-US" dirty="0" smtClean="0"/>
              <a:t>Does the employee feel satisfied and comfortable in the work environment? (EnvironmentSatisfaction)</a:t>
            </a:r>
          </a:p>
          <a:p>
            <a:r>
              <a:rPr lang="en-US" dirty="0" smtClean="0"/>
              <a:t>Does the employee feel like they contribute.  (JobInvolvement)</a:t>
            </a:r>
          </a:p>
          <a:p>
            <a:r>
              <a:rPr lang="en-US" dirty="0" smtClean="0"/>
              <a:t>Does the employee feel challenged and satisfied with the tasks assigned to them? (JobSatisfaction)</a:t>
            </a:r>
          </a:p>
          <a:p>
            <a:r>
              <a:rPr lang="en-US" dirty="0" smtClean="0"/>
              <a:t>Is the employee satisfied with their manager? (RlationshipSatisfaction, YearsWithCurrManager)</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643675" y="2243663"/>
            <a:ext cx="7724024" cy="299948"/>
          </a:xfrm>
        </p:spPr>
        <p:txBody>
          <a:bodyPr/>
          <a:lstStyle/>
          <a:p>
            <a:r>
              <a:rPr lang="en-US" dirty="0" smtClean="0"/>
              <a:t>Poor Leadership / Work Environment</a:t>
            </a:r>
            <a:endParaRPr lang="en-US" dirty="0"/>
          </a:p>
        </p:txBody>
      </p:sp>
      <p:sp>
        <p:nvSpPr>
          <p:cNvPr id="13" name="Text Placeholder 2"/>
          <p:cNvSpPr txBox="1">
            <a:spLocks/>
          </p:cNvSpPr>
          <p:nvPr/>
        </p:nvSpPr>
        <p:spPr>
          <a:xfrm>
            <a:off x="3643675" y="4112480"/>
            <a:ext cx="7724024" cy="29994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Environment Score</a:t>
            </a:r>
            <a:endParaRPr lang="en-US" dirty="0"/>
          </a:p>
        </p:txBody>
      </p:sp>
      <p:sp>
        <p:nvSpPr>
          <p:cNvPr id="14" name="Text Placeholder 7">
            <a:extLst>
              <a:ext uri="{FF2B5EF4-FFF2-40B4-BE49-F238E27FC236}">
                <a16:creationId xmlns:a16="http://schemas.microsoft.com/office/drawing/2014/main" id="{1C19D996-1EAD-4EC5-92CC-5A60F9A9E91F}"/>
              </a:ext>
            </a:extLst>
          </p:cNvPr>
          <p:cNvSpPr txBox="1">
            <a:spLocks/>
          </p:cNvSpPr>
          <p:nvPr/>
        </p:nvSpPr>
        <p:spPr>
          <a:xfrm>
            <a:off x="4079988" y="4505181"/>
            <a:ext cx="7348657" cy="1476116"/>
          </a:xfrm>
          <a:prstGeom prst="rect">
            <a:avLst/>
          </a:prstGeom>
        </p:spPr>
        <p:txBody>
          <a:bodyPr vert="horz" lIns="0" tIns="0" rIns="0" bIns="0" rtlCol="0">
            <a:normAutofit/>
          </a:bodyPr>
          <a:lstStyle>
            <a:lvl1pPr marL="216000" indent="-2160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The environment score gauges the employee’s satisfaction in their workplace and with the management of their position.  A high score means they are likely happy with the environment and the leadership, and therefore less likely to leave.</a:t>
            </a:r>
          </a:p>
        </p:txBody>
      </p:sp>
    </p:spTree>
    <p:extLst>
      <p:ext uri="{BB962C8B-B14F-4D97-AF65-F5344CB8AC3E}">
        <p14:creationId xmlns:p14="http://schemas.microsoft.com/office/powerpoint/2010/main" val="299065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568175" y="270003"/>
            <a:ext cx="7724024" cy="514367"/>
          </a:xfrm>
        </p:spPr>
        <p:txBody>
          <a:bodyPr>
            <a:noAutofit/>
          </a:bodyPr>
          <a:lstStyle/>
          <a:p>
            <a:r>
              <a:rPr lang="en-US" sz="3200" dirty="0" smtClean="0"/>
              <a:t>Environmental Factors</a:t>
            </a:r>
            <a:endParaRPr lang="en-US" sz="3200" dirty="0"/>
          </a:p>
        </p:txBody>
      </p:sp>
      <p:pic>
        <p:nvPicPr>
          <p:cNvPr id="5" name="Picture 4"/>
          <p:cNvPicPr>
            <a:picLocks noChangeAspect="1"/>
          </p:cNvPicPr>
          <p:nvPr/>
        </p:nvPicPr>
        <p:blipFill>
          <a:blip r:embed="rId3"/>
          <a:stretch>
            <a:fillRect/>
          </a:stretch>
        </p:blipFill>
        <p:spPr>
          <a:xfrm>
            <a:off x="3568175" y="784370"/>
            <a:ext cx="8463183" cy="5045979"/>
          </a:xfrm>
          <a:prstGeom prst="rect">
            <a:avLst/>
          </a:prstGeom>
        </p:spPr>
      </p:pic>
    </p:spTree>
    <p:extLst>
      <p:ext uri="{BB962C8B-B14F-4D97-AF65-F5344CB8AC3E}">
        <p14:creationId xmlns:p14="http://schemas.microsoft.com/office/powerpoint/2010/main" val="128768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3768999" y="1090118"/>
            <a:ext cx="7619725" cy="804338"/>
          </a:xfrm>
        </p:spPr>
        <p:txBody>
          <a:bodyPr>
            <a:normAutofit/>
          </a:bodyPr>
          <a:lstStyle/>
          <a:p>
            <a:r>
              <a:rPr lang="en-US" dirty="0" smtClean="0"/>
              <a:t>Why do people leave a company?</a:t>
            </a:r>
            <a:endParaRPr lang="en-US"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4079988" y="2636364"/>
            <a:ext cx="7348657" cy="1476116"/>
          </a:xfrm>
        </p:spPr>
        <p:txBody>
          <a:bodyPr>
            <a:normAutofit/>
          </a:bodyPr>
          <a:lstStyle/>
          <a:p>
            <a:r>
              <a:rPr lang="en-US" dirty="0" smtClean="0"/>
              <a:t>How fair does the employee feel they are being paid?  (HourlyRate, JobLevel)</a:t>
            </a:r>
          </a:p>
          <a:p>
            <a:r>
              <a:rPr lang="en-US" dirty="0" smtClean="0"/>
              <a:t>How substantial are pay raises? (PercentSalaryHike)</a:t>
            </a:r>
          </a:p>
          <a:p>
            <a:r>
              <a:rPr lang="en-US" dirty="0" smtClean="0"/>
              <a:t>What other benefits are included? (StockOptionLevel)</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643675" y="2243663"/>
            <a:ext cx="7724024" cy="299948"/>
          </a:xfrm>
        </p:spPr>
        <p:txBody>
          <a:bodyPr/>
          <a:lstStyle/>
          <a:p>
            <a:r>
              <a:rPr lang="en-US" dirty="0" smtClean="0"/>
              <a:t>Unfair Pay or Benefits</a:t>
            </a:r>
            <a:endParaRPr lang="en-US" dirty="0"/>
          </a:p>
        </p:txBody>
      </p:sp>
      <p:sp>
        <p:nvSpPr>
          <p:cNvPr id="13" name="Text Placeholder 2"/>
          <p:cNvSpPr txBox="1">
            <a:spLocks/>
          </p:cNvSpPr>
          <p:nvPr/>
        </p:nvSpPr>
        <p:spPr>
          <a:xfrm>
            <a:off x="3643675" y="4112480"/>
            <a:ext cx="7724024" cy="29994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Compensation Score</a:t>
            </a:r>
            <a:endParaRPr lang="en-US" dirty="0"/>
          </a:p>
        </p:txBody>
      </p:sp>
      <p:sp>
        <p:nvSpPr>
          <p:cNvPr id="14" name="Text Placeholder 7">
            <a:extLst>
              <a:ext uri="{FF2B5EF4-FFF2-40B4-BE49-F238E27FC236}">
                <a16:creationId xmlns:a16="http://schemas.microsoft.com/office/drawing/2014/main" id="{1C19D996-1EAD-4EC5-92CC-5A60F9A9E91F}"/>
              </a:ext>
            </a:extLst>
          </p:cNvPr>
          <p:cNvSpPr txBox="1">
            <a:spLocks/>
          </p:cNvSpPr>
          <p:nvPr/>
        </p:nvSpPr>
        <p:spPr>
          <a:xfrm>
            <a:off x="4079988" y="4505181"/>
            <a:ext cx="7348657" cy="1476116"/>
          </a:xfrm>
          <a:prstGeom prst="rect">
            <a:avLst/>
          </a:prstGeom>
        </p:spPr>
        <p:txBody>
          <a:bodyPr vert="horz" lIns="0" tIns="0" rIns="0" bIns="0" rtlCol="0">
            <a:normAutofit/>
          </a:bodyPr>
          <a:lstStyle>
            <a:lvl1pPr marL="216000" indent="-2160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The pay score is a 0 – 10000 score that gauges the level the employee feels they are being compensated. </a:t>
            </a:r>
          </a:p>
        </p:txBody>
      </p:sp>
    </p:spTree>
    <p:extLst>
      <p:ext uri="{BB962C8B-B14F-4D97-AF65-F5344CB8AC3E}">
        <p14:creationId xmlns:p14="http://schemas.microsoft.com/office/powerpoint/2010/main" val="342842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586819" y="270003"/>
            <a:ext cx="7724024" cy="401115"/>
          </a:xfrm>
        </p:spPr>
        <p:txBody>
          <a:bodyPr>
            <a:noAutofit/>
          </a:bodyPr>
          <a:lstStyle/>
          <a:p>
            <a:r>
              <a:rPr lang="en-US" sz="3200" dirty="0" smtClean="0"/>
              <a:t>Compensation Factors</a:t>
            </a:r>
            <a:endParaRPr lang="en-US" sz="3200" dirty="0"/>
          </a:p>
        </p:txBody>
      </p:sp>
      <p:pic>
        <p:nvPicPr>
          <p:cNvPr id="5" name="Picture 4"/>
          <p:cNvPicPr>
            <a:picLocks noChangeAspect="1"/>
          </p:cNvPicPr>
          <p:nvPr/>
        </p:nvPicPr>
        <p:blipFill>
          <a:blip r:embed="rId3"/>
          <a:stretch>
            <a:fillRect/>
          </a:stretch>
        </p:blipFill>
        <p:spPr>
          <a:xfrm>
            <a:off x="3646770" y="782489"/>
            <a:ext cx="8311738" cy="5031082"/>
          </a:xfrm>
          <a:prstGeom prst="rect">
            <a:avLst/>
          </a:prstGeom>
        </p:spPr>
      </p:pic>
    </p:spTree>
    <p:extLst>
      <p:ext uri="{BB962C8B-B14F-4D97-AF65-F5344CB8AC3E}">
        <p14:creationId xmlns:p14="http://schemas.microsoft.com/office/powerpoint/2010/main" val="403154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76194" y="270004"/>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a:xfrm>
            <a:off x="3768999" y="1090118"/>
            <a:ext cx="7619725" cy="804338"/>
          </a:xfrm>
        </p:spPr>
        <p:txBody>
          <a:bodyPr>
            <a:normAutofit/>
          </a:bodyPr>
          <a:lstStyle/>
          <a:p>
            <a:r>
              <a:rPr lang="en-US" dirty="0" smtClean="0"/>
              <a:t>Why do people leave a company?</a:t>
            </a:r>
            <a:endParaRPr lang="en-US"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4079988" y="2636364"/>
            <a:ext cx="7348657" cy="1476116"/>
          </a:xfrm>
        </p:spPr>
        <p:txBody>
          <a:bodyPr>
            <a:normAutofit/>
          </a:bodyPr>
          <a:lstStyle/>
          <a:p>
            <a:r>
              <a:rPr lang="en-US" dirty="0" smtClean="0"/>
              <a:t>Has the company provided training? (TrainingTimesLastYear,JobLevel)</a:t>
            </a:r>
          </a:p>
          <a:p>
            <a:r>
              <a:rPr lang="en-US" dirty="0" smtClean="0"/>
              <a:t>How long since the employee’s last promotion? (YearsSinceLastPromotion, YearsAtCompany, JobLevel)</a:t>
            </a:r>
          </a:p>
          <a:p>
            <a:r>
              <a:rPr lang="en-US" dirty="0" smtClean="0"/>
              <a:t>Has the employee been able to switch positions? (YearsInCurrentRole, YearsAtCompany, JobLevel)</a:t>
            </a:r>
          </a:p>
          <a:p>
            <a:endParaRPr lang="en-US" dirty="0" smtClean="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smtClean="0"/>
              <a:t>11.19.2019</a:t>
            </a:r>
            <a:endParaRPr lang="en-US" dirty="0"/>
          </a:p>
        </p:txBody>
      </p:sp>
      <p:sp>
        <p:nvSpPr>
          <p:cNvPr id="3" name="Text Placeholder 2"/>
          <p:cNvSpPr>
            <a:spLocks noGrp="1"/>
          </p:cNvSpPr>
          <p:nvPr>
            <p:ph type="body" idx="1"/>
          </p:nvPr>
        </p:nvSpPr>
        <p:spPr>
          <a:xfrm>
            <a:off x="3643675" y="2243663"/>
            <a:ext cx="7724024" cy="299948"/>
          </a:xfrm>
        </p:spPr>
        <p:txBody>
          <a:bodyPr/>
          <a:lstStyle/>
          <a:p>
            <a:r>
              <a:rPr lang="en-US" dirty="0" smtClean="0"/>
              <a:t>Lack of Career Growth and / or Advancement</a:t>
            </a:r>
            <a:endParaRPr lang="en-US" dirty="0"/>
          </a:p>
        </p:txBody>
      </p:sp>
      <p:sp>
        <p:nvSpPr>
          <p:cNvPr id="13" name="Text Placeholder 2"/>
          <p:cNvSpPr txBox="1">
            <a:spLocks/>
          </p:cNvSpPr>
          <p:nvPr/>
        </p:nvSpPr>
        <p:spPr>
          <a:xfrm>
            <a:off x="3643675" y="4112480"/>
            <a:ext cx="7724024" cy="29994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Growth Score</a:t>
            </a:r>
            <a:endParaRPr lang="en-US" dirty="0"/>
          </a:p>
        </p:txBody>
      </p:sp>
      <p:sp>
        <p:nvSpPr>
          <p:cNvPr id="14" name="Text Placeholder 7">
            <a:extLst>
              <a:ext uri="{FF2B5EF4-FFF2-40B4-BE49-F238E27FC236}">
                <a16:creationId xmlns:a16="http://schemas.microsoft.com/office/drawing/2014/main" id="{1C19D996-1EAD-4EC5-92CC-5A60F9A9E91F}"/>
              </a:ext>
            </a:extLst>
          </p:cNvPr>
          <p:cNvSpPr txBox="1">
            <a:spLocks/>
          </p:cNvSpPr>
          <p:nvPr/>
        </p:nvSpPr>
        <p:spPr>
          <a:xfrm>
            <a:off x="4079988" y="4505181"/>
            <a:ext cx="7348657" cy="1476116"/>
          </a:xfrm>
          <a:prstGeom prst="rect">
            <a:avLst/>
          </a:prstGeom>
        </p:spPr>
        <p:txBody>
          <a:bodyPr vert="horz" lIns="0" tIns="0" rIns="0" bIns="0" rtlCol="0">
            <a:normAutofit/>
          </a:bodyPr>
          <a:lstStyle>
            <a:lvl1pPr marL="216000" indent="-2160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The Growth Score takes into account training, Job Level, Years Since Last Promotion, Years in current role, and Years At the company.  The score adjusts for the job level and years at the company, for the base metrics.</a:t>
            </a:r>
          </a:p>
        </p:txBody>
      </p:sp>
    </p:spTree>
    <p:extLst>
      <p:ext uri="{BB962C8B-B14F-4D97-AF65-F5344CB8AC3E}">
        <p14:creationId xmlns:p14="http://schemas.microsoft.com/office/powerpoint/2010/main" val="3004797735"/>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D726A944-A9F4-4295-9B5E-C397EB1318B9}">
  <ds:schemaRefs>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2006/metadata/properties"/>
    <ds:schemaRef ds:uri="71af3243-3dd4-4a8d-8c0d-dd76da1f02a5"/>
    <ds:schemaRef ds:uri="http://schemas.microsoft.com/office/infopath/2007/PartnerControl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tf56488565</Template>
  <TotalTime>0</TotalTime>
  <Words>842</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Courier New</vt:lpstr>
      <vt:lpstr>Gill Sans MT</vt:lpstr>
      <vt:lpstr>Segoe UI</vt:lpstr>
      <vt:lpstr>Segoe UI Light</vt:lpstr>
      <vt:lpstr>Segoe UI Semibold</vt:lpstr>
      <vt:lpstr>Tahoma</vt:lpstr>
      <vt:lpstr>Office Theme</vt:lpstr>
      <vt:lpstr>MSDS 6306 DDS Case Study 2</vt:lpstr>
      <vt:lpstr>What is and what causes attrition at a company?</vt:lpstr>
      <vt:lpstr>Why do people leave a company?</vt:lpstr>
      <vt:lpstr>PowerPoint Presentation</vt:lpstr>
      <vt:lpstr>Why do people leave a company?</vt:lpstr>
      <vt:lpstr>PowerPoint Presentation</vt:lpstr>
      <vt:lpstr>Why do people leave a company?</vt:lpstr>
      <vt:lpstr>PowerPoint Presentation</vt:lpstr>
      <vt:lpstr>Why do people leave a company?</vt:lpstr>
      <vt:lpstr>PowerPoint Presentation</vt:lpstr>
      <vt:lpstr>Predicting Attrition</vt:lpstr>
      <vt:lpstr>Predicting Attrition</vt:lpstr>
      <vt:lpstr>Predicting Monthly Income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2019-11-20T13:29:57Z</dcterms:created>
  <dcterms:modified xsi:type="dcterms:W3CDTF">2019-12-05T02:41:31Z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