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Aileron" panose="020B0604020202020204" charset="0"/>
      <p:regular r:id="rId3"/>
    </p:embeddedFont>
    <p:embeddedFont>
      <p:font typeface="Aileron Bold" panose="020B0604020202020204" charset="0"/>
      <p:regular r:id="rId4"/>
    </p:embeddedFont>
    <p:embeddedFont>
      <p:font typeface="Arimo" panose="020B0604020202020204" charset="0"/>
      <p:regular r:id="rId5"/>
    </p:embeddedFont>
    <p:embeddedFont>
      <p:font typeface="Glacial Indifference Bold" panose="020B0604020202020204" charset="0"/>
      <p:regular r:id="rId6"/>
    </p:embeddedFont>
    <p:embeddedFont>
      <p:font typeface="Lato" panose="020F0502020204030203" pitchFamily="34" charset="0"/>
      <p:regular r:id="rId7"/>
      <p:bold r:id="rId8"/>
    </p:embeddedFont>
    <p:embeddedFont>
      <p:font typeface="Lato Bold" panose="020F0502020204030203" charset="0"/>
      <p:regular r:id="rId9"/>
    </p:embeddedFont>
    <p:embeddedFont>
      <p:font typeface="Now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1608" y="-1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515245" y="4137792"/>
            <a:ext cx="6521673" cy="0"/>
          </a:xfrm>
          <a:prstGeom prst="line">
            <a:avLst/>
          </a:prstGeom>
          <a:ln w="9525" cap="rnd">
            <a:solidFill>
              <a:srgbClr val="1638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 sz="1400"/>
          </a:p>
        </p:txBody>
      </p:sp>
      <p:sp>
        <p:nvSpPr>
          <p:cNvPr id="3" name="AutoShape 3"/>
          <p:cNvSpPr/>
          <p:nvPr/>
        </p:nvSpPr>
        <p:spPr>
          <a:xfrm>
            <a:off x="2944305" y="2227909"/>
            <a:ext cx="32729" cy="7870984"/>
          </a:xfrm>
          <a:prstGeom prst="line">
            <a:avLst/>
          </a:prstGeom>
          <a:ln w="9525" cap="rnd">
            <a:solidFill>
              <a:srgbClr val="1638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>
            <a:off x="2894116" y="4087603"/>
            <a:ext cx="100378" cy="10037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  <a:ln w="9525" cap="sq">
              <a:solidFill>
                <a:srgbClr val="163853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80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515245" y="6612283"/>
            <a:ext cx="2428029" cy="2685"/>
          </a:xfrm>
          <a:prstGeom prst="line">
            <a:avLst/>
          </a:prstGeom>
          <a:ln w="9525" cap="rnd">
            <a:solidFill>
              <a:srgbClr val="1638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 dirty="0"/>
          </a:p>
        </p:txBody>
      </p:sp>
      <p:grpSp>
        <p:nvGrpSpPr>
          <p:cNvPr id="8" name="Group 8"/>
          <p:cNvGrpSpPr/>
          <p:nvPr/>
        </p:nvGrpSpPr>
        <p:grpSpPr>
          <a:xfrm>
            <a:off x="2894116" y="6569599"/>
            <a:ext cx="100378" cy="10037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  <a:ln w="9525" cap="sq">
              <a:solidFill>
                <a:srgbClr val="163853"/>
              </a:solidFill>
              <a:prstDash val="solid"/>
              <a:miter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80"/>
                </a:lnSpc>
              </a:pPr>
              <a:endParaRPr dirty="0"/>
            </a:p>
          </p:txBody>
        </p:sp>
      </p:grpSp>
      <p:sp>
        <p:nvSpPr>
          <p:cNvPr id="15" name="Freeform 15"/>
          <p:cNvSpPr/>
          <p:nvPr/>
        </p:nvSpPr>
        <p:spPr>
          <a:xfrm>
            <a:off x="638260" y="2599510"/>
            <a:ext cx="125210" cy="135994"/>
          </a:xfrm>
          <a:custGeom>
            <a:avLst/>
            <a:gdLst/>
            <a:ahLst/>
            <a:cxnLst/>
            <a:rect l="l" t="t" r="r" b="b"/>
            <a:pathLst>
              <a:path w="125210" h="135994">
                <a:moveTo>
                  <a:pt x="0" y="0"/>
                </a:moveTo>
                <a:lnTo>
                  <a:pt x="125211" y="0"/>
                </a:lnTo>
                <a:lnTo>
                  <a:pt x="125211" y="135994"/>
                </a:lnTo>
                <a:lnTo>
                  <a:pt x="0" y="135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2951" b="-13202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638259" y="2872366"/>
            <a:ext cx="129395" cy="92795"/>
          </a:xfrm>
          <a:custGeom>
            <a:avLst/>
            <a:gdLst/>
            <a:ahLst/>
            <a:cxnLst/>
            <a:rect l="l" t="t" r="r" b="b"/>
            <a:pathLst>
              <a:path w="129395" h="92795">
                <a:moveTo>
                  <a:pt x="0" y="0"/>
                </a:moveTo>
                <a:lnTo>
                  <a:pt x="129396" y="0"/>
                </a:lnTo>
                <a:lnTo>
                  <a:pt x="129396" y="92795"/>
                </a:lnTo>
                <a:lnTo>
                  <a:pt x="0" y="92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Freeform 17"/>
          <p:cNvSpPr/>
          <p:nvPr/>
        </p:nvSpPr>
        <p:spPr>
          <a:xfrm>
            <a:off x="643888" y="3119694"/>
            <a:ext cx="105762" cy="162269"/>
          </a:xfrm>
          <a:custGeom>
            <a:avLst/>
            <a:gdLst/>
            <a:ahLst/>
            <a:cxnLst/>
            <a:rect l="l" t="t" r="r" b="b"/>
            <a:pathLst>
              <a:path w="105762" h="162269">
                <a:moveTo>
                  <a:pt x="0" y="0"/>
                </a:moveTo>
                <a:lnTo>
                  <a:pt x="105762" y="0"/>
                </a:lnTo>
                <a:lnTo>
                  <a:pt x="105762" y="162269"/>
                </a:lnTo>
                <a:lnTo>
                  <a:pt x="0" y="162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8" name="Freeform 18"/>
          <p:cNvSpPr/>
          <p:nvPr/>
        </p:nvSpPr>
        <p:spPr>
          <a:xfrm>
            <a:off x="634075" y="3814636"/>
            <a:ext cx="129395" cy="131669"/>
          </a:xfrm>
          <a:custGeom>
            <a:avLst/>
            <a:gdLst/>
            <a:ahLst/>
            <a:cxnLst/>
            <a:rect l="l" t="t" r="r" b="b"/>
            <a:pathLst>
              <a:path w="129395" h="131669">
                <a:moveTo>
                  <a:pt x="0" y="0"/>
                </a:moveTo>
                <a:lnTo>
                  <a:pt x="129396" y="0"/>
                </a:lnTo>
                <a:lnTo>
                  <a:pt x="129396" y="131669"/>
                </a:lnTo>
                <a:lnTo>
                  <a:pt x="0" y="1316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9" name="Group 19"/>
          <p:cNvGrpSpPr/>
          <p:nvPr/>
        </p:nvGrpSpPr>
        <p:grpSpPr>
          <a:xfrm>
            <a:off x="509324" y="2200807"/>
            <a:ext cx="267768" cy="2677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8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80602" y="2227909"/>
            <a:ext cx="2126908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280" dirty="0">
                <a:solidFill>
                  <a:schemeClr val="tx2">
                    <a:lumMod val="50000"/>
                  </a:schemeClr>
                </a:solidFill>
                <a:latin typeface="Now Bold"/>
                <a:ea typeface="Now Bold"/>
                <a:cs typeface="Now Bold"/>
                <a:sym typeface="Now Bold"/>
              </a:rPr>
              <a:t>CONTACT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9014" y="2560879"/>
            <a:ext cx="2027365" cy="161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400"/>
              </a:lnSpc>
              <a:spcBef>
                <a:spcPct val="0"/>
              </a:spcBef>
            </a:pP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(+225)  0749751927	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9014" y="2817164"/>
            <a:ext cx="1886154" cy="16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00"/>
              </a:lnSpc>
              <a:spcBef>
                <a:spcPct val="0"/>
              </a:spcBef>
            </a:pP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emmanuelkassi07@gmail.com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62506" y="3134861"/>
            <a:ext cx="1615466" cy="130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9"/>
              </a:lnSpc>
            </a:pPr>
            <a:r>
              <a:rPr lang="en-US" sz="900" dirty="0" err="1">
                <a:latin typeface="Lato"/>
                <a:ea typeface="Lato"/>
                <a:cs typeface="Lato"/>
                <a:sym typeface="Lato"/>
              </a:rPr>
              <a:t>Cocody</a:t>
            </a: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 , Abidjan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21356" y="3770103"/>
            <a:ext cx="2193175" cy="156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sz="800" dirty="0">
                <a:latin typeface="Lato"/>
                <a:ea typeface="Lato"/>
                <a:cs typeface="Lato"/>
                <a:sym typeface="Lato"/>
              </a:rPr>
              <a:t>https://portfolio-marcemmanuel.onrender.com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2126" y="4784591"/>
            <a:ext cx="2125452" cy="179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00"/>
              </a:lnSpc>
            </a:pPr>
            <a:r>
              <a:rPr lang="fr-FR" sz="900" b="1" dirty="0"/>
              <a:t>ESATIC | ESTIA  </a:t>
            </a:r>
            <a:endParaRPr lang="en-US" sz="900" b="1" dirty="0">
              <a:solidFill>
                <a:srgbClr val="545454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47904" y="4965436"/>
            <a:ext cx="2236038" cy="17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1" lvl="1" indent="-107951" algn="l">
              <a:lnSpc>
                <a:spcPts val="1500"/>
              </a:lnSpc>
              <a:buFont typeface="Arial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Master's degree in Big Data and AI</a:t>
            </a:r>
            <a:endParaRPr lang="en-US" sz="900" dirty="0">
              <a:solidFill>
                <a:srgbClr val="54545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60389" y="4568182"/>
            <a:ext cx="2127189" cy="20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30"/>
              </a:lnSpc>
              <a:spcBef>
                <a:spcPct val="0"/>
              </a:spcBef>
            </a:pPr>
            <a:r>
              <a:rPr lang="en-US" sz="900" b="1" spc="80" dirty="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2023 - 2024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74651" y="5209161"/>
            <a:ext cx="2125452" cy="210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0"/>
              </a:lnSpc>
              <a:spcBef>
                <a:spcPct val="0"/>
              </a:spcBef>
            </a:pPr>
            <a:r>
              <a:rPr lang="en-US" sz="900" b="1" spc="80" dirty="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2019 - 2022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81918" y="5421251"/>
            <a:ext cx="2224651" cy="179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500"/>
              </a:lnSpc>
            </a:pPr>
            <a:r>
              <a:rPr lang="fr-FR" sz="900" b="1" dirty="0"/>
              <a:t>Félix Houphouët-Boigny </a:t>
            </a:r>
            <a:r>
              <a:rPr lang="fr-FR" sz="900" b="1" dirty="0" err="1"/>
              <a:t>University</a:t>
            </a:r>
            <a:endParaRPr lang="en-US" sz="900" b="1" dirty="0">
              <a:solidFill>
                <a:srgbClr val="545454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447904" y="5610326"/>
            <a:ext cx="2236038" cy="17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1" lvl="1" indent="-107951" algn="l">
              <a:lnSpc>
                <a:spcPts val="1500"/>
              </a:lnSpc>
              <a:buFont typeface="Arial"/>
              <a:buChar char="•"/>
            </a:pPr>
            <a:r>
              <a:rPr lang="fr-FR" sz="9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Bachelor's</a:t>
            </a:r>
            <a:r>
              <a:rPr lang="fr-FR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9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degree</a:t>
            </a:r>
            <a:r>
              <a:rPr lang="fr-FR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</a:t>
            </a:r>
            <a:r>
              <a:rPr lang="fr-FR" sz="9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Mathematics</a:t>
            </a:r>
            <a:endParaRPr lang="en-US" sz="900" dirty="0">
              <a:solidFill>
                <a:srgbClr val="54545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498391" y="4294955"/>
            <a:ext cx="267768" cy="267768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8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580322" y="4322058"/>
            <a:ext cx="2139006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280" dirty="0">
                <a:solidFill>
                  <a:schemeClr val="tx2">
                    <a:lumMod val="50000"/>
                  </a:schemeClr>
                </a:solidFill>
                <a:latin typeface="Now Bold"/>
                <a:ea typeface="Now Bold"/>
                <a:cs typeface="Now Bold"/>
                <a:sym typeface="Now Bold"/>
              </a:rPr>
              <a:t>EDUCATION</a:t>
            </a:r>
          </a:p>
        </p:txBody>
      </p:sp>
      <p:grpSp>
        <p:nvGrpSpPr>
          <p:cNvPr id="37" name="Group 37"/>
          <p:cNvGrpSpPr/>
          <p:nvPr/>
        </p:nvGrpSpPr>
        <p:grpSpPr>
          <a:xfrm>
            <a:off x="498391" y="6647356"/>
            <a:ext cx="267768" cy="267768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8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580322" y="6674459"/>
            <a:ext cx="2127189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280" dirty="0">
                <a:solidFill>
                  <a:schemeClr val="tx2">
                    <a:lumMod val="50000"/>
                  </a:schemeClr>
                </a:solidFill>
                <a:latin typeface="Now Bold"/>
                <a:ea typeface="Now Bold"/>
                <a:cs typeface="Now Bold"/>
                <a:sym typeface="Now Bold"/>
              </a:rPr>
              <a:t>SKILLS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56655" y="6940807"/>
            <a:ext cx="2236038" cy="382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9400" lvl="1" indent="-171450" algn="l">
              <a:lnSpc>
                <a:spcPts val="1860"/>
              </a:lnSpc>
              <a:buFont typeface="Wingdings" panose="05000000000000000000" pitchFamily="2" charset="2"/>
              <a:buChar char="q"/>
            </a:pPr>
            <a:r>
              <a:rPr lang="fr-FR" sz="9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Programming</a:t>
            </a:r>
            <a:r>
              <a:rPr lang="fr-FR" sz="9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9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Languages</a:t>
            </a:r>
            <a:endParaRPr lang="fr-FR" sz="9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950" lvl="1" algn="l"/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Python , </a:t>
            </a:r>
            <a:r>
              <a:rPr lang="en-US" sz="900" dirty="0" err="1">
                <a:latin typeface="Lato"/>
                <a:ea typeface="Lato"/>
                <a:cs typeface="Lato"/>
                <a:sym typeface="Lato"/>
              </a:rPr>
              <a:t>Sql</a:t>
            </a: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en-US" sz="900" dirty="0" err="1">
                <a:latin typeface="Lato"/>
                <a:ea typeface="Lato"/>
                <a:cs typeface="Lato"/>
                <a:sym typeface="Lato"/>
              </a:rPr>
              <a:t>Nosql</a:t>
            </a: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 , PHP , Html/</a:t>
            </a:r>
            <a:r>
              <a:rPr lang="en-US" sz="900" dirty="0" err="1">
                <a:latin typeface="Lato"/>
                <a:ea typeface="Lato"/>
                <a:cs typeface="Lato"/>
                <a:sym typeface="Lato"/>
              </a:rPr>
              <a:t>Css</a:t>
            </a: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  , R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71472" y="9394962"/>
            <a:ext cx="2236038" cy="341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French: Native language</a:t>
            </a:r>
          </a:p>
          <a:p>
            <a:pPr marL="215899" lvl="1" indent="-107950" algn="l">
              <a:lnSpc>
                <a:spcPts val="1399"/>
              </a:lnSpc>
              <a:buFont typeface="Arial"/>
              <a:buChar char="•"/>
            </a:pP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English: Basics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498391" y="8984319"/>
            <a:ext cx="267768" cy="267768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8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580322" y="9011423"/>
            <a:ext cx="1784069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280">
                <a:solidFill>
                  <a:schemeClr val="tx2">
                    <a:lumMod val="50000"/>
                  </a:schemeClr>
                </a:solidFill>
                <a:latin typeface="Now Bold"/>
                <a:ea typeface="Now Bold"/>
                <a:cs typeface="Now Bold"/>
                <a:sym typeface="Now Bold"/>
              </a:rPr>
              <a:t>LANGUAGES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3026526" y="2224574"/>
            <a:ext cx="267768" cy="26776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8"/>
                </a:lnSpc>
              </a:pPr>
              <a:endParaRPr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3097805" y="2251676"/>
            <a:ext cx="4011568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280" dirty="0">
                <a:solidFill>
                  <a:schemeClr val="tx2">
                    <a:lumMod val="50000"/>
                  </a:schemeClr>
                </a:solidFill>
                <a:latin typeface="Now Bold"/>
                <a:ea typeface="Now Bold"/>
                <a:cs typeface="Now Bold"/>
                <a:sym typeface="Now Bold"/>
              </a:rPr>
              <a:t>PROFILE SUMMARY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245786" y="2739456"/>
            <a:ext cx="4011568" cy="885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39"/>
              </a:lnSpc>
            </a:pP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Motivated and detail-oriented IT student specializing in data analysis, and artificial intelligence with a strong foundation in problem-solving and algorithm design. Seeking an opportunity to apply my knowledge and further develop my technical and analytical skills in a dynamic and innovative environment.</a:t>
            </a:r>
            <a:endParaRPr lang="en-US" sz="999" dirty="0">
              <a:solidFill>
                <a:srgbClr val="54545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grpSp>
        <p:nvGrpSpPr>
          <p:cNvPr id="52" name="Group 52"/>
          <p:cNvGrpSpPr/>
          <p:nvPr/>
        </p:nvGrpSpPr>
        <p:grpSpPr>
          <a:xfrm>
            <a:off x="3080806" y="4294517"/>
            <a:ext cx="267768" cy="267768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8"/>
                </a:lnSpc>
              </a:pPr>
              <a:endParaRPr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3152085" y="4321620"/>
            <a:ext cx="4011568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280" dirty="0">
                <a:solidFill>
                  <a:schemeClr val="tx2">
                    <a:lumMod val="50000"/>
                  </a:schemeClr>
                </a:solidFill>
                <a:latin typeface="Now Bold"/>
                <a:ea typeface="Now Bold"/>
                <a:cs typeface="Now Bold"/>
                <a:sym typeface="Now Bold"/>
              </a:rPr>
              <a:t>WORK EXPERIENCE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683252" y="4701833"/>
            <a:ext cx="1342848" cy="1641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9"/>
              </a:lnSpc>
              <a:spcBef>
                <a:spcPct val="0"/>
              </a:spcBef>
            </a:pPr>
            <a:r>
              <a:rPr lang="en-US" sz="999" dirty="0">
                <a:solidFill>
                  <a:srgbClr val="545454"/>
                </a:solidFill>
                <a:latin typeface="Aileron"/>
                <a:ea typeface="Aileron"/>
                <a:cs typeface="Aileron"/>
                <a:sym typeface="Aileron"/>
              </a:rPr>
              <a:t>July 2024 - PRESENT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187893" y="4684623"/>
            <a:ext cx="1992853" cy="17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 dirty="0" err="1">
                <a:latin typeface="Aileron Bold"/>
                <a:ea typeface="Aileron Bold"/>
                <a:cs typeface="Aileron Bold"/>
                <a:sym typeface="Aileron Bold"/>
              </a:rPr>
              <a:t>Angyl</a:t>
            </a:r>
            <a:r>
              <a:rPr lang="en-US" sz="1100" b="1" dirty="0">
                <a:latin typeface="Aileron Bold"/>
                <a:ea typeface="Aileron Bold"/>
                <a:cs typeface="Aileron Bold"/>
                <a:sym typeface="Aileron Bold"/>
              </a:rPr>
              <a:t> and Associes 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3187893" y="4877858"/>
            <a:ext cx="2483687" cy="17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dirty="0">
                <a:latin typeface="Aileron"/>
                <a:ea typeface="Aileron"/>
                <a:cs typeface="Aileron"/>
                <a:sym typeface="Aileron"/>
              </a:rPr>
              <a:t>Data Engineer | Data Analyst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561176" y="6601870"/>
            <a:ext cx="1437508" cy="16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  <a:spcBef>
                <a:spcPct val="0"/>
              </a:spcBef>
            </a:pPr>
            <a:r>
              <a:rPr lang="en-US" sz="1000" dirty="0">
                <a:solidFill>
                  <a:srgbClr val="545454"/>
                </a:solidFill>
                <a:latin typeface="Aileron"/>
                <a:ea typeface="Aileron"/>
                <a:cs typeface="Aileron"/>
                <a:sym typeface="Aileron"/>
              </a:rPr>
              <a:t> April 2024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3187893" y="6421734"/>
            <a:ext cx="1957265" cy="17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1100" b="1" dirty="0">
                <a:latin typeface="Aileron Bold"/>
                <a:ea typeface="Aileron Bold"/>
                <a:cs typeface="Aileron Bold"/>
                <a:sym typeface="Aileron Bold"/>
              </a:rPr>
              <a:t>ESATIC 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3187893" y="6614969"/>
            <a:ext cx="2411594" cy="17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1099" dirty="0">
                <a:latin typeface="Aileron"/>
                <a:ea typeface="Aileron"/>
                <a:cs typeface="Aileron"/>
                <a:sym typeface="Aileron"/>
              </a:rPr>
              <a:t>Web Developer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5599410" y="8354767"/>
            <a:ext cx="1437508" cy="16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00"/>
              </a:lnSpc>
              <a:spcBef>
                <a:spcPct val="0"/>
              </a:spcBef>
            </a:pPr>
            <a:r>
              <a:rPr lang="en-US" sz="1000" dirty="0">
                <a:solidFill>
                  <a:srgbClr val="545454"/>
                </a:solidFill>
                <a:latin typeface="Aileron"/>
                <a:ea typeface="Aileron"/>
                <a:cs typeface="Aileron"/>
                <a:sym typeface="Aileron"/>
              </a:rPr>
              <a:t>  October 2024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3226169" y="8157915"/>
            <a:ext cx="1946110" cy="17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"/>
              </a:lnSpc>
            </a:pPr>
            <a:r>
              <a:rPr lang="en-US" sz="900" b="1" dirty="0">
                <a:latin typeface="Aileron Bold"/>
                <a:ea typeface="Aileron Bold"/>
                <a:cs typeface="Aileron Bold"/>
                <a:sym typeface="Aileron Bold"/>
              </a:rPr>
              <a:t>Kaggle ‘s Certification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245488" y="8354767"/>
            <a:ext cx="2228818" cy="176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39"/>
              </a:lnSpc>
            </a:pPr>
            <a:r>
              <a:rPr lang="en-US" sz="900" dirty="0">
                <a:latin typeface="Aileron"/>
                <a:ea typeface="Aileron"/>
                <a:cs typeface="Aileron"/>
                <a:sym typeface="Aileron"/>
              </a:rPr>
              <a:t>Introduction to Machine Learning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3163124" y="5164243"/>
            <a:ext cx="4007555" cy="1061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1" lvl="1" indent="-107951" algn="just">
              <a:lnSpc>
                <a:spcPts val="1400"/>
              </a:lnSpc>
              <a:buFont typeface="Arial"/>
              <a:buChar char="•"/>
            </a:pPr>
            <a:r>
              <a:rPr lang="en-US" sz="900" dirty="0">
                <a:latin typeface="Aileron"/>
                <a:ea typeface="Aileron"/>
                <a:cs typeface="Aileron"/>
                <a:sym typeface="Aileron"/>
              </a:rPr>
              <a:t>Designed a data warehouse for integrating and managing large volumes of data.</a:t>
            </a:r>
          </a:p>
          <a:p>
            <a:pPr marL="215901" lvl="1" indent="-107951" algn="just">
              <a:lnSpc>
                <a:spcPts val="1400"/>
              </a:lnSpc>
              <a:buFont typeface="Arial"/>
              <a:buChar char="•"/>
            </a:pPr>
            <a:r>
              <a:rPr lang="en-US" sz="900" dirty="0">
                <a:latin typeface="Aileron"/>
                <a:ea typeface="Aileron"/>
                <a:cs typeface="Aileron"/>
                <a:sym typeface="Aileron"/>
              </a:rPr>
              <a:t>Optimized ETL processes and create analytical report to improve decision-making.</a:t>
            </a:r>
          </a:p>
          <a:p>
            <a:pPr marL="215901" lvl="1" indent="-107951" algn="just">
              <a:lnSpc>
                <a:spcPts val="1400"/>
              </a:lnSpc>
              <a:buFont typeface="Arial"/>
              <a:buChar char="•"/>
            </a:pPr>
            <a:r>
              <a:rPr lang="en-US" sz="900" dirty="0">
                <a:latin typeface="Aileron"/>
                <a:ea typeface="Aileron"/>
                <a:cs typeface="Aileron"/>
                <a:sym typeface="Aileron"/>
              </a:rPr>
              <a:t>Analyzed data from the warehouse I designed to extract hey insights and support strategic business decision-making.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3159111" y="6901354"/>
            <a:ext cx="4011568" cy="523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1" lvl="1" indent="-107951" algn="just">
              <a:lnSpc>
                <a:spcPts val="1400"/>
              </a:lnSpc>
              <a:buFont typeface="Arial"/>
              <a:buChar char="•"/>
            </a:pPr>
            <a:r>
              <a:rPr lang="en-US" sz="900" dirty="0">
                <a:latin typeface="Aileron"/>
                <a:ea typeface="Aileron"/>
                <a:cs typeface="Aileron"/>
                <a:sym typeface="Aileron"/>
              </a:rPr>
              <a:t>Develop the backend of a hospitality management application , focusing on database design , data modeling , SQL query optimization , and data security.</a:t>
            </a:r>
          </a:p>
        </p:txBody>
      </p:sp>
      <p:sp>
        <p:nvSpPr>
          <p:cNvPr id="68" name="AutoShape 68"/>
          <p:cNvSpPr/>
          <p:nvPr/>
        </p:nvSpPr>
        <p:spPr>
          <a:xfrm>
            <a:off x="-270981" y="-129612"/>
            <a:ext cx="8094123" cy="2154876"/>
          </a:xfrm>
          <a:prstGeom prst="rect">
            <a:avLst/>
          </a:prstGeom>
          <a:solidFill>
            <a:srgbClr val="DBEFFF"/>
          </a:solidFill>
        </p:spPr>
        <p:txBody>
          <a:bodyPr/>
          <a:lstStyle/>
          <a:p>
            <a:endParaRPr lang="fr-FR"/>
          </a:p>
        </p:txBody>
      </p:sp>
      <p:sp>
        <p:nvSpPr>
          <p:cNvPr id="69" name="TextBox 69"/>
          <p:cNvSpPr txBox="1"/>
          <p:nvPr/>
        </p:nvSpPr>
        <p:spPr>
          <a:xfrm>
            <a:off x="1492856" y="838581"/>
            <a:ext cx="4574287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6"/>
              </a:lnSpc>
            </a:pPr>
            <a:r>
              <a:rPr lang="en-US" sz="2000" b="1" spc="99" dirty="0">
                <a:solidFill>
                  <a:srgbClr val="16385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KASSI </a:t>
            </a:r>
            <a:r>
              <a:rPr lang="en-US" sz="2000" b="1" spc="99" dirty="0">
                <a:solidFill>
                  <a:schemeClr val="tx2">
                    <a:lumMod val="50000"/>
                  </a:schemeClr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KANGA</a:t>
            </a:r>
            <a:r>
              <a:rPr lang="en-US" sz="2000" b="1" spc="99" dirty="0">
                <a:solidFill>
                  <a:srgbClr val="16385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MARC EMMANUEL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879014" y="1266846"/>
            <a:ext cx="5777637" cy="245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76"/>
              </a:lnSpc>
              <a:spcBef>
                <a:spcPct val="0"/>
              </a:spcBef>
            </a:pPr>
            <a:r>
              <a:rPr lang="en-US" sz="1483" spc="148" dirty="0">
                <a:solidFill>
                  <a:schemeClr val="tx2">
                    <a:lumMod val="50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STUDENT IT PROFESSIONAL</a:t>
            </a:r>
          </a:p>
        </p:txBody>
      </p:sp>
      <p:sp>
        <p:nvSpPr>
          <p:cNvPr id="71" name="AutoShape 71"/>
          <p:cNvSpPr/>
          <p:nvPr/>
        </p:nvSpPr>
        <p:spPr>
          <a:xfrm>
            <a:off x="-1155982" y="1052894"/>
            <a:ext cx="2584129" cy="0"/>
          </a:xfrm>
          <a:prstGeom prst="line">
            <a:avLst/>
          </a:prstGeom>
          <a:ln w="9525" cap="flat">
            <a:solidFill>
              <a:srgbClr val="1638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72" name="Group 72"/>
          <p:cNvGrpSpPr/>
          <p:nvPr/>
        </p:nvGrpSpPr>
        <p:grpSpPr>
          <a:xfrm>
            <a:off x="1389122" y="1013869"/>
            <a:ext cx="78049" cy="78049"/>
            <a:chOff x="0" y="0"/>
            <a:chExt cx="812800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  <a:ln w="9525" cap="sq">
              <a:solidFill>
                <a:srgbClr val="163853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TextBox 7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sp>
        <p:nvSpPr>
          <p:cNvPr id="75" name="AutoShape 75"/>
          <p:cNvSpPr/>
          <p:nvPr/>
        </p:nvSpPr>
        <p:spPr>
          <a:xfrm>
            <a:off x="6131853" y="1052894"/>
            <a:ext cx="2584129" cy="0"/>
          </a:xfrm>
          <a:prstGeom prst="line">
            <a:avLst/>
          </a:prstGeom>
          <a:ln w="9525" cap="flat">
            <a:solidFill>
              <a:srgbClr val="1638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76" name="Group 76"/>
          <p:cNvGrpSpPr/>
          <p:nvPr/>
        </p:nvGrpSpPr>
        <p:grpSpPr>
          <a:xfrm>
            <a:off x="6092829" y="1013869"/>
            <a:ext cx="78049" cy="78049"/>
            <a:chOff x="0" y="0"/>
            <a:chExt cx="812800" cy="812800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  <a:ln w="9525" cap="sq">
              <a:solidFill>
                <a:srgbClr val="163853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TextBox 7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59"/>
                </a:lnSpc>
              </a:pPr>
              <a:endParaRPr/>
            </a:p>
          </p:txBody>
        </p:sp>
      </p:grpSp>
      <p:sp>
        <p:nvSpPr>
          <p:cNvPr id="79" name="TextBox 30">
            <a:extLst>
              <a:ext uri="{FF2B5EF4-FFF2-40B4-BE49-F238E27FC236}">
                <a16:creationId xmlns:a16="http://schemas.microsoft.com/office/drawing/2014/main" id="{E62F9744-0A69-C5E6-107B-3DEA022B953D}"/>
              </a:ext>
            </a:extLst>
          </p:cNvPr>
          <p:cNvSpPr txBox="1"/>
          <p:nvPr/>
        </p:nvSpPr>
        <p:spPr>
          <a:xfrm>
            <a:off x="554033" y="5873021"/>
            <a:ext cx="2125452" cy="210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30"/>
              </a:lnSpc>
              <a:spcBef>
                <a:spcPct val="0"/>
              </a:spcBef>
            </a:pPr>
            <a:r>
              <a:rPr lang="en-US" sz="900" b="1" spc="80" dirty="0">
                <a:solidFill>
                  <a:srgbClr val="545454"/>
                </a:solidFill>
                <a:latin typeface="Lato Bold"/>
                <a:ea typeface="Lato Bold"/>
                <a:cs typeface="Lato Bold"/>
                <a:sym typeface="Lato Bold"/>
              </a:rPr>
              <a:t>2017 - 2019 </a:t>
            </a:r>
          </a:p>
        </p:txBody>
      </p:sp>
      <p:sp>
        <p:nvSpPr>
          <p:cNvPr id="80" name="TextBox 31">
            <a:extLst>
              <a:ext uri="{FF2B5EF4-FFF2-40B4-BE49-F238E27FC236}">
                <a16:creationId xmlns:a16="http://schemas.microsoft.com/office/drawing/2014/main" id="{1696B91F-2336-4EAB-45AC-822838A9E502}"/>
              </a:ext>
            </a:extLst>
          </p:cNvPr>
          <p:cNvSpPr txBox="1"/>
          <p:nvPr/>
        </p:nvSpPr>
        <p:spPr>
          <a:xfrm>
            <a:off x="557667" y="6059454"/>
            <a:ext cx="2118184" cy="363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00"/>
              </a:lnSpc>
            </a:pPr>
            <a:r>
              <a:rPr lang="fr-FR" sz="900" b="1" dirty="0"/>
              <a:t>Lycée Moderne , San-Pedro</a:t>
            </a:r>
            <a:endParaRPr lang="en-US" sz="900" b="1" dirty="0">
              <a:solidFill>
                <a:srgbClr val="545454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1500"/>
              </a:lnSpc>
            </a:pPr>
            <a:endParaRPr lang="en-US" sz="900" b="1" dirty="0">
              <a:solidFill>
                <a:srgbClr val="545454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81" name="TextBox 32">
            <a:extLst>
              <a:ext uri="{FF2B5EF4-FFF2-40B4-BE49-F238E27FC236}">
                <a16:creationId xmlns:a16="http://schemas.microsoft.com/office/drawing/2014/main" id="{C7C8D2FD-3BBA-55E6-F86A-4CEB4CDDDE42}"/>
              </a:ext>
            </a:extLst>
          </p:cNvPr>
          <p:cNvSpPr txBox="1"/>
          <p:nvPr/>
        </p:nvSpPr>
        <p:spPr>
          <a:xfrm>
            <a:off x="447904" y="6228809"/>
            <a:ext cx="2236038" cy="17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15901" lvl="1" indent="-107951" algn="l">
              <a:lnSpc>
                <a:spcPts val="1500"/>
              </a:lnSpc>
              <a:buFont typeface="Arial"/>
              <a:buChar char="•"/>
            </a:pPr>
            <a:r>
              <a:rPr lang="en-US" sz="9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School Diploma (Series C)</a:t>
            </a:r>
            <a:endParaRPr lang="en-US" sz="900" dirty="0">
              <a:solidFill>
                <a:srgbClr val="54545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82" name="TextBox 41">
            <a:extLst>
              <a:ext uri="{FF2B5EF4-FFF2-40B4-BE49-F238E27FC236}">
                <a16:creationId xmlns:a16="http://schemas.microsoft.com/office/drawing/2014/main" id="{6C6769FC-715A-6EFD-82A2-5EE04AB93D1E}"/>
              </a:ext>
            </a:extLst>
          </p:cNvPr>
          <p:cNvSpPr txBox="1"/>
          <p:nvPr/>
        </p:nvSpPr>
        <p:spPr>
          <a:xfrm>
            <a:off x="456655" y="7435110"/>
            <a:ext cx="2236038" cy="382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9400" lvl="1" indent="-171450" algn="l">
              <a:lnSpc>
                <a:spcPts val="1860"/>
              </a:lnSpc>
              <a:buFont typeface="Wingdings" panose="05000000000000000000" pitchFamily="2" charset="2"/>
              <a:buChar char="q"/>
            </a:pPr>
            <a:r>
              <a:rPr lang="fr-FR" sz="9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Databases</a:t>
            </a:r>
            <a:r>
              <a:rPr lang="fr-FR" sz="9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Management</a:t>
            </a:r>
          </a:p>
          <a:p>
            <a:pPr marL="107950" lvl="1" algn="l"/>
            <a:r>
              <a:rPr lang="en-US" sz="900" dirty="0" err="1">
                <a:latin typeface="Lato"/>
                <a:ea typeface="Lato"/>
                <a:cs typeface="Lato"/>
                <a:sym typeface="Lato"/>
              </a:rPr>
              <a:t>PostgresSql</a:t>
            </a: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 , </a:t>
            </a:r>
            <a:r>
              <a:rPr lang="en-US" sz="900" dirty="0" err="1">
                <a:latin typeface="Lato"/>
                <a:ea typeface="Lato"/>
                <a:cs typeface="Lato"/>
                <a:sym typeface="Lato"/>
              </a:rPr>
              <a:t>Mysql</a:t>
            </a: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 , MongoDB , Neo4j</a:t>
            </a:r>
          </a:p>
        </p:txBody>
      </p:sp>
      <p:sp>
        <p:nvSpPr>
          <p:cNvPr id="83" name="TextBox 41">
            <a:extLst>
              <a:ext uri="{FF2B5EF4-FFF2-40B4-BE49-F238E27FC236}">
                <a16:creationId xmlns:a16="http://schemas.microsoft.com/office/drawing/2014/main" id="{9C2FD62E-D3A0-1BFE-233A-2AC789D18D97}"/>
              </a:ext>
            </a:extLst>
          </p:cNvPr>
          <p:cNvSpPr txBox="1"/>
          <p:nvPr/>
        </p:nvSpPr>
        <p:spPr>
          <a:xfrm>
            <a:off x="456655" y="7853274"/>
            <a:ext cx="2236038" cy="382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79400" lvl="1" indent="-171450" algn="l">
              <a:lnSpc>
                <a:spcPts val="1860"/>
              </a:lnSpc>
              <a:buFont typeface="Wingdings" panose="05000000000000000000" pitchFamily="2" charset="2"/>
              <a:buChar char="q"/>
            </a:pPr>
            <a:r>
              <a:rPr lang="fr-FR" sz="9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Frameworks</a:t>
            </a:r>
            <a:endParaRPr lang="fr-FR" sz="9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7950" lvl="1" algn="l"/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Laravel , Django</a:t>
            </a:r>
          </a:p>
        </p:txBody>
      </p:sp>
      <p:sp>
        <p:nvSpPr>
          <p:cNvPr id="84" name="TextBox 41">
            <a:extLst>
              <a:ext uri="{FF2B5EF4-FFF2-40B4-BE49-F238E27FC236}">
                <a16:creationId xmlns:a16="http://schemas.microsoft.com/office/drawing/2014/main" id="{CB96B4B9-21A8-D21A-4F47-F2D661C974F3}"/>
              </a:ext>
            </a:extLst>
          </p:cNvPr>
          <p:cNvSpPr txBox="1"/>
          <p:nvPr/>
        </p:nvSpPr>
        <p:spPr>
          <a:xfrm>
            <a:off x="434702" y="8299862"/>
            <a:ext cx="2393903" cy="520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79400" lvl="1" indent="-171450" algn="l">
              <a:lnSpc>
                <a:spcPts val="1860"/>
              </a:lnSpc>
              <a:buFont typeface="Wingdings" panose="05000000000000000000" pitchFamily="2" charset="2"/>
              <a:buChar char="q"/>
            </a:pPr>
            <a:r>
              <a:rPr lang="fr-FR" sz="9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and Tools</a:t>
            </a:r>
          </a:p>
          <a:p>
            <a:pPr marL="107950" lvl="1" algn="l"/>
            <a:r>
              <a:rPr lang="en-US" sz="900" dirty="0" err="1">
                <a:latin typeface="Lato"/>
                <a:ea typeface="Lato"/>
                <a:cs typeface="Lato"/>
                <a:sym typeface="Lato"/>
              </a:rPr>
              <a:t>Github</a:t>
            </a: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 , Gitlab , Docker ,  N8N , SFTP , Postman</a:t>
            </a:r>
          </a:p>
        </p:txBody>
      </p:sp>
      <p:sp>
        <p:nvSpPr>
          <p:cNvPr id="85" name="AutoShape 2">
            <a:extLst>
              <a:ext uri="{FF2B5EF4-FFF2-40B4-BE49-F238E27FC236}">
                <a16:creationId xmlns:a16="http://schemas.microsoft.com/office/drawing/2014/main" id="{4097A1AF-34FE-E8FF-F323-2469720E455E}"/>
              </a:ext>
            </a:extLst>
          </p:cNvPr>
          <p:cNvSpPr/>
          <p:nvPr/>
        </p:nvSpPr>
        <p:spPr>
          <a:xfrm>
            <a:off x="2976004" y="7579723"/>
            <a:ext cx="4360713" cy="474"/>
          </a:xfrm>
          <a:prstGeom prst="line">
            <a:avLst/>
          </a:prstGeom>
          <a:ln w="9525" cap="rnd">
            <a:solidFill>
              <a:srgbClr val="1638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86" name="Group 4">
            <a:extLst>
              <a:ext uri="{FF2B5EF4-FFF2-40B4-BE49-F238E27FC236}">
                <a16:creationId xmlns:a16="http://schemas.microsoft.com/office/drawing/2014/main" id="{20E0158D-88A1-A9F8-C9BD-0D65B424492C}"/>
              </a:ext>
            </a:extLst>
          </p:cNvPr>
          <p:cNvGrpSpPr/>
          <p:nvPr/>
        </p:nvGrpSpPr>
        <p:grpSpPr>
          <a:xfrm>
            <a:off x="2922017" y="7534567"/>
            <a:ext cx="100378" cy="100378"/>
            <a:chOff x="0" y="0"/>
            <a:chExt cx="812800" cy="812800"/>
          </a:xfrm>
        </p:grpSpPr>
        <p:sp>
          <p:nvSpPr>
            <p:cNvPr id="87" name="Freeform 5">
              <a:extLst>
                <a:ext uri="{FF2B5EF4-FFF2-40B4-BE49-F238E27FC236}">
                  <a16:creationId xmlns:a16="http://schemas.microsoft.com/office/drawing/2014/main" id="{BC1D7BFA-B657-F38B-65AF-A39466CB49B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  <a:ln w="9525" cap="sq">
              <a:solidFill>
                <a:srgbClr val="163853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8" name="TextBox 6">
              <a:extLst>
                <a:ext uri="{FF2B5EF4-FFF2-40B4-BE49-F238E27FC236}">
                  <a16:creationId xmlns:a16="http://schemas.microsoft.com/office/drawing/2014/main" id="{A66D8DC1-8AFC-42A5-83BB-4B94CE22D145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80"/>
                </a:lnSpc>
              </a:pPr>
              <a:endParaRPr/>
            </a:p>
          </p:txBody>
        </p:sp>
      </p:grpSp>
      <p:grpSp>
        <p:nvGrpSpPr>
          <p:cNvPr id="89" name="Group 37">
            <a:extLst>
              <a:ext uri="{FF2B5EF4-FFF2-40B4-BE49-F238E27FC236}">
                <a16:creationId xmlns:a16="http://schemas.microsoft.com/office/drawing/2014/main" id="{01AAB860-A34F-CC19-A773-5DB82A54616B}"/>
              </a:ext>
            </a:extLst>
          </p:cNvPr>
          <p:cNvGrpSpPr/>
          <p:nvPr/>
        </p:nvGrpSpPr>
        <p:grpSpPr>
          <a:xfrm>
            <a:off x="3076756" y="7826576"/>
            <a:ext cx="267768" cy="267768"/>
            <a:chOff x="0" y="0"/>
            <a:chExt cx="812800" cy="812800"/>
          </a:xfrm>
        </p:grpSpPr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0AF12501-BD8E-153D-065A-3A36207A344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1" name="TextBox 39">
              <a:extLst>
                <a:ext uri="{FF2B5EF4-FFF2-40B4-BE49-F238E27FC236}">
                  <a16:creationId xmlns:a16="http://schemas.microsoft.com/office/drawing/2014/main" id="{874CEEA6-4265-72D2-34AA-FAE0115190F1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8"/>
                </a:lnSpc>
              </a:pPr>
              <a:endParaRPr/>
            </a:p>
          </p:txBody>
        </p:sp>
      </p:grpSp>
      <p:sp>
        <p:nvSpPr>
          <p:cNvPr id="92" name="TextBox 40">
            <a:extLst>
              <a:ext uri="{FF2B5EF4-FFF2-40B4-BE49-F238E27FC236}">
                <a16:creationId xmlns:a16="http://schemas.microsoft.com/office/drawing/2014/main" id="{3C7089B5-6875-6855-4F89-E014C8E5D482}"/>
              </a:ext>
            </a:extLst>
          </p:cNvPr>
          <p:cNvSpPr txBox="1"/>
          <p:nvPr/>
        </p:nvSpPr>
        <p:spPr>
          <a:xfrm>
            <a:off x="3158687" y="7853679"/>
            <a:ext cx="2127189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280" dirty="0">
                <a:solidFill>
                  <a:schemeClr val="tx2">
                    <a:lumMod val="50000"/>
                  </a:schemeClr>
                </a:solidFill>
                <a:latin typeface="Now Bold"/>
                <a:ea typeface="Now Bold"/>
                <a:cs typeface="Now Bold"/>
                <a:sym typeface="Now Bold"/>
              </a:rPr>
              <a:t>CERTIFICATION</a:t>
            </a:r>
          </a:p>
        </p:txBody>
      </p:sp>
      <p:sp>
        <p:nvSpPr>
          <p:cNvPr id="93" name="AutoShape 2">
            <a:extLst>
              <a:ext uri="{FF2B5EF4-FFF2-40B4-BE49-F238E27FC236}">
                <a16:creationId xmlns:a16="http://schemas.microsoft.com/office/drawing/2014/main" id="{963FEFC8-A0EF-08AB-34C8-D2ADF57A879C}"/>
              </a:ext>
            </a:extLst>
          </p:cNvPr>
          <p:cNvSpPr/>
          <p:nvPr/>
        </p:nvSpPr>
        <p:spPr>
          <a:xfrm flipV="1">
            <a:off x="534427" y="8928100"/>
            <a:ext cx="6521673" cy="0"/>
          </a:xfrm>
          <a:prstGeom prst="line">
            <a:avLst/>
          </a:prstGeom>
          <a:ln w="9525" cap="rnd">
            <a:solidFill>
              <a:srgbClr val="1638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4" name="Group 4">
            <a:extLst>
              <a:ext uri="{FF2B5EF4-FFF2-40B4-BE49-F238E27FC236}">
                <a16:creationId xmlns:a16="http://schemas.microsoft.com/office/drawing/2014/main" id="{576E29F4-17A0-96B4-7865-01A5C6C99E9B}"/>
              </a:ext>
            </a:extLst>
          </p:cNvPr>
          <p:cNvGrpSpPr/>
          <p:nvPr/>
        </p:nvGrpSpPr>
        <p:grpSpPr>
          <a:xfrm>
            <a:off x="2923984" y="8892726"/>
            <a:ext cx="100378" cy="100378"/>
            <a:chOff x="0" y="0"/>
            <a:chExt cx="812800" cy="812800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1D3EFD64-EA72-161B-7DA4-5CA8FD67480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  <a:ln w="9525" cap="sq">
              <a:solidFill>
                <a:srgbClr val="163853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6" name="TextBox 6">
              <a:extLst>
                <a:ext uri="{FF2B5EF4-FFF2-40B4-BE49-F238E27FC236}">
                  <a16:creationId xmlns:a16="http://schemas.microsoft.com/office/drawing/2014/main" id="{22918DEF-8674-8CF4-1743-2DD8024714B4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80"/>
                </a:lnSpc>
              </a:pPr>
              <a:endParaRPr/>
            </a:p>
          </p:txBody>
        </p:sp>
      </p:grpSp>
      <p:sp>
        <p:nvSpPr>
          <p:cNvPr id="103" name="TextBox 64">
            <a:extLst>
              <a:ext uri="{FF2B5EF4-FFF2-40B4-BE49-F238E27FC236}">
                <a16:creationId xmlns:a16="http://schemas.microsoft.com/office/drawing/2014/main" id="{BD058591-8D68-75E2-E01B-FC6A7F25BA7A}"/>
              </a:ext>
            </a:extLst>
          </p:cNvPr>
          <p:cNvSpPr txBox="1"/>
          <p:nvPr/>
        </p:nvSpPr>
        <p:spPr>
          <a:xfrm>
            <a:off x="3177276" y="9290534"/>
            <a:ext cx="2228818" cy="75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71450" indent="-171450" algn="l">
              <a:lnSpc>
                <a:spcPts val="1539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Aileron"/>
                <a:ea typeface="Aileron"/>
                <a:cs typeface="Aileron"/>
                <a:sym typeface="Aileron"/>
              </a:rPr>
              <a:t>Chess</a:t>
            </a:r>
          </a:p>
          <a:p>
            <a:pPr marL="171450" indent="-171450" algn="l">
              <a:lnSpc>
                <a:spcPts val="1539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Aileron"/>
                <a:ea typeface="Aileron"/>
                <a:cs typeface="Aileron"/>
                <a:sym typeface="Aileron"/>
              </a:rPr>
              <a:t>Football</a:t>
            </a:r>
          </a:p>
          <a:p>
            <a:pPr marL="171450" indent="-171450" algn="l">
              <a:lnSpc>
                <a:spcPts val="1539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Aileron"/>
                <a:ea typeface="Aileron"/>
                <a:cs typeface="Aileron"/>
                <a:sym typeface="Aileron"/>
              </a:rPr>
              <a:t>Reading</a:t>
            </a:r>
          </a:p>
          <a:p>
            <a:pPr marL="171450" indent="-171450" algn="l">
              <a:lnSpc>
                <a:spcPts val="1539"/>
              </a:lnSpc>
              <a:buFont typeface="Arial" panose="020B0604020202020204" pitchFamily="34" charset="0"/>
              <a:buChar char="•"/>
            </a:pPr>
            <a:r>
              <a:rPr lang="en-US" sz="900" dirty="0">
                <a:latin typeface="Aileron"/>
                <a:ea typeface="Aileron"/>
                <a:cs typeface="Aileron"/>
                <a:sym typeface="Aileron"/>
              </a:rPr>
              <a:t>Mangas</a:t>
            </a:r>
          </a:p>
        </p:txBody>
      </p:sp>
      <p:grpSp>
        <p:nvGrpSpPr>
          <p:cNvPr id="104" name="Group 37">
            <a:extLst>
              <a:ext uri="{FF2B5EF4-FFF2-40B4-BE49-F238E27FC236}">
                <a16:creationId xmlns:a16="http://schemas.microsoft.com/office/drawing/2014/main" id="{C420E681-9DC6-A95D-368E-5BA2A657320F}"/>
              </a:ext>
            </a:extLst>
          </p:cNvPr>
          <p:cNvGrpSpPr/>
          <p:nvPr/>
        </p:nvGrpSpPr>
        <p:grpSpPr>
          <a:xfrm>
            <a:off x="3042450" y="8997034"/>
            <a:ext cx="267768" cy="267768"/>
            <a:chOff x="0" y="0"/>
            <a:chExt cx="812800" cy="812800"/>
          </a:xfrm>
        </p:grpSpPr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45CC5A74-4E6C-D539-BEF2-58C32EE41CE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BEF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6" name="TextBox 39">
              <a:extLst>
                <a:ext uri="{FF2B5EF4-FFF2-40B4-BE49-F238E27FC236}">
                  <a16:creationId xmlns:a16="http://schemas.microsoft.com/office/drawing/2014/main" id="{4111E044-833F-FFAA-6062-3BCF84DD83EB}"/>
                </a:ext>
              </a:extLst>
            </p:cNvPr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08"/>
                </a:lnSpc>
              </a:pPr>
              <a:endParaRPr/>
            </a:p>
          </p:txBody>
        </p:sp>
      </p:grpSp>
      <p:sp>
        <p:nvSpPr>
          <p:cNvPr id="107" name="TextBox 40">
            <a:extLst>
              <a:ext uri="{FF2B5EF4-FFF2-40B4-BE49-F238E27FC236}">
                <a16:creationId xmlns:a16="http://schemas.microsoft.com/office/drawing/2014/main" id="{09EB1C6C-B9D0-E8C9-F8F1-E37646C8C9F6}"/>
              </a:ext>
            </a:extLst>
          </p:cNvPr>
          <p:cNvSpPr txBox="1"/>
          <p:nvPr/>
        </p:nvSpPr>
        <p:spPr>
          <a:xfrm>
            <a:off x="3124381" y="9024137"/>
            <a:ext cx="2127189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59"/>
              </a:lnSpc>
            </a:pPr>
            <a:r>
              <a:rPr lang="en-US" sz="1400" b="1" spc="280" dirty="0">
                <a:solidFill>
                  <a:schemeClr val="tx2">
                    <a:lumMod val="50000"/>
                  </a:schemeClr>
                </a:solidFill>
                <a:latin typeface="Now Bold"/>
                <a:ea typeface="Now Bold"/>
                <a:cs typeface="Now Bold"/>
                <a:sym typeface="Now Bold"/>
              </a:rPr>
              <a:t>HOBBIES</a:t>
            </a:r>
          </a:p>
        </p:txBody>
      </p:sp>
      <p:pic>
        <p:nvPicPr>
          <p:cNvPr id="111" name="Image 110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0BC5257A-03F5-0D66-8C13-EAB8D6E135A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1" y="3437951"/>
            <a:ext cx="246706" cy="175435"/>
          </a:xfrm>
          <a:prstGeom prst="rect">
            <a:avLst/>
          </a:prstGeom>
        </p:spPr>
      </p:pic>
      <p:sp>
        <p:nvSpPr>
          <p:cNvPr id="112" name="TextBox 25">
            <a:extLst>
              <a:ext uri="{FF2B5EF4-FFF2-40B4-BE49-F238E27FC236}">
                <a16:creationId xmlns:a16="http://schemas.microsoft.com/office/drawing/2014/main" id="{011482E2-9179-ED11-3DFE-FDB10CA72326}"/>
              </a:ext>
            </a:extLst>
          </p:cNvPr>
          <p:cNvSpPr txBox="1"/>
          <p:nvPr/>
        </p:nvSpPr>
        <p:spPr>
          <a:xfrm>
            <a:off x="895103" y="3425041"/>
            <a:ext cx="1886154" cy="271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9"/>
              </a:lnSpc>
            </a:pPr>
            <a:r>
              <a:rPr lang="en-US" sz="900" dirty="0">
                <a:latin typeface="Lato"/>
                <a:ea typeface="Lato"/>
                <a:cs typeface="Lato"/>
                <a:sym typeface="Lato"/>
              </a:rPr>
              <a:t>https://www.linkedin.com/in/marc-emmanuel-kassi-929125280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278</Words>
  <Application>Microsoft Office PowerPoint</Application>
  <PresentationFormat>Personnalisé</PresentationFormat>
  <Paragraphs>52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2" baseType="lpstr">
      <vt:lpstr>Lato</vt:lpstr>
      <vt:lpstr>Wingdings</vt:lpstr>
      <vt:lpstr>Aileron Bold</vt:lpstr>
      <vt:lpstr>Glacial Indifference Bold</vt:lpstr>
      <vt:lpstr>Now Bold</vt:lpstr>
      <vt:lpstr>Calibri</vt:lpstr>
      <vt:lpstr>Arimo</vt:lpstr>
      <vt:lpstr>Arial</vt:lpstr>
      <vt:lpstr>Lato Bold</vt:lpstr>
      <vt:lpstr>Aileron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 Kassi</cp:lastModifiedBy>
  <cp:revision>6</cp:revision>
  <dcterms:created xsi:type="dcterms:W3CDTF">2006-08-16T00:00:00Z</dcterms:created>
  <dcterms:modified xsi:type="dcterms:W3CDTF">2024-11-27T17:03:22Z</dcterms:modified>
  <dc:identifier>DAGXr8NMJM0</dc:identifier>
</cp:coreProperties>
</file>