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75" r:id="rId2"/>
    <p:sldId id="277" r:id="rId3"/>
    <p:sldId id="276" r:id="rId4"/>
    <p:sldId id="297" r:id="rId5"/>
    <p:sldId id="298" r:id="rId6"/>
    <p:sldId id="305" r:id="rId7"/>
    <p:sldId id="309" r:id="rId8"/>
    <p:sldId id="299" r:id="rId9"/>
    <p:sldId id="302" r:id="rId10"/>
    <p:sldId id="301" r:id="rId11"/>
    <p:sldId id="300" r:id="rId12"/>
    <p:sldId id="308" r:id="rId13"/>
    <p:sldId id="304" r:id="rId14"/>
    <p:sldId id="307" r:id="rId15"/>
    <p:sldId id="310" r:id="rId16"/>
    <p:sldId id="311" r:id="rId17"/>
    <p:sldId id="312" r:id="rId18"/>
    <p:sldId id="313" r:id="rId19"/>
    <p:sldId id="315" r:id="rId20"/>
    <p:sldId id="316" r:id="rId21"/>
    <p:sldId id="318" r:id="rId22"/>
    <p:sldId id="317" r:id="rId23"/>
    <p:sldId id="319" r:id="rId24"/>
    <p:sldId id="335" r:id="rId25"/>
    <p:sldId id="334" r:id="rId26"/>
    <p:sldId id="336" r:id="rId27"/>
    <p:sldId id="314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FFACE-C590-488E-AEC3-454318D4E1E2}" type="datetimeFigureOut">
              <a:rPr lang="ca-ES" smtClean="0"/>
              <a:pPr/>
              <a:t>9/3/2021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4A45C-F112-4599-9791-527B1AC47C8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A45C-F112-4599-9791-527B1AC47C80}" type="slidenum">
              <a:rPr lang="ca-ES" smtClean="0"/>
              <a:pPr/>
              <a:t>24</a:t>
            </a:fld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A45C-F112-4599-9791-527B1AC47C80}" type="slidenum">
              <a:rPr lang="ca-ES" smtClean="0"/>
              <a:pPr/>
              <a:t>25</a:t>
            </a:fld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A45C-F112-4599-9791-527B1AC47C80}" type="slidenum">
              <a:rPr lang="ca-ES" smtClean="0"/>
              <a:pPr/>
              <a:t>26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4912-4E43-4577-ADF1-1BD3135C707A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FA24-F5D2-4E61-A301-574C8108C79D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DBA2-125A-4569-ABD1-F1A173D25A30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7C5-3495-43B4-886C-72B04116980B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50ED-C8B5-4738-BBDA-77F72318C393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2B4F-BB0F-4021-AF61-4696CD573FB6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ECF-605B-4C8E-BE90-9F2C7EAA3079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5C71-D5F2-4CD9-9BD5-AEAB3EF71537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6975-9D27-4F94-AB24-1C8652BA36E7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8CA-466F-4648-B08F-3F8F1F6E214B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48F-9A81-4237-AE44-918C84F2C7E6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24E5-1959-44ED-B52E-CAEC547B7A7F}" type="datetime1">
              <a:rPr lang="es-ES" smtClean="0"/>
              <a:pPr/>
              <a:t>09/03/2021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5" Type="http://schemas.openxmlformats.org/officeDocument/2006/relationships/image" Target="../media/image5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hyperlink" Target="https://pr0j3ct.com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omeone@example.com?cc=someoneelse@example.com&amp;bcc=andsomeoneelse@example.com&amp;subject=Summer%20Party&amp;body=You%20are%20invited%20to%20a%20big%20summer%20party!" TargetMode="External"/><Relationship Id="rId5" Type="http://schemas.openxmlformats.org/officeDocument/2006/relationships/hyperlink" Target="mailto:correo@gmail.com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6.png"/><Relationship Id="rId4" Type="http://schemas.openxmlformats.org/officeDocument/2006/relationships/hyperlink" Target="https://pr0j3ct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r0j3ct.com/" TargetMode="External"/><Relationship Id="rId7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r0j3ct.com/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hyperlink" Target="https://pr0j3ct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na.org/assignments/language-subtag-registry/language-subtag-registry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w3schools.com/tags/ref_language_code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pr0j3c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pr0j3ct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3.png"/><Relationship Id="rId4" Type="http://schemas.openxmlformats.org/officeDocument/2006/relationships/hyperlink" Target="https://www.w3schools.com/html/html_attributes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14414" y="1484784"/>
            <a:ext cx="6400800" cy="1752600"/>
          </a:xfrm>
        </p:spPr>
        <p:txBody>
          <a:bodyPr>
            <a:noAutofit/>
          </a:bodyPr>
          <a:lstStyle/>
          <a:p>
            <a:r>
              <a:rPr lang="ca-ES" sz="69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sz="6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14282" y="6581001"/>
            <a:ext cx="5634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MF0491_3  - UF1841 Elaboració de documents web mitjançant llenguatges de marques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15616" y="2517304"/>
            <a:ext cx="7128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i="1" dirty="0" smtClean="0"/>
              <a:t>HTML</a:t>
            </a:r>
            <a:r>
              <a:rPr lang="es-ES_tradnl" sz="1600" i="1" dirty="0" smtClean="0"/>
              <a:t> es un </a:t>
            </a:r>
            <a:r>
              <a:rPr lang="es-ES_tradnl" sz="1600" b="1" i="1" dirty="0" smtClean="0"/>
              <a:t>lenguaje de marcado </a:t>
            </a:r>
            <a:r>
              <a:rPr lang="es-ES_tradnl" sz="1600" i="1" dirty="0" smtClean="0"/>
              <a:t>con el que puedes crear tus propias </a:t>
            </a:r>
            <a:r>
              <a:rPr lang="es-ES_tradnl" sz="1600" b="1" i="1" dirty="0" smtClean="0"/>
              <a:t>páginas web</a:t>
            </a:r>
            <a:endParaRPr lang="en-US" sz="1600" i="1" dirty="0"/>
          </a:p>
        </p:txBody>
      </p:sp>
      <p:pic>
        <p:nvPicPr>
          <p:cNvPr id="8" name="Picture 2" descr="C:\Users\Marc\Desktop\PROJECTES ONLINE\ETIF Best Formació\IFCD0210 - Desarrollo de aplicaciones con tecnologia web\MF0491_3\UF1841 Elaboració de documents web mitjançant llenguatges de marques\img\1200px-HTML5_logo_and_wordmark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3093368"/>
            <a:ext cx="2016224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539552" y="1196752"/>
            <a:ext cx="3816424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27784" y="40466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style</a:t>
            </a:r>
          </a:p>
        </p:txBody>
      </p:sp>
      <p:pic>
        <p:nvPicPr>
          <p:cNvPr id="3074" name="Picture 2" descr="C:\Users\Marc\Desktop\PROJECTES ONLINE\ETIF Best Formació\IFCD0210 - Desarrollo de aplicaciones con tecnologia web\MF0491_3\UF1841 Elaboració de documents web mitjançant llenguatges de marques\img\style-atribut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653136"/>
            <a:ext cx="2628900" cy="1314450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611560" y="1340768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 </a:t>
            </a:r>
            <a:r>
              <a:rPr lang="en-US" b="1" dirty="0" smtClean="0"/>
              <a:t>style="</a:t>
            </a:r>
            <a:r>
              <a:rPr lang="en-US" b="1" dirty="0" err="1" smtClean="0"/>
              <a:t>color:blue;text-align:center</a:t>
            </a:r>
            <a:r>
              <a:rPr lang="en-US" b="1" dirty="0" smtClean="0"/>
              <a:t>"</a:t>
            </a:r>
            <a:r>
              <a:rPr lang="en-US" dirty="0" smtClean="0"/>
              <a:t>&gt;This is a header&lt;/h1&gt;</a:t>
            </a:r>
          </a:p>
          <a:p>
            <a:r>
              <a:rPr lang="en-US" dirty="0" smtClean="0"/>
              <a:t>&lt;p </a:t>
            </a:r>
            <a:r>
              <a:rPr lang="en-US" b="1" dirty="0" smtClean="0"/>
              <a:t>style="</a:t>
            </a:r>
            <a:r>
              <a:rPr lang="en-US" b="1" dirty="0" err="1" smtClean="0"/>
              <a:t>color:green</a:t>
            </a:r>
            <a:r>
              <a:rPr lang="en-US" b="1" dirty="0" smtClean="0"/>
              <a:t>"</a:t>
            </a:r>
            <a:r>
              <a:rPr lang="en-US" dirty="0" smtClean="0"/>
              <a:t>&gt;This is a paragraph.&lt;/p&gt;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ca-ES" dirty="0"/>
          </a:p>
        </p:txBody>
      </p:sp>
      <p:sp>
        <p:nvSpPr>
          <p:cNvPr id="14" name="13 Rectángulo"/>
          <p:cNvSpPr/>
          <p:nvPr/>
        </p:nvSpPr>
        <p:spPr>
          <a:xfrm>
            <a:off x="4572000" y="227687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Definición y Uso</a:t>
            </a:r>
          </a:p>
          <a:p>
            <a:endParaRPr lang="es-ES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 smtClean="0"/>
              <a:t>El atributo de estilo especifica un estilo en línea para un elemento.</a:t>
            </a:r>
          </a:p>
          <a:p>
            <a:endParaRPr lang="es-ES" dirty="0" smtClean="0"/>
          </a:p>
          <a:p>
            <a:r>
              <a:rPr lang="es-ES" dirty="0" smtClean="0"/>
              <a:t>El atributo de </a:t>
            </a:r>
            <a:r>
              <a:rPr lang="es-ES" dirty="0" err="1" smtClean="0"/>
              <a:t>style</a:t>
            </a:r>
            <a:r>
              <a:rPr lang="es-ES" dirty="0" smtClean="0"/>
              <a:t> </a:t>
            </a:r>
            <a:r>
              <a:rPr lang="es-ES" b="1" dirty="0" smtClean="0"/>
              <a:t>anulará cualquier estilo establecido</a:t>
            </a:r>
            <a:r>
              <a:rPr lang="es-ES" dirty="0" smtClean="0"/>
              <a:t> a nivel global, por ejemplo, estilos especificados en la etiqueta &lt;</a:t>
            </a:r>
            <a:r>
              <a:rPr lang="es-ES" dirty="0" err="1" smtClean="0"/>
              <a:t>style</a:t>
            </a:r>
            <a:r>
              <a:rPr lang="es-ES" dirty="0" smtClean="0"/>
              <a:t>&gt; o en una hoja de estilo externa.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716016" y="1556792"/>
            <a:ext cx="372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&lt;</a:t>
            </a:r>
            <a:r>
              <a:rPr lang="ca-ES" i="1" dirty="0" err="1" smtClean="0"/>
              <a:t>elemento</a:t>
            </a:r>
            <a:r>
              <a:rPr lang="ca-ES" dirty="0" smtClean="0"/>
              <a:t> </a:t>
            </a:r>
            <a:r>
              <a:rPr lang="ca-ES" dirty="0" err="1" smtClean="0"/>
              <a:t>style</a:t>
            </a:r>
            <a:r>
              <a:rPr lang="ca-ES" dirty="0" smtClean="0"/>
              <a:t>="</a:t>
            </a:r>
            <a:r>
              <a:rPr lang="ca-ES" i="1" dirty="0" err="1" smtClean="0"/>
              <a:t>style</a:t>
            </a:r>
            <a:r>
              <a:rPr lang="ca-ES" i="1" dirty="0" smtClean="0"/>
              <a:t>_</a:t>
            </a:r>
            <a:r>
              <a:rPr lang="ca-ES" i="1" dirty="0" err="1" smtClean="0"/>
              <a:t>definiciones</a:t>
            </a:r>
            <a:r>
              <a:rPr lang="ca-ES" dirty="0" smtClean="0"/>
              <a:t>"&gt;</a:t>
            </a:r>
            <a:endParaRPr lang="ca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860032" y="1268760"/>
            <a:ext cx="998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Sintaxis</a:t>
            </a:r>
            <a:endParaRPr lang="ca-ES" sz="20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411760" y="25716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203848" y="332656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Establece un título al elemento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23528" y="148478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 title=“Soy </a:t>
            </a:r>
            <a:r>
              <a:rPr lang="en-US" dirty="0" err="1" smtClean="0"/>
              <a:t>subtitular</a:t>
            </a:r>
            <a:r>
              <a:rPr lang="en-US" dirty="0" smtClean="0"/>
              <a:t>"&gt;</a:t>
            </a:r>
            <a:r>
              <a:rPr lang="en-US" dirty="0" err="1" smtClean="0"/>
              <a:t>Atributo</a:t>
            </a:r>
            <a:r>
              <a:rPr lang="en-US" dirty="0" smtClean="0"/>
              <a:t> Title&lt;/h2&gt;</a:t>
            </a:r>
          </a:p>
          <a:p>
            <a:endParaRPr lang="en-US" dirty="0" smtClean="0"/>
          </a:p>
          <a:p>
            <a:r>
              <a:rPr lang="en-US" dirty="0" smtClean="0"/>
              <a:t>&lt;p title=“</a:t>
            </a:r>
            <a:r>
              <a:rPr lang="en-US" dirty="0" err="1" smtClean="0"/>
              <a:t>Ventanita</a:t>
            </a:r>
            <a:r>
              <a:rPr lang="en-US" dirty="0" smtClean="0"/>
              <a:t> </a:t>
            </a:r>
            <a:r>
              <a:rPr lang="en-US" dirty="0" err="1" smtClean="0"/>
              <a:t>informativa</a:t>
            </a:r>
            <a:r>
              <a:rPr lang="en-US" dirty="0" smtClean="0"/>
              <a:t>"&gt;</a:t>
            </a:r>
          </a:p>
          <a:p>
            <a:r>
              <a:rPr lang="en-US" dirty="0" err="1" smtClean="0"/>
              <a:t>Texto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explicando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endParaRPr lang="en-US" dirty="0" smtClean="0"/>
          </a:p>
          <a:p>
            <a:r>
              <a:rPr lang="en-US" dirty="0" smtClean="0"/>
              <a:t>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ca-ES" dirty="0"/>
          </a:p>
        </p:txBody>
      </p:sp>
      <p:sp>
        <p:nvSpPr>
          <p:cNvPr id="9" name="8 Rectángulo"/>
          <p:cNvSpPr/>
          <p:nvPr/>
        </p:nvSpPr>
        <p:spPr>
          <a:xfrm>
            <a:off x="323528" y="1196752"/>
            <a:ext cx="4392488" cy="48965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2" name="11 Rectángulo"/>
          <p:cNvSpPr/>
          <p:nvPr/>
        </p:nvSpPr>
        <p:spPr>
          <a:xfrm>
            <a:off x="539552" y="1412776"/>
            <a:ext cx="4032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&lt;!DOCTYPE </a:t>
            </a:r>
            <a:r>
              <a:rPr lang="es-ES" dirty="0" err="1" smtClean="0"/>
              <a:t>html</a:t>
            </a:r>
            <a:r>
              <a:rPr lang="es-ES" dirty="0" smtClean="0"/>
              <a:t>&gt; 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&gt; 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&gt; </a:t>
            </a:r>
          </a:p>
          <a:p>
            <a:endParaRPr lang="es-ES" dirty="0" smtClean="0"/>
          </a:p>
          <a:p>
            <a:r>
              <a:rPr lang="es-ES" dirty="0" smtClean="0"/>
              <a:t>&lt;h2 </a:t>
            </a:r>
            <a:r>
              <a:rPr lang="es-ES" dirty="0" err="1" smtClean="0"/>
              <a:t>title</a:t>
            </a:r>
            <a:r>
              <a:rPr lang="es-ES" dirty="0" smtClean="0"/>
              <a:t>="Soy subtitular"&gt;Atributo </a:t>
            </a:r>
            <a:r>
              <a:rPr lang="es-ES" dirty="0" err="1" smtClean="0"/>
              <a:t>Title</a:t>
            </a:r>
            <a:r>
              <a:rPr lang="es-ES" dirty="0" smtClean="0"/>
              <a:t>&lt;/h2&gt; </a:t>
            </a:r>
          </a:p>
          <a:p>
            <a:endParaRPr lang="es-ES" dirty="0" smtClean="0"/>
          </a:p>
          <a:p>
            <a:r>
              <a:rPr lang="es-ES" dirty="0" smtClean="0"/>
              <a:t>&lt;p </a:t>
            </a:r>
            <a:r>
              <a:rPr lang="es-ES" dirty="0" err="1" smtClean="0"/>
              <a:t>title</a:t>
            </a:r>
            <a:r>
              <a:rPr lang="es-ES" dirty="0" smtClean="0"/>
              <a:t>="Ventanita informativa"&gt; Texto de ejemplo explicando cualquier cosa &lt;/p&gt; </a:t>
            </a:r>
          </a:p>
          <a:p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 smtClean="0"/>
              <a:t>img</a:t>
            </a:r>
            <a:r>
              <a:rPr lang="es-ES" dirty="0" smtClean="0"/>
              <a:t> </a:t>
            </a:r>
            <a:r>
              <a:rPr lang="es-ES" dirty="0" err="1" smtClean="0"/>
              <a:t>src</a:t>
            </a:r>
            <a:r>
              <a:rPr lang="es-ES" dirty="0" smtClean="0"/>
              <a:t>=</a:t>
            </a:r>
            <a:r>
              <a:rPr lang="en-US" dirty="0" smtClean="0"/>
              <a:t>"</a:t>
            </a:r>
            <a:r>
              <a:rPr lang="es-ES" dirty="0" smtClean="0"/>
              <a:t>imagen.jpg</a:t>
            </a:r>
            <a:r>
              <a:rPr lang="en-US" dirty="0" smtClean="0"/>
              <a:t>"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=</a:t>
            </a:r>
            <a:r>
              <a:rPr lang="en-US" dirty="0" smtClean="0"/>
              <a:t>"</a:t>
            </a:r>
            <a:r>
              <a:rPr lang="es-ES" dirty="0" smtClean="0"/>
              <a:t>descripción de la imagen o título</a:t>
            </a:r>
            <a:r>
              <a:rPr lang="en-US" dirty="0" smtClean="0"/>
              <a:t>" </a:t>
            </a:r>
            <a:r>
              <a:rPr lang="es-ES" dirty="0" smtClean="0"/>
              <a:t>/&gt; </a:t>
            </a:r>
          </a:p>
          <a:p>
            <a:endParaRPr lang="es-ES" dirty="0" smtClean="0"/>
          </a:p>
          <a:p>
            <a:r>
              <a:rPr lang="es-ES" dirty="0" smtClean="0"/>
              <a:t>&lt;/</a:t>
            </a:r>
            <a:r>
              <a:rPr lang="es-ES" dirty="0" err="1" smtClean="0"/>
              <a:t>body</a:t>
            </a:r>
            <a:r>
              <a:rPr lang="es-ES" dirty="0" smtClean="0"/>
              <a:t>&gt; 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  <a:endParaRPr lang="es-ES" dirty="0"/>
          </a:p>
        </p:txBody>
      </p:sp>
      <p:pic>
        <p:nvPicPr>
          <p:cNvPr id="2050" name="Picture 2" descr="C:\Users\Marc\Desktop\PROJECTES ONLINE\ETIF Best Formació\IFCD0210 - Desarrollo de aplicaciones con tecnologia web\MF0491_3\UF1841 Elaboració de documents web mitjançant llenguatges de marques\img\ejemplo-title-atribu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08720"/>
            <a:ext cx="4148864" cy="3482082"/>
          </a:xfrm>
          <a:prstGeom prst="rect">
            <a:avLst/>
          </a:prstGeom>
          <a:noFill/>
        </p:spPr>
      </p:pic>
      <p:sp>
        <p:nvSpPr>
          <p:cNvPr id="13" name="12 CuadroTexto"/>
          <p:cNvSpPr txBox="1"/>
          <p:nvPr/>
        </p:nvSpPr>
        <p:spPr>
          <a:xfrm>
            <a:off x="4788024" y="4437112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atributo, como podemos ver en el ejemplo, coloca un título para cada elemento. Aparece una </a:t>
            </a:r>
            <a:r>
              <a:rPr lang="es-ES" b="1" dirty="0" smtClean="0"/>
              <a:t>ventanita informativa </a:t>
            </a:r>
            <a:r>
              <a:rPr lang="es-ES" dirty="0" smtClean="0"/>
              <a:t>llamada</a:t>
            </a:r>
            <a:r>
              <a:rPr lang="es-ES" b="1" dirty="0" smtClean="0"/>
              <a:t> “</a:t>
            </a:r>
            <a:r>
              <a:rPr lang="es-ES" b="1" dirty="0" err="1" smtClean="0"/>
              <a:t>tooltip</a:t>
            </a:r>
            <a:r>
              <a:rPr lang="es-ES" b="1" dirty="0" smtClean="0"/>
              <a:t>” </a:t>
            </a:r>
            <a:r>
              <a:rPr lang="es-ES" dirty="0" smtClean="0"/>
              <a:t>en la que le damos descripción a los elementos y se abre cuando pasamos el ratón por encima.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/>
          <p:nvPr/>
        </p:nvSpPr>
        <p:spPr>
          <a:xfrm>
            <a:off x="467544" y="3140968"/>
            <a:ext cx="3888432" cy="324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411760" y="25716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203848" y="332656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Establece un título al elemento</a:t>
            </a:r>
          </a:p>
        </p:txBody>
      </p:sp>
      <p:pic>
        <p:nvPicPr>
          <p:cNvPr id="2050" name="Picture 2" descr="C:\Users\Marc\Desktop\PROJECTES ONLINE\ETIF Best Formació\IFCD0210 - Desarrollo de aplicaciones con tecnologia web\MF0491_3\UF1841 Elaboració de documents web mitjançant llenguatges de marques\img\ejemplo-title-atribu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2402310" cy="2016224"/>
          </a:xfrm>
          <a:prstGeom prst="rect">
            <a:avLst/>
          </a:prstGeom>
          <a:noFill/>
        </p:spPr>
      </p:pic>
      <p:pic>
        <p:nvPicPr>
          <p:cNvPr id="14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1268760"/>
            <a:ext cx="1067841" cy="1067841"/>
          </a:xfrm>
          <a:prstGeom prst="rect">
            <a:avLst/>
          </a:prstGeom>
          <a:noFill/>
        </p:spPr>
      </p:pic>
      <p:sp>
        <p:nvSpPr>
          <p:cNvPr id="16" name="15 Rectángulo"/>
          <p:cNvSpPr/>
          <p:nvPr/>
        </p:nvSpPr>
        <p:spPr>
          <a:xfrm>
            <a:off x="3851920" y="1196752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 smtClean="0">
                <a:solidFill>
                  <a:schemeClr val="accent1"/>
                </a:solidFill>
              </a:rPr>
              <a:t>¿Tiene alguna otra utilidad?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779912" y="1558533"/>
            <a:ext cx="5004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En el caso de los 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textos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no necesariamente aportan valor los títulos, a no ser que se trate de un elemento abreviación &lt;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abbr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&gt;.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539552" y="3212976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&lt;!DOCTYPE html&gt;</a:t>
            </a:r>
          </a:p>
          <a:p>
            <a:r>
              <a:rPr lang="en-GB" dirty="0" smtClean="0"/>
              <a:t>&lt;html&gt;</a:t>
            </a:r>
          </a:p>
          <a:p>
            <a:r>
              <a:rPr lang="en-GB" dirty="0" smtClean="0"/>
              <a:t>&lt;body&gt;</a:t>
            </a:r>
          </a:p>
          <a:p>
            <a:endParaRPr lang="en-GB" dirty="0" smtClean="0"/>
          </a:p>
          <a:p>
            <a:r>
              <a:rPr lang="en-GB" dirty="0" smtClean="0"/>
              <a:t>&lt;p&gt;El </a:t>
            </a:r>
            <a:r>
              <a:rPr lang="en-GB" b="1" i="1" dirty="0" smtClean="0"/>
              <a:t>&lt;</a:t>
            </a:r>
            <a:r>
              <a:rPr lang="en-GB" b="1" i="1" dirty="0" err="1" smtClean="0"/>
              <a:t>abbr</a:t>
            </a:r>
            <a:r>
              <a:rPr lang="en-GB" b="1" i="1" dirty="0" smtClean="0"/>
              <a:t> </a:t>
            </a:r>
            <a:r>
              <a:rPr lang="en-GB" i="1" dirty="0" smtClean="0"/>
              <a:t>title="Searching Engine Optimization"&gt;SEO</a:t>
            </a:r>
            <a:r>
              <a:rPr lang="en-GB" b="1" i="1" dirty="0" smtClean="0"/>
              <a:t>&lt;/</a:t>
            </a:r>
            <a:r>
              <a:rPr lang="en-GB" b="1" i="1" dirty="0" err="1" smtClean="0"/>
              <a:t>abbr</a:t>
            </a:r>
            <a:r>
              <a:rPr lang="en-GB" b="1" i="1" dirty="0" smtClean="0"/>
              <a:t>&gt; </a:t>
            </a:r>
            <a:r>
              <a:rPr lang="es-ES" dirty="0" smtClean="0"/>
              <a:t>es el posicionamiento en buscadores como Google.</a:t>
            </a:r>
            <a:r>
              <a:rPr lang="ca-ES" dirty="0" smtClean="0"/>
              <a:t>&lt;/p&gt;</a:t>
            </a:r>
          </a:p>
          <a:p>
            <a:endParaRPr lang="ca-ES" dirty="0" smtClean="0"/>
          </a:p>
          <a:p>
            <a:r>
              <a:rPr lang="ca-ES" dirty="0" smtClean="0"/>
              <a:t>&lt;/</a:t>
            </a:r>
            <a:r>
              <a:rPr lang="en-GB" dirty="0" smtClean="0"/>
              <a:t>body</a:t>
            </a:r>
            <a:r>
              <a:rPr lang="ca-ES" dirty="0" smtClean="0"/>
              <a:t>&gt;</a:t>
            </a:r>
          </a:p>
          <a:p>
            <a:r>
              <a:rPr lang="ca-ES" dirty="0" smtClean="0"/>
              <a:t>&lt;/</a:t>
            </a:r>
            <a:r>
              <a:rPr lang="ca-ES" dirty="0" err="1" smtClean="0"/>
              <a:t>html</a:t>
            </a:r>
            <a:r>
              <a:rPr lang="ca-ES" dirty="0" smtClean="0"/>
              <a:t>&gt;</a:t>
            </a:r>
            <a:endParaRPr lang="ca-ES" dirty="0"/>
          </a:p>
        </p:txBody>
      </p:sp>
      <p:pic>
        <p:nvPicPr>
          <p:cNvPr id="1027" name="Picture 3" descr="C:\Users\Marc\Desktop\PROJECTES ONLINE\ETIF Best Formació\IFCD0210 - Desarrollo de aplicaciones con tecnologia web\MF0491_3\UF1841 Elaboració de documents web mitjançant llenguatges de marques\img\ejemplo-title-en-elemento-abreviatura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5517232"/>
            <a:ext cx="3876675" cy="714375"/>
          </a:xfrm>
          <a:prstGeom prst="rect">
            <a:avLst/>
          </a:prstGeom>
          <a:noFill/>
        </p:spPr>
      </p:pic>
      <p:sp>
        <p:nvSpPr>
          <p:cNvPr id="21" name="20 Flecha curvada hacia la izquierda"/>
          <p:cNvSpPr/>
          <p:nvPr/>
        </p:nvSpPr>
        <p:spPr>
          <a:xfrm>
            <a:off x="3995936" y="4437112"/>
            <a:ext cx="648072" cy="1296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691680" y="5373216"/>
            <a:ext cx="100811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CuadroTexto"/>
          <p:cNvSpPr txBox="1"/>
          <p:nvPr/>
        </p:nvSpPr>
        <p:spPr>
          <a:xfrm>
            <a:off x="4860032" y="3140968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Como vemos en el ejemplo, el elemento </a:t>
            </a:r>
            <a:r>
              <a:rPr lang="es-ES" b="1" dirty="0" smtClean="0"/>
              <a:t>&lt;</a:t>
            </a:r>
            <a:r>
              <a:rPr lang="es-ES" b="1" dirty="0" err="1" smtClean="0"/>
              <a:t>abbr</a:t>
            </a:r>
            <a:r>
              <a:rPr lang="es-ES" b="1" dirty="0" smtClean="0"/>
              <a:t>&gt;</a:t>
            </a:r>
            <a:r>
              <a:rPr lang="es-ES" dirty="0" smtClean="0"/>
              <a:t> delimita la palabra SEO y con el</a:t>
            </a:r>
            <a:r>
              <a:rPr lang="es-ES" i="1" dirty="0" smtClean="0"/>
              <a:t> </a:t>
            </a:r>
            <a:r>
              <a:rPr lang="es-ES" b="1" i="1" dirty="0" err="1" smtClean="0"/>
              <a:t>title</a:t>
            </a:r>
            <a:r>
              <a:rPr lang="es-ES" i="1" dirty="0" smtClean="0"/>
              <a:t> </a:t>
            </a:r>
            <a:r>
              <a:rPr lang="es-ES" dirty="0" smtClean="0"/>
              <a:t>realizamos la explicación de la abreviatura utilizada.</a:t>
            </a:r>
          </a:p>
          <a:p>
            <a:endParaRPr lang="es-ES" dirty="0" smtClean="0"/>
          </a:p>
          <a:p>
            <a:r>
              <a:rPr lang="es-ES" dirty="0" smtClean="0"/>
              <a:t>Si colocamos el ratón por encima de, en este caso SEO, saldrá la descripción del atributo </a:t>
            </a:r>
            <a:r>
              <a:rPr lang="es-ES" b="1" dirty="0" err="1" smtClean="0"/>
              <a:t>title</a:t>
            </a:r>
            <a:endParaRPr lang="es-ES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12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907704" y="2564904"/>
            <a:ext cx="5040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En HTML5, los atributos de </a:t>
            </a:r>
            <a:r>
              <a:rPr lang="es-ES" sz="2000" b="1" i="1" dirty="0" smtClean="0"/>
              <a:t>id</a:t>
            </a:r>
            <a:r>
              <a:rPr lang="es-ES" sz="2000" b="1" dirty="0" smtClean="0"/>
              <a:t>, </a:t>
            </a:r>
            <a:r>
              <a:rPr lang="es-ES" sz="2000" b="1" i="1" dirty="0" err="1" smtClean="0"/>
              <a:t>class</a:t>
            </a:r>
            <a:r>
              <a:rPr lang="es-ES" sz="2000" b="1" dirty="0" smtClean="0"/>
              <a:t>, </a:t>
            </a:r>
            <a:r>
              <a:rPr lang="es-ES" sz="2000" b="1" i="1" dirty="0" err="1" smtClean="0"/>
              <a:t>style</a:t>
            </a:r>
            <a:r>
              <a:rPr lang="es-ES" sz="2000" b="1" dirty="0" smtClean="0"/>
              <a:t> y </a:t>
            </a:r>
            <a:r>
              <a:rPr lang="es-ES" sz="2000" b="1" i="1" dirty="0" err="1" smtClean="0"/>
              <a:t>title</a:t>
            </a:r>
            <a:r>
              <a:rPr lang="es-ES" sz="2000" dirty="0" smtClean="0"/>
              <a:t> se pueden utilizar en </a:t>
            </a:r>
            <a:r>
              <a:rPr lang="es-ES" sz="2000" b="1" dirty="0" smtClean="0"/>
              <a:t>cualquier</a:t>
            </a:r>
            <a:r>
              <a:rPr lang="es-ES" sz="2000" dirty="0" smtClean="0"/>
              <a:t> elemento HTML (es valido en cualquier elemento HTML, sin embargo, no siempre es necesariamente útil).</a:t>
            </a:r>
          </a:p>
          <a:p>
            <a:endParaRPr lang="es-ES" sz="2000" dirty="0" smtClean="0"/>
          </a:p>
          <a:p>
            <a:r>
              <a:rPr lang="es-ES" sz="2000" dirty="0" smtClean="0"/>
              <a:t>En </a:t>
            </a:r>
            <a:r>
              <a:rPr lang="es-ES" sz="2000" b="1" dirty="0" smtClean="0"/>
              <a:t>HTML 4.01</a:t>
            </a:r>
            <a:r>
              <a:rPr lang="es-ES" sz="2000" dirty="0" smtClean="0"/>
              <a:t>, no se </a:t>
            </a:r>
            <a:r>
              <a:rPr lang="es-ES" sz="2000" dirty="0" err="1" smtClean="0"/>
              <a:t>podia</a:t>
            </a:r>
            <a:r>
              <a:rPr lang="es-ES" sz="2000" dirty="0" smtClean="0"/>
              <a:t> utilizar en los elementos: &lt;base&gt;, &lt;head&gt;, &lt;</a:t>
            </a:r>
            <a:r>
              <a:rPr lang="es-ES" sz="2000" dirty="0" err="1" smtClean="0"/>
              <a:t>html</a:t>
            </a:r>
            <a:r>
              <a:rPr lang="es-ES" sz="2000" dirty="0" smtClean="0"/>
              <a:t>&gt;, &lt;meta&gt;, &lt;</a:t>
            </a:r>
            <a:r>
              <a:rPr lang="es-ES" sz="2000" dirty="0" err="1" smtClean="0"/>
              <a:t>param</a:t>
            </a:r>
            <a:r>
              <a:rPr lang="es-ES" sz="2000" dirty="0" smtClean="0"/>
              <a:t>&gt;, &lt;script&gt;, &lt;</a:t>
            </a:r>
            <a:r>
              <a:rPr lang="es-ES" sz="2000" dirty="0" err="1" smtClean="0"/>
              <a:t>style</a:t>
            </a:r>
            <a:r>
              <a:rPr lang="es-ES" sz="2000" dirty="0" smtClean="0"/>
              <a:t>&gt; y &lt;</a:t>
            </a:r>
            <a:r>
              <a:rPr lang="es-ES" sz="2000" dirty="0" err="1" smtClean="0"/>
              <a:t>title</a:t>
            </a:r>
            <a:r>
              <a:rPr lang="es-ES" sz="2000" dirty="0" smtClean="0"/>
              <a:t>&gt;</a:t>
            </a:r>
            <a:endParaRPr lang="es-ES" sz="2000" dirty="0"/>
          </a:p>
        </p:txBody>
      </p:sp>
      <p:sp>
        <p:nvSpPr>
          <p:cNvPr id="16" name="15 Rectángulo"/>
          <p:cNvSpPr/>
          <p:nvPr/>
        </p:nvSpPr>
        <p:spPr>
          <a:xfrm>
            <a:off x="1403648" y="1916832"/>
            <a:ext cx="403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Diferencias entre HTML 4.01 and HTML5</a:t>
            </a:r>
          </a:p>
        </p:txBody>
      </p:sp>
      <p:pic>
        <p:nvPicPr>
          <p:cNvPr id="17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708920"/>
            <a:ext cx="1067841" cy="1067841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2267744" y="47667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id, class, style, title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2406554" y="980728"/>
            <a:ext cx="2858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Atributos Globales en HTML</a:t>
            </a:r>
          </a:p>
        </p:txBody>
      </p:sp>
      <p:pic>
        <p:nvPicPr>
          <p:cNvPr id="13" name="Picture 2" descr="C:\Users\Marc\Desktop\PROJECTES ONLINE\ETIF Best Formació\IFCD0210 - Desarrollo de aplicaciones con tecnologia web\MF0491_3\UF1841 Elaboració de documents web mitjançant llenguatges de marques\1024px-Infobox_info_icon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4365104"/>
            <a:ext cx="620688" cy="620688"/>
          </a:xfrm>
          <a:prstGeom prst="rect">
            <a:avLst/>
          </a:prstGeom>
          <a:noFill/>
        </p:spPr>
      </p:pic>
      <p:sp>
        <p:nvSpPr>
          <p:cNvPr id="19" name="18 Rectángulo"/>
          <p:cNvSpPr/>
          <p:nvPr/>
        </p:nvSpPr>
        <p:spPr>
          <a:xfrm>
            <a:off x="6660231" y="1081374"/>
            <a:ext cx="13681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Funcionan en todos los navegadores</a:t>
            </a:r>
            <a:endParaRPr lang="es-ES" sz="1400" dirty="0"/>
          </a:p>
        </p:txBody>
      </p:sp>
      <p:pic>
        <p:nvPicPr>
          <p:cNvPr id="21" name="Picture 3" descr="C:\Users\Marc\Desktop\PROJECTES ONLINE\ETIF Best Formació\IFCD0210 - Desarrollo de aplicaciones con tecnologia web\MF0491_3\UF1841 Elaboració de documents web mitjançant llenguatges de marques\img\RANKING-EXPLORADOR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1271917"/>
            <a:ext cx="936104" cy="644915"/>
          </a:xfrm>
          <a:prstGeom prst="rect">
            <a:avLst/>
          </a:prstGeom>
          <a:noFill/>
        </p:spPr>
      </p:pic>
      <p:sp>
        <p:nvSpPr>
          <p:cNvPr id="22" name="21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13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539552" y="2915652"/>
            <a:ext cx="748883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724128" y="1340768"/>
            <a:ext cx="3024336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Rectángulo"/>
          <p:cNvSpPr/>
          <p:nvPr/>
        </p:nvSpPr>
        <p:spPr>
          <a:xfrm>
            <a:off x="5796136" y="1340768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/>
              <a:t>&lt;a href=“URL”&gt;</a:t>
            </a:r>
            <a:r>
              <a:rPr lang="es-ES" sz="1600" dirty="0" err="1" smtClean="0"/>
              <a:t>nombrenlace</a:t>
            </a:r>
            <a:r>
              <a:rPr lang="es-ES" sz="1600" b="1" dirty="0" smtClean="0"/>
              <a:t>&lt;/a&gt;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6012160" y="908720"/>
            <a:ext cx="2828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Sintaxis de escritura de href</a:t>
            </a:r>
          </a:p>
        </p:txBody>
      </p:sp>
      <p:pic>
        <p:nvPicPr>
          <p:cNvPr id="24" name="Picture 7" descr="C:\Users\Marc\Desktop\PROJECTES ONLINE\ETIF Best Formació\IFCD0210 - Desarrollo de aplicaciones con tecnologia web\MF0491_3\UF1841 Elaboració de documents web mitjançant llenguatges de marques\baixa-recordator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908720"/>
            <a:ext cx="360040" cy="360040"/>
          </a:xfrm>
          <a:prstGeom prst="rect">
            <a:avLst/>
          </a:prstGeom>
          <a:noFill/>
        </p:spPr>
      </p:pic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39552" y="2915652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&lt;a </a:t>
            </a:r>
            <a:r>
              <a:rPr lang="es-ES" b="1" dirty="0" smtClean="0"/>
              <a:t>href</a:t>
            </a:r>
            <a:r>
              <a:rPr lang="es-ES" dirty="0" smtClean="0"/>
              <a:t>="https://pr0j3ct.com"&gt;Enlace a Pr0j3ct&lt;/a&gt;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39552" y="3987061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 smtClean="0">
                <a:solidFill>
                  <a:schemeClr val="accent1">
                    <a:lumMod val="75000"/>
                  </a:schemeClr>
                </a:solidFill>
              </a:rPr>
              <a:t>Definición y Uso</a:t>
            </a:r>
          </a:p>
          <a:p>
            <a:r>
              <a:rPr lang="es-ES" dirty="0" smtClean="0"/>
              <a:t>El atributo </a:t>
            </a:r>
            <a:r>
              <a:rPr lang="es-ES" b="1" dirty="0" smtClean="0"/>
              <a:t>href</a:t>
            </a:r>
            <a:r>
              <a:rPr lang="es-ES" dirty="0" smtClean="0"/>
              <a:t> especifica cualquier </a:t>
            </a:r>
            <a:r>
              <a:rPr lang="es-ES" b="1" dirty="0" smtClean="0"/>
              <a:t>URL</a:t>
            </a:r>
            <a:r>
              <a:rPr lang="es-ES" b="1" baseline="30000" dirty="0" smtClean="0"/>
              <a:t>1</a:t>
            </a:r>
            <a:r>
              <a:rPr lang="es-ES" dirty="0" smtClean="0"/>
              <a:t> enlace que va a una página.</a:t>
            </a:r>
          </a:p>
          <a:p>
            <a:r>
              <a:rPr lang="es-ES" dirty="0" smtClean="0"/>
              <a:t>Si en la etiqueta </a:t>
            </a:r>
            <a:r>
              <a:rPr lang="es-ES" b="1" dirty="0" smtClean="0"/>
              <a:t>&lt;a&gt;</a:t>
            </a:r>
            <a:r>
              <a:rPr lang="es-ES" dirty="0" smtClean="0"/>
              <a:t> no esta el atributo </a:t>
            </a:r>
            <a:r>
              <a:rPr lang="es-ES" b="1" dirty="0" smtClean="0"/>
              <a:t>href</a:t>
            </a:r>
            <a:r>
              <a:rPr lang="es-ES" dirty="0" smtClean="0"/>
              <a:t> , no es un </a:t>
            </a:r>
            <a:r>
              <a:rPr lang="es-ES" i="1" dirty="0" smtClean="0"/>
              <a:t>hipervínculo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4" name="Picture 2" descr="C:\Users\Marc\Desktop\PROJECTES ONLINE\ETIF Best Formació\IFCD0210 - Desarrollo de aplicaciones con tecnologia web\MF0491_3\UF1841 Elaboració de documents web mitjançant llenguatges de marques\1024px-Infobox_info_icon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5517232"/>
            <a:ext cx="620688" cy="620688"/>
          </a:xfrm>
          <a:prstGeom prst="rect">
            <a:avLst/>
          </a:prstGeom>
          <a:noFill/>
        </p:spPr>
      </p:pic>
      <p:pic>
        <p:nvPicPr>
          <p:cNvPr id="19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2123564"/>
            <a:ext cx="720080" cy="720080"/>
          </a:xfrm>
          <a:prstGeom prst="rect">
            <a:avLst/>
          </a:prstGeom>
          <a:noFill/>
        </p:spPr>
      </p:pic>
      <p:sp>
        <p:nvSpPr>
          <p:cNvPr id="20" name="19 Rectángulo"/>
          <p:cNvSpPr/>
          <p:nvPr/>
        </p:nvSpPr>
        <p:spPr>
          <a:xfrm>
            <a:off x="5759624" y="5517232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baseline="30000" dirty="0" smtClean="0"/>
              <a:t>1</a:t>
            </a:r>
            <a:r>
              <a:rPr lang="es-ES" b="1" dirty="0" smtClean="0"/>
              <a:t> URL </a:t>
            </a:r>
            <a:r>
              <a:rPr lang="ca-ES" i="1" dirty="0" err="1" smtClean="0"/>
              <a:t>Uniform</a:t>
            </a:r>
            <a:r>
              <a:rPr lang="ca-ES" i="1" dirty="0" smtClean="0"/>
              <a:t> </a:t>
            </a:r>
            <a:r>
              <a:rPr lang="ca-ES" i="1" dirty="0" err="1" smtClean="0"/>
              <a:t>Resource</a:t>
            </a:r>
            <a:r>
              <a:rPr lang="ca-ES" i="1" dirty="0" smtClean="0"/>
              <a:t> </a:t>
            </a:r>
            <a:r>
              <a:rPr lang="ca-ES" i="1" dirty="0" err="1" smtClean="0"/>
              <a:t>Locator</a:t>
            </a:r>
            <a:r>
              <a:rPr lang="ca-ES" i="1" dirty="0" smtClean="0"/>
              <a:t/>
            </a:r>
            <a:br>
              <a:rPr lang="ca-ES" i="1" dirty="0" smtClean="0"/>
            </a:br>
            <a:r>
              <a:rPr lang="ca-ES" i="1" dirty="0" err="1" smtClean="0"/>
              <a:t>Enlaces</a:t>
            </a:r>
            <a:r>
              <a:rPr lang="ca-ES" i="1" dirty="0" smtClean="0"/>
              <a:t> </a:t>
            </a:r>
            <a:r>
              <a:rPr lang="ca-ES" i="1" dirty="0" err="1" smtClean="0"/>
              <a:t>internos</a:t>
            </a:r>
            <a:r>
              <a:rPr lang="ca-ES" i="1" dirty="0" smtClean="0"/>
              <a:t>, </a:t>
            </a:r>
            <a:r>
              <a:rPr lang="ca-ES" i="1" dirty="0" err="1" smtClean="0"/>
              <a:t>locales</a:t>
            </a:r>
            <a:r>
              <a:rPr lang="ca-ES" i="1" dirty="0" smtClean="0"/>
              <a:t>, </a:t>
            </a:r>
            <a:r>
              <a:rPr lang="ca-ES" i="1" dirty="0" err="1" smtClean="0"/>
              <a:t>remotos</a:t>
            </a:r>
            <a:r>
              <a:rPr lang="ca-ES" i="1" dirty="0" smtClean="0"/>
              <a:t>, </a:t>
            </a:r>
            <a:r>
              <a:rPr lang="ca-ES" i="1" dirty="0" err="1" smtClean="0"/>
              <a:t>correo</a:t>
            </a:r>
            <a:r>
              <a:rPr lang="ca-ES" i="1" dirty="0" smtClean="0"/>
              <a:t>, </a:t>
            </a:r>
            <a:r>
              <a:rPr lang="ca-ES" i="1" dirty="0" err="1" smtClean="0"/>
              <a:t>archivos</a:t>
            </a:r>
            <a:r>
              <a:rPr lang="ca-ES" i="1" dirty="0" smtClean="0"/>
              <a:t>...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07504" y="5877272"/>
            <a:ext cx="136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/>
              <a:t>Funcionan en todos</a:t>
            </a:r>
            <a:endParaRPr lang="es-ES" sz="1100" dirty="0"/>
          </a:p>
        </p:txBody>
      </p:sp>
      <p:pic>
        <p:nvPicPr>
          <p:cNvPr id="22" name="Picture 3" descr="C:\Users\Marc\Desktop\PROJECTES ONLINE\ETIF Best Formació\IFCD0210 - Desarrollo de aplicaciones con tecnologia web\MF0491_3\UF1841 Elaboració de documents web mitjançant llenguatges de marques\img\RANKING-EXPLORADORE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6093296"/>
            <a:ext cx="727063" cy="500899"/>
          </a:xfrm>
          <a:prstGeom prst="rect">
            <a:avLst/>
          </a:prstGeom>
          <a:noFill/>
        </p:spPr>
      </p:pic>
      <p:sp>
        <p:nvSpPr>
          <p:cNvPr id="23" name="22 Rectángulo"/>
          <p:cNvSpPr/>
          <p:nvPr/>
        </p:nvSpPr>
        <p:spPr>
          <a:xfrm>
            <a:off x="2987824" y="260648"/>
            <a:ext cx="1763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El atributo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href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611560" y="1364575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Como ya hemos visto, los enlaces o vínculos HTML se definen con la etiqueta  </a:t>
            </a:r>
            <a:r>
              <a:rPr lang="es-ES" b="1" dirty="0" smtClean="0"/>
              <a:t>&lt;a&gt;</a:t>
            </a:r>
            <a:r>
              <a:rPr lang="es-ES" dirty="0" smtClean="0"/>
              <a:t> . La dirección del enlace se especifica con el atributo </a:t>
            </a:r>
            <a:r>
              <a:rPr lang="es-ES" b="1" dirty="0" smtClean="0"/>
              <a:t>href</a:t>
            </a:r>
            <a:r>
              <a:rPr lang="es-ES" dirty="0" smtClean="0"/>
              <a:t> :</a:t>
            </a:r>
          </a:p>
          <a:p>
            <a:r>
              <a:rPr lang="es-ES" dirty="0" smtClean="0"/>
              <a:t>Ejemplo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14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724128" y="1340768"/>
            <a:ext cx="3024336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Rectángulo"/>
          <p:cNvSpPr/>
          <p:nvPr/>
        </p:nvSpPr>
        <p:spPr>
          <a:xfrm>
            <a:off x="5796136" y="1340768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/>
              <a:t>&lt;a href=“URL”&gt;</a:t>
            </a:r>
            <a:r>
              <a:rPr lang="es-ES" sz="1600" dirty="0" err="1" smtClean="0"/>
              <a:t>nombrenlace</a:t>
            </a:r>
            <a:r>
              <a:rPr lang="es-ES" sz="1600" b="1" dirty="0" smtClean="0"/>
              <a:t>&lt;/a&gt;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6012160" y="908720"/>
            <a:ext cx="2828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Sintaxis de escritura de href</a:t>
            </a:r>
          </a:p>
        </p:txBody>
      </p:sp>
      <p:pic>
        <p:nvPicPr>
          <p:cNvPr id="24" name="Picture 7" descr="C:\Users\Marc\Desktop\PROJECTES ONLINE\ETIF Best Formació\IFCD0210 - Desarrollo de aplicaciones con tecnologia web\MF0491_3\UF1841 Elaboració de documents web mitjançant llenguatges de marques\baixa-recordator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908720"/>
            <a:ext cx="360040" cy="360040"/>
          </a:xfrm>
          <a:prstGeom prst="rect">
            <a:avLst/>
          </a:prstGeom>
          <a:noFill/>
        </p:spPr>
      </p:pic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196752"/>
            <a:ext cx="720080" cy="720080"/>
          </a:xfrm>
          <a:prstGeom prst="rect">
            <a:avLst/>
          </a:prstGeom>
          <a:noFill/>
        </p:spPr>
      </p:pic>
      <p:sp>
        <p:nvSpPr>
          <p:cNvPr id="23" name="22 Rectángulo"/>
          <p:cNvSpPr/>
          <p:nvPr/>
        </p:nvSpPr>
        <p:spPr>
          <a:xfrm>
            <a:off x="2987824" y="260648"/>
            <a:ext cx="1763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El atributo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href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611560" y="1556792"/>
            <a:ext cx="7056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Valores posibles href: </a:t>
            </a:r>
          </a:p>
          <a:p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Una URL absoluta: apunta a otro sitio web </a:t>
            </a:r>
            <a:br>
              <a:rPr lang="es-ES" dirty="0" smtClean="0"/>
            </a:br>
            <a:r>
              <a:rPr lang="es-ES" dirty="0" smtClean="0"/>
              <a:t>(como href = "http://www.ejemplo.com/") 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Una URL relativa: apunta a un archivo dentro de un sitio web </a:t>
            </a:r>
            <a:br>
              <a:rPr lang="es-ES" dirty="0" smtClean="0"/>
            </a:br>
            <a:r>
              <a:rPr lang="es-ES" dirty="0" smtClean="0"/>
              <a:t>(como </a:t>
            </a:r>
            <a:r>
              <a:rPr lang="es-ES" dirty="0" err="1" smtClean="0"/>
              <a:t>href</a:t>
            </a:r>
            <a:r>
              <a:rPr lang="es-ES" dirty="0" smtClean="0"/>
              <a:t> = </a:t>
            </a:r>
            <a:r>
              <a:rPr lang="en-US" dirty="0" smtClean="0"/>
              <a:t>"</a:t>
            </a:r>
            <a:r>
              <a:rPr lang="es-ES" dirty="0" smtClean="0"/>
              <a:t>defecto.htm") 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Enlace a un elemento con un </a:t>
            </a:r>
            <a:r>
              <a:rPr lang="es-ES" b="1" dirty="0" smtClean="0"/>
              <a:t>ID</a:t>
            </a:r>
            <a:r>
              <a:rPr lang="es-ES" dirty="0" smtClean="0"/>
              <a:t> especificado dentro de la página </a:t>
            </a:r>
          </a:p>
          <a:p>
            <a:r>
              <a:rPr lang="es-ES" dirty="0" smtClean="0"/>
              <a:t>(como href = "#arriba") 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Otros protocolos (como </a:t>
            </a:r>
            <a:r>
              <a:rPr lang="es-ES" dirty="0" err="1" smtClean="0"/>
              <a:t>https</a:t>
            </a:r>
            <a:r>
              <a:rPr lang="es-ES" dirty="0" smtClean="0"/>
              <a:t>: //, ftp: //, </a:t>
            </a:r>
            <a:r>
              <a:rPr lang="es-ES" dirty="0" err="1" smtClean="0"/>
              <a:t>mailto</a:t>
            </a:r>
            <a:r>
              <a:rPr lang="es-ES" dirty="0" smtClean="0"/>
              <a:t> :, </a:t>
            </a:r>
            <a:r>
              <a:rPr lang="es-ES" dirty="0" err="1" smtClean="0"/>
              <a:t>file</a:t>
            </a:r>
            <a:r>
              <a:rPr lang="es-ES" dirty="0" smtClean="0"/>
              <a:t> :, etc.) 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Un </a:t>
            </a:r>
            <a:r>
              <a:rPr lang="es-ES" b="1" dirty="0" smtClean="0"/>
              <a:t>script</a:t>
            </a:r>
            <a:r>
              <a:rPr lang="es-ES" dirty="0" smtClean="0"/>
              <a:t> (como href = "</a:t>
            </a:r>
            <a:r>
              <a:rPr lang="es-ES" dirty="0" err="1" smtClean="0"/>
              <a:t>javascript</a:t>
            </a:r>
            <a:r>
              <a:rPr lang="es-ES" dirty="0" smtClean="0"/>
              <a:t>: </a:t>
            </a:r>
            <a:r>
              <a:rPr lang="es-ES" dirty="0" err="1" smtClean="0"/>
              <a:t>alert</a:t>
            </a:r>
            <a:r>
              <a:rPr lang="es-ES" dirty="0" smtClean="0"/>
              <a:t> ('</a:t>
            </a:r>
            <a:r>
              <a:rPr lang="es-ES" dirty="0" err="1" smtClean="0"/>
              <a:t>Hello</a:t>
            </a:r>
            <a:r>
              <a:rPr lang="es-ES" dirty="0" smtClean="0"/>
              <a:t>');")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15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611560" y="2708920"/>
            <a:ext cx="8064896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32656"/>
            <a:ext cx="360040" cy="360040"/>
          </a:xfrm>
          <a:prstGeom prst="rect">
            <a:avLst/>
          </a:prstGeom>
          <a:noFill/>
        </p:spPr>
      </p:pic>
      <p:sp>
        <p:nvSpPr>
          <p:cNvPr id="23" name="22 Rectángulo"/>
          <p:cNvSpPr/>
          <p:nvPr/>
        </p:nvSpPr>
        <p:spPr>
          <a:xfrm>
            <a:off x="2987824" y="260648"/>
            <a:ext cx="1763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El atributo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href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39552" y="98072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Ejemplos de URL Correo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339588"/>
            <a:ext cx="544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&lt;a href=</a:t>
            </a:r>
            <a:r>
              <a:rPr lang="es-ES" dirty="0" smtClean="0">
                <a:hlinkClick r:id="rId5"/>
              </a:rPr>
              <a:t>“mailto:correo@gmail.com</a:t>
            </a:r>
            <a:r>
              <a:rPr lang="es-ES" dirty="0" smtClean="0"/>
              <a:t>”&gt; Enviar correo&lt;/a&gt;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11560" y="2732727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 "</a:t>
            </a:r>
            <a:r>
              <a:rPr lang="en-US" dirty="0" smtClean="0">
                <a:hlinkClick r:id="rId6"/>
              </a:rPr>
              <a:t>mailto:correo@gmail.com</a:t>
            </a:r>
            <a:r>
              <a:rPr lang="en-US" b="1" dirty="0" smtClean="0">
                <a:hlinkClick r:id="rId6"/>
              </a:rPr>
              <a:t>?cc</a:t>
            </a:r>
            <a:r>
              <a:rPr lang="en-US" dirty="0" smtClean="0">
                <a:hlinkClick r:id="rId6"/>
              </a:rPr>
              <a:t>=</a:t>
            </a:r>
            <a:r>
              <a:rPr lang="en-US" dirty="0" err="1" smtClean="0">
                <a:hlinkClick r:id="rId6"/>
              </a:rPr>
              <a:t>correocopia@gmail.com</a:t>
            </a:r>
            <a:r>
              <a:rPr lang="en-US" b="1" dirty="0" err="1" smtClean="0">
                <a:hlinkClick r:id="rId6"/>
              </a:rPr>
              <a:t>&amp;bcc</a:t>
            </a:r>
            <a:r>
              <a:rPr lang="en-US" dirty="0" smtClean="0">
                <a:hlinkClick r:id="rId6"/>
              </a:rPr>
              <a:t>=</a:t>
            </a:r>
            <a:r>
              <a:rPr lang="en-US" dirty="0" err="1" smtClean="0">
                <a:hlinkClick r:id="rId6"/>
              </a:rPr>
              <a:t>copiaoculta@gmail.com</a:t>
            </a:r>
            <a:r>
              <a:rPr lang="en-US" b="1" dirty="0" err="1" smtClean="0">
                <a:hlinkClick r:id="rId6"/>
              </a:rPr>
              <a:t>&amp;subject</a:t>
            </a:r>
            <a:r>
              <a:rPr lang="en-US" dirty="0" smtClean="0">
                <a:hlinkClick r:id="rId6"/>
              </a:rPr>
              <a:t>=</a:t>
            </a:r>
            <a:r>
              <a:rPr lang="en-US" dirty="0" err="1" smtClean="0">
                <a:hlinkClick r:id="rId6"/>
              </a:rPr>
              <a:t>Asunto</a:t>
            </a:r>
            <a:r>
              <a:rPr lang="en-US" b="1" dirty="0" err="1" smtClean="0">
                <a:hlinkClick r:id="rId6"/>
              </a:rPr>
              <a:t>&amp;body</a:t>
            </a:r>
            <a:r>
              <a:rPr lang="en-US" dirty="0" smtClean="0">
                <a:hlinkClick r:id="rId6"/>
              </a:rPr>
              <a:t>=Cuerpo%20del%20mensaje!</a:t>
            </a:r>
            <a:r>
              <a:rPr lang="en-US" dirty="0" smtClean="0"/>
              <a:t>" 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Envia</a:t>
            </a:r>
            <a:r>
              <a:rPr lang="en-US" dirty="0" smtClean="0"/>
              <a:t> el </a:t>
            </a:r>
            <a:r>
              <a:rPr lang="en-US" dirty="0" err="1" smtClean="0"/>
              <a:t>correo</a:t>
            </a:r>
            <a:r>
              <a:rPr lang="en-US" dirty="0" smtClean="0"/>
              <a:t>&lt;/a&gt;</a:t>
            </a:r>
            <a:endParaRPr lang="es-ES" dirty="0"/>
          </a:p>
        </p:txBody>
      </p:sp>
      <p:pic>
        <p:nvPicPr>
          <p:cNvPr id="28674" name="Picture 2" descr="C:\Users\Marc\Desktop\PROJECTES ONLINE\ETIF Best Formació\IFCD0210 - Desarrollo de aplicaciones con tecnologia web\MF0491_3\UF1841 Elaboració de documents web mitjançant llenguatges de marques\img\correo-gmai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1484784"/>
            <a:ext cx="1095003" cy="1095003"/>
          </a:xfrm>
          <a:prstGeom prst="rect">
            <a:avLst/>
          </a:prstGeom>
          <a:noFill/>
        </p:spPr>
      </p:pic>
      <p:sp>
        <p:nvSpPr>
          <p:cNvPr id="20" name="19 CuadroTexto"/>
          <p:cNvSpPr txBox="1"/>
          <p:nvPr/>
        </p:nvSpPr>
        <p:spPr>
          <a:xfrm>
            <a:off x="1907704" y="155679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 de envío </a:t>
            </a:r>
            <a:r>
              <a:rPr lang="es-ES" b="1" dirty="0" smtClean="0"/>
              <a:t>sencillo</a:t>
            </a:r>
            <a:r>
              <a:rPr lang="es-ES" dirty="0" smtClean="0"/>
              <a:t> de correo y </a:t>
            </a:r>
            <a:r>
              <a:rPr lang="es-ES" b="1" dirty="0" smtClean="0"/>
              <a:t>completo</a:t>
            </a:r>
            <a:r>
              <a:rPr lang="es-ES" dirty="0" smtClean="0"/>
              <a:t> (destinatario, en copia, oculto, asunto del correo y cuerpo del correo)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740353" y="177281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*Copia el código y pruébalo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323528" y="25649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*</a:t>
            </a:r>
            <a:endParaRPr lang="es-ES" dirty="0"/>
          </a:p>
        </p:txBody>
      </p:sp>
      <p:pic>
        <p:nvPicPr>
          <p:cNvPr id="28675" name="Picture 3" descr="C:\Users\Marc\Desktop\PROJECTES ONLINE\ETIF Best Formació\IFCD0210 - Desarrollo de aplicaciones con tecnologia web\MF0491_3\UF1841 Elaboració de documents web mitjançant llenguatges de marques\img\prueba-enlace-href-correo-completo-en-gmail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9872" y="3717032"/>
            <a:ext cx="5040560" cy="2827014"/>
          </a:xfrm>
          <a:prstGeom prst="rect">
            <a:avLst/>
          </a:prstGeom>
          <a:noFill/>
        </p:spPr>
      </p:pic>
      <p:sp>
        <p:nvSpPr>
          <p:cNvPr id="26" name="25 Flecha doblada hacia arriba"/>
          <p:cNvSpPr/>
          <p:nvPr/>
        </p:nvSpPr>
        <p:spPr>
          <a:xfrm rot="5400000">
            <a:off x="1979712" y="3789040"/>
            <a:ext cx="1008112" cy="1584176"/>
          </a:xfrm>
          <a:prstGeom prst="bentUp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504" y="5085184"/>
            <a:ext cx="1067841" cy="1067841"/>
          </a:xfrm>
          <a:prstGeom prst="rect">
            <a:avLst/>
          </a:prstGeom>
          <a:noFill/>
        </p:spPr>
      </p:pic>
      <p:sp>
        <p:nvSpPr>
          <p:cNvPr id="30" name="29 CuadroTexto"/>
          <p:cNvSpPr txBox="1"/>
          <p:nvPr/>
        </p:nvSpPr>
        <p:spPr>
          <a:xfrm>
            <a:off x="899592" y="5157192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>
                <a:solidFill>
                  <a:schemeClr val="bg1">
                    <a:lumMod val="50000"/>
                  </a:schemeClr>
                </a:solidFill>
              </a:rPr>
              <a:t>Fíjate que para los espacios se utiliza el </a:t>
            </a:r>
            <a:r>
              <a:rPr lang="es-ES" sz="1600" b="1" i="1" dirty="0" smtClean="0"/>
              <a:t>%20 </a:t>
            </a:r>
            <a:r>
              <a:rPr lang="es-ES" sz="1600" i="1" dirty="0" smtClean="0">
                <a:solidFill>
                  <a:schemeClr val="bg1">
                    <a:lumMod val="50000"/>
                  </a:schemeClr>
                </a:solidFill>
              </a:rPr>
              <a:t>en los enlaces y es como lo interpreta el navegador</a:t>
            </a:r>
            <a:endParaRPr lang="es-E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16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C:\Users\Marc\Desktop\PROJECTES ONLINE\ETIF Best Formació\IFCD0210 - Desarrollo de aplicaciones con tecnologia web\MF0491_3\UF1841 Elaboració de documents web mitjançant llenguatges de marques\img\telefo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560625"/>
            <a:ext cx="3456384" cy="4297376"/>
          </a:xfrm>
          <a:prstGeom prst="rect">
            <a:avLst/>
          </a:prstGeom>
          <a:noFill/>
        </p:spPr>
      </p:pic>
      <p:sp>
        <p:nvSpPr>
          <p:cNvPr id="24" name="23 Rectángulo"/>
          <p:cNvSpPr/>
          <p:nvPr/>
        </p:nvSpPr>
        <p:spPr>
          <a:xfrm>
            <a:off x="1547664" y="1772816"/>
            <a:ext cx="47525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1547664" y="2276872"/>
            <a:ext cx="511256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332656"/>
            <a:ext cx="360040" cy="360040"/>
          </a:xfrm>
          <a:prstGeom prst="rect">
            <a:avLst/>
          </a:prstGeom>
          <a:noFill/>
        </p:spPr>
      </p:pic>
      <p:sp>
        <p:nvSpPr>
          <p:cNvPr id="23" name="22 Rectángulo"/>
          <p:cNvSpPr/>
          <p:nvPr/>
        </p:nvSpPr>
        <p:spPr>
          <a:xfrm>
            <a:off x="2987824" y="260648"/>
            <a:ext cx="1763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El atributo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href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39552" y="98072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Ejemplos de URL Teléfono (en móviles )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1772816"/>
            <a:ext cx="473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&lt;a </a:t>
            </a:r>
            <a:r>
              <a:rPr lang="es-ES" dirty="0" err="1" smtClean="0"/>
              <a:t>href</a:t>
            </a:r>
            <a:r>
              <a:rPr lang="es-ES" dirty="0" smtClean="0"/>
              <a:t>=</a:t>
            </a:r>
            <a:r>
              <a:rPr lang="en-US" dirty="0" smtClean="0"/>
              <a:t>"</a:t>
            </a:r>
            <a:r>
              <a:rPr lang="es-ES" dirty="0" err="1" smtClean="0"/>
              <a:t>tel</a:t>
            </a:r>
            <a:r>
              <a:rPr lang="es-ES" dirty="0" smtClean="0"/>
              <a:t>:+34111111111</a:t>
            </a:r>
            <a:r>
              <a:rPr lang="en-US" dirty="0" smtClean="0"/>
              <a:t>"</a:t>
            </a:r>
            <a:r>
              <a:rPr lang="es-ES" dirty="0" smtClean="0"/>
              <a:t>&gt; </a:t>
            </a:r>
            <a:r>
              <a:rPr lang="es-ES" dirty="0" err="1" smtClean="0"/>
              <a:t>Lláma</a:t>
            </a:r>
            <a:r>
              <a:rPr lang="es-ES" dirty="0" smtClean="0"/>
              <a:t> ahora&lt;/a&gt;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547664" y="233958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&lt;a </a:t>
            </a:r>
            <a:r>
              <a:rPr lang="es-ES" dirty="0" err="1" smtClean="0"/>
              <a:t>href</a:t>
            </a:r>
            <a:r>
              <a:rPr lang="es-ES" dirty="0" smtClean="0"/>
              <a:t>=</a:t>
            </a:r>
            <a:r>
              <a:rPr lang="en-US" dirty="0" smtClean="0"/>
              <a:t>"</a:t>
            </a:r>
            <a:r>
              <a:rPr lang="es-ES" dirty="0" smtClean="0"/>
              <a:t>tel://931111111</a:t>
            </a:r>
            <a:r>
              <a:rPr lang="en-US" dirty="0" smtClean="0"/>
              <a:t>"</a:t>
            </a:r>
            <a:r>
              <a:rPr lang="es-ES" dirty="0" smtClean="0"/>
              <a:t>&gt;Llámanos y contacta&lt;/a&gt;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092280" y="1772816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*Copia el código y pruébalo en alguna página y ábrela con tu </a:t>
            </a:r>
            <a:r>
              <a:rPr lang="en-GB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smartphone</a:t>
            </a:r>
            <a:endParaRPr lang="en-GB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259632" y="17728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*</a:t>
            </a:r>
            <a:endParaRPr lang="es-ES" dirty="0"/>
          </a:p>
        </p:txBody>
      </p:sp>
      <p:sp>
        <p:nvSpPr>
          <p:cNvPr id="26" name="25 Flecha doblada hacia arriba"/>
          <p:cNvSpPr/>
          <p:nvPr/>
        </p:nvSpPr>
        <p:spPr>
          <a:xfrm rot="5400000">
            <a:off x="2195736" y="2924944"/>
            <a:ext cx="1152128" cy="864096"/>
          </a:xfrm>
          <a:prstGeom prst="bentUp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699" name="Picture 3" descr="C:\Users\Marc\Desktop\PROJECTES ONLINE\ETIF Best Formació\IFCD0210 - Desarrollo de aplicaciones con tecnologia web\MF0491_3\UF1841 Elaboració de documents web mitjançant llenguatges de marques\img\ejemplo-llamada-enlace-href-teclado-cli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3140968"/>
            <a:ext cx="1296143" cy="2214965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"/>
          <p:cNvSpPr/>
          <p:nvPr/>
        </p:nvSpPr>
        <p:spPr>
          <a:xfrm>
            <a:off x="1547664" y="1772816"/>
            <a:ext cx="554461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1259632" y="4149081"/>
            <a:ext cx="576064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32656"/>
            <a:ext cx="360040" cy="360040"/>
          </a:xfrm>
          <a:prstGeom prst="rect">
            <a:avLst/>
          </a:prstGeom>
          <a:noFill/>
        </p:spPr>
      </p:pic>
      <p:sp>
        <p:nvSpPr>
          <p:cNvPr id="23" name="22 Rectángulo"/>
          <p:cNvSpPr/>
          <p:nvPr/>
        </p:nvSpPr>
        <p:spPr>
          <a:xfrm>
            <a:off x="2987824" y="260648"/>
            <a:ext cx="1763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El atributo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href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39552" y="98072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Ejemplos de URL Archivos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1772816"/>
            <a:ext cx="576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&lt;a </a:t>
            </a:r>
            <a:r>
              <a:rPr lang="es-ES" dirty="0" err="1" smtClean="0"/>
              <a:t>href</a:t>
            </a:r>
            <a:r>
              <a:rPr lang="es-ES" dirty="0" smtClean="0"/>
              <a:t>=</a:t>
            </a:r>
            <a:r>
              <a:rPr lang="en-US" dirty="0" smtClean="0"/>
              <a:t>"</a:t>
            </a:r>
            <a:r>
              <a:rPr lang="es-ES" dirty="0" smtClean="0"/>
              <a:t>archivo.pdf</a:t>
            </a:r>
            <a:r>
              <a:rPr lang="en-US" dirty="0" smtClean="0"/>
              <a:t>"</a:t>
            </a:r>
            <a:r>
              <a:rPr lang="es-ES" dirty="0" smtClean="0"/>
              <a:t>&gt;Revisa nuestro documento PDF&lt;/a&gt;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259632" y="4211797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&lt;a </a:t>
            </a:r>
            <a:r>
              <a:rPr lang="es-ES" dirty="0" err="1" smtClean="0"/>
              <a:t>href</a:t>
            </a:r>
            <a:r>
              <a:rPr lang="es-ES" dirty="0" smtClean="0"/>
              <a:t>=</a:t>
            </a:r>
            <a:r>
              <a:rPr lang="en-US" dirty="0" smtClean="0"/>
              <a:t>"</a:t>
            </a:r>
            <a:r>
              <a:rPr lang="es-ES" dirty="0" smtClean="0"/>
              <a:t>archivo.zip</a:t>
            </a:r>
            <a:r>
              <a:rPr lang="en-US" dirty="0" smtClean="0"/>
              <a:t>"</a:t>
            </a:r>
            <a:r>
              <a:rPr lang="es-ES" dirty="0" smtClean="0"/>
              <a:t> </a:t>
            </a:r>
            <a:r>
              <a:rPr lang="en-GB" b="1" i="1" dirty="0" smtClean="0"/>
              <a:t>download</a:t>
            </a:r>
            <a:r>
              <a:rPr lang="ca-ES" dirty="0" smtClean="0"/>
              <a:t> </a:t>
            </a:r>
            <a:r>
              <a:rPr lang="es-ES" dirty="0" smtClean="0"/>
              <a:t>&gt;Descarga el archivo.zip&lt;/a&gt;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475656" y="2276872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Este ejemplo abrirá en el navegador el archivo PDF y se visualizará si el navegador puede leerlo, en Google </a:t>
            </a:r>
            <a:r>
              <a:rPr lang="es-ES" dirty="0" err="1" smtClean="0"/>
              <a:t>Chrome</a:t>
            </a:r>
            <a:r>
              <a:rPr lang="es-ES" dirty="0" smtClean="0"/>
              <a:t> por ejemplo se pueden leer archivos PDF sin descargarlos</a:t>
            </a:r>
            <a:endParaRPr lang="es-ES" dirty="0"/>
          </a:p>
        </p:txBody>
      </p:sp>
      <p:sp>
        <p:nvSpPr>
          <p:cNvPr id="26" name="25 Flecha doblada hacia arriba"/>
          <p:cNvSpPr/>
          <p:nvPr/>
        </p:nvSpPr>
        <p:spPr>
          <a:xfrm rot="5400000">
            <a:off x="1907704" y="4797153"/>
            <a:ext cx="1152128" cy="864096"/>
          </a:xfrm>
          <a:prstGeom prst="bentUp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22" name="Picture 2" descr="C:\Users\Marc\Desktop\PROJECTES ONLINE\ETIF Best Formació\IFCD0210 - Desarrollo de aplicaciones con tecnologia web\MF0491_3\UF1841 Elaboració de documents web mitjançant llenguatges de marques\img\titulo-archivos-descargabl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3" y="4914577"/>
            <a:ext cx="1656184" cy="1466751"/>
          </a:xfrm>
          <a:prstGeom prst="rect">
            <a:avLst/>
          </a:prstGeom>
          <a:noFill/>
        </p:spPr>
      </p:pic>
      <p:pic>
        <p:nvPicPr>
          <p:cNvPr id="30723" name="Picture 3" descr="C:\Users\Marc\Desktop\PROJECTES ONLINE\ETIF Best Formació\IFCD0210 - Desarrollo de aplicaciones con tecnologia web\MF0491_3\UF1841 Elaboració de documents web mitjançant llenguatges de marques\img\pd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1628800"/>
            <a:ext cx="563935" cy="563935"/>
          </a:xfrm>
          <a:prstGeom prst="rect">
            <a:avLst/>
          </a:prstGeom>
          <a:noFill/>
        </p:spPr>
      </p:pic>
      <p:pic>
        <p:nvPicPr>
          <p:cNvPr id="30724" name="Picture 4" descr="C:\Users\Marc\Desktop\PROJECTES ONLINE\ETIF Best Formació\IFCD0210 - Desarrollo de aplicaciones con tecnologia web\MF0491_3\UF1841 Elaboració de documents web mitjançant llenguatges de marques\img\compresores-zip-ra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3356993"/>
            <a:ext cx="1339330" cy="745914"/>
          </a:xfrm>
          <a:prstGeom prst="rect">
            <a:avLst/>
          </a:prstGeom>
          <a:noFill/>
        </p:spPr>
      </p:pic>
      <p:sp>
        <p:nvSpPr>
          <p:cNvPr id="29" name="28 Rectángulo"/>
          <p:cNvSpPr/>
          <p:nvPr/>
        </p:nvSpPr>
        <p:spPr>
          <a:xfrm>
            <a:off x="4788024" y="4725144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Para descargar los archivos bastará con colocar la palabra </a:t>
            </a:r>
            <a:r>
              <a:rPr lang="en-GB" b="1" dirty="0" smtClean="0"/>
              <a:t>download</a:t>
            </a:r>
            <a:r>
              <a:rPr lang="es-ES" dirty="0" smtClean="0"/>
              <a:t> detrás de la URL para que se nos descargue el archivo enlazado. </a:t>
            </a:r>
            <a:r>
              <a:rPr lang="es-ES" b="1" i="1" dirty="0" smtClean="0"/>
              <a:t>Si se quiere </a:t>
            </a:r>
            <a:r>
              <a:rPr lang="es-ES" dirty="0" smtClean="0"/>
              <a:t>se puede dar valor al atributo</a:t>
            </a:r>
          </a:p>
          <a:p>
            <a:r>
              <a:rPr lang="es-ES" dirty="0" err="1" smtClean="0"/>
              <a:t>download</a:t>
            </a:r>
            <a:r>
              <a:rPr lang="es-ES" b="1" dirty="0" smtClean="0"/>
              <a:t>=“nombre fichero”</a:t>
            </a:r>
            <a:endParaRPr lang="es-ES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"/>
          <p:cNvSpPr/>
          <p:nvPr/>
        </p:nvSpPr>
        <p:spPr>
          <a:xfrm>
            <a:off x="395536" y="1844824"/>
            <a:ext cx="828092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04664"/>
            <a:ext cx="360040" cy="360040"/>
          </a:xfrm>
          <a:prstGeom prst="rect">
            <a:avLst/>
          </a:prstGeom>
          <a:noFill/>
        </p:spPr>
      </p:pic>
      <p:sp>
        <p:nvSpPr>
          <p:cNvPr id="23" name="22 Rectángulo"/>
          <p:cNvSpPr/>
          <p:nvPr/>
        </p:nvSpPr>
        <p:spPr>
          <a:xfrm>
            <a:off x="2987824" y="260648"/>
            <a:ext cx="2007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El atributo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target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539552" y="1124744"/>
            <a:ext cx="63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atributo</a:t>
            </a:r>
            <a:r>
              <a:rPr lang="es-ES" b="1" dirty="0" smtClean="0"/>
              <a:t> target </a:t>
            </a:r>
            <a:r>
              <a:rPr lang="es-ES" dirty="0" smtClean="0"/>
              <a:t>especifica dónde abrir el documento del enlace: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611560" y="2564904"/>
            <a:ext cx="77768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 smtClean="0">
                <a:solidFill>
                  <a:schemeClr val="accent1">
                    <a:lumMod val="75000"/>
                  </a:schemeClr>
                </a:solidFill>
              </a:rPr>
              <a:t>Definición y Uso</a:t>
            </a:r>
          </a:p>
          <a:p>
            <a:r>
              <a:rPr lang="es-ES" dirty="0" smtClean="0"/>
              <a:t>El atributo de destino </a:t>
            </a:r>
            <a:r>
              <a:rPr lang="es-ES" b="1" dirty="0" smtClean="0"/>
              <a:t>target</a:t>
            </a:r>
            <a:r>
              <a:rPr lang="es-ES" dirty="0" smtClean="0"/>
              <a:t> especifica dónde abrir el documento vinculado.</a:t>
            </a:r>
          </a:p>
          <a:p>
            <a:r>
              <a:rPr lang="es-ES" dirty="0" smtClean="0"/>
              <a:t>Se utiliza para abrir el documento en los navegadores, en una nueva pestaña, en la misma pestaña, </a:t>
            </a:r>
            <a:r>
              <a:rPr lang="es-ES" dirty="0" err="1" smtClean="0"/>
              <a:t>etc</a:t>
            </a:r>
            <a:endParaRPr lang="es-ES" dirty="0" smtClean="0"/>
          </a:p>
        </p:txBody>
      </p:sp>
      <p:sp>
        <p:nvSpPr>
          <p:cNvPr id="32" name="31 Rectángulo"/>
          <p:cNvSpPr/>
          <p:nvPr/>
        </p:nvSpPr>
        <p:spPr>
          <a:xfrm>
            <a:off x="467544" y="191683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&lt;a href="https://pr0j3ct.com" target="_</a:t>
            </a:r>
            <a:r>
              <a:rPr lang="es-ES" dirty="0" err="1" smtClean="0"/>
              <a:t>blank</a:t>
            </a:r>
            <a:r>
              <a:rPr lang="es-ES" dirty="0" smtClean="0"/>
              <a:t>"&gt;Pr0j3ct&lt;/a&gt;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107504" y="5877272"/>
            <a:ext cx="136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/>
              <a:t>Funcionan en todos</a:t>
            </a:r>
            <a:endParaRPr lang="es-ES" sz="1100" dirty="0"/>
          </a:p>
        </p:txBody>
      </p:sp>
      <p:pic>
        <p:nvPicPr>
          <p:cNvPr id="35" name="Picture 3" descr="C:\Users\Marc\Desktop\PROJECTES ONLINE\ETIF Best Formació\IFCD0210 - Desarrollo de aplicaciones con tecnologia web\MF0491_3\UF1841 Elaboració de documents web mitjançant llenguatges de marques\img\RANKING-EXPLORADOR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6093296"/>
            <a:ext cx="727063" cy="500899"/>
          </a:xfrm>
          <a:prstGeom prst="rect">
            <a:avLst/>
          </a:prstGeom>
          <a:noFill/>
        </p:spPr>
      </p:pic>
      <p:sp>
        <p:nvSpPr>
          <p:cNvPr id="36" name="35 Flecha curvada hacia abajo"/>
          <p:cNvSpPr/>
          <p:nvPr/>
        </p:nvSpPr>
        <p:spPr>
          <a:xfrm>
            <a:off x="5436096" y="116632"/>
            <a:ext cx="432048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37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332656"/>
            <a:ext cx="576064" cy="576064"/>
          </a:xfrm>
          <a:prstGeom prst="rect">
            <a:avLst/>
          </a:prstGeom>
          <a:noFill/>
        </p:spPr>
      </p:pic>
      <p:sp>
        <p:nvSpPr>
          <p:cNvPr id="39" name="38 Rectángulo"/>
          <p:cNvSpPr/>
          <p:nvPr/>
        </p:nvSpPr>
        <p:spPr>
          <a:xfrm>
            <a:off x="2411760" y="4437112"/>
            <a:ext cx="4824536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39 Rectángulo"/>
          <p:cNvSpPr/>
          <p:nvPr/>
        </p:nvSpPr>
        <p:spPr>
          <a:xfrm>
            <a:off x="2483768" y="4437112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&lt;a target="_</a:t>
            </a:r>
            <a:r>
              <a:rPr lang="en-US" sz="1600" b="1" dirty="0" err="1" smtClean="0"/>
              <a:t>blank|_self|_parent|_top|</a:t>
            </a:r>
            <a:r>
              <a:rPr lang="en-US" sz="1600" b="1" i="1" dirty="0" err="1" smtClean="0"/>
              <a:t>framename</a:t>
            </a:r>
            <a:r>
              <a:rPr lang="en-US" sz="1600" b="1" dirty="0" smtClean="0"/>
              <a:t>"&gt;</a:t>
            </a:r>
            <a:endParaRPr lang="es-ES" sz="1600" b="1" dirty="0"/>
          </a:p>
        </p:txBody>
      </p:sp>
      <p:sp>
        <p:nvSpPr>
          <p:cNvPr id="41" name="40 Rectángulo"/>
          <p:cNvSpPr/>
          <p:nvPr/>
        </p:nvSpPr>
        <p:spPr>
          <a:xfrm>
            <a:off x="2699792" y="4005064"/>
            <a:ext cx="300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Sintaxis de escritura de 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</a:t>
            </a:r>
          </a:p>
        </p:txBody>
      </p:sp>
      <p:pic>
        <p:nvPicPr>
          <p:cNvPr id="42" name="Picture 7" descr="C:\Users\Marc\Desktop\PROJECTES ONLINE\ETIF Best Formació\IFCD0210 - Desarrollo de aplicaciones con tecnologia web\MF0491_3\UF1841 Elaboració de documents web mitjançant llenguatges de marques\baixa-recordator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4005064"/>
            <a:ext cx="360040" cy="360040"/>
          </a:xfrm>
          <a:prstGeom prst="rect">
            <a:avLst/>
          </a:prstGeom>
          <a:noFill/>
        </p:spPr>
      </p:pic>
      <p:sp>
        <p:nvSpPr>
          <p:cNvPr id="43" name="42 CuadroTexto"/>
          <p:cNvSpPr txBox="1"/>
          <p:nvPr/>
        </p:nvSpPr>
        <p:spPr>
          <a:xfrm>
            <a:off x="323528" y="1556792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75000"/>
                  </a:schemeClr>
                </a:solidFill>
              </a:rPr>
              <a:t>Ejemplo:</a:t>
            </a:r>
            <a:endParaRPr lang="es-E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19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15616" y="2579420"/>
            <a:ext cx="68297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3200" dirty="0" smtClean="0"/>
              <a:t>HTML es fácil de aprender </a:t>
            </a:r>
          </a:p>
          <a:p>
            <a:pPr algn="ctr"/>
            <a:endParaRPr lang="es-ES_tradnl" sz="3200" dirty="0" smtClean="0"/>
          </a:p>
          <a:p>
            <a:pPr algn="ctr"/>
            <a:r>
              <a:rPr lang="es-ES_tradnl" sz="3200" dirty="0" smtClean="0"/>
              <a:t>Disfrútalo, se paciente y practica mucho</a:t>
            </a:r>
            <a:endParaRPr lang="ca-ES" sz="3200" dirty="0"/>
          </a:p>
        </p:txBody>
      </p:sp>
      <p:sp>
        <p:nvSpPr>
          <p:cNvPr id="12" name="11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04664"/>
            <a:ext cx="360040" cy="360040"/>
          </a:xfrm>
          <a:prstGeom prst="rect">
            <a:avLst/>
          </a:prstGeom>
          <a:noFill/>
        </p:spPr>
      </p:pic>
      <p:sp>
        <p:nvSpPr>
          <p:cNvPr id="23" name="22 Rectángulo"/>
          <p:cNvSpPr/>
          <p:nvPr/>
        </p:nvSpPr>
        <p:spPr>
          <a:xfrm>
            <a:off x="2987824" y="260648"/>
            <a:ext cx="2007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El atributo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target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611560" y="1599764"/>
            <a:ext cx="77768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 smtClean="0">
                <a:solidFill>
                  <a:schemeClr val="accent1">
                    <a:lumMod val="75000"/>
                  </a:schemeClr>
                </a:solidFill>
              </a:rPr>
              <a:t>Valores del atributo target</a:t>
            </a:r>
          </a:p>
          <a:p>
            <a:endParaRPr lang="es-ES" sz="20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ca-ES" b="1" dirty="0" smtClean="0">
                <a:solidFill>
                  <a:prstClr val="black"/>
                </a:solidFill>
              </a:rPr>
              <a:t>_</a:t>
            </a:r>
            <a:r>
              <a:rPr lang="ca-ES" b="1" dirty="0" err="1" smtClean="0">
                <a:solidFill>
                  <a:prstClr val="black"/>
                </a:solidFill>
              </a:rPr>
              <a:t>self</a:t>
            </a:r>
            <a:r>
              <a:rPr lang="ca-ES" b="1" dirty="0" smtClean="0">
                <a:solidFill>
                  <a:prstClr val="black"/>
                </a:solidFill>
              </a:rPr>
              <a:t> </a:t>
            </a:r>
            <a:r>
              <a:rPr lang="ca-ES" dirty="0" smtClean="0">
                <a:solidFill>
                  <a:prstClr val="black"/>
                </a:solidFill>
              </a:rPr>
              <a:t>: </a:t>
            </a:r>
            <a:r>
              <a:rPr lang="es-ES" dirty="0" smtClean="0"/>
              <a:t>Es la opción por defecto si no se coloca el atributo target, realiza esta acción. Abre el documento vinculado en el mismo marco en el que se hizo clic</a:t>
            </a:r>
            <a:endParaRPr lang="es-ES" dirty="0" smtClean="0">
              <a:solidFill>
                <a:prstClr val="black"/>
              </a:solidFill>
            </a:endParaRPr>
          </a:p>
          <a:p>
            <a:endParaRPr lang="es-E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b="1" dirty="0" smtClean="0"/>
              <a:t>_</a:t>
            </a:r>
            <a:r>
              <a:rPr lang="es-ES" b="1" dirty="0" err="1" smtClean="0"/>
              <a:t>blank</a:t>
            </a:r>
            <a:r>
              <a:rPr lang="es-ES" b="1" dirty="0" smtClean="0"/>
              <a:t> </a:t>
            </a:r>
            <a:r>
              <a:rPr lang="es-ES" dirty="0" smtClean="0"/>
              <a:t>: Abre el documento vinculado en una nueva ventana o pestaña</a:t>
            </a:r>
          </a:p>
          <a:p>
            <a:endParaRPr lang="es-ES" dirty="0" smtClean="0"/>
          </a:p>
          <a:p>
            <a:r>
              <a:rPr lang="ca-ES" b="1" dirty="0" smtClean="0"/>
              <a:t>_parent</a:t>
            </a:r>
            <a:r>
              <a:rPr lang="ca-ES" dirty="0" smtClean="0"/>
              <a:t> : </a:t>
            </a:r>
            <a:r>
              <a:rPr lang="es-ES" dirty="0" smtClean="0"/>
              <a:t>Abre el documento vinculado en el marco principal</a:t>
            </a:r>
          </a:p>
          <a:p>
            <a:endParaRPr lang="es-ES" dirty="0" smtClean="0"/>
          </a:p>
          <a:p>
            <a:r>
              <a:rPr lang="ca-ES" b="1" dirty="0" smtClean="0"/>
              <a:t>_top </a:t>
            </a:r>
            <a:r>
              <a:rPr lang="ca-ES" dirty="0" smtClean="0"/>
              <a:t>: </a:t>
            </a:r>
            <a:r>
              <a:rPr lang="es-ES" dirty="0" smtClean="0"/>
              <a:t>Abre el documento vinculado en todo el ancho completo de la ventana</a:t>
            </a:r>
            <a:endParaRPr lang="en-US" dirty="0" smtClean="0"/>
          </a:p>
          <a:p>
            <a:endParaRPr lang="en-US" dirty="0" smtClean="0"/>
          </a:p>
          <a:p>
            <a:r>
              <a:rPr lang="en-US" b="1" i="1" dirty="0" err="1" smtClean="0"/>
              <a:t>framename</a:t>
            </a:r>
            <a:r>
              <a:rPr lang="en-US" dirty="0" smtClean="0"/>
              <a:t> : </a:t>
            </a:r>
            <a:r>
              <a:rPr lang="es-ES" dirty="0" smtClean="0"/>
              <a:t>Abre el documento vinculado en un marco (&lt;</a:t>
            </a:r>
            <a:r>
              <a:rPr lang="es-ES" dirty="0" err="1" smtClean="0"/>
              <a:t>frame</a:t>
            </a:r>
            <a:r>
              <a:rPr lang="es-ES" dirty="0" smtClean="0"/>
              <a:t>&gt;) con nombre</a:t>
            </a:r>
          </a:p>
        </p:txBody>
      </p:sp>
      <p:sp>
        <p:nvSpPr>
          <p:cNvPr id="36" name="35 Flecha curvada hacia abajo"/>
          <p:cNvSpPr/>
          <p:nvPr/>
        </p:nvSpPr>
        <p:spPr>
          <a:xfrm>
            <a:off x="5436096" y="116632"/>
            <a:ext cx="432048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37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332656"/>
            <a:ext cx="576064" cy="576064"/>
          </a:xfrm>
          <a:prstGeom prst="rect">
            <a:avLst/>
          </a:prstGeom>
          <a:noFill/>
        </p:spPr>
      </p:pic>
      <p:sp>
        <p:nvSpPr>
          <p:cNvPr id="39" name="38 Rectángulo"/>
          <p:cNvSpPr/>
          <p:nvPr/>
        </p:nvSpPr>
        <p:spPr>
          <a:xfrm>
            <a:off x="5724128" y="1340768"/>
            <a:ext cx="3240360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39 Rectángulo"/>
          <p:cNvSpPr/>
          <p:nvPr/>
        </p:nvSpPr>
        <p:spPr>
          <a:xfrm>
            <a:off x="5796136" y="1340768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&lt;a target="_</a:t>
            </a:r>
            <a:r>
              <a:rPr lang="en-US" sz="1100" dirty="0" err="1" smtClean="0"/>
              <a:t>blank|_self|_parent|_top|</a:t>
            </a:r>
            <a:r>
              <a:rPr lang="en-US" sz="1100" i="1" dirty="0" err="1" smtClean="0"/>
              <a:t>framename</a:t>
            </a:r>
            <a:r>
              <a:rPr lang="en-US" sz="1100" dirty="0" smtClean="0"/>
              <a:t>"&gt;</a:t>
            </a:r>
            <a:endParaRPr lang="es-ES" sz="1100" dirty="0"/>
          </a:p>
        </p:txBody>
      </p:sp>
      <p:sp>
        <p:nvSpPr>
          <p:cNvPr id="41" name="40 Rectángulo"/>
          <p:cNvSpPr/>
          <p:nvPr/>
        </p:nvSpPr>
        <p:spPr>
          <a:xfrm>
            <a:off x="5724128" y="980728"/>
            <a:ext cx="88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Sintaxis</a:t>
            </a:r>
            <a:endParaRPr lang="es-E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2" name="Picture 7" descr="C:\Users\Marc\Desktop\PROJECTES ONLINE\ETIF Best Formació\IFCD0210 - Desarrollo de aplicaciones con tecnologia web\MF0491_3\UF1841 Elaboració de documents web mitjançant llenguatges de marques\baixa-recordator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1268760"/>
            <a:ext cx="360040" cy="360040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"/>
          <p:cNvSpPr/>
          <p:nvPr/>
        </p:nvSpPr>
        <p:spPr>
          <a:xfrm>
            <a:off x="395536" y="1844824"/>
            <a:ext cx="799288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04664"/>
            <a:ext cx="360040" cy="360040"/>
          </a:xfrm>
          <a:prstGeom prst="rect">
            <a:avLst/>
          </a:prstGeom>
          <a:noFill/>
        </p:spPr>
      </p:pic>
      <p:sp>
        <p:nvSpPr>
          <p:cNvPr id="30" name="29 CuadroTexto"/>
          <p:cNvSpPr txBox="1"/>
          <p:nvPr/>
        </p:nvSpPr>
        <p:spPr>
          <a:xfrm>
            <a:off x="539552" y="1124744"/>
            <a:ext cx="63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atributo</a:t>
            </a:r>
            <a:r>
              <a:rPr lang="es-ES" b="1" dirty="0" smtClean="0"/>
              <a:t> target </a:t>
            </a:r>
            <a:r>
              <a:rPr lang="es-ES" dirty="0" smtClean="0"/>
              <a:t>especifica dónde abrir el documento del enlace: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611560" y="2564904"/>
            <a:ext cx="77768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 smtClean="0">
                <a:solidFill>
                  <a:schemeClr val="accent1">
                    <a:lumMod val="75000"/>
                  </a:schemeClr>
                </a:solidFill>
              </a:rPr>
              <a:t>Definición y Uso</a:t>
            </a:r>
          </a:p>
          <a:p>
            <a:r>
              <a:rPr lang="es-ES" dirty="0" smtClean="0"/>
              <a:t>El atributo </a:t>
            </a:r>
            <a:r>
              <a:rPr lang="es-ES" b="1" dirty="0" err="1" smtClean="0"/>
              <a:t>rel</a:t>
            </a:r>
            <a:r>
              <a:rPr lang="es-ES" dirty="0" smtClean="0"/>
              <a:t> especifica la relación entre el documento actual y el documento vinculado.</a:t>
            </a:r>
          </a:p>
          <a:p>
            <a:r>
              <a:rPr lang="es-ES" dirty="0" smtClean="0"/>
              <a:t>Sólo se utiliza si el atributo </a:t>
            </a:r>
            <a:r>
              <a:rPr lang="es-ES" b="1" dirty="0" smtClean="0"/>
              <a:t>href</a:t>
            </a:r>
            <a:r>
              <a:rPr lang="es-ES" dirty="0" smtClean="0"/>
              <a:t> está presente.</a:t>
            </a:r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467544" y="191683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&lt;a href="https://pr0j3ct.com" </a:t>
            </a:r>
            <a:r>
              <a:rPr lang="es-ES" dirty="0" err="1" smtClean="0"/>
              <a:t>rel</a:t>
            </a:r>
            <a:r>
              <a:rPr lang="es-ES" dirty="0" smtClean="0"/>
              <a:t>=</a:t>
            </a:r>
            <a:r>
              <a:rPr lang="en-US" dirty="0" smtClean="0"/>
              <a:t>"</a:t>
            </a:r>
            <a:r>
              <a:rPr lang="es-ES" dirty="0" err="1" smtClean="0"/>
              <a:t>nofollow</a:t>
            </a:r>
            <a:r>
              <a:rPr lang="es-ES" dirty="0" smtClean="0"/>
              <a:t>"&gt;Web Pr0j3ct&lt;/a&gt;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107504" y="5877272"/>
            <a:ext cx="136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/>
              <a:t>Funcionan en todos</a:t>
            </a:r>
            <a:endParaRPr lang="es-ES" sz="1100" dirty="0"/>
          </a:p>
        </p:txBody>
      </p:sp>
      <p:pic>
        <p:nvPicPr>
          <p:cNvPr id="35" name="Picture 3" descr="C:\Users\Marc\Desktop\PROJECTES ONLINE\ETIF Best Formació\IFCD0210 - Desarrollo de aplicaciones con tecnologia web\MF0491_3\UF1841 Elaboració de documents web mitjançant llenguatges de marques\img\RANKING-EXPLORADOR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6093296"/>
            <a:ext cx="727063" cy="500899"/>
          </a:xfrm>
          <a:prstGeom prst="rect">
            <a:avLst/>
          </a:prstGeom>
          <a:noFill/>
        </p:spPr>
      </p:pic>
      <p:sp>
        <p:nvSpPr>
          <p:cNvPr id="36" name="35 Flecha curvada hacia abajo"/>
          <p:cNvSpPr/>
          <p:nvPr/>
        </p:nvSpPr>
        <p:spPr>
          <a:xfrm>
            <a:off x="5436096" y="116632"/>
            <a:ext cx="432048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37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332656"/>
            <a:ext cx="576064" cy="576064"/>
          </a:xfrm>
          <a:prstGeom prst="rect">
            <a:avLst/>
          </a:prstGeom>
          <a:noFill/>
        </p:spPr>
      </p:pic>
      <p:sp>
        <p:nvSpPr>
          <p:cNvPr id="39" name="38 Rectángulo"/>
          <p:cNvSpPr/>
          <p:nvPr/>
        </p:nvSpPr>
        <p:spPr>
          <a:xfrm>
            <a:off x="3563888" y="4725144"/>
            <a:ext cx="1656184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39 Rectángulo"/>
          <p:cNvSpPr/>
          <p:nvPr/>
        </p:nvSpPr>
        <p:spPr>
          <a:xfrm>
            <a:off x="3635896" y="4725144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&lt;a </a:t>
            </a:r>
            <a:r>
              <a:rPr lang="en-US" sz="1600" b="1" dirty="0" err="1" smtClean="0"/>
              <a:t>rel</a:t>
            </a:r>
            <a:r>
              <a:rPr lang="en-US" sz="1600" b="1" dirty="0" smtClean="0"/>
              <a:t>="valor"&gt;</a:t>
            </a:r>
            <a:endParaRPr lang="es-ES" sz="1600" b="1" dirty="0"/>
          </a:p>
        </p:txBody>
      </p:sp>
      <p:sp>
        <p:nvSpPr>
          <p:cNvPr id="41" name="40 Rectángulo"/>
          <p:cNvSpPr/>
          <p:nvPr/>
        </p:nvSpPr>
        <p:spPr>
          <a:xfrm>
            <a:off x="2339752" y="4283804"/>
            <a:ext cx="300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Sintaxis de escritura de 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</a:t>
            </a:r>
          </a:p>
        </p:txBody>
      </p:sp>
      <p:pic>
        <p:nvPicPr>
          <p:cNvPr id="42" name="Picture 7" descr="C:\Users\Marc\Desktop\PROJECTES ONLINE\ETIF Best Formació\IFCD0210 - Desarrollo de aplicaciones con tecnologia web\MF0491_3\UF1841 Elaboració de documents web mitjançant llenguatges de marques\baixa-recordator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4283804"/>
            <a:ext cx="360040" cy="360040"/>
          </a:xfrm>
          <a:prstGeom prst="rect">
            <a:avLst/>
          </a:prstGeom>
          <a:noFill/>
        </p:spPr>
      </p:pic>
      <p:sp>
        <p:nvSpPr>
          <p:cNvPr id="43" name="42 CuadroTexto"/>
          <p:cNvSpPr txBox="1"/>
          <p:nvPr/>
        </p:nvSpPr>
        <p:spPr>
          <a:xfrm>
            <a:off x="323528" y="1556792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75000"/>
                  </a:schemeClr>
                </a:solidFill>
              </a:rPr>
              <a:t>Ejemplo:</a:t>
            </a:r>
            <a:endParaRPr lang="es-E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2987824" y="260648"/>
            <a:ext cx="157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El atributo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</a:rPr>
              <a:t>rel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21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 redondeado"/>
          <p:cNvSpPr/>
          <p:nvPr/>
        </p:nvSpPr>
        <p:spPr>
          <a:xfrm>
            <a:off x="4355976" y="3861048"/>
            <a:ext cx="4644008" cy="1008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04664"/>
            <a:ext cx="360040" cy="360040"/>
          </a:xfrm>
          <a:prstGeom prst="rect">
            <a:avLst/>
          </a:prstGeom>
          <a:noFill/>
        </p:spPr>
      </p:pic>
      <p:sp>
        <p:nvSpPr>
          <p:cNvPr id="23" name="22 Rectángulo"/>
          <p:cNvSpPr/>
          <p:nvPr/>
        </p:nvSpPr>
        <p:spPr>
          <a:xfrm>
            <a:off x="2987824" y="260648"/>
            <a:ext cx="157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El atributo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</a:rPr>
              <a:t>rel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11560" y="1599764"/>
            <a:ext cx="77768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 smtClean="0">
                <a:solidFill>
                  <a:schemeClr val="accent1">
                    <a:lumMod val="75000"/>
                  </a:schemeClr>
                </a:solidFill>
              </a:rPr>
              <a:t>Valores (los más destacados de ejemplo) del atributo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</a:rPr>
              <a:t>rel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20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ca-ES" b="1" dirty="0" err="1" smtClean="0"/>
              <a:t>author</a:t>
            </a:r>
            <a:r>
              <a:rPr lang="ca-ES" dirty="0" smtClean="0"/>
              <a:t> </a:t>
            </a:r>
            <a:r>
              <a:rPr lang="ca-ES" dirty="0" smtClean="0">
                <a:solidFill>
                  <a:prstClr val="black"/>
                </a:solidFill>
              </a:rPr>
              <a:t>: </a:t>
            </a:r>
            <a:r>
              <a:rPr lang="es-ES" dirty="0" smtClean="0"/>
              <a:t>Proporciona un enlace del autor del documento (Le dice a Google que en este enlace hay más información sobre el autor del documento en el cual esta el enlace) </a:t>
            </a:r>
            <a:endParaRPr lang="es-ES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35 Flecha curvada hacia abajo"/>
          <p:cNvSpPr/>
          <p:nvPr/>
        </p:nvSpPr>
        <p:spPr>
          <a:xfrm>
            <a:off x="5436096" y="116632"/>
            <a:ext cx="432048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37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332656"/>
            <a:ext cx="576064" cy="576064"/>
          </a:xfrm>
          <a:prstGeom prst="rect">
            <a:avLst/>
          </a:prstGeom>
          <a:noFill/>
        </p:spPr>
      </p:pic>
      <p:sp>
        <p:nvSpPr>
          <p:cNvPr id="39" name="38 Rectángulo"/>
          <p:cNvSpPr/>
          <p:nvPr/>
        </p:nvSpPr>
        <p:spPr>
          <a:xfrm>
            <a:off x="7668344" y="1268760"/>
            <a:ext cx="1152128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39 Rectángulo"/>
          <p:cNvSpPr/>
          <p:nvPr/>
        </p:nvSpPr>
        <p:spPr>
          <a:xfrm>
            <a:off x="7740352" y="1268760"/>
            <a:ext cx="11521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&lt;a </a:t>
            </a:r>
            <a:r>
              <a:rPr lang="en-US" sz="1100" dirty="0" err="1" smtClean="0"/>
              <a:t>rel</a:t>
            </a:r>
            <a:r>
              <a:rPr lang="en-US" sz="1100" dirty="0" smtClean="0"/>
              <a:t>=“author"&gt;</a:t>
            </a:r>
            <a:endParaRPr lang="es-ES" sz="1100" dirty="0"/>
          </a:p>
        </p:txBody>
      </p:sp>
      <p:sp>
        <p:nvSpPr>
          <p:cNvPr id="41" name="40 Rectángulo"/>
          <p:cNvSpPr/>
          <p:nvPr/>
        </p:nvSpPr>
        <p:spPr>
          <a:xfrm>
            <a:off x="7668344" y="908720"/>
            <a:ext cx="88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Sintaxis</a:t>
            </a:r>
            <a:endParaRPr lang="es-E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2" name="Picture 7" descr="C:\Users\Marc\Desktop\PROJECTES ONLINE\ETIF Best Formació\IFCD0210 - Desarrollo de aplicaciones con tecnologia web\MF0491_3\UF1841 Elaboració de documents web mitjançant llenguatges de marques\baixa-recordator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1196752"/>
            <a:ext cx="360040" cy="360040"/>
          </a:xfrm>
          <a:prstGeom prst="rect">
            <a:avLst/>
          </a:prstGeom>
          <a:noFill/>
        </p:spPr>
      </p:pic>
      <p:sp>
        <p:nvSpPr>
          <p:cNvPr id="17" name="16 Rectángulo"/>
          <p:cNvSpPr/>
          <p:nvPr/>
        </p:nvSpPr>
        <p:spPr>
          <a:xfrm>
            <a:off x="4355976" y="3789040"/>
            <a:ext cx="46440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 smtClean="0">
                <a:solidFill>
                  <a:prstClr val="black"/>
                </a:solidFill>
              </a:rPr>
              <a:t>&lt;a </a:t>
            </a:r>
            <a:r>
              <a:rPr lang="pt-BR" sz="1600" dirty="0" err="1" smtClean="0">
                <a:solidFill>
                  <a:prstClr val="black"/>
                </a:solidFill>
              </a:rPr>
              <a:t>href</a:t>
            </a:r>
            <a:r>
              <a:rPr lang="pt-BR" sz="1600" dirty="0" smtClean="0">
                <a:solidFill>
                  <a:prstClr val="black"/>
                </a:solidFill>
              </a:rPr>
              <a:t>="https://solucionsprojectesonline.com/author/marc/" </a:t>
            </a:r>
            <a:r>
              <a:rPr lang="pt-BR" sz="1600" dirty="0" err="1" smtClean="0">
                <a:solidFill>
                  <a:prstClr val="black"/>
                </a:solidFill>
              </a:rPr>
              <a:t>title</a:t>
            </a:r>
            <a:r>
              <a:rPr lang="pt-BR" sz="1600" dirty="0" smtClean="0">
                <a:solidFill>
                  <a:prstClr val="black"/>
                </a:solidFill>
              </a:rPr>
              <a:t>="Entradas de Marc Esteve Garcia" </a:t>
            </a:r>
            <a:r>
              <a:rPr lang="pt-BR" sz="1600" b="1" dirty="0" err="1" smtClean="0">
                <a:solidFill>
                  <a:prstClr val="black"/>
                </a:solidFill>
              </a:rPr>
              <a:t>rel</a:t>
            </a:r>
            <a:r>
              <a:rPr lang="pt-BR" sz="1600" b="1" dirty="0" smtClean="0">
                <a:solidFill>
                  <a:prstClr val="black"/>
                </a:solidFill>
              </a:rPr>
              <a:t>="</a:t>
            </a:r>
            <a:r>
              <a:rPr lang="pt-BR" sz="1600" b="1" dirty="0" err="1" smtClean="0">
                <a:solidFill>
                  <a:prstClr val="black"/>
                </a:solidFill>
              </a:rPr>
              <a:t>author</a:t>
            </a:r>
            <a:r>
              <a:rPr lang="pt-BR" sz="1600" b="1" dirty="0" smtClean="0">
                <a:solidFill>
                  <a:prstClr val="black"/>
                </a:solidFill>
              </a:rPr>
              <a:t>"</a:t>
            </a:r>
            <a:r>
              <a:rPr lang="pt-BR" sz="1600" dirty="0" smtClean="0">
                <a:solidFill>
                  <a:prstClr val="black"/>
                </a:solidFill>
              </a:rPr>
              <a:t>&gt;Marc Esteve Garcia&lt;/a&gt;</a:t>
            </a:r>
            <a:endParaRPr lang="es-ES" sz="1600" dirty="0" smtClean="0">
              <a:solidFill>
                <a:prstClr val="black"/>
              </a:solidFill>
            </a:endParaRPr>
          </a:p>
        </p:txBody>
      </p:sp>
      <p:pic>
        <p:nvPicPr>
          <p:cNvPr id="34818" name="Picture 2" descr="C:\Users\Marc\Desktop\PROJECTES ONLINE\ETIF Best Formació\IFCD0210 - Desarrollo de aplicaciones con tecnologia web\MF0491_3\UF1841 Elaboració de documents web mitjançant llenguatges de marques\img\articl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645024"/>
            <a:ext cx="3456384" cy="2262567"/>
          </a:xfrm>
          <a:prstGeom prst="rect">
            <a:avLst/>
          </a:prstGeom>
          <a:noFill/>
        </p:spPr>
      </p:pic>
      <p:sp>
        <p:nvSpPr>
          <p:cNvPr id="20" name="19 Elipse"/>
          <p:cNvSpPr/>
          <p:nvPr/>
        </p:nvSpPr>
        <p:spPr>
          <a:xfrm>
            <a:off x="827584" y="4293096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1763688" y="3212976"/>
            <a:ext cx="32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Artículo con enlace </a:t>
            </a:r>
            <a:r>
              <a:rPr lang="es-ES" dirty="0" err="1" smtClean="0"/>
              <a:t>rel</a:t>
            </a:r>
            <a:r>
              <a:rPr lang="es-ES" dirty="0" smtClean="0"/>
              <a:t>=“</a:t>
            </a:r>
            <a:r>
              <a:rPr lang="es-ES" dirty="0" err="1" smtClean="0"/>
              <a:t>author</a:t>
            </a:r>
            <a:r>
              <a:rPr lang="es-ES" dirty="0" smtClean="0"/>
              <a:t>”</a:t>
            </a:r>
            <a:endParaRPr lang="es-ES" dirty="0"/>
          </a:p>
        </p:txBody>
      </p:sp>
      <p:cxnSp>
        <p:nvCxnSpPr>
          <p:cNvPr id="26" name="25 Conector recto de flecha"/>
          <p:cNvCxnSpPr>
            <a:stCxn id="20" idx="6"/>
          </p:cNvCxnSpPr>
          <p:nvPr/>
        </p:nvCxnSpPr>
        <p:spPr>
          <a:xfrm flipV="1">
            <a:off x="1475656" y="4149080"/>
            <a:ext cx="28083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5229200"/>
            <a:ext cx="1067841" cy="1067841"/>
          </a:xfrm>
          <a:prstGeom prst="rect">
            <a:avLst/>
          </a:prstGeom>
          <a:noFill/>
        </p:spPr>
      </p:pic>
      <p:sp>
        <p:nvSpPr>
          <p:cNvPr id="29" name="28 CuadroTexto"/>
          <p:cNvSpPr txBox="1"/>
          <p:nvPr/>
        </p:nvSpPr>
        <p:spPr>
          <a:xfrm>
            <a:off x="5004048" y="5580529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>
                <a:solidFill>
                  <a:schemeClr val="bg1">
                    <a:lumMod val="50000"/>
                  </a:schemeClr>
                </a:solidFill>
              </a:rPr>
              <a:t>Por supuesto, </a:t>
            </a:r>
            <a:r>
              <a:rPr lang="es-ES" sz="1600" i="1" smtClean="0">
                <a:solidFill>
                  <a:schemeClr val="bg1">
                    <a:lumMod val="50000"/>
                  </a:schemeClr>
                </a:solidFill>
              </a:rPr>
              <a:t>esta dándole </a:t>
            </a:r>
            <a:r>
              <a:rPr lang="es-ES" sz="1600" i="1" dirty="0" smtClean="0">
                <a:solidFill>
                  <a:schemeClr val="bg1">
                    <a:lumMod val="50000"/>
                  </a:schemeClr>
                </a:solidFill>
              </a:rPr>
              <a:t>información a Google y esta complementando el artículo</a:t>
            </a:r>
            <a:endParaRPr lang="es-E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5004048" y="5292497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 smtClean="0">
                <a:solidFill>
                  <a:schemeClr val="accent1"/>
                </a:solidFill>
              </a:rPr>
              <a:t>¿Es bueno para SEO?</a:t>
            </a:r>
          </a:p>
        </p:txBody>
      </p:sp>
      <p:pic>
        <p:nvPicPr>
          <p:cNvPr id="32" name="Picture 2" descr="C:\Users\Marc\Desktop\PROJECTES ONLINE\ETIF Best Formació\IFCD0210 - Desarrollo de aplicaciones con tecnologia web\MF0491_3\UF1841 Elaboració de documents web mitjançant llenguatges de marques\1024px-Infobox_info_icon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504" y="2276872"/>
            <a:ext cx="620688" cy="620688"/>
          </a:xfrm>
          <a:prstGeom prst="rect">
            <a:avLst/>
          </a:prstGeom>
          <a:noFill/>
        </p:spPr>
      </p:pic>
      <p:sp>
        <p:nvSpPr>
          <p:cNvPr id="27" name="26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22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987824" y="260648"/>
            <a:ext cx="157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El atributo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</a:rPr>
              <a:t>rel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539552" y="980728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 smtClean="0">
                <a:solidFill>
                  <a:schemeClr val="accent1">
                    <a:lumMod val="75000"/>
                  </a:schemeClr>
                </a:solidFill>
              </a:rPr>
              <a:t>Otros valores del atributo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</a:rPr>
              <a:t>rel</a:t>
            </a:r>
            <a:endParaRPr lang="es-ES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7668344" y="1268760"/>
            <a:ext cx="1296144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39 Rectángulo"/>
          <p:cNvSpPr/>
          <p:nvPr/>
        </p:nvSpPr>
        <p:spPr>
          <a:xfrm>
            <a:off x="7740352" y="1268760"/>
            <a:ext cx="12961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&lt;a </a:t>
            </a:r>
            <a:r>
              <a:rPr lang="en-US" sz="1100" dirty="0" err="1" smtClean="0"/>
              <a:t>rel</a:t>
            </a:r>
            <a:r>
              <a:rPr lang="en-US" sz="1100" dirty="0" smtClean="0"/>
              <a:t>=“</a:t>
            </a:r>
            <a:r>
              <a:rPr lang="en-US" sz="1100" dirty="0" err="1" smtClean="0"/>
              <a:t>nofollow</a:t>
            </a:r>
            <a:r>
              <a:rPr lang="en-US" sz="1100" dirty="0" smtClean="0"/>
              <a:t>"&gt;</a:t>
            </a:r>
            <a:endParaRPr lang="es-ES" sz="1100" dirty="0"/>
          </a:p>
        </p:txBody>
      </p:sp>
      <p:sp>
        <p:nvSpPr>
          <p:cNvPr id="41" name="40 Rectángulo"/>
          <p:cNvSpPr/>
          <p:nvPr/>
        </p:nvSpPr>
        <p:spPr>
          <a:xfrm>
            <a:off x="7668344" y="908720"/>
            <a:ext cx="88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Sintaxis</a:t>
            </a:r>
            <a:endParaRPr lang="es-E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2" name="Picture 7" descr="C:\Users\Marc\Desktop\PROJECTES ONLINE\ETIF Best Formació\IFCD0210 - Desarrollo de aplicaciones con tecnologia web\MF0491_3\UF1841 Elaboració de documents web mitjançant llenguatges de marques\baixa-recordator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1196752"/>
            <a:ext cx="360040" cy="360040"/>
          </a:xfrm>
          <a:prstGeom prst="rect">
            <a:avLst/>
          </a:prstGeom>
          <a:noFill/>
        </p:spPr>
      </p:pic>
      <p:sp>
        <p:nvSpPr>
          <p:cNvPr id="16" name="15 Rectángulo"/>
          <p:cNvSpPr/>
          <p:nvPr/>
        </p:nvSpPr>
        <p:spPr>
          <a:xfrm>
            <a:off x="971600" y="1844824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b="1" dirty="0" err="1" smtClean="0"/>
              <a:t>nofollow</a:t>
            </a:r>
            <a:r>
              <a:rPr lang="ca-ES" dirty="0" smtClean="0"/>
              <a:t> </a:t>
            </a:r>
            <a:r>
              <a:rPr lang="es-ES" dirty="0" smtClean="0"/>
              <a:t>: Enlaces a un documento </a:t>
            </a:r>
            <a:r>
              <a:rPr lang="es-ES" b="1" dirty="0" smtClean="0"/>
              <a:t>no indexado</a:t>
            </a:r>
            <a:r>
              <a:rPr lang="es-ES" dirty="0" smtClean="0"/>
              <a:t>, como un enlace de pago. (Google utiliza "</a:t>
            </a:r>
            <a:r>
              <a:rPr lang="es-ES" i="1" dirty="0" err="1" smtClean="0"/>
              <a:t>nofollow</a:t>
            </a:r>
            <a:r>
              <a:rPr lang="es-ES" dirty="0" smtClean="0"/>
              <a:t>" para especificar que la araña de búsqueda de Google </a:t>
            </a:r>
            <a:r>
              <a:rPr lang="es-ES" b="1" i="1" dirty="0" smtClean="0"/>
              <a:t>no debe seguir ese enlace</a:t>
            </a:r>
            <a:r>
              <a:rPr lang="es-ES" dirty="0" smtClean="0"/>
              <a:t>)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899592" y="4293096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b="1" dirty="0" err="1" smtClean="0"/>
              <a:t>noopener</a:t>
            </a:r>
            <a:r>
              <a:rPr lang="ca-ES" dirty="0" smtClean="0"/>
              <a:t> : Al </a:t>
            </a:r>
            <a:r>
              <a:rPr lang="ca-ES" dirty="0" err="1" smtClean="0"/>
              <a:t>colocar</a:t>
            </a:r>
            <a:r>
              <a:rPr lang="ca-ES" dirty="0" smtClean="0"/>
              <a:t> </a:t>
            </a:r>
            <a:r>
              <a:rPr lang="ca-ES" dirty="0" err="1" smtClean="0"/>
              <a:t>este</a:t>
            </a:r>
            <a:r>
              <a:rPr lang="ca-ES" dirty="0" smtClean="0"/>
              <a:t> valor del atributo rel, </a:t>
            </a:r>
            <a:r>
              <a:rPr lang="ca-ES" dirty="0" err="1" smtClean="0"/>
              <a:t>le</a:t>
            </a:r>
            <a:r>
              <a:rPr lang="ca-ES" dirty="0" smtClean="0"/>
              <a:t> </a:t>
            </a:r>
            <a:r>
              <a:rPr lang="ca-ES" dirty="0" err="1" smtClean="0"/>
              <a:t>dice</a:t>
            </a:r>
            <a:r>
              <a:rPr lang="ca-ES" dirty="0" smtClean="0"/>
              <a:t> al navegador que no </a:t>
            </a:r>
            <a:r>
              <a:rPr lang="ca-ES" dirty="0" err="1" smtClean="0"/>
              <a:t>abra</a:t>
            </a:r>
            <a:r>
              <a:rPr lang="ca-ES" dirty="0" smtClean="0"/>
              <a:t> </a:t>
            </a:r>
            <a:r>
              <a:rPr lang="ca-ES" dirty="0" err="1" smtClean="0"/>
              <a:t>ese</a:t>
            </a:r>
            <a:r>
              <a:rPr lang="ca-ES" dirty="0" smtClean="0"/>
              <a:t> </a:t>
            </a:r>
            <a:r>
              <a:rPr lang="ca-ES" dirty="0" err="1" smtClean="0"/>
              <a:t>hipervínculo</a:t>
            </a:r>
            <a:r>
              <a:rPr lang="ca-ES" dirty="0" smtClean="0"/>
              <a:t> </a:t>
            </a:r>
            <a:r>
              <a:rPr lang="ca-ES" dirty="0" err="1" smtClean="0"/>
              <a:t>creado</a:t>
            </a:r>
            <a:r>
              <a:rPr lang="ca-ES" dirty="0" smtClean="0"/>
              <a:t>, es </a:t>
            </a:r>
            <a:r>
              <a:rPr lang="ca-ES" dirty="0" err="1" smtClean="0"/>
              <a:t>decir</a:t>
            </a:r>
            <a:r>
              <a:rPr lang="ca-ES" dirty="0" smtClean="0"/>
              <a:t>, se podria resumir como que seria </a:t>
            </a:r>
            <a:r>
              <a:rPr lang="ca-ES" b="1" i="1" dirty="0" smtClean="0"/>
              <a:t>un </a:t>
            </a:r>
            <a:r>
              <a:rPr lang="ca-ES" b="1" i="1" dirty="0" err="1" smtClean="0"/>
              <a:t>enlace</a:t>
            </a:r>
            <a:r>
              <a:rPr lang="ca-ES" b="1" i="1" dirty="0" smtClean="0"/>
              <a:t> sin </a:t>
            </a:r>
            <a:r>
              <a:rPr lang="ca-ES" b="1" i="1" dirty="0" err="1" smtClean="0"/>
              <a:t>enlace</a:t>
            </a:r>
            <a:r>
              <a:rPr lang="ca-ES" dirty="0" smtClean="0"/>
              <a:t>, o </a:t>
            </a:r>
            <a:r>
              <a:rPr lang="ca-ES" dirty="0" err="1" smtClean="0"/>
              <a:t>más</a:t>
            </a:r>
            <a:r>
              <a:rPr lang="ca-ES" dirty="0" smtClean="0"/>
              <a:t> </a:t>
            </a:r>
            <a:r>
              <a:rPr lang="ca-ES" dirty="0" err="1" smtClean="0"/>
              <a:t>bien</a:t>
            </a:r>
            <a:r>
              <a:rPr lang="ca-ES" dirty="0" smtClean="0"/>
              <a:t> </a:t>
            </a:r>
            <a:r>
              <a:rPr lang="ca-ES" b="1" dirty="0" smtClean="0"/>
              <a:t>un </a:t>
            </a:r>
            <a:r>
              <a:rPr lang="ca-ES" b="1" dirty="0" err="1" smtClean="0"/>
              <a:t>enlace</a:t>
            </a:r>
            <a:r>
              <a:rPr lang="ca-ES" b="1" dirty="0" smtClean="0"/>
              <a:t> </a:t>
            </a:r>
            <a:r>
              <a:rPr lang="ca-ES" b="1" dirty="0" err="1" smtClean="0"/>
              <a:t>desactivado</a:t>
            </a:r>
            <a:endParaRPr lang="es-ES" b="1" dirty="0"/>
          </a:p>
        </p:txBody>
      </p:sp>
      <p:pic>
        <p:nvPicPr>
          <p:cNvPr id="35842" name="Picture 2" descr="C:\Users\Marc\Desktop\PROJECTES ONLINE\ETIF Best Formació\IFCD0210 - Desarrollo de aplicaciones con tecnologia web\MF0491_3\UF1841 Elaboració de documents web mitjançant llenguatges de marques\img\SEO-company-araña-goog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2636912"/>
            <a:ext cx="3023121" cy="1661055"/>
          </a:xfrm>
          <a:prstGeom prst="rect">
            <a:avLst/>
          </a:prstGeom>
          <a:noFill/>
        </p:spPr>
      </p:pic>
      <p:pic>
        <p:nvPicPr>
          <p:cNvPr id="20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2636912"/>
            <a:ext cx="1296144" cy="1296144"/>
          </a:xfrm>
          <a:prstGeom prst="rect">
            <a:avLst/>
          </a:prstGeom>
          <a:noFill/>
        </p:spPr>
      </p:pic>
      <p:pic>
        <p:nvPicPr>
          <p:cNvPr id="35843" name="Picture 3" descr="C:\Users\Marc\Desktop\PROJECTES ONLINE\ETIF Best Formació\IFCD0210 - Desarrollo de aplicaciones con tecnologia web\MF0491_3\UF1841 Elaboració de documents web mitjançant llenguatges de marques\img\prohibited-147408_960_72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2852936"/>
            <a:ext cx="980728" cy="980728"/>
          </a:xfrm>
          <a:prstGeom prst="rect">
            <a:avLst/>
          </a:prstGeom>
          <a:noFill/>
        </p:spPr>
      </p:pic>
      <p:pic>
        <p:nvPicPr>
          <p:cNvPr id="21" name="Picture 2" descr="C:\Users\Marc\Desktop\PROJECTES ONLINE\ETIF Best Formació\IFCD0210 - Desarrollo de aplicaciones con tecnologia web\MF0491_3\UF1841 Elaboració de documents web mitjançant llenguatges de marques\1024px-Infobox_info_icon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1916832"/>
            <a:ext cx="620688" cy="620688"/>
          </a:xfrm>
          <a:prstGeom prst="rect">
            <a:avLst/>
          </a:prstGeom>
          <a:noFill/>
        </p:spPr>
      </p:pic>
      <p:pic>
        <p:nvPicPr>
          <p:cNvPr id="22" name="Picture 2" descr="C:\Users\Marc\Desktop\PROJECTES ONLINE\ETIF Best Formació\IFCD0210 - Desarrollo de aplicaciones con tecnologia web\MF0491_3\UF1841 Elaboració de documents web mitjançant llenguatges de marques\1024px-Infobox_info_icon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4293096"/>
            <a:ext cx="620688" cy="620688"/>
          </a:xfrm>
          <a:prstGeom prst="rect">
            <a:avLst/>
          </a:prstGeom>
          <a:noFill/>
        </p:spPr>
      </p:pic>
      <p:pic>
        <p:nvPicPr>
          <p:cNvPr id="24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5157192"/>
            <a:ext cx="864096" cy="864096"/>
          </a:xfrm>
          <a:prstGeom prst="rect">
            <a:avLst/>
          </a:prstGeom>
          <a:noFill/>
        </p:spPr>
      </p:pic>
      <p:sp>
        <p:nvSpPr>
          <p:cNvPr id="26" name="25 Flecha curvada hacia abajo"/>
          <p:cNvSpPr/>
          <p:nvPr/>
        </p:nvSpPr>
        <p:spPr>
          <a:xfrm>
            <a:off x="5508104" y="4941168"/>
            <a:ext cx="1152128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27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44208" y="4941168"/>
            <a:ext cx="1152128" cy="1152128"/>
          </a:xfrm>
          <a:prstGeom prst="rect">
            <a:avLst/>
          </a:prstGeom>
          <a:noFill/>
        </p:spPr>
      </p:pic>
      <p:sp>
        <p:nvSpPr>
          <p:cNvPr id="28" name="27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23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611560" y="1988840"/>
            <a:ext cx="4176464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347864" y="404664"/>
            <a:ext cx="1656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Atributo</a:t>
            </a:r>
            <a:r>
              <a:rPr lang="es-E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</a:t>
            </a:r>
            <a:endParaRPr lang="ca-E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043608" y="472514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/>
              <a:t>Factor SEO: </a:t>
            </a:r>
            <a:r>
              <a:rPr lang="es-ES" dirty="0" smtClean="0"/>
              <a:t>Es un factor de posicionamiento ya que ayuda a los buscadores como Google a posicionar las imágenes, ya que con este texto alternativo aportamos información y texto semántico a las imágenes.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11560" y="980728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El atributo </a:t>
            </a:r>
            <a:r>
              <a:rPr lang="es-ES" dirty="0" err="1" smtClean="0"/>
              <a:t>alt</a:t>
            </a:r>
            <a:r>
              <a:rPr lang="es-ES" dirty="0" smtClean="0"/>
              <a:t> proporciona información alternativa para una imagen si un usuario por alguna razón no puede verla, debido a una </a:t>
            </a:r>
            <a:r>
              <a:rPr lang="es-ES" b="1" dirty="0" smtClean="0"/>
              <a:t>conexión lenta</a:t>
            </a:r>
            <a:r>
              <a:rPr lang="es-ES" dirty="0" smtClean="0"/>
              <a:t>, un </a:t>
            </a:r>
            <a:r>
              <a:rPr lang="es-ES" b="1" dirty="0" smtClean="0"/>
              <a:t>error</a:t>
            </a:r>
            <a:r>
              <a:rPr lang="es-ES" dirty="0" smtClean="0"/>
              <a:t> en el atributo </a:t>
            </a:r>
            <a:r>
              <a:rPr lang="es-ES" b="1" i="1" dirty="0" err="1" smtClean="0"/>
              <a:t>src</a:t>
            </a:r>
            <a:r>
              <a:rPr lang="es-ES" dirty="0" smtClean="0"/>
              <a:t>, o si el usuario utiliza </a:t>
            </a:r>
            <a:r>
              <a:rPr lang="es-ES" b="1" dirty="0" smtClean="0"/>
              <a:t>un </a:t>
            </a:r>
            <a:r>
              <a:rPr lang="es-ES" b="1" i="1" dirty="0" smtClean="0"/>
              <a:t>lector de pantalla</a:t>
            </a:r>
            <a:r>
              <a:rPr lang="es-ES" dirty="0" smtClean="0"/>
              <a:t>).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83568" y="5949280"/>
            <a:ext cx="7992888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s-ES" b="1" dirty="0" smtClean="0"/>
              <a:t>Consejo:</a:t>
            </a:r>
            <a:r>
              <a:rPr lang="es-ES" dirty="0" smtClean="0"/>
              <a:t> Para crear un </a:t>
            </a:r>
            <a:r>
              <a:rPr lang="en-US" dirty="0" smtClean="0"/>
              <a:t>"</a:t>
            </a:r>
            <a:r>
              <a:rPr lang="es-ES" dirty="0" smtClean="0"/>
              <a:t>texto de ayuda</a:t>
            </a:r>
            <a:r>
              <a:rPr lang="en-US" dirty="0" smtClean="0"/>
              <a:t>"</a:t>
            </a:r>
            <a:r>
              <a:rPr lang="es-ES" dirty="0" smtClean="0"/>
              <a:t> para una imagen, utiliza el atributo </a:t>
            </a:r>
            <a:r>
              <a:rPr lang="es-ES" b="1" dirty="0" err="1" smtClean="0"/>
              <a:t>title</a:t>
            </a:r>
            <a:endParaRPr lang="es-ES" b="1" dirty="0"/>
          </a:p>
        </p:txBody>
      </p:sp>
      <p:sp>
        <p:nvSpPr>
          <p:cNvPr id="10" name="9 Rectángulo"/>
          <p:cNvSpPr/>
          <p:nvPr/>
        </p:nvSpPr>
        <p:spPr>
          <a:xfrm>
            <a:off x="683568" y="1988840"/>
            <a:ext cx="4320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&lt;!DOCTYPE 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 smtClean="0"/>
              <a:t>img</a:t>
            </a:r>
            <a:r>
              <a:rPr lang="es-ES" dirty="0" smtClean="0"/>
              <a:t> </a:t>
            </a:r>
            <a:r>
              <a:rPr lang="es-ES" dirty="0" err="1" smtClean="0"/>
              <a:t>src</a:t>
            </a:r>
            <a:r>
              <a:rPr lang="es-ES" dirty="0" smtClean="0"/>
              <a:t>=“imagen.jpg" </a:t>
            </a:r>
            <a:r>
              <a:rPr lang="es-ES" b="1" dirty="0" err="1" smtClean="0"/>
              <a:t>alt</a:t>
            </a:r>
            <a:r>
              <a:rPr lang="es-ES" b="1" dirty="0" smtClean="0"/>
              <a:t>="Descripción de la imagen" </a:t>
            </a:r>
            <a:r>
              <a:rPr lang="es-ES" dirty="0" err="1" smtClean="0"/>
              <a:t>width</a:t>
            </a:r>
            <a:r>
              <a:rPr lang="es-ES" dirty="0" smtClean="0"/>
              <a:t>="42" </a:t>
            </a:r>
            <a:r>
              <a:rPr lang="es-ES" dirty="0" err="1" smtClean="0"/>
              <a:t>height</a:t>
            </a:r>
            <a:r>
              <a:rPr lang="es-ES" dirty="0" smtClean="0"/>
              <a:t>="42"&gt;</a:t>
            </a:r>
          </a:p>
          <a:p>
            <a:endParaRPr lang="es-ES" dirty="0" smtClean="0"/>
          </a:p>
          <a:p>
            <a:r>
              <a:rPr lang="es-ES" dirty="0" smtClean="0"/>
              <a:t>&lt;/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5436096" y="1844824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4932040" y="2636912"/>
            <a:ext cx="3960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Nota</a:t>
            </a:r>
            <a:r>
              <a:rPr lang="es-ES" b="1" baseline="30000" dirty="0" smtClean="0"/>
              <a:t>1</a:t>
            </a:r>
            <a:r>
              <a:rPr lang="es-ES" b="1" dirty="0" smtClean="0"/>
              <a:t>:</a:t>
            </a:r>
            <a:r>
              <a:rPr lang="es-ES" dirty="0" smtClean="0"/>
              <a:t> El atributo </a:t>
            </a:r>
            <a:r>
              <a:rPr lang="es-ES" dirty="0" err="1" smtClean="0"/>
              <a:t>alt</a:t>
            </a:r>
            <a:r>
              <a:rPr lang="es-ES" dirty="0" smtClean="0"/>
              <a:t> es recomendable para elementos &lt;</a:t>
            </a:r>
            <a:r>
              <a:rPr lang="es-ES" dirty="0" err="1" smtClean="0"/>
              <a:t>img</a:t>
            </a:r>
            <a:r>
              <a:rPr lang="es-ES" dirty="0" smtClean="0"/>
              <a:t>&gt; y se utiliza también para &lt;input&gt; y &lt;</a:t>
            </a:r>
            <a:r>
              <a:rPr lang="es-ES" dirty="0" err="1" smtClean="0"/>
              <a:t>area</a:t>
            </a:r>
            <a:r>
              <a:rPr lang="es-ES" dirty="0" smtClean="0"/>
              <a:t>&gt;</a:t>
            </a:r>
          </a:p>
          <a:p>
            <a:r>
              <a:rPr lang="es-ES" b="1" dirty="0" smtClean="0"/>
              <a:t>Nota</a:t>
            </a:r>
            <a:r>
              <a:rPr lang="es-ES" b="1" baseline="30000" dirty="0" smtClean="0"/>
              <a:t>2</a:t>
            </a:r>
            <a:r>
              <a:rPr lang="es-ES" b="1" dirty="0" smtClean="0"/>
              <a:t>:</a:t>
            </a:r>
            <a:r>
              <a:rPr lang="es-ES" dirty="0" smtClean="0"/>
              <a:t> Para elementos &lt;input&gt; el atributo </a:t>
            </a:r>
            <a:r>
              <a:rPr lang="es-ES" b="1" dirty="0" err="1" smtClean="0"/>
              <a:t>alt</a:t>
            </a:r>
            <a:r>
              <a:rPr lang="es-ES" dirty="0" smtClean="0"/>
              <a:t> sólo se puede utilizar con &lt;input </a:t>
            </a:r>
            <a:r>
              <a:rPr lang="es-ES" b="1" dirty="0" err="1" smtClean="0"/>
              <a:t>type</a:t>
            </a:r>
            <a:r>
              <a:rPr lang="es-ES" dirty="0" smtClean="0"/>
              <a:t> = "</a:t>
            </a:r>
            <a:r>
              <a:rPr lang="es-ES" dirty="0" err="1" smtClean="0"/>
              <a:t>image</a:t>
            </a:r>
            <a:r>
              <a:rPr lang="en-US" dirty="0" smtClean="0"/>
              <a:t>"</a:t>
            </a:r>
            <a:r>
              <a:rPr lang="es-ES" dirty="0" smtClean="0"/>
              <a:t> </a:t>
            </a:r>
            <a:r>
              <a:rPr lang="es-ES" dirty="0" err="1" smtClean="0"/>
              <a:t>alt</a:t>
            </a:r>
            <a:r>
              <a:rPr lang="es-ES" dirty="0" smtClean="0"/>
              <a:t>=</a:t>
            </a:r>
            <a:r>
              <a:rPr lang="en-US" dirty="0" smtClean="0"/>
              <a:t>"</a:t>
            </a:r>
            <a:r>
              <a:rPr lang="es-ES" dirty="0" smtClean="0"/>
              <a:t>texto </a:t>
            </a:r>
            <a:r>
              <a:rPr lang="es-ES" dirty="0" err="1" smtClean="0"/>
              <a:t>alt</a:t>
            </a:r>
            <a:r>
              <a:rPr lang="en-US" dirty="0" smtClean="0"/>
              <a:t>"</a:t>
            </a:r>
            <a:r>
              <a:rPr lang="es-ES" dirty="0" smtClean="0"/>
              <a:t>&gt;.</a:t>
            </a:r>
          </a:p>
        </p:txBody>
      </p:sp>
      <p:pic>
        <p:nvPicPr>
          <p:cNvPr id="1026" name="Picture 2" descr="C:\Users\Marc\Desktop\PROJECTES ONLINE\ETIF Best Formació\IFCD0210 - Desarrollo de aplicaciones con tecnologia web\MF0491_3\UF1841 Elaboració de documents web mitjançant llenguatges de marques\img\blind-cie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844824"/>
            <a:ext cx="594977" cy="599182"/>
          </a:xfrm>
          <a:prstGeom prst="rect">
            <a:avLst/>
          </a:prstGeom>
          <a:noFill/>
        </p:spPr>
      </p:pic>
      <p:pic>
        <p:nvPicPr>
          <p:cNvPr id="1028" name="Picture 4" descr="C:\Users\Marc\Desktop\PROJECTES ONLINE\ETIF Best Formació\IFCD0210 - Desarrollo de aplicaciones con tecnologia web\MF0491_3\UF1841 Elaboració de documents web mitjançant llenguatges de marques\img\ec_promotions_audio_lar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1795934"/>
            <a:ext cx="734662" cy="709758"/>
          </a:xfrm>
          <a:prstGeom prst="rect">
            <a:avLst/>
          </a:prstGeom>
          <a:noFill/>
        </p:spPr>
      </p:pic>
      <p:pic>
        <p:nvPicPr>
          <p:cNvPr id="19" name="Picture 2" descr="C:\Users\Marc\Desktop\PROJECTES ONLINE\ETIF Best Formació\IFCD0210 - Desarrollo de aplicaciones con tecnologia web\MF0491_3\UF1841 Elaboració de documents web mitjançant llenguatges de marques\1024px-Infobox_info_icon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4653136"/>
            <a:ext cx="936104" cy="936104"/>
          </a:xfrm>
          <a:prstGeom prst="rect">
            <a:avLst/>
          </a:prstGeom>
          <a:noFill/>
        </p:spPr>
      </p:pic>
      <p:sp>
        <p:nvSpPr>
          <p:cNvPr id="20" name="19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24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7236296" y="1698193"/>
            <a:ext cx="158417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/>
              <a:t>De esta manera, una persona ciega podría “ver" la página web, ya que puede  "escuchar" el elemento.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1619672" y="5013176"/>
            <a:ext cx="410445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411760" y="807095"/>
            <a:ext cx="3939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Atributo 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html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lang</a:t>
            </a:r>
            <a:r>
              <a:rPr lang="es-E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es-E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es_ES</a:t>
            </a:r>
            <a:r>
              <a:rPr lang="es-E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ca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36104" y="1486525"/>
            <a:ext cx="6948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</a:t>
            </a:r>
            <a:r>
              <a:rPr lang="es-ES" b="1" dirty="0" smtClean="0"/>
              <a:t>idioma del documento </a:t>
            </a:r>
            <a:r>
              <a:rPr lang="es-ES" dirty="0" smtClean="0"/>
              <a:t>se puede declarar en la etiqueta &lt;</a:t>
            </a:r>
            <a:r>
              <a:rPr lang="es-ES" dirty="0" err="1" smtClean="0"/>
              <a:t>html</a:t>
            </a:r>
            <a:r>
              <a:rPr lang="es-ES" dirty="0" smtClean="0"/>
              <a:t>&gt;. El idioma se declara con el atributo </a:t>
            </a:r>
            <a:r>
              <a:rPr lang="es-ES" dirty="0" err="1" smtClean="0"/>
              <a:t>lang</a:t>
            </a:r>
            <a:r>
              <a:rPr lang="es-ES" dirty="0" smtClean="0"/>
              <a:t>. </a:t>
            </a:r>
          </a:p>
          <a:p>
            <a:endParaRPr lang="es-ES" dirty="0" smtClean="0"/>
          </a:p>
          <a:p>
            <a:r>
              <a:rPr lang="es-ES" dirty="0" smtClean="0"/>
              <a:t>Declarar un idioma es importante para las aplicaciones de </a:t>
            </a:r>
            <a:r>
              <a:rPr lang="es-ES" b="1" dirty="0" smtClean="0"/>
              <a:t>accesibilidad</a:t>
            </a:r>
            <a:r>
              <a:rPr lang="es-ES" dirty="0" smtClean="0"/>
              <a:t> (lectores de pantalla) y los </a:t>
            </a:r>
            <a:r>
              <a:rPr lang="es-ES" b="1" dirty="0" smtClean="0"/>
              <a:t>motores de búsqueda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080120" y="3070701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dos primeras letras especifican el idioma (es). Si hay un dialecto, hay que usar dos letras más (ES)</a:t>
            </a:r>
          </a:p>
        </p:txBody>
      </p:sp>
      <p:pic>
        <p:nvPicPr>
          <p:cNvPr id="40963" name="Picture 3" descr="C:\Users\Marc\Desktop\PROJECTES ONLINE\ETIF Best Formació\IFCD0210 - Desarrollo de aplicaciones con tecnologia web\MF0491_3\UF1841 Elaboració de documents web mitjançant llenguatges de marques\img\idiom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24200" y="0"/>
            <a:ext cx="3048000" cy="917575"/>
          </a:xfrm>
          <a:prstGeom prst="rect">
            <a:avLst/>
          </a:prstGeom>
          <a:noFill/>
        </p:spPr>
      </p:pic>
      <p:sp>
        <p:nvSpPr>
          <p:cNvPr id="14" name="13 Rectángulo"/>
          <p:cNvSpPr/>
          <p:nvPr/>
        </p:nvSpPr>
        <p:spPr>
          <a:xfrm>
            <a:off x="1619672" y="5085184"/>
            <a:ext cx="408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&lt;p </a:t>
            </a:r>
            <a:r>
              <a:rPr lang="fr-FR" dirty="0" err="1" smtClean="0"/>
              <a:t>lang</a:t>
            </a:r>
            <a:r>
              <a:rPr lang="fr-FR" dirty="0" smtClean="0"/>
              <a:t>="</a:t>
            </a:r>
            <a:r>
              <a:rPr lang="fr-FR" dirty="0" err="1" smtClean="0"/>
              <a:t>fr</a:t>
            </a:r>
            <a:r>
              <a:rPr lang="fr-FR" dirty="0" smtClean="0"/>
              <a:t>"&gt;Ceci est un paragraphe.&lt;/p&gt;</a:t>
            </a:r>
            <a:endParaRPr lang="es-ES" dirty="0"/>
          </a:p>
        </p:txBody>
      </p:sp>
      <p:pic>
        <p:nvPicPr>
          <p:cNvPr id="40964" name="Picture 4" descr="C:\Users\Marc\Desktop\PROJECTES ONLINE\ETIF Best Formació\IFCD0210 - Desarrollo de aplicaciones con tecnologia web\MF0491_3\UF1841 Elaboració de documents web mitjançant llenguatges de marques\img\fr_blu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4653136"/>
            <a:ext cx="689768" cy="409920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1619672" y="43651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 puede especificar un idioma solo para una parte del documento HTML:</a:t>
            </a:r>
          </a:p>
        </p:txBody>
      </p:sp>
      <p:sp>
        <p:nvSpPr>
          <p:cNvPr id="18" name="17 Rectángulo">
            <a:hlinkClick r:id="rId7"/>
          </p:cNvPr>
          <p:cNvSpPr/>
          <p:nvPr/>
        </p:nvSpPr>
        <p:spPr>
          <a:xfrm>
            <a:off x="6732240" y="4077072"/>
            <a:ext cx="187220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ES" dirty="0" smtClean="0">
                <a:hlinkClick r:id="rId8"/>
              </a:rPr>
              <a:t>Enlace de Códigos del valor </a:t>
            </a:r>
            <a:r>
              <a:rPr lang="es-ES" b="1" dirty="0" err="1" smtClean="0">
                <a:hlinkClick r:id="rId8"/>
              </a:rPr>
              <a:t>lang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25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/>
          <p:nvPr/>
        </p:nvSpPr>
        <p:spPr>
          <a:xfrm>
            <a:off x="5148064" y="4365104"/>
            <a:ext cx="3312368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539552" y="2852936"/>
            <a:ext cx="25202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48064" y="1268760"/>
            <a:ext cx="345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Dobles comillas o comillas simples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67544" y="1772816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Valores de atributos sin comillas?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26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131840" y="457508"/>
            <a:ext cx="2886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Recomendaciones</a:t>
            </a:r>
            <a:endParaRPr lang="ca-E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539552" y="2204864"/>
            <a:ext cx="302433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611560" y="2204864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/>
              <a:t>&lt;a </a:t>
            </a:r>
            <a:r>
              <a:rPr lang="ca-ES" dirty="0" err="1" smtClean="0"/>
              <a:t>href</a:t>
            </a:r>
            <a:r>
              <a:rPr lang="ca-ES" dirty="0" smtClean="0"/>
              <a:t>=https://miweb.com&gt;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539552" y="2852936"/>
            <a:ext cx="258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&lt;p </a:t>
            </a:r>
            <a:r>
              <a:rPr lang="ca-ES" dirty="0" err="1" smtClean="0"/>
              <a:t>title</a:t>
            </a:r>
            <a:r>
              <a:rPr lang="ca-ES" dirty="0" smtClean="0"/>
              <a:t>=Sobre el </a:t>
            </a:r>
            <a:r>
              <a:rPr lang="ca-ES" dirty="0" err="1" smtClean="0"/>
              <a:t>párrafo</a:t>
            </a:r>
            <a:r>
              <a:rPr lang="ca-ES" dirty="0" smtClean="0"/>
              <a:t>&gt;</a:t>
            </a:r>
            <a:endParaRPr lang="es-ES" dirty="0"/>
          </a:p>
        </p:txBody>
      </p:sp>
      <p:pic>
        <p:nvPicPr>
          <p:cNvPr id="2050" name="Picture 2" descr="C:\Users\Marc\Desktop\PROJECTES ONLINE\ETIF Best Formació\IFCD0210 - Desarrollo de aplicaciones con tecnologia web\MF0491_3\UF1841 Elaboració de documents web mitjançant llenguatges de marques\img\check-mark-1292787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2132856"/>
            <a:ext cx="504056" cy="495117"/>
          </a:xfrm>
          <a:prstGeom prst="rect">
            <a:avLst/>
          </a:prstGeom>
          <a:noFill/>
        </p:spPr>
      </p:pic>
      <p:pic>
        <p:nvPicPr>
          <p:cNvPr id="2051" name="Picture 3" descr="C:\Users\Marc\Desktop\PROJECTES ONLINE\ETIF Best Formació\IFCD0210 - Desarrollo de aplicaciones con tecnologia web\MF0491_3\UF1841 Elaboració de documents web mitjançant llenguatges de marques\img\12065738771352376078Arnoud999_Right_or_wrong_5.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2852936"/>
            <a:ext cx="483005" cy="483005"/>
          </a:xfrm>
          <a:prstGeom prst="rect">
            <a:avLst/>
          </a:prstGeom>
          <a:noFill/>
        </p:spPr>
      </p:pic>
      <p:sp>
        <p:nvSpPr>
          <p:cNvPr id="33" name="32 Rectángulo"/>
          <p:cNvSpPr/>
          <p:nvPr/>
        </p:nvSpPr>
        <p:spPr>
          <a:xfrm>
            <a:off x="467544" y="35010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El estándar HTML 5 no requiere comillas alrededor de los valores de atributo.</a:t>
            </a:r>
            <a:br>
              <a:rPr lang="es-ES" dirty="0" smtClean="0"/>
            </a:br>
            <a:r>
              <a:rPr lang="es-ES" dirty="0" smtClean="0"/>
              <a:t>Si no se colocan las comillas se pueden producir errores. Por lo tanto se recomienda.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5220072" y="1844824"/>
            <a:ext cx="34563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Las </a:t>
            </a:r>
            <a:r>
              <a:rPr lang="es-ES" b="1" dirty="0" smtClean="0"/>
              <a:t>comillas dobles </a:t>
            </a:r>
            <a:r>
              <a:rPr lang="es-ES" dirty="0" smtClean="0"/>
              <a:t>alrededor de los valores de los atributos son las más </a:t>
            </a:r>
            <a:r>
              <a:rPr lang="es-ES" b="1" dirty="0" smtClean="0"/>
              <a:t>comunes</a:t>
            </a:r>
            <a:r>
              <a:rPr lang="es-ES" dirty="0" smtClean="0"/>
              <a:t> en HTML, pero también se pueden utilizar comillas simples. En algunas situaciones, cuando el </a:t>
            </a:r>
            <a:r>
              <a:rPr lang="es-ES" dirty="0" err="1" smtClean="0"/>
              <a:t>valo'r</a:t>
            </a:r>
            <a:r>
              <a:rPr lang="es-ES" dirty="0" smtClean="0"/>
              <a:t> </a:t>
            </a:r>
            <a:r>
              <a:rPr lang="es-ES" dirty="0" smtClean="0"/>
              <a:t>del atributo en sí mismo contiene comillas dobles, es necesario utilizar comillas simples:</a:t>
            </a:r>
            <a:endParaRPr lang="en-US" dirty="0"/>
          </a:p>
        </p:txBody>
      </p:sp>
      <p:sp>
        <p:nvSpPr>
          <p:cNvPr id="23" name="22 Rectángulo"/>
          <p:cNvSpPr/>
          <p:nvPr/>
        </p:nvSpPr>
        <p:spPr>
          <a:xfrm>
            <a:off x="5256926" y="4437112"/>
            <a:ext cx="319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&lt;p title</a:t>
            </a:r>
            <a:r>
              <a:rPr lang="en-US" dirty="0" smtClean="0"/>
              <a:t>='Marc "Webs</a:t>
            </a:r>
            <a:r>
              <a:rPr lang="en-US" dirty="0" smtClean="0"/>
              <a:t>" </a:t>
            </a:r>
            <a:r>
              <a:rPr lang="en-US" dirty="0" err="1" smtClean="0"/>
              <a:t>Esteve</a:t>
            </a:r>
            <a:r>
              <a:rPr lang="en-US" dirty="0" smtClean="0"/>
              <a:t>'&gt;</a:t>
            </a:r>
            <a:endParaRPr lang="es-ES" dirty="0"/>
          </a:p>
        </p:txBody>
      </p:sp>
      <p:sp>
        <p:nvSpPr>
          <p:cNvPr id="34" name="33 Rectángulo"/>
          <p:cNvSpPr/>
          <p:nvPr/>
        </p:nvSpPr>
        <p:spPr>
          <a:xfrm>
            <a:off x="5148064" y="486916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/>
              <a:t>O al revés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148064" y="5229200"/>
            <a:ext cx="3312368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Rectángulo"/>
          <p:cNvSpPr/>
          <p:nvPr/>
        </p:nvSpPr>
        <p:spPr>
          <a:xfrm>
            <a:off x="5256926" y="5301208"/>
            <a:ext cx="308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&lt;p title</a:t>
            </a:r>
            <a:r>
              <a:rPr lang="en-US" dirty="0" smtClean="0"/>
              <a:t>="Marc 'Webs' </a:t>
            </a:r>
            <a:r>
              <a:rPr lang="en-US" dirty="0" err="1" smtClean="0"/>
              <a:t>Esteve</a:t>
            </a:r>
            <a:r>
              <a:rPr lang="en-US" dirty="0" smtClean="0"/>
              <a:t>"&gt;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059832" y="1124744"/>
            <a:ext cx="261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Todas los Atributos HTML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3008400" y="4643844"/>
            <a:ext cx="259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4"/>
              </a:rPr>
              <a:t>W3schools.com/atributos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3065048" y="4211796"/>
            <a:ext cx="2526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Atributos HTML</a:t>
            </a:r>
            <a:endParaRPr lang="es-E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259632" y="192960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se quieren revisar el resto de </a:t>
            </a:r>
            <a:r>
              <a:rPr lang="es-ES" b="1" dirty="0" smtClean="0"/>
              <a:t>atributos</a:t>
            </a:r>
            <a:r>
              <a:rPr lang="es-ES" dirty="0" smtClean="0"/>
              <a:t> que se pueden utilizar en HTML existen multitud de </a:t>
            </a:r>
            <a:r>
              <a:rPr lang="es-ES" b="1" dirty="0" smtClean="0"/>
              <a:t>repositorios</a:t>
            </a:r>
            <a:r>
              <a:rPr lang="es-ES" dirty="0" smtClean="0"/>
              <a:t> entre los que destaco y aconsejo visitar:</a:t>
            </a:r>
            <a:endParaRPr lang="es-ES" dirty="0"/>
          </a:p>
        </p:txBody>
      </p:sp>
      <p:pic>
        <p:nvPicPr>
          <p:cNvPr id="34" name="Picture 3" descr="C:\Users\Marc\Desktop\PROJECTES ONLINE\ETIF Best Formació\IFCD0210 - Desarrollo de aplicaciones con tecnologia web\MF0491_3\UF1841 Elaboració de documents web mitjançant llenguatges de marques\W3C_valid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0496" y="2852936"/>
            <a:ext cx="2376264" cy="1188132"/>
          </a:xfrm>
          <a:prstGeom prst="rect">
            <a:avLst/>
          </a:prstGeom>
          <a:noFill/>
        </p:spPr>
      </p:pic>
      <p:sp>
        <p:nvSpPr>
          <p:cNvPr id="35" name="34 CuadroTexto"/>
          <p:cNvSpPr txBox="1"/>
          <p:nvPr/>
        </p:nvSpPr>
        <p:spPr>
          <a:xfrm>
            <a:off x="5316720" y="3789040"/>
            <a:ext cx="1127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smtClean="0"/>
              <a:t>*Web en inglés</a:t>
            </a:r>
            <a:endParaRPr lang="es-ES" sz="1200" i="1" dirty="0"/>
          </a:p>
        </p:txBody>
      </p:sp>
      <p:pic>
        <p:nvPicPr>
          <p:cNvPr id="36" name="Picture 2" descr="C:\Users\Marc\Desktop\PROJECTES ONLINE\ETIF Best Formació\IFCD0210 - Desarrollo de aplicaciones con tecnologia web\MF0491_3\UF1841 Elaboració de documents web mitjançant llenguatges de marques\1024px-Infobox_info_icon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073622"/>
            <a:ext cx="620688" cy="620688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4421157" y="6444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827584" y="1916832"/>
            <a:ext cx="7488832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Rectángulo"/>
          <p:cNvSpPr/>
          <p:nvPr/>
        </p:nvSpPr>
        <p:spPr>
          <a:xfrm>
            <a:off x="1043608" y="1988840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&lt;etiqueta atributos=</a:t>
            </a:r>
            <a:r>
              <a:rPr lang="en-US" sz="2400" b="1" dirty="0" smtClean="0"/>
              <a:t>"</a:t>
            </a:r>
            <a:r>
              <a:rPr lang="es-ES" sz="2400" b="1" dirty="0" smtClean="0"/>
              <a:t>valor</a:t>
            </a:r>
            <a:r>
              <a:rPr lang="en-US" sz="2400" b="1" dirty="0" smtClean="0"/>
              <a:t>"</a:t>
            </a:r>
            <a:r>
              <a:rPr lang="es-ES" sz="2400" b="1" dirty="0" smtClean="0"/>
              <a:t>&gt;</a:t>
            </a:r>
            <a:r>
              <a:rPr lang="es-ES" sz="2400" dirty="0" smtClean="0"/>
              <a:t>El</a:t>
            </a:r>
            <a:r>
              <a:rPr lang="es-ES" sz="2400" b="1" dirty="0" smtClean="0"/>
              <a:t> </a:t>
            </a:r>
            <a:r>
              <a:rPr lang="es-ES" sz="2400" dirty="0" smtClean="0"/>
              <a:t>Contenido </a:t>
            </a:r>
            <a:r>
              <a:rPr lang="es-ES" sz="2400" b="1" dirty="0" smtClean="0"/>
              <a:t>&lt;/ etiqueta &gt;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3245753" y="548680"/>
            <a:ext cx="2190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Atributos HTML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827584" y="1484784"/>
            <a:ext cx="487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Sintaxis de escritura de un elemento con atributo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403648" y="2948751"/>
            <a:ext cx="4104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Los </a:t>
            </a:r>
            <a:r>
              <a:rPr lang="es-ES" sz="2400" b="1" i="1" dirty="0" smtClean="0"/>
              <a:t>atributos</a:t>
            </a:r>
            <a:r>
              <a:rPr lang="es-ES" sz="2400" dirty="0" smtClean="0"/>
              <a:t> proporcionan información adicional sobre los elementos HTML.</a:t>
            </a:r>
            <a:endParaRPr lang="ca-ES" sz="2400" dirty="0"/>
          </a:p>
        </p:txBody>
      </p:sp>
      <p:sp>
        <p:nvSpPr>
          <p:cNvPr id="20" name="19 Rectángulo"/>
          <p:cNvSpPr/>
          <p:nvPr/>
        </p:nvSpPr>
        <p:spPr>
          <a:xfrm>
            <a:off x="971600" y="4604935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Todos los elementos HTML pueden tener </a:t>
            </a:r>
            <a:r>
              <a:rPr lang="es-ES" b="1" dirty="0" smtClean="0"/>
              <a:t>atributos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Los atributos siempre se especifican en </a:t>
            </a:r>
            <a:r>
              <a:rPr lang="es-ES" b="1" dirty="0" smtClean="0"/>
              <a:t>la etiqueta de inicio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Los atributos  en general vienen en pares nombre/valor como: </a:t>
            </a:r>
          </a:p>
          <a:p>
            <a:r>
              <a:rPr lang="es-ES" b="1" dirty="0" smtClean="0"/>
              <a:t>                                       nombre atributo= "valor del atributo"</a:t>
            </a:r>
            <a:endParaRPr lang="es-ES" dirty="0"/>
          </a:p>
        </p:txBody>
      </p:sp>
      <p:pic>
        <p:nvPicPr>
          <p:cNvPr id="21" name="Picture 2" descr="C:\Users\Marc\Desktop\PROJECTES ONLINE\ETIF Best Formació\IFCD0210 - Desarrollo de aplicaciones con tecnologia web\MF0491_3\UF1841 Elaboració de documents web mitjançant llenguatges de marques\1024px-Infobox_info_icon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164775"/>
            <a:ext cx="620688" cy="620688"/>
          </a:xfrm>
          <a:prstGeom prst="rect">
            <a:avLst/>
          </a:prstGeom>
          <a:noFill/>
        </p:spPr>
      </p:pic>
      <p:sp>
        <p:nvSpPr>
          <p:cNvPr id="22" name="21 Rectángulo"/>
          <p:cNvSpPr/>
          <p:nvPr/>
        </p:nvSpPr>
        <p:spPr>
          <a:xfrm>
            <a:off x="7745172" y="116632"/>
            <a:ext cx="1055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HTML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7143544" y="506869"/>
            <a:ext cx="2036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smtClean="0"/>
              <a:t>H</a:t>
            </a:r>
            <a:r>
              <a:rPr lang="en-GB" sz="1200" smtClean="0"/>
              <a:t>yper</a:t>
            </a:r>
            <a:r>
              <a:rPr lang="en-GB" sz="1200" b="1" smtClean="0"/>
              <a:t>T</a:t>
            </a:r>
            <a:r>
              <a:rPr lang="en-GB" sz="1200" smtClean="0"/>
              <a:t>ext </a:t>
            </a:r>
            <a:r>
              <a:rPr lang="en-GB" sz="1200" b="1" smtClean="0"/>
              <a:t>M</a:t>
            </a:r>
            <a:r>
              <a:rPr lang="en-GB" sz="1200" smtClean="0"/>
              <a:t>arkup </a:t>
            </a:r>
            <a:r>
              <a:rPr lang="en-GB" sz="1200" b="1" smtClean="0"/>
              <a:t>L</a:t>
            </a:r>
            <a:r>
              <a:rPr lang="en-GB" sz="1200" smtClean="0"/>
              <a:t>anguage</a:t>
            </a:r>
          </a:p>
        </p:txBody>
      </p:sp>
      <p:pic>
        <p:nvPicPr>
          <p:cNvPr id="24" name="Picture 7" descr="C:\Users\Marc\Desktop\PROJECTES ONLINE\ETIF Best Formació\IFCD0210 - Desarrollo de aplicaciones con tecnologia web\MF0491_3\UF1841 Elaboració de documents web mitjançant llenguatges de marques\baixa-recordat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207804"/>
            <a:ext cx="360040" cy="360040"/>
          </a:xfrm>
          <a:prstGeom prst="rect">
            <a:avLst/>
          </a:prstGeom>
          <a:noFill/>
        </p:spPr>
      </p:pic>
      <p:sp>
        <p:nvSpPr>
          <p:cNvPr id="25" name="24 CuadroTexto"/>
          <p:cNvSpPr txBox="1"/>
          <p:nvPr/>
        </p:nvSpPr>
        <p:spPr>
          <a:xfrm>
            <a:off x="4421157" y="6444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5004048" y="1700808"/>
            <a:ext cx="388843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255568" y="1845399"/>
            <a:ext cx="38884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&lt;!DOCTYPE html&gt;</a:t>
            </a:r>
          </a:p>
          <a:p>
            <a:r>
              <a:rPr lang="en-US" sz="1600" dirty="0" smtClean="0"/>
              <a:t>&lt;html&gt;</a:t>
            </a:r>
          </a:p>
          <a:p>
            <a:r>
              <a:rPr lang="en-US" sz="1600" dirty="0" smtClean="0"/>
              <a:t>&lt;head&gt;</a:t>
            </a:r>
          </a:p>
          <a:p>
            <a:r>
              <a:rPr lang="en-US" sz="1600" dirty="0" smtClean="0"/>
              <a:t>&lt;style&gt;</a:t>
            </a:r>
          </a:p>
          <a:p>
            <a:r>
              <a:rPr lang="en-US" sz="1600" dirty="0" smtClean="0"/>
              <a:t>.intro {</a:t>
            </a:r>
          </a:p>
          <a:p>
            <a:r>
              <a:rPr lang="en-US" sz="1600" dirty="0" smtClean="0"/>
              <a:t>    color: blue;  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&lt;/style&gt;</a:t>
            </a:r>
          </a:p>
          <a:p>
            <a:r>
              <a:rPr lang="en-US" sz="1600" dirty="0" smtClean="0"/>
              <a:t>&lt;/head&gt;</a:t>
            </a:r>
          </a:p>
          <a:p>
            <a:r>
              <a:rPr lang="en-US" sz="1600" dirty="0" smtClean="0"/>
              <a:t>&lt;body&gt;</a:t>
            </a:r>
          </a:p>
          <a:p>
            <a:r>
              <a:rPr lang="en-US" sz="1600" dirty="0" smtClean="0"/>
              <a:t>&lt;h1 id="titulo1" class="important"&gt; </a:t>
            </a:r>
            <a:r>
              <a:rPr lang="en-US" sz="1600" dirty="0" err="1" smtClean="0"/>
              <a:t>Titulo</a:t>
            </a:r>
            <a:r>
              <a:rPr lang="en-US" sz="1600" dirty="0" smtClean="0"/>
              <a:t>&lt;/h1&gt;</a:t>
            </a:r>
          </a:p>
          <a:p>
            <a:r>
              <a:rPr lang="en-US" sz="1600" dirty="0" smtClean="0"/>
              <a:t>&lt;p style="text-align: center;"&gt;</a:t>
            </a:r>
            <a:r>
              <a:rPr lang="en-US" sz="1600" dirty="0" err="1" smtClean="0"/>
              <a:t>Párrafo</a:t>
            </a:r>
            <a:r>
              <a:rPr lang="en-US" sz="1600" dirty="0" smtClean="0"/>
              <a:t>&lt;/p&gt;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img</a:t>
            </a:r>
            <a:r>
              <a:rPr lang="en-US" sz="1600" dirty="0" smtClean="0"/>
              <a:t> </a:t>
            </a:r>
            <a:r>
              <a:rPr lang="en-US" sz="1600" dirty="0" err="1" smtClean="0"/>
              <a:t>src</a:t>
            </a:r>
            <a:r>
              <a:rPr lang="en-US" sz="1600" dirty="0" smtClean="0"/>
              <a:t>="imagen.jpg" title="</a:t>
            </a:r>
            <a:r>
              <a:rPr lang="en-US" sz="1600" dirty="0" err="1" smtClean="0"/>
              <a:t>Imagen</a:t>
            </a:r>
            <a:r>
              <a:rPr lang="en-US" sz="1600" dirty="0" smtClean="0"/>
              <a:t>"&gt;</a:t>
            </a:r>
          </a:p>
          <a:p>
            <a:r>
              <a:rPr lang="en-US" sz="1600" dirty="0" smtClean="0"/>
              <a:t>&lt;/body&gt;</a:t>
            </a:r>
          </a:p>
          <a:p>
            <a:r>
              <a:rPr lang="en-US" sz="1600" dirty="0" smtClean="0"/>
              <a:t>&lt;/html&gt;</a:t>
            </a:r>
            <a:endParaRPr lang="en-US" sz="1600" dirty="0"/>
          </a:p>
        </p:txBody>
      </p:sp>
      <p:sp>
        <p:nvSpPr>
          <p:cNvPr id="20" name="19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908720"/>
            <a:ext cx="1067841" cy="1067841"/>
          </a:xfrm>
          <a:prstGeom prst="rect">
            <a:avLst/>
          </a:prstGeom>
          <a:noFill/>
        </p:spPr>
      </p:pic>
      <p:sp>
        <p:nvSpPr>
          <p:cNvPr id="25" name="24 Rectángulo"/>
          <p:cNvSpPr/>
          <p:nvPr/>
        </p:nvSpPr>
        <p:spPr>
          <a:xfrm>
            <a:off x="1475656" y="980728"/>
            <a:ext cx="453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smtClean="0">
                <a:solidFill>
                  <a:schemeClr val="accent1"/>
                </a:solidFill>
              </a:rPr>
              <a:t>¿Cuáles son los atributos más comunes?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691680" y="1268760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id="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valor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class="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valor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style="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valor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title="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valor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67544" y="285293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899592" y="2780928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mtClean="0"/>
              <a:t>Establece un identificador único a cada elemento dentro de la página HTML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467544" y="350100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259632" y="3585790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Establece</a:t>
            </a:r>
            <a:r>
              <a:rPr lang="en-GB" dirty="0" smtClean="0"/>
              <a:t> la </a:t>
            </a:r>
            <a:r>
              <a:rPr lang="en-GB" dirty="0" err="1" smtClean="0"/>
              <a:t>classe</a:t>
            </a:r>
            <a:r>
              <a:rPr lang="en-GB" dirty="0" smtClean="0"/>
              <a:t> CSS </a:t>
            </a:r>
            <a:r>
              <a:rPr lang="en-GB" dirty="0" err="1" smtClean="0"/>
              <a:t>que</a:t>
            </a:r>
            <a:r>
              <a:rPr lang="en-GB" dirty="0" smtClean="0"/>
              <a:t> se </a:t>
            </a:r>
            <a:r>
              <a:rPr lang="en-GB" dirty="0" err="1" smtClean="0"/>
              <a:t>aplica</a:t>
            </a:r>
            <a:r>
              <a:rPr lang="en-GB" dirty="0" smtClean="0"/>
              <a:t> al </a:t>
            </a:r>
            <a:r>
              <a:rPr lang="en-GB" dirty="0" err="1" smtClean="0"/>
              <a:t>elemento</a:t>
            </a:r>
            <a:endParaRPr lang="en-GB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539552" y="435233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style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1331640" y="4437112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Establece</a:t>
            </a:r>
            <a:r>
              <a:rPr lang="en-GB" dirty="0" smtClean="0"/>
              <a:t> de forma </a:t>
            </a:r>
            <a:r>
              <a:rPr lang="en-GB" dirty="0" err="1" smtClean="0"/>
              <a:t>directa</a:t>
            </a:r>
            <a:r>
              <a:rPr lang="en-GB" dirty="0" smtClean="0"/>
              <a:t> los </a:t>
            </a:r>
            <a:r>
              <a:rPr lang="en-GB" dirty="0" err="1" smtClean="0"/>
              <a:t>estilos</a:t>
            </a:r>
            <a:r>
              <a:rPr lang="en-GB" dirty="0" smtClean="0"/>
              <a:t> CSS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467544" y="528843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1259632" y="5373216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Establece</a:t>
            </a:r>
            <a:r>
              <a:rPr lang="en-GB" dirty="0" smtClean="0"/>
              <a:t> un </a:t>
            </a:r>
            <a:r>
              <a:rPr lang="en-GB" dirty="0" err="1" smtClean="0"/>
              <a:t>título</a:t>
            </a:r>
            <a:r>
              <a:rPr lang="en-GB" dirty="0" smtClean="0"/>
              <a:t> al </a:t>
            </a:r>
            <a:r>
              <a:rPr lang="en-GB" dirty="0" err="1" smtClean="0"/>
              <a:t>elemento</a:t>
            </a:r>
            <a:endParaRPr lang="en-GB" dirty="0" smtClean="0"/>
          </a:p>
        </p:txBody>
      </p:sp>
      <p:sp>
        <p:nvSpPr>
          <p:cNvPr id="35" name="34 Rectángulo"/>
          <p:cNvSpPr/>
          <p:nvPr/>
        </p:nvSpPr>
        <p:spPr>
          <a:xfrm>
            <a:off x="1187624" y="6165304"/>
            <a:ext cx="6016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*Si algún concepto aun es desconocido en los ejemplos, poco a poco los veremos</a:t>
            </a:r>
            <a:endParaRPr lang="ca-ES" sz="1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44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395536" y="1340768"/>
            <a:ext cx="4176464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907704" y="620688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2411760" y="620688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Establece un identificador </a:t>
            </a:r>
            <a:r>
              <a:rPr lang="es-ES" b="1" dirty="0" smtClean="0"/>
              <a:t>único</a:t>
            </a:r>
            <a:r>
              <a:rPr lang="es-ES" dirty="0" smtClean="0"/>
              <a:t> a cada elemento dentro de la página HTML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5536" y="155679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 smtClean="0"/>
              <a:t>&lt;!DOCTYPE </a:t>
            </a:r>
            <a:r>
              <a:rPr lang="ca-ES" dirty="0" err="1" smtClean="0"/>
              <a:t>html</a:t>
            </a:r>
            <a:r>
              <a:rPr lang="ca-ES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  <a:br>
              <a:rPr lang="es-ES" dirty="0" smtClean="0"/>
            </a:br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&lt;h2&gt;&lt;a id="top"&gt;Un subtitular &lt;/a&gt;&lt;/h2&gt;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&lt;p&gt;Mucho texto&lt;/p&gt;</a:t>
            </a:r>
            <a:br>
              <a:rPr lang="es-ES" dirty="0" smtClean="0"/>
            </a:br>
            <a:r>
              <a:rPr lang="es-ES" dirty="0" smtClean="0"/>
              <a:t>&lt;p&gt;Mucho texto&lt;/p&gt;</a:t>
            </a:r>
            <a:br>
              <a:rPr lang="es-ES" dirty="0" smtClean="0"/>
            </a:br>
            <a:r>
              <a:rPr lang="es-ES" dirty="0" smtClean="0"/>
              <a:t>&lt;p&gt;Mucho texto&lt;/p&gt;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&lt;a href="#top"&gt;Ir hasta el subtitular&lt;/a&gt;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&lt;/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  <a:br>
              <a:rPr lang="es-ES" dirty="0" smtClean="0"/>
            </a:br>
            <a:r>
              <a:rPr lang="es-ES" dirty="0" smtClean="0"/>
              <a:t>&lt;/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4644008" y="1844824"/>
            <a:ext cx="4176464" cy="5040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10 Rectángulo"/>
          <p:cNvSpPr/>
          <p:nvPr/>
        </p:nvSpPr>
        <p:spPr>
          <a:xfrm>
            <a:off x="4644008" y="1916832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&lt;etiqueta </a:t>
            </a:r>
            <a:r>
              <a:rPr lang="es-ES" sz="1600" b="1" dirty="0" smtClean="0"/>
              <a:t>id="valor"</a:t>
            </a:r>
            <a:r>
              <a:rPr lang="es-ES" sz="1600" dirty="0" smtClean="0"/>
              <a:t>&gt;</a:t>
            </a:r>
            <a:r>
              <a:rPr lang="es-ES" sz="1600" b="1" dirty="0" smtClean="0"/>
              <a:t> </a:t>
            </a:r>
            <a:r>
              <a:rPr lang="es-ES" sz="1600" dirty="0" smtClean="0"/>
              <a:t>El</a:t>
            </a:r>
            <a:r>
              <a:rPr lang="es-ES" sz="1600" b="1" dirty="0" smtClean="0"/>
              <a:t> </a:t>
            </a:r>
            <a:r>
              <a:rPr lang="es-ES" sz="1600" dirty="0" smtClean="0"/>
              <a:t>Contenido &lt;/ etiqueta &gt;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4716016" y="1412776"/>
            <a:ext cx="114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Sintaxis id</a:t>
            </a:r>
            <a:endParaRPr lang="ca-ES" dirty="0"/>
          </a:p>
        </p:txBody>
      </p:sp>
      <p:sp>
        <p:nvSpPr>
          <p:cNvPr id="14" name="13 Flecha curvada hacia abajo"/>
          <p:cNvSpPr/>
          <p:nvPr/>
        </p:nvSpPr>
        <p:spPr>
          <a:xfrm>
            <a:off x="4283968" y="2492896"/>
            <a:ext cx="1656184" cy="7920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004048" y="3284984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ejemplo se utiliza el </a:t>
            </a:r>
            <a:r>
              <a:rPr lang="es-ES" b="1" dirty="0" smtClean="0"/>
              <a:t>id</a:t>
            </a:r>
            <a:r>
              <a:rPr lang="es-ES" dirty="0" smtClean="0"/>
              <a:t>entificador único para enlazarlo y de esa manera, al hacer clic en el enlace de abajo, subirá hasta el subtitular. </a:t>
            </a:r>
          </a:p>
          <a:p>
            <a:r>
              <a:rPr lang="es-ES" dirty="0" smtClean="0"/>
              <a:t>Lo mismo ocurriría para hacer </a:t>
            </a:r>
            <a:r>
              <a:rPr lang="es-ES" b="1" dirty="0" smtClean="0"/>
              <a:t>enlace a otra página</a:t>
            </a:r>
            <a:r>
              <a:rPr lang="es-ES" dirty="0" smtClean="0"/>
              <a:t>, no solo enlazar en la misma página colocando </a:t>
            </a:r>
            <a:r>
              <a:rPr lang="es-ES" sz="2400" b="1" dirty="0" smtClean="0"/>
              <a:t>#</a:t>
            </a:r>
            <a:r>
              <a:rPr lang="es-ES" dirty="0" smtClean="0"/>
              <a:t> </a:t>
            </a:r>
          </a:p>
          <a:p>
            <a:endParaRPr lang="es-ES" dirty="0"/>
          </a:p>
        </p:txBody>
      </p:sp>
      <p:pic>
        <p:nvPicPr>
          <p:cNvPr id="17" name="Picture 2" descr="C:\Users\Marc\Desktop\PROJECTES ONLINE\ETIF Best Formació\IFCD0210 - Desarrollo de aplicaciones con tecnologia web\MF0491_3\UF1841 Elaboració de documents web mitjançant llenguatges de marques\link_theapplication_28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2852936"/>
            <a:ext cx="720080" cy="720080"/>
          </a:xfrm>
          <a:prstGeom prst="rect">
            <a:avLst/>
          </a:prstGeom>
          <a:noFill/>
        </p:spPr>
      </p:pic>
      <p:pic>
        <p:nvPicPr>
          <p:cNvPr id="18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805264"/>
            <a:ext cx="707801" cy="707801"/>
          </a:xfrm>
          <a:prstGeom prst="rect">
            <a:avLst/>
          </a:prstGeom>
          <a:noFill/>
        </p:spPr>
      </p:pic>
      <p:sp>
        <p:nvSpPr>
          <p:cNvPr id="19" name="18 Rectángulo"/>
          <p:cNvSpPr/>
          <p:nvPr/>
        </p:nvSpPr>
        <p:spPr>
          <a:xfrm>
            <a:off x="4211960" y="5723964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 smtClean="0">
                <a:solidFill>
                  <a:schemeClr val="accent1"/>
                </a:solidFill>
              </a:rPr>
              <a:t>¿Se puede dar una id a cualquier elemento?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139952" y="5949280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En todos, incluso a las 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imágenes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Picture 7" descr="C:\Users\Marc\Desktop\PROJECTES ONLINE\ETIF Best Formació\IFCD0210 - Desarrollo de aplicaciones con tecnologia web\MF0491_3\UF1841 Elaboració de documents web mitjançant llenguatges de marques\baixa-recordator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8424" y="1333922"/>
            <a:ext cx="432048" cy="432048"/>
          </a:xfrm>
          <a:prstGeom prst="rect">
            <a:avLst/>
          </a:prstGeom>
          <a:noFill/>
        </p:spPr>
      </p:pic>
      <p:sp>
        <p:nvSpPr>
          <p:cNvPr id="23" name="22 CuadroTexto"/>
          <p:cNvSpPr txBox="1"/>
          <p:nvPr/>
        </p:nvSpPr>
        <p:spPr>
          <a:xfrm>
            <a:off x="4421157" y="6444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395536" y="1340768"/>
            <a:ext cx="4176464" cy="4752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907704" y="620688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2411760" y="620688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Establece un identificador único a cada elemento dentro de la página HTML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5536" y="126876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b="1" dirty="0" smtClean="0"/>
              <a:t>#</a:t>
            </a:r>
            <a:r>
              <a:rPr lang="en-US" b="1" dirty="0" err="1" smtClean="0"/>
              <a:t>miTitu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   color: red;</a:t>
            </a:r>
            <a:br>
              <a:rPr lang="en-US" dirty="0" smtClean="0"/>
            </a:br>
            <a:r>
              <a:rPr lang="en-US" dirty="0" smtClean="0"/>
              <a:t>    text-align: center;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</a:t>
            </a:r>
            <a:r>
              <a:rPr lang="en-US" b="1" dirty="0" smtClean="0"/>
              <a:t> id="</a:t>
            </a:r>
            <a:r>
              <a:rPr lang="en-US" b="1" dirty="0" err="1" smtClean="0"/>
              <a:t>miTitu</a:t>
            </a:r>
            <a:r>
              <a:rPr lang="en-US" b="1" dirty="0" smtClean="0"/>
              <a:t>"</a:t>
            </a:r>
            <a:r>
              <a:rPr lang="en-US" dirty="0" smtClean="0"/>
              <a:t>&gt;Titular&lt;/h1&gt;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ca-ES" dirty="0"/>
          </a:p>
        </p:txBody>
      </p:sp>
      <p:pic>
        <p:nvPicPr>
          <p:cNvPr id="1026" name="Picture 2" descr="C:\Users\Marc\Desktop\PROJECTES ONLINE\ETIF Best Formació\IFCD0210 - Desarrollo de aplicaciones con tecnologia web\MF0491_3\UF1841 Elaboració de documents web mitjançant llenguatges de marques\img\titular-rojo-ejemplo-i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429000"/>
            <a:ext cx="2448272" cy="601073"/>
          </a:xfrm>
          <a:prstGeom prst="rect">
            <a:avLst/>
          </a:prstGeom>
          <a:noFill/>
        </p:spPr>
      </p:pic>
      <p:sp>
        <p:nvSpPr>
          <p:cNvPr id="12" name="11 Flecha curvada hacia abajo"/>
          <p:cNvSpPr/>
          <p:nvPr/>
        </p:nvSpPr>
        <p:spPr>
          <a:xfrm>
            <a:off x="2339752" y="2708920"/>
            <a:ext cx="648072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3" name="12 Flecha curvada hacia abajo"/>
          <p:cNvSpPr/>
          <p:nvPr/>
        </p:nvSpPr>
        <p:spPr>
          <a:xfrm rot="16814244">
            <a:off x="1422942" y="4061505"/>
            <a:ext cx="648072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860032" y="1556792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En este ejemplo se utiliza el </a:t>
            </a:r>
            <a:r>
              <a:rPr lang="es-ES" sz="2000" b="1" dirty="0" smtClean="0"/>
              <a:t>id</a:t>
            </a:r>
            <a:r>
              <a:rPr lang="es-ES" sz="2000" dirty="0" smtClean="0"/>
              <a:t>entificador único para crear un </a:t>
            </a:r>
            <a:r>
              <a:rPr lang="es-ES" sz="2000" b="1" dirty="0" smtClean="0"/>
              <a:t>estilo único </a:t>
            </a:r>
            <a:r>
              <a:rPr lang="es-ES" sz="2000" dirty="0" smtClean="0"/>
              <a:t>para ese valor de id, de esa manera le daremos </a:t>
            </a:r>
            <a:r>
              <a:rPr lang="es-ES" sz="2000" b="1" dirty="0" smtClean="0"/>
              <a:t>formato</a:t>
            </a:r>
            <a:r>
              <a:rPr lang="es-ES" sz="2000" dirty="0" smtClean="0"/>
              <a:t> únicamente al elemento del identificador, </a:t>
            </a:r>
          </a:p>
          <a:p>
            <a:pPr algn="ctr"/>
            <a:r>
              <a:rPr lang="es-ES" sz="2000" i="1" dirty="0" smtClean="0"/>
              <a:t>En este caso el </a:t>
            </a:r>
            <a:r>
              <a:rPr lang="es-ES" sz="2000" b="1" i="1" dirty="0" smtClean="0"/>
              <a:t>H1</a:t>
            </a:r>
            <a:r>
              <a:rPr lang="es-ES" sz="2000" i="1" dirty="0" smtClean="0"/>
              <a:t> en </a:t>
            </a:r>
            <a:r>
              <a:rPr lang="es-ES" sz="2000" i="1" dirty="0" smtClean="0">
                <a:solidFill>
                  <a:srgbClr val="FF0000"/>
                </a:solidFill>
              </a:rPr>
              <a:t>color rojo </a:t>
            </a:r>
            <a:r>
              <a:rPr lang="es-ES" sz="2000" i="1" dirty="0" smtClean="0"/>
              <a:t>y alineado al centr</a:t>
            </a:r>
            <a:r>
              <a:rPr lang="es-ES" sz="2000" dirty="0" smtClean="0"/>
              <a:t>o.</a:t>
            </a:r>
            <a:endParaRPr lang="es-ES" dirty="0" smtClean="0"/>
          </a:p>
          <a:p>
            <a:r>
              <a:rPr lang="es-ES" dirty="0" smtClean="0"/>
              <a:t>Si te fijas es como una llamada del enlace con el signo </a:t>
            </a:r>
            <a:r>
              <a:rPr lang="es-ES" b="1" dirty="0" smtClean="0"/>
              <a:t>#</a:t>
            </a:r>
            <a:r>
              <a:rPr lang="es-ES" dirty="0" smtClean="0"/>
              <a:t> (almohadilla o numeral)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580112" y="5301208"/>
            <a:ext cx="338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smtClean="0"/>
              <a:t>CSS</a:t>
            </a:r>
            <a:r>
              <a:rPr lang="es-ES" sz="1200" dirty="0" smtClean="0"/>
              <a:t>: </a:t>
            </a:r>
          </a:p>
          <a:p>
            <a:r>
              <a:rPr lang="es-ES" sz="1200" dirty="0" smtClean="0"/>
              <a:t>Si no sabes todavía CSS no te preocupes, hay muchas formas de dar formato a un documento HTML que veremos más adelante, en este caso es una definición en el elemento &lt;</a:t>
            </a:r>
            <a:r>
              <a:rPr lang="es-ES" sz="1200" dirty="0" err="1" smtClean="0"/>
              <a:t>style</a:t>
            </a:r>
            <a:r>
              <a:rPr lang="es-ES" sz="1200" dirty="0" smtClean="0"/>
              <a:t>&gt; dentro del &lt;head&gt;</a:t>
            </a:r>
          </a:p>
        </p:txBody>
      </p:sp>
      <p:pic>
        <p:nvPicPr>
          <p:cNvPr id="16" name="Picture 2" descr="C:\Users\Marc\Desktop\PROJECTES ONLINE\ETIF Best Formació\IFCD0210 - Desarrollo de aplicaciones con tecnologia web\MF0491_3\UF1841 Elaboració de documents web mitjançant llenguatges de marques\1024px-Infobox_info_icon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301208"/>
            <a:ext cx="548680" cy="548680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4421157" y="6444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2843808" y="4005064"/>
            <a:ext cx="58326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29 Rectángulo"/>
          <p:cNvSpPr/>
          <p:nvPr/>
        </p:nvSpPr>
        <p:spPr>
          <a:xfrm>
            <a:off x="2483768" y="3078252"/>
            <a:ext cx="61206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555776" y="18864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3059832" y="188640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Establece un identificador único a cada elemento dentro de la página HTML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483768" y="1052736"/>
            <a:ext cx="62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En el ejercicio en clase utilizamos el </a:t>
            </a:r>
            <a:r>
              <a:rPr lang="es-ES" sz="2000" b="1" dirty="0" smtClean="0"/>
              <a:t>id</a:t>
            </a:r>
            <a:r>
              <a:rPr lang="es-ES" sz="2000" dirty="0" smtClean="0"/>
              <a:t>entificador único para crear </a:t>
            </a:r>
            <a:r>
              <a:rPr lang="es-ES" sz="2000" b="1" dirty="0" smtClean="0"/>
              <a:t>un índice del contenido </a:t>
            </a:r>
            <a:r>
              <a:rPr lang="es-ES" sz="2000" dirty="0" smtClean="0"/>
              <a:t>como vemos en cualquier página de Wikipedia.</a:t>
            </a:r>
            <a:r>
              <a:rPr lang="es-ES" sz="2000" b="1" dirty="0" smtClean="0"/>
              <a:t> </a:t>
            </a:r>
            <a:endParaRPr lang="es-ES" dirty="0" smtClean="0"/>
          </a:p>
        </p:txBody>
      </p:sp>
      <p:pic>
        <p:nvPicPr>
          <p:cNvPr id="2050" name="Picture 2" descr="C:\Users\Marc\Desktop\PROJECTES ONLINE\ETIF Best Formació\IFCD0210 - Desarrollo de aplicaciones con tecnologia web\MF0491_3\UF1841 Elaboració de documents web mitjançant llenguatges de marques\img\indice-ejemplo-id-wikipedi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908720"/>
            <a:ext cx="2076450" cy="3314700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2339752" y="2060848"/>
            <a:ext cx="6545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smtClean="0"/>
              <a:t>Cada una de los indices numéricos del ejemplo te hace llegar a la parte del contenido de esa página en cuestión</a:t>
            </a:r>
            <a:endParaRPr lang="es-ES" sz="1100"/>
          </a:p>
        </p:txBody>
      </p:sp>
      <p:cxnSp>
        <p:nvCxnSpPr>
          <p:cNvPr id="19" name="18 Conector recto de flecha"/>
          <p:cNvCxnSpPr>
            <a:stCxn id="30" idx="1"/>
          </p:cNvCxnSpPr>
          <p:nvPr/>
        </p:nvCxnSpPr>
        <p:spPr>
          <a:xfrm flipH="1" flipV="1">
            <a:off x="1763688" y="2636912"/>
            <a:ext cx="720080" cy="621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2483768" y="2411596"/>
            <a:ext cx="592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Cogiendo como ejemplo el número </a:t>
            </a:r>
            <a:r>
              <a:rPr lang="es-ES" b="1" dirty="0" smtClean="0"/>
              <a:t>4</a:t>
            </a:r>
            <a:r>
              <a:rPr lang="es-ES" dirty="0" smtClean="0"/>
              <a:t> “</a:t>
            </a:r>
            <a:r>
              <a:rPr lang="es-ES" i="1" dirty="0" smtClean="0">
                <a:solidFill>
                  <a:schemeClr val="accent1">
                    <a:lumMod val="75000"/>
                  </a:schemeClr>
                </a:solidFill>
              </a:rPr>
              <a:t>Mares extraterrestres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colocaremos en el índice un enlace de este tipo: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2519264" y="3068960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&lt;a href="</a:t>
            </a:r>
            <a:r>
              <a:rPr lang="es-ES" b="1" dirty="0" smtClean="0"/>
              <a:t>#</a:t>
            </a:r>
            <a:r>
              <a:rPr lang="es-ES" b="1" dirty="0" err="1" smtClean="0"/>
              <a:t>Mares_extraterrestres</a:t>
            </a:r>
            <a:r>
              <a:rPr lang="es-ES" dirty="0" smtClean="0"/>
              <a:t>&gt; 4 Mares extraterrestres&lt;a&gt;</a:t>
            </a:r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2843808" y="4005064"/>
            <a:ext cx="6300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/>
              <a:t>&lt;h2 </a:t>
            </a:r>
            <a:r>
              <a:rPr lang="ca-ES" dirty="0" err="1" smtClean="0"/>
              <a:t>id</a:t>
            </a:r>
            <a:r>
              <a:rPr lang="ca-ES" dirty="0" smtClean="0"/>
              <a:t>="</a:t>
            </a:r>
            <a:r>
              <a:rPr lang="ca-ES" b="1" dirty="0" smtClean="0"/>
              <a:t>Mares_extraterrestres</a:t>
            </a:r>
            <a:r>
              <a:rPr lang="ca-ES" dirty="0" smtClean="0"/>
              <a:t>"&gt;Mares extraterrestres&lt;/h2&gt;</a:t>
            </a:r>
            <a:endParaRPr lang="ca-ES" dirty="0"/>
          </a:p>
        </p:txBody>
      </p:sp>
      <p:pic>
        <p:nvPicPr>
          <p:cNvPr id="2051" name="Picture 3" descr="C:\Users\Marc\Desktop\PROJECTES ONLINE\ETIF Best Formació\IFCD0210 - Desarrollo de aplicaciones con tecnologia web\MF0491_3\UF1841 Elaboració de documents web mitjançant llenguatges de marques\img\mares-extraterrestre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437112"/>
            <a:ext cx="4905375" cy="1771650"/>
          </a:xfrm>
          <a:prstGeom prst="rect">
            <a:avLst/>
          </a:prstGeom>
          <a:noFill/>
        </p:spPr>
      </p:pic>
      <p:sp>
        <p:nvSpPr>
          <p:cNvPr id="29" name="28 CuadroTexto"/>
          <p:cNvSpPr txBox="1"/>
          <p:nvPr/>
        </p:nvSpPr>
        <p:spPr>
          <a:xfrm>
            <a:off x="2555776" y="357301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Entonces en el texto subtitular deberemos poner la misma id:</a:t>
            </a:r>
            <a:endParaRPr lang="es-ES" dirty="0"/>
          </a:p>
        </p:txBody>
      </p:sp>
      <p:sp>
        <p:nvSpPr>
          <p:cNvPr id="32" name="31 Flecha izquierda y arriba"/>
          <p:cNvSpPr/>
          <p:nvPr/>
        </p:nvSpPr>
        <p:spPr>
          <a:xfrm>
            <a:off x="3131840" y="4437112"/>
            <a:ext cx="2016224" cy="648072"/>
          </a:xfrm>
          <a:prstGeom prst="lef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Elipse"/>
          <p:cNvSpPr/>
          <p:nvPr/>
        </p:nvSpPr>
        <p:spPr>
          <a:xfrm>
            <a:off x="395536" y="4581128"/>
            <a:ext cx="22322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CuadroTexto"/>
          <p:cNvSpPr txBox="1"/>
          <p:nvPr/>
        </p:nvSpPr>
        <p:spPr>
          <a:xfrm>
            <a:off x="5436096" y="4797152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hacer clic en el enlace del índice número 4 el navegador se colocará en la posición de nuestro subtitular </a:t>
            </a:r>
            <a:r>
              <a:rPr lang="es-ES" i="1" dirty="0" smtClean="0"/>
              <a:t>Mares extraterrestres </a:t>
            </a:r>
            <a:r>
              <a:rPr lang="es-ES" dirty="0" smtClean="0"/>
              <a:t>consiguiendo el efecto de índice que </a:t>
            </a:r>
            <a:r>
              <a:rPr lang="es-ES" dirty="0" err="1" smtClean="0"/>
              <a:t>buscabamos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421157" y="6444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4932040" y="2636912"/>
            <a:ext cx="3024336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10 Rectángulo"/>
          <p:cNvSpPr/>
          <p:nvPr/>
        </p:nvSpPr>
        <p:spPr>
          <a:xfrm>
            <a:off x="611560" y="1268760"/>
            <a:ext cx="3672408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9168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771800" y="69269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Establece</a:t>
            </a:r>
            <a:r>
              <a:rPr lang="en-GB" dirty="0" smtClean="0"/>
              <a:t> la </a:t>
            </a:r>
            <a:r>
              <a:rPr lang="en-GB" dirty="0" err="1" smtClean="0"/>
              <a:t>classe</a:t>
            </a:r>
            <a:r>
              <a:rPr lang="en-GB" dirty="0" smtClean="0"/>
              <a:t> CSS </a:t>
            </a:r>
            <a:r>
              <a:rPr lang="en-GB" dirty="0" err="1" smtClean="0"/>
              <a:t>que</a:t>
            </a:r>
            <a:r>
              <a:rPr lang="en-GB" dirty="0" smtClean="0"/>
              <a:t> se </a:t>
            </a:r>
            <a:r>
              <a:rPr lang="en-GB" dirty="0" err="1" smtClean="0"/>
              <a:t>aplica</a:t>
            </a:r>
            <a:r>
              <a:rPr lang="en-GB" dirty="0" smtClean="0"/>
              <a:t> al </a:t>
            </a:r>
            <a:r>
              <a:rPr lang="en-GB" dirty="0" err="1" smtClean="0"/>
              <a:t>elemento</a:t>
            </a:r>
            <a:endParaRPr lang="en-GB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683568" y="1340768"/>
            <a:ext cx="381642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400" dirty="0" smtClean="0"/>
              <a:t>&lt;!DOCTYPE </a:t>
            </a:r>
            <a:r>
              <a:rPr lang="ca-ES" sz="1400" dirty="0" err="1" smtClean="0"/>
              <a:t>html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</a:t>
            </a:r>
            <a:r>
              <a:rPr lang="ca-ES" sz="1400" dirty="0" err="1" smtClean="0"/>
              <a:t>html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</a:t>
            </a:r>
            <a:r>
              <a:rPr lang="ca-ES" sz="1400" dirty="0" err="1" smtClean="0"/>
              <a:t>head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</a:t>
            </a:r>
            <a:r>
              <a:rPr lang="ca-ES" sz="1400" dirty="0" err="1" smtClean="0"/>
              <a:t>style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h1</a:t>
            </a:r>
            <a:r>
              <a:rPr lang="ca-ES" sz="1400" b="1" dirty="0" smtClean="0"/>
              <a:t>.intro</a:t>
            </a:r>
            <a:r>
              <a:rPr lang="ca-ES" sz="1400" dirty="0" smtClean="0"/>
              <a:t> {</a:t>
            </a:r>
          </a:p>
          <a:p>
            <a:r>
              <a:rPr lang="ca-ES" sz="1400" dirty="0" smtClean="0"/>
              <a:t>    color: blue;</a:t>
            </a:r>
          </a:p>
          <a:p>
            <a:r>
              <a:rPr lang="ca-ES" sz="1400" dirty="0" smtClean="0"/>
              <a:t>}</a:t>
            </a:r>
          </a:p>
          <a:p>
            <a:endParaRPr lang="ca-ES" sz="1400" dirty="0" smtClean="0"/>
          </a:p>
          <a:p>
            <a:r>
              <a:rPr lang="ca-ES" sz="1400" dirty="0" err="1" smtClean="0"/>
              <a:t>p</a:t>
            </a:r>
            <a:r>
              <a:rPr lang="ca-ES" sz="1400" b="1" dirty="0" err="1" smtClean="0"/>
              <a:t>.important</a:t>
            </a:r>
            <a:r>
              <a:rPr lang="ca-ES" sz="1400" dirty="0" smtClean="0"/>
              <a:t> {</a:t>
            </a:r>
          </a:p>
          <a:p>
            <a:r>
              <a:rPr lang="ca-ES" sz="1400" dirty="0" smtClean="0"/>
              <a:t>    color: </a:t>
            </a:r>
            <a:r>
              <a:rPr lang="ca-ES" sz="1400" dirty="0" err="1" smtClean="0"/>
              <a:t>green</a:t>
            </a:r>
            <a:r>
              <a:rPr lang="ca-ES" sz="1400" dirty="0" smtClean="0"/>
              <a:t>;</a:t>
            </a:r>
          </a:p>
          <a:p>
            <a:r>
              <a:rPr lang="ca-ES" sz="1400" dirty="0" smtClean="0"/>
              <a:t>}</a:t>
            </a:r>
          </a:p>
          <a:p>
            <a:r>
              <a:rPr lang="ca-ES" sz="1400" dirty="0" smtClean="0"/>
              <a:t>&lt;/</a:t>
            </a:r>
            <a:r>
              <a:rPr lang="ca-ES" sz="1400" dirty="0" err="1" smtClean="0"/>
              <a:t>style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&lt;/</a:t>
            </a:r>
            <a:r>
              <a:rPr lang="ca-ES" sz="1400" dirty="0" err="1" smtClean="0"/>
              <a:t>head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</a:t>
            </a:r>
            <a:r>
              <a:rPr lang="ca-ES" sz="1400" dirty="0" err="1" smtClean="0"/>
              <a:t>body</a:t>
            </a:r>
            <a:r>
              <a:rPr lang="ca-ES" sz="1400" dirty="0" smtClean="0"/>
              <a:t>&gt;</a:t>
            </a:r>
          </a:p>
          <a:p>
            <a:endParaRPr lang="ca-ES" sz="1400" dirty="0" smtClean="0"/>
          </a:p>
          <a:p>
            <a:r>
              <a:rPr lang="ca-ES" sz="1400" dirty="0" smtClean="0"/>
              <a:t>&lt;h1 </a:t>
            </a:r>
            <a:r>
              <a:rPr lang="ca-ES" sz="1400" b="1" dirty="0" err="1" smtClean="0"/>
              <a:t>class</a:t>
            </a:r>
            <a:r>
              <a:rPr lang="ca-ES" sz="1400" dirty="0" smtClean="0"/>
              <a:t>="</a:t>
            </a:r>
            <a:r>
              <a:rPr lang="ca-ES" sz="1400" dirty="0" err="1" smtClean="0"/>
              <a:t>intro</a:t>
            </a:r>
            <a:r>
              <a:rPr lang="ca-ES" sz="1400" dirty="0" smtClean="0"/>
              <a:t>"&gt;</a:t>
            </a:r>
            <a:r>
              <a:rPr lang="ca-ES" sz="1400" dirty="0" err="1" smtClean="0"/>
              <a:t>Título</a:t>
            </a:r>
            <a:r>
              <a:rPr lang="ca-ES" sz="1400" dirty="0" smtClean="0"/>
              <a:t> de </a:t>
            </a:r>
            <a:r>
              <a:rPr lang="ca-ES" sz="1400" dirty="0" err="1" smtClean="0"/>
              <a:t>introducción</a:t>
            </a:r>
            <a:r>
              <a:rPr lang="ca-ES" sz="1400" dirty="0" smtClean="0"/>
              <a:t>&lt;/h1&gt;</a:t>
            </a:r>
          </a:p>
          <a:p>
            <a:r>
              <a:rPr lang="ca-ES" sz="1400" dirty="0" smtClean="0"/>
              <a:t>&lt;p&gt;A </a:t>
            </a:r>
            <a:r>
              <a:rPr lang="ca-ES" sz="1400" dirty="0" err="1" smtClean="0"/>
              <a:t>paragraph</a:t>
            </a:r>
            <a:r>
              <a:rPr lang="ca-ES" sz="1400" dirty="0" smtClean="0"/>
              <a:t>.&lt;/p&gt;</a:t>
            </a:r>
          </a:p>
          <a:p>
            <a:r>
              <a:rPr lang="ca-ES" sz="1400" dirty="0" smtClean="0"/>
              <a:t>&lt;p </a:t>
            </a:r>
            <a:r>
              <a:rPr lang="ca-ES" sz="1400" b="1" dirty="0" err="1" smtClean="0"/>
              <a:t>class</a:t>
            </a:r>
            <a:r>
              <a:rPr lang="ca-ES" sz="1400" dirty="0" smtClean="0"/>
              <a:t>="important"&gt;</a:t>
            </a:r>
            <a:r>
              <a:rPr lang="ca-ES" sz="1400" dirty="0" err="1" smtClean="0"/>
              <a:t>Párrafo</a:t>
            </a:r>
            <a:r>
              <a:rPr lang="ca-ES" sz="1400" dirty="0" smtClean="0"/>
              <a:t> </a:t>
            </a:r>
            <a:r>
              <a:rPr lang="ca-ES" sz="1400" dirty="0" err="1" smtClean="0"/>
              <a:t>importante</a:t>
            </a:r>
            <a:r>
              <a:rPr lang="ca-ES" sz="1400" dirty="0" smtClean="0"/>
              <a:t>&lt;/p&gt;</a:t>
            </a:r>
          </a:p>
          <a:p>
            <a:endParaRPr lang="ca-ES" sz="1400" dirty="0" smtClean="0"/>
          </a:p>
          <a:p>
            <a:r>
              <a:rPr lang="ca-ES" sz="1400" dirty="0" smtClean="0"/>
              <a:t>&lt;/</a:t>
            </a:r>
            <a:r>
              <a:rPr lang="ca-ES" sz="1400" dirty="0" err="1" smtClean="0"/>
              <a:t>body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&lt;/</a:t>
            </a:r>
            <a:r>
              <a:rPr lang="ca-ES" sz="1400" dirty="0" err="1" smtClean="0"/>
              <a:t>html</a:t>
            </a:r>
            <a:r>
              <a:rPr lang="ca-ES" sz="1400" dirty="0" smtClean="0"/>
              <a:t>&gt;</a:t>
            </a:r>
            <a:endParaRPr lang="ca-ES" sz="1400" dirty="0"/>
          </a:p>
        </p:txBody>
      </p:sp>
      <p:pic>
        <p:nvPicPr>
          <p:cNvPr id="1026" name="Picture 2" descr="C:\Users\Marc\Desktop\PROJECTES ONLINE\ETIF Best Formació\IFCD0210 - Desarrollo de aplicaciones con tecnologia web\MF0491_3\UF1841 Elaboració de documents web mitjançant llenguatges de marques\img\clas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420888"/>
            <a:ext cx="2335439" cy="1058044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4860032" y="2132856"/>
            <a:ext cx="3425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&lt;</a:t>
            </a:r>
            <a:r>
              <a:rPr lang="ca-ES" i="1" dirty="0" err="1" smtClean="0"/>
              <a:t>elemento</a:t>
            </a:r>
            <a:r>
              <a:rPr lang="ca-ES" dirty="0" smtClean="0"/>
              <a:t>  </a:t>
            </a:r>
            <a:r>
              <a:rPr lang="ca-ES" b="1" dirty="0" err="1" smtClean="0"/>
              <a:t>class</a:t>
            </a:r>
            <a:r>
              <a:rPr lang="ca-ES" dirty="0" smtClean="0"/>
              <a:t>=</a:t>
            </a:r>
            <a:r>
              <a:rPr lang="en-US" dirty="0" smtClean="0"/>
              <a:t>"</a:t>
            </a:r>
            <a:r>
              <a:rPr lang="ca-ES" i="1" dirty="0" err="1" smtClean="0"/>
              <a:t>nombreclase</a:t>
            </a:r>
            <a:r>
              <a:rPr lang="ca-ES" dirty="0" smtClean="0"/>
              <a:t>"&gt;</a:t>
            </a:r>
            <a:endParaRPr lang="ca-ES" dirty="0"/>
          </a:p>
        </p:txBody>
      </p:sp>
      <p:sp>
        <p:nvSpPr>
          <p:cNvPr id="17" name="16 Flecha curvada hacia abajo"/>
          <p:cNvSpPr/>
          <p:nvPr/>
        </p:nvSpPr>
        <p:spPr>
          <a:xfrm>
            <a:off x="1619672" y="1772816"/>
            <a:ext cx="1080120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716016" y="1628800"/>
            <a:ext cx="998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Sintaxis</a:t>
            </a:r>
            <a:endParaRPr lang="ca-ES" sz="20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860032" y="4293096"/>
            <a:ext cx="3895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Atributo soportado en los navegadores </a:t>
            </a:r>
          </a:p>
          <a:p>
            <a:r>
              <a:rPr lang="es-ES" dirty="0" smtClean="0"/>
              <a:t>más comunes</a:t>
            </a:r>
            <a:endParaRPr lang="es-ES" dirty="0"/>
          </a:p>
        </p:txBody>
      </p:sp>
      <p:pic>
        <p:nvPicPr>
          <p:cNvPr id="1027" name="Picture 3" descr="C:\Users\Marc\Desktop\PROJECTES ONLINE\ETIF Best Formació\IFCD0210 - Desarrollo de aplicaciones con tecnologia web\MF0491_3\UF1841 Elaboració de documents web mitjançant llenguatges de marques\img\RANKING-EXPLORADOR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4653136"/>
            <a:ext cx="1417141" cy="976318"/>
          </a:xfrm>
          <a:prstGeom prst="rect">
            <a:avLst/>
          </a:prstGeom>
          <a:noFill/>
        </p:spPr>
      </p:pic>
      <p:sp>
        <p:nvSpPr>
          <p:cNvPr id="22" name="21 CuadroTexto"/>
          <p:cNvSpPr txBox="1"/>
          <p:nvPr/>
        </p:nvSpPr>
        <p:spPr>
          <a:xfrm>
            <a:off x="4860032" y="2636912"/>
            <a:ext cx="306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i="1" dirty="0" smtClean="0"/>
              <a:t>En el </a:t>
            </a:r>
            <a:r>
              <a:rPr lang="ca-ES" sz="1400" i="1" dirty="0" err="1" smtClean="0"/>
              <a:t>css</a:t>
            </a:r>
            <a:r>
              <a:rPr lang="ca-ES" sz="1400" i="1" dirty="0" smtClean="0"/>
              <a:t> se </a:t>
            </a:r>
            <a:r>
              <a:rPr lang="ca-ES" sz="1400" i="1" dirty="0" err="1" smtClean="0"/>
              <a:t>coloca</a:t>
            </a:r>
            <a:r>
              <a:rPr lang="ca-ES" sz="1400" i="1" dirty="0" smtClean="0"/>
              <a:t> con un punto </a:t>
            </a:r>
            <a:r>
              <a:rPr lang="ca-ES" sz="1400" i="1" dirty="0" err="1" smtClean="0"/>
              <a:t>delante</a:t>
            </a:r>
            <a:endParaRPr lang="ca-ES" sz="1400" i="1" dirty="0"/>
          </a:p>
        </p:txBody>
      </p:sp>
      <p:sp>
        <p:nvSpPr>
          <p:cNvPr id="23" name="22 Rectángulo"/>
          <p:cNvSpPr/>
          <p:nvPr/>
        </p:nvSpPr>
        <p:spPr>
          <a:xfrm>
            <a:off x="5652120" y="2924944"/>
            <a:ext cx="1637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b="1" dirty="0" smtClean="0"/>
              <a:t>.</a:t>
            </a:r>
            <a:r>
              <a:rPr lang="ca-ES" b="1" dirty="0" err="1" smtClean="0"/>
              <a:t>nombreclase</a:t>
            </a:r>
            <a:r>
              <a:rPr lang="ca-ES" dirty="0" smtClean="0"/>
              <a:t> {</a:t>
            </a:r>
          </a:p>
          <a:p>
            <a:r>
              <a:rPr lang="ca-ES" dirty="0" smtClean="0"/>
              <a:t>    </a:t>
            </a:r>
            <a:r>
              <a:rPr lang="ca-ES" dirty="0" err="1" smtClean="0"/>
              <a:t>declaración</a:t>
            </a:r>
            <a:endParaRPr lang="ca-ES" dirty="0" smtClean="0"/>
          </a:p>
          <a:p>
            <a:r>
              <a:rPr lang="ca-ES" dirty="0" smtClean="0"/>
              <a:t>}</a:t>
            </a:r>
          </a:p>
        </p:txBody>
      </p:sp>
      <p:pic>
        <p:nvPicPr>
          <p:cNvPr id="24" name="Picture 2" descr="C:\Users\Marc\Desktop\PROJECTES ONLINE\ETIF Best Formació\IFCD0210 - Desarrollo de aplicaciones con tecnologia web\MF0491_3\UF1841 Elaboració de documents web mitjançant llenguatges de marques\img\css3-57b597e85f9b58b5c2b338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2996952"/>
            <a:ext cx="720080" cy="720080"/>
          </a:xfrm>
          <a:prstGeom prst="rect">
            <a:avLst/>
          </a:prstGeom>
          <a:noFill/>
        </p:spPr>
      </p:pic>
      <p:sp>
        <p:nvSpPr>
          <p:cNvPr id="21" name="20 CuadroTexto"/>
          <p:cNvSpPr txBox="1"/>
          <p:nvPr/>
        </p:nvSpPr>
        <p:spPr>
          <a:xfrm>
            <a:off x="4421157" y="6444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11560" y="1268760"/>
            <a:ext cx="3672408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282" y="6581001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UF1841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786578" y="6572272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00392" y="1166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9168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83568" y="1340768"/>
            <a:ext cx="381642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400" dirty="0" smtClean="0"/>
              <a:t>&lt;!DOCTYPE </a:t>
            </a:r>
            <a:r>
              <a:rPr lang="ca-ES" sz="1400" dirty="0" err="1" smtClean="0"/>
              <a:t>html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</a:t>
            </a:r>
            <a:r>
              <a:rPr lang="ca-ES" sz="1400" dirty="0" err="1" smtClean="0"/>
              <a:t>html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</a:t>
            </a:r>
            <a:r>
              <a:rPr lang="ca-ES" sz="1400" dirty="0" err="1" smtClean="0"/>
              <a:t>head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</a:t>
            </a:r>
            <a:r>
              <a:rPr lang="ca-ES" sz="1400" dirty="0" err="1" smtClean="0"/>
              <a:t>style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h1.</a:t>
            </a:r>
            <a:r>
              <a:rPr lang="ca-ES" sz="1400" b="1" dirty="0" smtClean="0"/>
              <a:t>intro</a:t>
            </a:r>
            <a:r>
              <a:rPr lang="ca-ES" sz="1400" dirty="0" smtClean="0"/>
              <a:t> {</a:t>
            </a:r>
          </a:p>
          <a:p>
            <a:r>
              <a:rPr lang="ca-ES" sz="1400" dirty="0" smtClean="0"/>
              <a:t>    color: blue;</a:t>
            </a:r>
          </a:p>
          <a:p>
            <a:r>
              <a:rPr lang="ca-ES" sz="1400" dirty="0" smtClean="0"/>
              <a:t>    </a:t>
            </a:r>
            <a:r>
              <a:rPr lang="ca-ES" sz="1400" dirty="0" err="1" smtClean="0"/>
              <a:t>text-align</a:t>
            </a:r>
            <a:r>
              <a:rPr lang="ca-ES" sz="1400" dirty="0" smtClean="0"/>
              <a:t>: </a:t>
            </a:r>
            <a:r>
              <a:rPr lang="ca-ES" sz="1400" dirty="0" err="1" smtClean="0"/>
              <a:t>center</a:t>
            </a:r>
            <a:r>
              <a:rPr lang="ca-ES" sz="1400" dirty="0" smtClean="0"/>
              <a:t>;</a:t>
            </a:r>
          </a:p>
          <a:p>
            <a:r>
              <a:rPr lang="ca-ES" sz="1400" dirty="0" smtClean="0"/>
              <a:t>}</a:t>
            </a:r>
          </a:p>
          <a:p>
            <a:endParaRPr lang="ca-ES" sz="1400" dirty="0" smtClean="0"/>
          </a:p>
          <a:p>
            <a:r>
              <a:rPr lang="ca-ES" sz="1400" dirty="0" smtClean="0"/>
              <a:t>.</a:t>
            </a:r>
            <a:r>
              <a:rPr lang="ca-ES" sz="1400" b="1" dirty="0" smtClean="0"/>
              <a:t>important</a:t>
            </a:r>
            <a:r>
              <a:rPr lang="ca-ES" sz="1400" dirty="0" smtClean="0"/>
              <a:t> {</a:t>
            </a:r>
          </a:p>
          <a:p>
            <a:r>
              <a:rPr lang="ca-ES" sz="1400" dirty="0" smtClean="0"/>
              <a:t>    </a:t>
            </a:r>
            <a:r>
              <a:rPr lang="ca-ES" sz="1400" dirty="0" err="1" smtClean="0"/>
              <a:t>background-color</a:t>
            </a:r>
            <a:r>
              <a:rPr lang="ca-ES" sz="1400" dirty="0" smtClean="0"/>
              <a:t>: </a:t>
            </a:r>
            <a:r>
              <a:rPr lang="ca-ES" sz="1400" dirty="0" err="1" smtClean="0"/>
              <a:t>yellow</a:t>
            </a:r>
            <a:r>
              <a:rPr lang="ca-ES" sz="1400" dirty="0" smtClean="0"/>
              <a:t>;</a:t>
            </a:r>
          </a:p>
          <a:p>
            <a:r>
              <a:rPr lang="ca-ES" sz="1400" dirty="0" smtClean="0"/>
              <a:t>}</a:t>
            </a:r>
          </a:p>
          <a:p>
            <a:r>
              <a:rPr lang="ca-ES" sz="1400" dirty="0" smtClean="0"/>
              <a:t>&lt;/</a:t>
            </a:r>
            <a:r>
              <a:rPr lang="ca-ES" sz="1400" dirty="0" err="1" smtClean="0"/>
              <a:t>style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&lt;/</a:t>
            </a:r>
            <a:r>
              <a:rPr lang="ca-ES" sz="1400" dirty="0" err="1" smtClean="0"/>
              <a:t>head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</a:t>
            </a:r>
            <a:r>
              <a:rPr lang="ca-ES" sz="1400" dirty="0" err="1" smtClean="0"/>
              <a:t>body</a:t>
            </a:r>
            <a:r>
              <a:rPr lang="ca-ES" sz="1400" dirty="0" smtClean="0"/>
              <a:t>&gt;</a:t>
            </a:r>
          </a:p>
          <a:p>
            <a:endParaRPr lang="ca-ES" sz="1400" dirty="0" smtClean="0"/>
          </a:p>
          <a:p>
            <a:r>
              <a:rPr lang="ca-ES" sz="1400" dirty="0" smtClean="0"/>
              <a:t>&lt;h1 </a:t>
            </a:r>
            <a:r>
              <a:rPr lang="ca-ES" sz="1400" dirty="0" err="1" smtClean="0"/>
              <a:t>class</a:t>
            </a:r>
            <a:r>
              <a:rPr lang="ca-ES" sz="1400" dirty="0" smtClean="0"/>
              <a:t>="</a:t>
            </a:r>
            <a:r>
              <a:rPr lang="ca-ES" sz="1400" b="1" dirty="0" err="1" smtClean="0"/>
              <a:t>intro</a:t>
            </a:r>
            <a:r>
              <a:rPr lang="ca-ES" sz="1400" b="1" dirty="0" smtClean="0"/>
              <a:t> important</a:t>
            </a:r>
            <a:r>
              <a:rPr lang="ca-ES" sz="1400" dirty="0" smtClean="0"/>
              <a:t>"&gt;</a:t>
            </a:r>
            <a:r>
              <a:rPr lang="ca-ES" sz="1400" dirty="0" err="1" smtClean="0"/>
              <a:t>Header</a:t>
            </a:r>
            <a:r>
              <a:rPr lang="ca-ES" sz="1400" dirty="0" smtClean="0"/>
              <a:t> 1&lt;/h1&gt;</a:t>
            </a:r>
          </a:p>
          <a:p>
            <a:r>
              <a:rPr lang="ca-ES" sz="1400" dirty="0" smtClean="0"/>
              <a:t>&lt;p&gt;A </a:t>
            </a:r>
            <a:r>
              <a:rPr lang="ca-ES" sz="1400" dirty="0" err="1" smtClean="0"/>
              <a:t>paragraph</a:t>
            </a:r>
            <a:r>
              <a:rPr lang="ca-ES" sz="1400" dirty="0" smtClean="0"/>
              <a:t>.&lt;/p&gt;</a:t>
            </a:r>
          </a:p>
          <a:p>
            <a:endParaRPr lang="ca-ES" sz="1400" dirty="0" smtClean="0"/>
          </a:p>
          <a:p>
            <a:r>
              <a:rPr lang="ca-ES" sz="1400" dirty="0" smtClean="0"/>
              <a:t>&lt;/</a:t>
            </a:r>
            <a:r>
              <a:rPr lang="ca-ES" sz="1400" dirty="0" err="1" smtClean="0"/>
              <a:t>body</a:t>
            </a:r>
            <a:r>
              <a:rPr lang="ca-ES" sz="1400" dirty="0" smtClean="0"/>
              <a:t>&gt;</a:t>
            </a:r>
          </a:p>
          <a:p>
            <a:r>
              <a:rPr lang="ca-ES" sz="1400" dirty="0" smtClean="0"/>
              <a:t>&lt;/</a:t>
            </a:r>
            <a:r>
              <a:rPr lang="ca-ES" sz="1400" dirty="0" err="1" smtClean="0"/>
              <a:t>html</a:t>
            </a:r>
            <a:r>
              <a:rPr lang="ca-ES" sz="1400" dirty="0" smtClean="0"/>
              <a:t>&gt;</a:t>
            </a:r>
            <a:endParaRPr lang="ca-ES" sz="1400" dirty="0"/>
          </a:p>
        </p:txBody>
      </p:sp>
      <p:sp>
        <p:nvSpPr>
          <p:cNvPr id="13" name="12 Rectángulo"/>
          <p:cNvSpPr/>
          <p:nvPr/>
        </p:nvSpPr>
        <p:spPr>
          <a:xfrm>
            <a:off x="4261188" y="1556792"/>
            <a:ext cx="4961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&lt;</a:t>
            </a:r>
            <a:r>
              <a:rPr lang="ca-ES" i="1" dirty="0" err="1" smtClean="0"/>
              <a:t>elemento</a:t>
            </a:r>
            <a:r>
              <a:rPr lang="ca-ES" dirty="0" smtClean="0"/>
              <a:t>  </a:t>
            </a:r>
            <a:r>
              <a:rPr lang="ca-ES" b="1" dirty="0" err="1" smtClean="0"/>
              <a:t>class</a:t>
            </a:r>
            <a:r>
              <a:rPr lang="ca-ES" dirty="0" smtClean="0"/>
              <a:t>=</a:t>
            </a:r>
            <a:r>
              <a:rPr lang="en-US" dirty="0" smtClean="0"/>
              <a:t>"</a:t>
            </a:r>
            <a:r>
              <a:rPr lang="ca-ES" i="1" dirty="0" smtClean="0"/>
              <a:t>nombreclase1 nombreclase2</a:t>
            </a:r>
            <a:r>
              <a:rPr lang="ca-ES" dirty="0" smtClean="0"/>
              <a:t>"&gt;</a:t>
            </a:r>
            <a:endParaRPr lang="ca-ES" dirty="0"/>
          </a:p>
        </p:txBody>
      </p:sp>
      <p:pic>
        <p:nvPicPr>
          <p:cNvPr id="2050" name="Picture 2" descr="C:\Users\Marc\Desktop\PROJECTES ONLINE\ETIF Best Formació\IFCD0210 - Desarrollo de aplicaciones con tecnologia web\MF0491_3\UF1841 Elaboració de documents web mitjançant llenguatges de marques\img\class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564904"/>
            <a:ext cx="1743075" cy="1162050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2915816" y="692696"/>
            <a:ext cx="402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Añadir 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varias clases 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un elemento HTML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Flecha curvada hacia abajo"/>
          <p:cNvSpPr/>
          <p:nvPr/>
        </p:nvSpPr>
        <p:spPr>
          <a:xfrm>
            <a:off x="2339752" y="1988840"/>
            <a:ext cx="1008112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716016" y="242088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Se especifica uno o más nombres de </a:t>
            </a:r>
            <a:r>
              <a:rPr lang="es-ES" dirty="0" err="1" smtClean="0"/>
              <a:t>class</a:t>
            </a:r>
            <a:r>
              <a:rPr lang="es-ES" dirty="0" smtClean="0"/>
              <a:t> para un elemente. Para especificar múltiples valores al atributo </a:t>
            </a:r>
            <a:r>
              <a:rPr lang="es-ES" dirty="0" err="1" smtClean="0"/>
              <a:t>class</a:t>
            </a:r>
            <a:r>
              <a:rPr lang="es-ES" dirty="0" smtClean="0"/>
              <a:t> se separa con un espacio</a:t>
            </a:r>
          </a:p>
          <a:p>
            <a:endParaRPr lang="es-ES" dirty="0" smtClean="0"/>
          </a:p>
          <a:p>
            <a:r>
              <a:rPr lang="es-ES" dirty="0" smtClean="0"/>
              <a:t>Esto le permite combinar varias clases de CSS para un elemento HTML. 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580112" y="1196752"/>
            <a:ext cx="998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Sintaxis</a:t>
            </a:r>
            <a:endParaRPr lang="ca-ES" sz="20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5292080" y="4365104"/>
            <a:ext cx="4032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Reglas de nombres</a:t>
            </a:r>
            <a:r>
              <a:rPr lang="es-ES" dirty="0" smtClean="0"/>
              <a:t>: </a:t>
            </a:r>
          </a:p>
          <a:p>
            <a:r>
              <a:rPr lang="es-ES" dirty="0" smtClean="0"/>
              <a:t>Debe comenzar con una letra A-Z o a-z </a:t>
            </a:r>
          </a:p>
          <a:p>
            <a:r>
              <a:rPr lang="es-ES" dirty="0" smtClean="0"/>
              <a:t>Puede ir seguido de: letras (A-</a:t>
            </a:r>
            <a:r>
              <a:rPr lang="es-ES" dirty="0" err="1" smtClean="0"/>
              <a:t>Za</a:t>
            </a:r>
            <a:r>
              <a:rPr lang="es-ES" dirty="0" smtClean="0"/>
              <a:t>-z), dígitos (0-9), guiones ("-") y guiones bajos ("_")</a:t>
            </a:r>
            <a:endParaRPr lang="ca-ES" dirty="0"/>
          </a:p>
        </p:txBody>
      </p:sp>
      <p:pic>
        <p:nvPicPr>
          <p:cNvPr id="23" name="Picture 2" descr="C:\Users\Marc\Desktop\PROJECTES ONLINE\ETIF Best Formació\IFCD0210 - Desarrollo de aplicaciones con tecnologia web\MF0491_3\UF1841 Elaboració de documents web mitjançant llenguatges de marques\1024px-Infobox_info_icon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365104"/>
            <a:ext cx="620688" cy="620688"/>
          </a:xfrm>
          <a:prstGeom prst="rect">
            <a:avLst/>
          </a:prstGeom>
          <a:noFill/>
        </p:spPr>
      </p:pic>
      <p:sp>
        <p:nvSpPr>
          <p:cNvPr id="24" name="23 CuadroTexto"/>
          <p:cNvSpPr txBox="1"/>
          <p:nvPr/>
        </p:nvSpPr>
        <p:spPr>
          <a:xfrm>
            <a:off x="4421157" y="6444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9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2602</Words>
  <Application>Microsoft Office PowerPoint</Application>
  <PresentationFormat>Presentación en pantalla (4:3)</PresentationFormat>
  <Paragraphs>444</Paragraphs>
  <Slides>27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</dc:creator>
  <cp:lastModifiedBy>Marc</cp:lastModifiedBy>
  <cp:revision>232</cp:revision>
  <dcterms:created xsi:type="dcterms:W3CDTF">2017-12-18T17:15:32Z</dcterms:created>
  <dcterms:modified xsi:type="dcterms:W3CDTF">2021-03-09T17:01:34Z</dcterms:modified>
</cp:coreProperties>
</file>