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5" r:id="rId4"/>
    <p:sldId id="266" r:id="rId5"/>
    <p:sldId id="268" r:id="rId6"/>
    <p:sldId id="275" r:id="rId7"/>
    <p:sldId id="277" r:id="rId8"/>
    <p:sldId id="284" r:id="rId9"/>
    <p:sldId id="285" r:id="rId10"/>
    <p:sldId id="281" r:id="rId11"/>
    <p:sldId id="282" r:id="rId12"/>
    <p:sldId id="288" r:id="rId13"/>
    <p:sldId id="286" r:id="rId14"/>
    <p:sldId id="289" r:id="rId15"/>
    <p:sldId id="293" r:id="rId16"/>
    <p:sldId id="295" r:id="rId17"/>
    <p:sldId id="298" r:id="rId18"/>
    <p:sldId id="300" r:id="rId19"/>
    <p:sldId id="302" r:id="rId20"/>
    <p:sldId id="258" r:id="rId21"/>
  </p:sldIdLst>
  <p:sldSz cx="9144000" cy="6858000" type="screen4x3"/>
  <p:notesSz cx="6888163" cy="10020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, Índex, Prefaci, Introducció" id="{63955761-78A5-41DA-84C9-47B31441C529}">
          <p14:sldIdLst>
            <p14:sldId id="256"/>
            <p14:sldId id="257"/>
            <p14:sldId id="265"/>
          </p14:sldIdLst>
        </p14:section>
        <p14:section name="El vehicle elèctric" id="{7DAF8D95-FDF0-4BCD-87DC-D6B8547370AE}">
          <p14:sldIdLst>
            <p14:sldId id="266"/>
          </p14:sldIdLst>
        </p14:section>
        <p14:section name="Descripció general i parametrització de l'scooter elèctric" id="{FC214A59-8E81-42C4-A3E4-D37903DEC331}">
          <p14:sldIdLst>
            <p14:sldId id="268"/>
          </p14:sldIdLst>
        </p14:section>
        <p14:section name="Anàlisi dinàmic del vehicle" id="{BA28A616-E510-4BB1-950B-CC04E03E84DE}">
          <p14:sldIdLst>
            <p14:sldId id="275"/>
          </p14:sldIdLst>
        </p14:section>
        <p14:section name="Control de tracció del vehicle" id="{D04AD470-EFB5-4EEF-B1E2-29D4E32779B9}">
          <p14:sldIdLst>
            <p14:sldId id="277"/>
            <p14:sldId id="284"/>
            <p14:sldId id="285"/>
          </p14:sldIdLst>
        </p14:section>
        <p14:section name="Banc de proves per a les simulacions" id="{56337102-F189-450F-B168-EE253D5891DC}">
          <p14:sldIdLst>
            <p14:sldId id="281"/>
          </p14:sldIdLst>
        </p14:section>
        <p14:section name="Model dinàmic de l'scooter" id="{F09D3996-AE3F-493C-B264-C470C5D643CE}">
          <p14:sldIdLst>
            <p14:sldId id="282"/>
            <p14:sldId id="288"/>
            <p14:sldId id="286"/>
            <p14:sldId id="289"/>
          </p14:sldIdLst>
        </p14:section>
        <p14:section name="Model general d'scooter elèctric" id="{44148D21-038C-4083-B756-5CEC847E957E}">
          <p14:sldIdLst>
            <p14:sldId id="293"/>
          </p14:sldIdLst>
        </p14:section>
        <p14:section name="Simulacions del model general d'scooter elèctric" id="{6381AF41-FF08-404D-96FB-FDA387269551}">
          <p14:sldIdLst>
            <p14:sldId id="295"/>
          </p14:sldIdLst>
        </p14:section>
        <p14:section name="Planificació temporal i costos del projecte" id="{2720C70B-6CE9-4A46-B861-0DA8942942FB}">
          <p14:sldIdLst>
            <p14:sldId id="298"/>
          </p14:sldIdLst>
        </p14:section>
        <p14:section name="Conclusions" id="{8E36AAB6-7350-45FB-A52E-FA8D47C7E7CA}">
          <p14:sldIdLst>
            <p14:sldId id="300"/>
          </p14:sldIdLst>
        </p14:section>
        <p14:section name="Referències" id="{0D27B4AA-B87A-47E6-A568-26C31EEBE267}">
          <p14:sldIdLst>
            <p14:sldId id="302"/>
          </p14:sldIdLst>
        </p14:section>
        <p14:section name="Fi" id="{E3DAD170-519F-4D0D-938F-F73A7653C271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27" autoAdjust="0"/>
    <p:restoredTop sz="86432" autoAdjust="0"/>
  </p:normalViewPr>
  <p:slideViewPr>
    <p:cSldViewPr>
      <p:cViewPr varScale="1">
        <p:scale>
          <a:sx n="87" d="100"/>
          <a:sy n="87" d="100"/>
        </p:scale>
        <p:origin x="77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7841B93-5DA1-4C57-A57F-7EF6EFDBD2CC}" type="datetimeFigureOut">
              <a:rPr lang="es-ES" smtClean="0"/>
              <a:t>21/06/2018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1699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DBC1F75-890E-48EC-A773-2310A2B8F5A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295533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B967A85-3405-4282-AE9A-A0BC17D82497}" type="datetimeFigureOut">
              <a:rPr lang="es-ES" smtClean="0"/>
              <a:t>21/06/2018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817" y="4759644"/>
            <a:ext cx="5510530" cy="450913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E91C372F-FB8D-4A82-9FE1-4D5EEB39757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3322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C372F-FB8D-4A82-9FE1-4D5EEB39757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402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EB22-1FB9-4DEC-855A-64443D7B3BED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6C3-75CC-46FE-93AC-FEE45FDABA0E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A7F5-1A44-424F-A66C-2FA01CFEC17D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1538-DCBE-4A2D-8573-C47484AED05B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E095-0347-474F-82C2-0959BB94FD35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C5F6-3256-403D-A7B2-0440085F341E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9B4-3084-40B1-881C-E5105904BFF0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1399-1366-4ABB-80D6-38BF3E06D598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7FFD-941E-4F02-A985-AA25CEA76F7D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BAE1-A1E0-4E60-90E0-64AFAFC3DD5A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F00-AAA3-4747-B1D0-252D222E663B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ACAB2C-D465-44AC-8A1C-78C8DFC1D422}" type="datetime1">
              <a:rPr lang="es-ES" smtClean="0"/>
              <a:t>21/06/2018</a:t>
            </a:fld>
            <a:endParaRPr lang="es-E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DF81C7-C7A1-4DC5-A33F-011BFF74BB52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a.gov/vehicle-and-fuel-emissions-testing/dynamometer-drive-schedules" TargetMode="External"/><Relationship Id="rId3" Type="http://schemas.openxmlformats.org/officeDocument/2006/relationships/hyperlink" Target="http://scutum.es/s02-delivery/calculadora-s02-delivery/" TargetMode="External"/><Relationship Id="rId7" Type="http://schemas.openxmlformats.org/officeDocument/2006/relationships/hyperlink" Target="http://dx.doi.org/10.1109/vppc.2007.454413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ud-eagle.com/product.asp?Pone=5" TargetMode="External"/><Relationship Id="rId11" Type="http://schemas.openxmlformats.org/officeDocument/2006/relationships/hyperlink" Target="http://canviclimatic.gencat.cat/es/redueix_emissions/factors_demissio_associats_a_lenergia/," TargetMode="External"/><Relationship Id="rId5" Type="http://schemas.openxmlformats.org/officeDocument/2006/relationships/hyperlink" Target="http://www.sevcon.com/ac-controllers/gen4%E2%84%A2.aspx" TargetMode="External"/><Relationship Id="rId10" Type="http://schemas.openxmlformats.org/officeDocument/2006/relationships/hyperlink" Target="http://www.emrwebsite.org/informations.html" TargetMode="External"/><Relationship Id="rId4" Type="http://schemas.openxmlformats.org/officeDocument/2006/relationships/hyperlink" Target="http://lygte-info.dk/review/batteries2012/Samsung%20ICR18650-26F%202600mAh%20(Pink)%20UK.html" TargetMode="External"/><Relationship Id="rId9" Type="http://schemas.openxmlformats.org/officeDocument/2006/relationships/hyperlink" Target="https://www.dieselnet.com/standards/cycle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ca-ES" sz="3900" cap="all" dirty="0" smtClean="0">
                <a:solidFill>
                  <a:schemeClr val="tx1"/>
                </a:solidFill>
                <a:latin typeface="Kozuka Gothic Pr6N H" pitchFamily="34" charset="-128"/>
                <a:ea typeface="Kozuka Gothic Pr6N H" pitchFamily="34" charset="-128"/>
                <a:cs typeface="Arial" panose="020B0604020202020204" pitchFamily="34" charset="0"/>
              </a:rPr>
              <a:t>Anàlisi i simulació energètica d’un </a:t>
            </a:r>
            <a:r>
              <a:rPr lang="ca-ES" sz="3900" i="1" cap="all" dirty="0" smtClean="0">
                <a:solidFill>
                  <a:schemeClr val="tx1"/>
                </a:solidFill>
                <a:latin typeface="Kozuka Gothic Pr6N H" pitchFamily="34" charset="-128"/>
                <a:ea typeface="Kozuka Gothic Pr6N H" pitchFamily="34" charset="-128"/>
                <a:cs typeface="Arial" panose="020B0604020202020204" pitchFamily="34" charset="0"/>
              </a:rPr>
              <a:t>scooter</a:t>
            </a:r>
            <a:r>
              <a:rPr lang="ca-ES" sz="3900" cap="all" dirty="0" smtClean="0">
                <a:solidFill>
                  <a:schemeClr val="tx1"/>
                </a:solidFill>
                <a:latin typeface="Kozuka Gothic Pr6N H" pitchFamily="34" charset="-128"/>
                <a:ea typeface="Kozuka Gothic Pr6N H" pitchFamily="34" charset="-128"/>
                <a:cs typeface="Arial" panose="020B0604020202020204" pitchFamily="34" charset="0"/>
              </a:rPr>
              <a:t> elèctric</a:t>
            </a:r>
            <a:endParaRPr lang="ca-ES" sz="3900" cap="all" dirty="0">
              <a:latin typeface="Kozuka Gothic Pr6N H" pitchFamily="34" charset="-128"/>
              <a:ea typeface="Kozuka Gothic Pr6N H" pitchFamily="34" charset="-128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995448" cy="175260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				</a:t>
            </a:r>
            <a:r>
              <a:rPr lang="ca-ES" sz="2200" dirty="0" smtClean="0"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rPr>
              <a:t>Autor: Antoni Ruiz Bassols</a:t>
            </a:r>
          </a:p>
          <a:p>
            <a:pPr algn="just"/>
            <a:r>
              <a:rPr lang="ca-ES" sz="2200" dirty="0" smtClean="0"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rPr>
              <a:t>				Tutor: Daniel Montesinos i Miracle</a:t>
            </a:r>
          </a:p>
          <a:p>
            <a:pPr algn="just"/>
            <a:endParaRPr lang="ca-ES" sz="2200" dirty="0" smtClean="0">
              <a:latin typeface="Arial" panose="020B0604020202020204" pitchFamily="34" charset="0"/>
              <a:ea typeface="Kozuka Gothic Pr6N B" pitchFamily="34" charset="-128"/>
              <a:cs typeface="Arial" panose="020B0604020202020204" pitchFamily="34" charset="0"/>
            </a:endParaRPr>
          </a:p>
          <a:p>
            <a:pPr algn="just"/>
            <a:r>
              <a:rPr lang="ca-ES" sz="2200" dirty="0" smtClean="0"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rPr>
              <a:t>				Convocatòria: Juny 2016</a:t>
            </a:r>
            <a:endParaRPr lang="ca-ES" sz="2200" dirty="0">
              <a:latin typeface="Arial" panose="020B0604020202020204" pitchFamily="34" charset="0"/>
              <a:ea typeface="Kozuka Gothic Pr6N B" pitchFamily="34" charset="-128"/>
              <a:cs typeface="Arial" panose="020B0604020202020204" pitchFamily="34" charset="0"/>
            </a:endParaRPr>
          </a:p>
        </p:txBody>
      </p:sp>
      <p:pic>
        <p:nvPicPr>
          <p:cNvPr id="1026" name="Picture 2" descr="https://between.azureedge.net/wp-content/uploads/2016/01/etsei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609" y="260648"/>
            <a:ext cx="532783" cy="6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Banc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proves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per a les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simulacions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344620" cy="432048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Cicles de </a:t>
            </a:r>
            <a:r>
              <a:rPr lang="es-E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conducció</a:t>
            </a:r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Federal Test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-75</a:t>
            </a: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Altres proves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Conducció amb inclinació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Desacceleració o frenada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Autonomia del vehicle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Taula resum dels cicles de conducció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s-ES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9322"/>
              </p:ext>
            </p:extLst>
          </p:nvPr>
        </p:nvGraphicFramePr>
        <p:xfrm>
          <a:off x="4644008" y="2780928"/>
          <a:ext cx="4283967" cy="1511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7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NEDC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NEDC(lp)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FTP-75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UDDS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NYCC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J10-15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5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Distància (km)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10,93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10,59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17,77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11,99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1,90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5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Temps (s)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1874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1369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598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Velocitat mitjana 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(km h</a:t>
                      </a:r>
                      <a:r>
                        <a:rPr lang="ca-ES" sz="900" spc="-15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33,35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32,31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34,14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31,53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11,43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23,49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7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Velocitat màxima 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(km h</a:t>
                      </a:r>
                      <a:r>
                        <a:rPr lang="ca-ES" sz="900" spc="-15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91,25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91,25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44,58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981450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l’scooter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344620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ES" sz="20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</a:t>
            </a: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Representació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Energètica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Macroscòpica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 REM</a:t>
            </a: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Màxima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de Control o SMC</a:t>
            </a: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 b="45132"/>
          <a:stretch/>
        </p:blipFill>
        <p:spPr bwMode="auto">
          <a:xfrm>
            <a:off x="4849568" y="2276872"/>
            <a:ext cx="4114920" cy="167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7" b="19027"/>
          <a:stretch/>
        </p:blipFill>
        <p:spPr bwMode="auto">
          <a:xfrm>
            <a:off x="4818856" y="4268966"/>
            <a:ext cx="4114800" cy="51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0"/>
          <a:stretch/>
        </p:blipFill>
        <p:spPr bwMode="auto">
          <a:xfrm>
            <a:off x="5019691" y="5205070"/>
            <a:ext cx="4114800" cy="42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0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148969"/>
            <a:ext cx="6696744" cy="25569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7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.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Model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dinàmic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de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l’scooter</a:t>
            </a:r>
            <a:endParaRPr lang="es-ES" sz="1800" b="1" dirty="0">
              <a:solidFill>
                <a:schemeClr val="tx1"/>
              </a:solidFill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344620" cy="40324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s-E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Scooter </a:t>
            </a:r>
            <a:r>
              <a:rPr lang="es-ES" sz="1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s-ES" sz="1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únic</a:t>
            </a:r>
            <a:r>
              <a:rPr lang="es-E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motor posterior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Repartiment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 al cicle FTP-75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Repartiment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òptim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 al cicle FTP-75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REM de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l’scooter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repartiment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 descr="C:\Users\Toni\Desktop\Universitat\TFG\Imatges\REM3catalarepartimenttracció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34" y="2204864"/>
            <a:ext cx="3328846" cy="3240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65249"/>
              </p:ext>
            </p:extLst>
          </p:nvPr>
        </p:nvGraphicFramePr>
        <p:xfrm>
          <a:off x="539552" y="2492896"/>
          <a:ext cx="4392488" cy="126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 davantera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 posterior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tracció (kW h)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0,4842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Potència màxima tracció (kW)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5,500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frenada (kW h)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0,04472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0,04425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Potència màxima frenada (kW)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1,51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1,435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65188"/>
              </p:ext>
            </p:extLst>
          </p:nvPr>
        </p:nvGraphicFramePr>
        <p:xfrm>
          <a:off x="539552" y="4400773"/>
          <a:ext cx="4392488" cy="126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 davantera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Tracció posterior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tracció (kW h)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0,4842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Potència màxima tracció (kW)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5,500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frenada (kW h)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0,04620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0,04277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Potència màxima frenada (kW)</a:t>
                      </a:r>
                      <a:endParaRPr lang="es-ES" sz="95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1,529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95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1,416</a:t>
                      </a:r>
                      <a:endParaRPr lang="es-ES" sz="95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5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148969"/>
            <a:ext cx="6696744" cy="25569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7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.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Model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dinàmic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de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l’scooter</a:t>
            </a:r>
            <a:endParaRPr lang="es-ES" sz="1800" b="1" dirty="0">
              <a:solidFill>
                <a:schemeClr val="tx1"/>
              </a:solidFill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</a:t>
            </a:r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l’scooter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 descr="C:\Users\Toni\Desktop\Universitat\TFG\Imatges\REM3catalacomplettracdavipos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92888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6084168" y="4941168"/>
            <a:ext cx="72008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2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148969"/>
            <a:ext cx="6696744" cy="25569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7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.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Model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dinàmic</a:t>
            </a:r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de </a:t>
            </a:r>
            <a:r>
              <a:rPr lang="es-ES" sz="1800" b="1" dirty="0" err="1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l’scooter</a:t>
            </a:r>
            <a:endParaRPr lang="es-ES" sz="1800" b="1" dirty="0">
              <a:solidFill>
                <a:schemeClr val="tx1"/>
              </a:solidFill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344620" cy="40324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Repartiment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 la frenada del 70% de la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força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ealitzada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davantera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renada regenerativa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Resultats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Elecció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millor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configuració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l’scooter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899592" y="2276871"/>
                <a:ext cx="3203121" cy="48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Frenada 	</a:t>
                </a: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ca-ES" sz="1600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ca-ES" sz="1600" i="1" smtClean="0">
                        <a:latin typeface="Cambria Math"/>
                      </a:rPr>
                      <m:t>𝛽</m:t>
                    </m:r>
                    <m:r>
                      <a:rPr lang="ca-E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s-ES" sz="1600" b="0" i="1" smtClean="0">
                        <a:latin typeface="Cambria Math"/>
                      </a:rPr>
                      <m:t>=0,7</m:t>
                    </m:r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76871"/>
                <a:ext cx="3203121" cy="488852"/>
              </a:xfrm>
              <a:prstGeom prst="rect">
                <a:avLst/>
              </a:prstGeom>
              <a:blipFill rotWithShape="1"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Rectángulo"/>
          <p:cNvSpPr/>
          <p:nvPr/>
        </p:nvSpPr>
        <p:spPr>
          <a:xfrm>
            <a:off x="2501152" y="2276871"/>
            <a:ext cx="1710808" cy="4888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0858"/>
              </p:ext>
            </p:extLst>
          </p:nvPr>
        </p:nvGraphicFramePr>
        <p:xfrm>
          <a:off x="883111" y="3140968"/>
          <a:ext cx="6425193" cy="1610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0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Únic motor posterior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10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Amb motor posterior i</a:t>
                      </a:r>
                      <a:r>
                        <a:rPr lang="ca-ES" sz="1000" spc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davanter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de tracció (kW h)</a:t>
                      </a:r>
                      <a:endParaRPr lang="es-ES" sz="10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0,4817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0,5072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recuperada en el motor posterior (kW h)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0,02391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0,02317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Energia</a:t>
                      </a: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recuperada en el motor </a:t>
                      </a:r>
                      <a:r>
                        <a:rPr lang="es-ES" sz="1000" spc="-15" dirty="0" err="1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davanter</a:t>
                      </a: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(kW h)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-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0,02518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recuperada / Energia tracció (%)</a:t>
                      </a:r>
                      <a:endParaRPr lang="es-ES" sz="10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4,96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9,53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Energia motors (kW h) = Energia tracció – Energia recuperada</a:t>
                      </a:r>
                      <a:endParaRPr lang="es-ES" sz="10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ca-ES" sz="10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0,45779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" sz="1000" spc="-15" dirty="0" smtClean="0"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0,45885</a:t>
                      </a:r>
                      <a:endParaRPr lang="es-ES" sz="10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051720" y="5507940"/>
            <a:ext cx="4248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Scooter </a:t>
            </a:r>
            <a:r>
              <a:rPr lang="es-ES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s-ES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</a:t>
            </a:r>
            <a:r>
              <a:rPr lang="es-E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motor posterior</a:t>
            </a:r>
            <a:endParaRPr lang="es-E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d’scooter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elèctric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 descr="C:\Users\Toni\Desktop\Universitat\TFG\Imatges\REM3catalacomple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5338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3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5509" y="332656"/>
            <a:ext cx="8354963" cy="1143000"/>
          </a:xfrm>
        </p:spPr>
        <p:txBody>
          <a:bodyPr>
            <a:normAutofit/>
          </a:bodyPr>
          <a:lstStyle/>
          <a:p>
            <a:r>
              <a:rPr lang="es-ES" sz="2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E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Simulacions</a:t>
            </a:r>
            <a:r>
              <a:rPr lang="es-E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es-E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d’scooter</a:t>
            </a:r>
            <a:r>
              <a:rPr lang="es-E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elèctric</a:t>
            </a:r>
            <a:endParaRPr lang="es-E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28799"/>
                <a:ext cx="8344620" cy="485154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450"/>
                  </a:spcBef>
                </a:pP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Anàlisi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energètic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en el cicle de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conducció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FTP-75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:endParaRPr lang="es-ES" sz="1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𝑏𝑎𝑡</m:t>
                        </m:r>
                      </m:sub>
                    </m:sSub>
                    <m:r>
                      <a:rPr lang="ca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</m:t>
                            </m:r>
                          </m:sub>
                        </m:sSub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𝑏𝑎𝑡</m:t>
                            </m:r>
                          </m:sub>
                        </m:sSub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s-ES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𝑚𝑜𝑡𝑜𝑟</m:t>
                        </m:r>
                      </m:sub>
                    </m:sSub>
                    <m:r>
                      <a:rPr lang="ca-E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𝑚𝑟</m:t>
                            </m:r>
                          </m:sub>
                        </m:sSub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ca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s-ES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:endParaRPr lang="es-ES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400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ca-ES" sz="1400" i="1">
                              <a:latin typeface="Cambria Math"/>
                            </a:rPr>
                            <m:t>𝑣𝑒h</m:t>
                          </m:r>
                        </m:sub>
                      </m:sSub>
                      <m:r>
                        <a:rPr lang="ca-E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a-E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ca-ES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ca-ES" sz="1400" i="1">
                                  <a:latin typeface="Cambria Math"/>
                                </a:rPr>
                                <m:t>𝑚𝑜𝑡𝑜𝑟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ca-ES" sz="1400" i="1">
                                  <a:latin typeface="Cambria Math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  <m:r>
                        <a:rPr lang="es-E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/>
                            </a:rPr>
                            <m:t>0,4578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/>
                            </a:rPr>
                            <m:t>0,5019</m:t>
                          </m:r>
                        </m:den>
                      </m:f>
                      <m:r>
                        <a:rPr lang="es-ES" sz="1400" b="0" i="1" smtClean="0">
                          <a:latin typeface="Cambria Math"/>
                        </a:rPr>
                        <m:t>=0,9121</m:t>
                      </m:r>
                    </m:oMath>
                  </m:oMathPara>
                </a14:m>
                <a:endParaRPr lang="es-ES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</a:pP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:endParaRPr lang="es-ES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</a:pP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Autonomia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del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vehicle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(505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segons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incicials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del cicle FTP-75 de manera repetitiva)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Tensió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la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bateria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     	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Energia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consumida per la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bateria</a:t>
                </a:r>
                <a:endParaRPr lang="es-ES" sz="16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5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6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Autonomia</a:t>
                </a:r>
                <a:r>
                  <a:rPr lang="es-ES" sz="16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 </a:t>
                </a:r>
                <a:r>
                  <a:rPr lang="es-ES" sz="16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distància</a:t>
                </a:r>
                <a:r>
                  <a:rPr lang="es-ES" sz="16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6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capaç</a:t>
                </a:r>
                <a:r>
                  <a:rPr lang="es-ES" sz="16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recorrer </a:t>
                </a:r>
                <a:r>
                  <a:rPr lang="es-ES" sz="16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l’scooter</a:t>
                </a:r>
                <a:r>
                  <a:rPr lang="es-ES" sz="16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6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elèctric</a:t>
                </a:r>
                <a:r>
                  <a:rPr lang="es-ES" sz="16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s-ES" sz="16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28799"/>
                <a:ext cx="8344620" cy="4851541"/>
              </a:xfrm>
              <a:blipFill rotWithShape="1">
                <a:blip r:embed="rId3"/>
                <a:stretch>
                  <a:fillRect t="-1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"/>
          <p:cNvSpPr/>
          <p:nvPr/>
        </p:nvSpPr>
        <p:spPr>
          <a:xfrm>
            <a:off x="467544" y="2780928"/>
            <a:ext cx="208823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7" y="4128724"/>
            <a:ext cx="3291383" cy="182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70" y="4122075"/>
            <a:ext cx="3290058" cy="182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60032" y="6021288"/>
            <a:ext cx="13681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170 km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3" y="1809874"/>
            <a:ext cx="384651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8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16314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E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ca-E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</a:t>
            </a:r>
            <a:r>
              <a:rPr lang="es-E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temporal, costos del </a:t>
            </a:r>
            <a:r>
              <a:rPr lang="es-E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projecte</a:t>
            </a:r>
            <a:r>
              <a:rPr lang="es-E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 impacte </a:t>
            </a:r>
            <a:r>
              <a:rPr lang="es-ES" sz="1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mediambiental</a:t>
            </a:r>
            <a:endParaRPr lang="es-E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344620" cy="51845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 temporal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Costos associats al projecte</a:t>
            </a: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ca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Impacte mediambiental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ca-ES" sz="16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7" name="6 Imagen" descr="C:\Users\Toni\Desktop\Universitat\TFG\Imatges\TFGpla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6120680" cy="22322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6262"/>
              </p:ext>
            </p:extLst>
          </p:nvPr>
        </p:nvGraphicFramePr>
        <p:xfrm>
          <a:off x="899592" y="4293096"/>
          <a:ext cx="5391150" cy="1604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Concepte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Quantitat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Preu unitari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de </a:t>
                      </a: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personal</a:t>
                      </a:r>
                      <a:r>
                        <a:rPr lang="es-ES" sz="900" spc="-15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(Enginyer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Tècnic)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660 hores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20 €/hora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13200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de software (Matlab)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Amortització hardware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7,5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dels consumibles (Electricitat)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d’impressió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</a:t>
                      </a: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€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total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13555 €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IVA (21%)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2846 €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total del projecte amb IVA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71830" algn="r"/>
                        </a:tabLst>
                      </a:pPr>
                      <a:r>
                        <a:rPr lang="ca-ES" sz="9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688975" algn="r"/>
                        </a:tabLst>
                      </a:pPr>
                      <a:r>
                        <a:rPr lang="ca-ES" sz="900" b="1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16401 €</a:t>
                      </a:r>
                      <a:endParaRPr lang="es-ES" sz="900" b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7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90872" y="476672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5852" y="1772816"/>
            <a:ext cx="8344620" cy="43924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Capacitats dels vehicles elèctrics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Comparació entre vehicles elèctrics i de combustió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Mètode de recuperació d’energia 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Frenada regenerativa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Estudi de la dinàmica i del control de tracció de l’scooter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Elecció de la millor configuració 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Un únic motor posterior amb repartiment de tracció constant durant la frenada</a:t>
            </a:r>
            <a:endParaRPr lang="ca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Creació d’un model general </a:t>
            </a:r>
            <a:r>
              <a:rPr lang="ca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ca-E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 fàcilment adaptable a qualsevol motocicleta elèctrica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Eina capaç de simular per a l’obtenció de resultats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Resultats de l’scooter simulat 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Possible idealització d’algun component</a:t>
            </a: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Aplicació de coneixements del grau i preparació per a futurs projectes</a:t>
            </a:r>
            <a:endParaRPr lang="ca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ca-E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3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Referències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344620" cy="4824536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s-ES" sz="16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 smtClean="0">
                <a:latin typeface="Arial" panose="020B0604020202020204" pitchFamily="34" charset="0"/>
                <a:cs typeface="Arial" panose="020B0604020202020204" pitchFamily="34" charset="0"/>
              </a:rPr>
              <a:t>HUSAIN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vehicles, a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Electric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vehicles: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CRC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Boca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Raton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FL, 2003, p. 12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Red Eléctrica de España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Informe de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responsabildad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corporativa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2015, p.62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SCUTUM, 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http://scutum.es/s02-delivery/calculadora-s02-delivery/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març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FLASHLIGHT INFORMATION,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Test of Samsung ICR18650-26F 2600mAh (Pink),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http://lygte-info.dk/review/batteries2012/Samsung%20ICR18650-26F%202600mAh%20(Pink)%20UK.html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maig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SEVCON </a:t>
            </a:r>
            <a:r>
              <a:rPr lang="ca-ES" cap="all" dirty="0" err="1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cap="all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AC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Gen4</a:t>
            </a:r>
            <a:r>
              <a:rPr lang="ca-ES" baseline="30000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http://www.sevcon.com/ac-controllers/gen4%E2%84%A2.aspx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abril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PROUD EAGLE ELECTRIC AUTO TEC. CO., LTD, 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http://proud-eagle.com/product.asp?Pone=5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març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TREMBLAY, O., DESSAINT, L.-A., DEKKICHE, A.-I.,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Model for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Electric Vehicle,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Propulsion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Arlington, 9-12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2007, 284-289. 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http://dx.doi.org/10.1109/vppc.2007.4544139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maig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2016]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COSSALTER, V.,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Motorcycle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Octubre de 2006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JAZAR, R.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Dynamics,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2014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ESHANI, M., GAO, Y., EMADI, A., 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Modern Electric,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Electric and Fuel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. Fundamentals,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CRC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2010. 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EPA, US </a:t>
            </a:r>
            <a:r>
              <a:rPr lang="ca-ES" cap="all" dirty="0" err="1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cap="all" dirty="0" err="1">
                <a:latin typeface="Arial" panose="020B0604020202020204" pitchFamily="34" charset="0"/>
                <a:cs typeface="Arial" panose="020B0604020202020204" pitchFamily="34" charset="0"/>
              </a:rPr>
              <a:t>Protection</a:t>
            </a:r>
            <a:r>
              <a:rPr lang="ca-ES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cap="all" dirty="0" err="1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Vehicle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fuel emissions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Dynamometer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drive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schedules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https://www.epa.gov/vehicle-and-fuel-emissions-testing/dynamometer-drive-schedules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març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DIESELNET,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Cycles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https://www.dieselnet.com//standards/cycles/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març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CHEN, K., BOUSCAYROL, A., LHOMME, W.,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Energetic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macroscopic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inversion-based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control: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electric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s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Electric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vol. 6, no. 1, pp. 1097-1102, 2008. </a:t>
            </a: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MONTESINOS, D.,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Modelització i control d’accionaments elèctrics, Part I: Modelització, anàlisi i control V/f sense sensor de posició del motor síncron d’imants permanents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Barcelona: abril de 2008, p. 25-52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EMR WEBSITE,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Energetic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Macroscopic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http://www.emrwebsite.org/informations.html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març de 2016]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KAZMIERKOWSK, M. P., KRISHNAN, R., BLAABJERG, F.,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Pulse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CONTROL IN POWER ELECTRONICS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, 1st Edition,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dirty="0" err="1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 setembre de 2002.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GENERALITAT DE CATALUNYA, gencat.cat, 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Factor de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emisión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asociado</a:t>
            </a:r>
            <a:r>
              <a:rPr lang="ca-ES" i="1" dirty="0">
                <a:latin typeface="Arial" panose="020B0604020202020204" pitchFamily="34" charset="0"/>
                <a:cs typeface="Arial" panose="020B0604020202020204" pitchFamily="34" charset="0"/>
              </a:rPr>
              <a:t> a la energia </a:t>
            </a:r>
            <a:r>
              <a:rPr lang="ca-ES" i="1" dirty="0" err="1">
                <a:latin typeface="Arial" panose="020B0604020202020204" pitchFamily="34" charset="0"/>
                <a:cs typeface="Arial" panose="020B0604020202020204" pitchFamily="34" charset="0"/>
              </a:rPr>
              <a:t>eléctrica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,[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http://canviclimatic.gencat.cat/es/redueix_emissions/factors_demissio_associats_a_lenergia/,</a:t>
            </a:r>
            <a:r>
              <a:rPr lang="ca-ES" dirty="0">
                <a:latin typeface="Arial" panose="020B0604020202020204" pitchFamily="34" charset="0"/>
                <a:cs typeface="Arial" panose="020B0604020202020204" pitchFamily="34" charset="0"/>
              </a:rPr>
              <a:t> juny de 2016]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4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Autofit/>
          </a:bodyPr>
          <a:lstStyle/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rPr>
              <a:t>Introducció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vehicle elèctric 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 de l’</a:t>
            </a:r>
            <a:r>
              <a:rPr lang="ca-E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Anàlisi dinàmica del vehicle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 de tracció del vehicle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Banc de proves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dinàmic </a:t>
            </a:r>
            <a:r>
              <a:rPr lang="ca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ca-E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general </a:t>
            </a:r>
            <a:r>
              <a:rPr lang="ca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ca-E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elèctric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Simulacions del model general</a:t>
            </a:r>
          </a:p>
          <a:p>
            <a:pPr marL="514350" indent="-5143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 temporal, costos del projecte i impacte mediambiental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ca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67544" y="453562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Índex</a:t>
            </a:r>
            <a:endParaRPr lang="es-ES" sz="4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73184"/>
          </a:xfrm>
        </p:spPr>
        <p:txBody>
          <a:bodyPr/>
          <a:lstStyle/>
          <a:p>
            <a:pPr algn="ctr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Moltes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gràcies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3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35760"/>
          </a:xfrm>
        </p:spPr>
        <p:txBody>
          <a:bodyPr>
            <a:normAutofit/>
          </a:bodyPr>
          <a:lstStyle/>
          <a:p>
            <a:r>
              <a:rPr lang="ca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Origen del projecte</a:t>
            </a:r>
          </a:p>
          <a:p>
            <a:endParaRPr lang="ca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endParaRPr lang="ca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Motivació</a:t>
            </a:r>
          </a:p>
          <a:p>
            <a:endParaRPr lang="ca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Objectius del projecte</a:t>
            </a:r>
          </a:p>
          <a:p>
            <a:pPr marL="937260" lvl="1" indent="-571500">
              <a:buFont typeface="Wingdings" panose="05000000000000000000" pitchFamily="2" charset="2"/>
              <a:buChar char="Ø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Elecció de la millor configuració per a l’scooter mitjançant la simulació dels diferents models dinàmics</a:t>
            </a:r>
          </a:p>
          <a:p>
            <a:pPr marL="937260" lvl="1" indent="-571500">
              <a:buFont typeface="Wingdings" panose="05000000000000000000" pitchFamily="2" charset="2"/>
              <a:buChar char="Ø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Model general </a:t>
            </a:r>
            <a:r>
              <a:rPr lang="ca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ca-E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 </a:t>
            </a:r>
          </a:p>
          <a:p>
            <a:pPr marL="937260" lvl="1" indent="-571500">
              <a:buFont typeface="Wingdings" panose="05000000000000000000" pitchFamily="2" charset="2"/>
              <a:buChar char="Ø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Comparació vehicles elèctrics i de combustió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Introducció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citcea.upc.edu/imatges/logo_citce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22" y="1772816"/>
            <a:ext cx="2160058" cy="86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indiegogo.com/file_attachments/522102/files/20140421030942-ETSEIBMSportBCN.png?139807498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3" y="3032500"/>
            <a:ext cx="1659685" cy="7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tseib.upc.edu/imatges/-_Estudiar_amb_nosaltres/programa_fet_a_letseib/logo_smartmoto_1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05" y="2964733"/>
            <a:ext cx="1458475" cy="9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>
            <a:normAutofit/>
          </a:bodyPr>
          <a:lstStyle/>
          <a:p>
            <a:pPr algn="just"/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Què és un vehicle elèctric?</a:t>
            </a: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Avantatges i inconvenients en front els vehicles de motor de combustió</a:t>
            </a:r>
          </a:p>
          <a:p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Mètodes de recuperació d’energia elèctrica: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Energies renovables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Frenada regenerativa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ca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El vehicle elèctric</a:t>
            </a:r>
            <a:endParaRPr lang="ca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railwaymania.com/docs/47/trambaix_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8" r="10101"/>
          <a:stretch/>
        </p:blipFill>
        <p:spPr bwMode="auto">
          <a:xfrm>
            <a:off x="5921753" y="1998937"/>
            <a:ext cx="1322364" cy="81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irculodeeconomia.es/wp-content/uploads/2015/09/AV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" r="6984"/>
          <a:stretch/>
        </p:blipFill>
        <p:spPr bwMode="auto">
          <a:xfrm>
            <a:off x="7500372" y="1963775"/>
            <a:ext cx="1399722" cy="8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I3bziEhlvu8/VqdB8uNJj7I/AAAAAAAAgPM/Y63zf12tZ_k/s1600/sc02_logistic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79865"/>
            <a:ext cx="1016484" cy="6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teslamotors.com/configurator/compositor/?model=ms&amp;view=STUD_SIDE&amp;size=1920&amp;bkba_opt=2&amp;file_type=jpg&amp;options=COL3-PPMR,RFBK,WT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22032"/>
            <a:ext cx="1542157" cy="8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6594"/>
              </p:ext>
            </p:extLst>
          </p:nvPr>
        </p:nvGraphicFramePr>
        <p:xfrm>
          <a:off x="756177" y="3303880"/>
          <a:ext cx="7200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Avantatges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Inconvenients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ca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emeten gasos contaminants i contaminació acústica gairebé inexistent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Menys potència</a:t>
                      </a:r>
                    </a:p>
                    <a:p>
                      <a:pPr algn="ctr"/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Obtenció</a:t>
                      </a:r>
                      <a:r>
                        <a:rPr lang="ca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l’energia elèctrica a partir d’energies renovables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Dependència</a:t>
                      </a:r>
                      <a:r>
                        <a:rPr lang="ca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l’autonomia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Costos de manteniment, consum i d’impostos inferiors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 inversió inicial</a:t>
                      </a:r>
                      <a:endParaRPr lang="ca-ES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589240"/>
            <a:ext cx="2800155" cy="8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7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4281990" cy="4335760"/>
          </a:xfrm>
        </p:spPr>
        <p:txBody>
          <a:bodyPr>
            <a:normAutofit/>
          </a:bodyPr>
          <a:lstStyle/>
          <a:p>
            <a:pPr algn="just"/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Què és un </a:t>
            </a:r>
            <a:r>
              <a:rPr lang="ca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elèctric?</a:t>
            </a:r>
          </a:p>
          <a:p>
            <a:pPr algn="just"/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a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de l’</a:t>
            </a:r>
            <a:r>
              <a:rPr lang="ca-E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scooter </a:t>
            </a: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parametritzats per al model</a:t>
            </a:r>
          </a:p>
          <a:p>
            <a:pPr marL="793242" lvl="1" indent="-400050">
              <a:buFont typeface="+mj-lt"/>
              <a:buAutoNum type="romanLcPeriod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</a:p>
          <a:p>
            <a:pPr marL="793242" lvl="1" indent="-400050">
              <a:buFont typeface="+mj-lt"/>
              <a:buAutoNum type="romanLcPeriod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Inversors trifàsics</a:t>
            </a:r>
          </a:p>
          <a:p>
            <a:pPr marL="793242" lvl="1" indent="-400050">
              <a:buFont typeface="+mj-lt"/>
              <a:buAutoNum type="romanLcPeriod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Motors elèctrics PMSM</a:t>
            </a:r>
          </a:p>
          <a:p>
            <a:pPr marL="793242" lvl="1" indent="-400050">
              <a:buFont typeface="+mj-lt"/>
              <a:buAutoNum type="romanLcPeriod"/>
            </a:pPr>
            <a:r>
              <a:rPr 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Rodes/pneumàtics</a:t>
            </a: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Descripció general i parametrització de l’</a:t>
            </a:r>
            <a:r>
              <a:rPr lang="ca-ES" sz="4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ca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elèctric</a:t>
            </a:r>
            <a:endParaRPr lang="ca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http://www.abc.es/media/motor/2016/03/30/scutum2_xoptimizadax--450x2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1563127" cy="8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 descr="Traction system ca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4274132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0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Anàlisi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dinàmica</a:t>
            </a:r>
            <a:r>
              <a:rPr lang="es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s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5539"/>
          <a:stretch/>
        </p:blipFill>
        <p:spPr bwMode="auto">
          <a:xfrm>
            <a:off x="421795" y="1928595"/>
            <a:ext cx="3784445" cy="30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211959" y="1700808"/>
                <a:ext cx="4600204" cy="38884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tracció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s-ES" sz="15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s-ES" sz="155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𝑡𝑓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s-E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5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fricció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</a:t>
                </a:r>
                <a:r>
                  <a:rPr lang="es-ES" sz="15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rodament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s-ES" sz="155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s-ES" sz="155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a-ES" sz="15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ca-ES" sz="15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ca-ES" sz="1500" i="1">
                              <a:latin typeface="Cambria Math"/>
                            </a:rPr>
                            <m:t>=</m:t>
                          </m:r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𝑟𝑓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𝑟𝑟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·</m:t>
                      </m:r>
                      <m:r>
                        <a:rPr lang="ca-ES" sz="1500" i="1">
                          <a:latin typeface="Cambria Math"/>
                        </a:rPr>
                        <m:t>𝑚</m:t>
                      </m:r>
                      <m:r>
                        <a:rPr lang="ca-ES" sz="1500" i="1">
                          <a:latin typeface="Cambria Math"/>
                        </a:rPr>
                        <m:t>·</m:t>
                      </m:r>
                      <m:r>
                        <a:rPr lang="ca-ES" sz="1500" i="1">
                          <a:latin typeface="Cambria Math"/>
                        </a:rPr>
                        <m:t>𝑔</m:t>
                      </m:r>
                      <m:func>
                        <m:func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ca-ES" sz="1500">
                              <a:latin typeface="Cambria Math"/>
                            </a:rPr>
                            <m:t>·</m:t>
                          </m:r>
                          <m:r>
                            <m:rPr>
                              <m:sty m:val="p"/>
                            </m:rPr>
                            <a:rPr lang="ca-ES" sz="15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ca-ES" sz="15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ES" sz="1500" dirty="0" smtClean="0">
                  <a:latin typeface="Arial" panose="020B0604020202020204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5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resistència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aerodinàmica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s-ES" sz="15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s-ES" sz="155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5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5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ca-ES" sz="1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15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ca-ES" sz="1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ca-ES" sz="15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ca-E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5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s-ES" sz="1500" b="0" i="1" smtClean="0">
                            <a:latin typeface="Cambria Math"/>
                          </a:rPr>
                          <m:t>𝑎𝑖𝑟</m:t>
                        </m:r>
                      </m:sub>
                    </m:sSub>
                    <m:r>
                      <a:rPr lang="ca-ES" sz="15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s-E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5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ca-ES" sz="15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ca-ES" sz="1500" i="1">
                        <a:latin typeface="Cambria Math"/>
                      </a:rPr>
                      <m:t>·</m:t>
                    </m:r>
                    <m:sSub>
                      <m:sSubPr>
                        <m:ctrlPr>
                          <a:rPr lang="es-E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5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ca-ES" sz="1500" i="1">
                            <a:latin typeface="Cambria Math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s-E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sz="1500" i="1">
                            <a:latin typeface="Cambria Math"/>
                          </a:rPr>
                          <m:t>·(</m:t>
                        </m:r>
                        <m:r>
                          <a:rPr lang="ca-ES" sz="1500" i="1">
                            <a:latin typeface="Cambria Math"/>
                          </a:rPr>
                          <m:t>𝑣</m:t>
                        </m:r>
                        <m:r>
                          <a:rPr lang="ca-ES" sz="15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E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5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ca-ES" sz="1500" i="1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ca-ES" sz="15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ca-ES" sz="15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de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resistència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provocada per la </a:t>
                </a:r>
                <a:r>
                  <a:rPr lang="es-ES" sz="15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inclinació</a:t>
                </a:r>
                <a:r>
                  <a:rPr lang="es-ES" sz="1550" dirty="0">
                    <a:latin typeface="Arial" panose="020B0604020202020204" pitchFamily="34" charset="0"/>
                    <a:cs typeface="Arial" panose="020B0604020202020204" pitchFamily="34" charset="0"/>
                  </a:rPr>
                  <a:t> de la carretera (</a:t>
                </a:r>
                <a:r>
                  <a:rPr lang="es-ES" sz="15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s-ES" sz="155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5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ca-ES" sz="15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ca-ES" sz="1500" i="1">
                          <a:latin typeface="Cambria Math"/>
                        </a:rPr>
                        <m:t>=</m:t>
                      </m:r>
                      <m:r>
                        <a:rPr lang="ca-ES" sz="1500" i="1">
                          <a:latin typeface="Cambria Math"/>
                        </a:rPr>
                        <m:t>𝑚</m:t>
                      </m:r>
                      <m:r>
                        <a:rPr lang="ca-ES" sz="1500" i="1">
                          <a:latin typeface="Cambria Math"/>
                        </a:rPr>
                        <m:t>·</m:t>
                      </m:r>
                      <m:r>
                        <a:rPr lang="ca-ES" sz="1500" i="1">
                          <a:latin typeface="Cambria Math"/>
                        </a:rPr>
                        <m:t>𝑔</m:t>
                      </m:r>
                      <m:r>
                        <a:rPr lang="ca-ES" sz="1500" i="1">
                          <a:latin typeface="Cambria Math"/>
                        </a:rPr>
                        <m:t>·</m:t>
                      </m:r>
                      <m:func>
                        <m:funcPr>
                          <m:ctrlPr>
                            <a:rPr lang="es-ES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a-ES" sz="15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ca-ES" sz="1500" i="1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E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s-ES" sz="15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Força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normal </a:t>
                </a:r>
                <a:r>
                  <a:rPr lang="es-ES" sz="15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davantera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 posterior(</a:t>
                </a:r>
                <a:r>
                  <a:rPr lang="es-ES" sz="155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155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i </a:t>
                </a:r>
                <a:r>
                  <a:rPr lang="es-ES" sz="155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155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s-ES" sz="15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1959" y="1700808"/>
                <a:ext cx="4600204" cy="3888432"/>
              </a:xfrm>
              <a:blipFill rotWithShape="1">
                <a:blip r:embed="rId4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421795" y="5602696"/>
                <a:ext cx="7793342" cy="4515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Segona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6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llei</a:t>
                </a:r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Newton: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ca-ES" sz="1600" i="1">
                        <a:latin typeface="Cambria Math"/>
                      </a:rPr>
                      <m:t>𝑚</m:t>
                    </m:r>
                    <m:r>
                      <a:rPr lang="ca-ES" sz="1600" i="1">
                        <a:latin typeface="Cambria Math"/>
                      </a:rPr>
                      <m:t>·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a-ES" sz="1600" i="1"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ca-ES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ca-E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a-E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s-ES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𝑟𝑒𝑠</m:t>
                        </m:r>
                      </m:sub>
                    </m:sSub>
                    <m:r>
                      <a:rPr lang="ca-E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ca-E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ca-E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ca-ES" sz="1600" i="1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s-E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5" y="5602696"/>
                <a:ext cx="7793342" cy="451534"/>
              </a:xfrm>
              <a:prstGeom prst="rect">
                <a:avLst/>
              </a:prstGeom>
              <a:blipFill rotWithShape="1">
                <a:blip r:embed="rId5"/>
                <a:stretch>
                  <a:fillRect l="-312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ca-E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Control de tracció del vehicle</a:t>
            </a:r>
            <a:endParaRPr lang="ca-E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00808"/>
                <a:ext cx="8344620" cy="468052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Control de tracció </a:t>
                </a: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Repartiment de tracció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Forces de tracció de cada roda proporcionals a les forces normals que reben.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 spc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𝑡𝑓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 spc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r>
                        <a:rPr lang="ca-ES" sz="1600" i="1">
                          <a:effectLst/>
                          <a:latin typeface="Cambria Math"/>
                          <a:ea typeface="Times New Roman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s-ES" sz="1600" i="1" spc="0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600" i="1" spc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 spc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ca-ES" sz="1600" i="1">
                                  <a:effectLst/>
                                  <a:latin typeface="Cambria Math"/>
                                  <a:ea typeface="Times New Roman"/>
                                  <a:cs typeface="Arial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16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Paràmetre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s-ES" sz="1600" i="1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		 </a:t>
                </a: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Tracció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positiva						</a:t>
                </a:r>
                <a14:m>
                  <m:oMath xmlns:m="http://schemas.openxmlformats.org/officeDocument/2006/math">
                    <m:r>
                      <a:rPr lang="ca-ES" sz="1600" i="1">
                        <a:latin typeface="Cambria Math"/>
                      </a:rPr>
                      <m:t>𝛽</m:t>
                    </m:r>
                    <m:r>
                      <a:rPr lang="ca-E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s-ES" sz="1600" i="1" dirty="0">
                  <a:latin typeface="Arial" panose="020B0604020202020204" pitchFamily="34" charset="0"/>
                  <a:cs typeface="Arial" panose="020B0604020202020204" pitchFamily="34" charset="0"/>
                  <a:sym typeface="Symbol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450"/>
                  </a:spcBef>
                  <a:buNone/>
                </a:pP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		</a:t>
                </a:r>
                <a:r>
                  <a:rPr lang="es-ES" sz="16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	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Tracció</a:t>
                </a:r>
                <a:r>
                  <a:rPr lang="es-ES" sz="16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</a:t>
                </a:r>
                <a:r>
                  <a:rPr lang="es-ES" sz="16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negativa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es-E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ca-ES" sz="1600" dirty="0">
                  <a:latin typeface="Arial" panose="020B0604020202020204" pitchFamily="34" charset="0"/>
                  <a:cs typeface="Arial" panose="020B0604020202020204" pitchFamily="34" charset="0"/>
                  <a:sym typeface="Symbol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ca-E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ca-E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endParaRPr lang="ca-ES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Interval de velocitats de seguretat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ca-E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Parell màxim del motor</a:t>
                </a:r>
              </a:p>
              <a:p>
                <a:pPr marL="0" indent="0">
                  <a:buNone/>
                </a:pPr>
                <a:endParaRPr lang="es-E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00808"/>
                <a:ext cx="8344620" cy="4680520"/>
              </a:xfrm>
              <a:blipFill rotWithShape="1">
                <a:blip r:embed="rId3"/>
                <a:stretch>
                  <a:fillRect l="-146" t="-2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4 Título"/>
          <p:cNvSpPr txBox="1">
            <a:spLocks/>
          </p:cNvSpPr>
          <p:nvPr/>
        </p:nvSpPr>
        <p:spPr>
          <a:xfrm>
            <a:off x="518864" y="423021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Frenada regenerativa</a:t>
            </a:r>
            <a:endParaRPr lang="es-E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Abrir llave"/>
          <p:cNvSpPr/>
          <p:nvPr/>
        </p:nvSpPr>
        <p:spPr>
          <a:xfrm>
            <a:off x="3124353" y="3140968"/>
            <a:ext cx="180020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03" y="4967980"/>
            <a:ext cx="2596133" cy="16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54" y="2672916"/>
            <a:ext cx="310281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148969"/>
            <a:ext cx="6696744" cy="25569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5. Control de </a:t>
            </a:r>
            <a:r>
              <a:rPr lang="es-E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tracció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del </a:t>
            </a:r>
            <a:r>
              <a:rPr lang="es-E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vehicle</a:t>
            </a:r>
            <a:endParaRPr lang="es-ES" sz="1800" b="1" dirty="0">
              <a:solidFill>
                <a:schemeClr val="tx1"/>
              </a:solidFill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344620" cy="44644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 a la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determinació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repartiment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dinàmic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òptim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cicles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conducció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Cicle FTP-75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590872" y="260648"/>
            <a:ext cx="8229600" cy="1143000"/>
          </a:xfrm>
        </p:spPr>
        <p:txBody>
          <a:bodyPr>
            <a:normAutofit/>
          </a:bodyPr>
          <a:lstStyle/>
          <a:p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d’estudi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control de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es-ES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elèctric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148064" y="3284984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580112" y="4005064"/>
            <a:ext cx="216024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" name="10 Grupo"/>
          <p:cNvGrpSpPr/>
          <p:nvPr/>
        </p:nvGrpSpPr>
        <p:grpSpPr>
          <a:xfrm>
            <a:off x="899592" y="2204864"/>
            <a:ext cx="5040560" cy="2324869"/>
            <a:chOff x="611561" y="1844824"/>
            <a:chExt cx="8200602" cy="4320480"/>
          </a:xfrm>
        </p:grpSpPr>
        <p:pic>
          <p:nvPicPr>
            <p:cNvPr id="7" name="6 Imagen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1" y="1844824"/>
              <a:ext cx="8200602" cy="4320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8 Rectángulo"/>
            <p:cNvSpPr/>
            <p:nvPr/>
          </p:nvSpPr>
          <p:spPr>
            <a:xfrm>
              <a:off x="6768244" y="5157192"/>
              <a:ext cx="32403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755" y="4337670"/>
              <a:ext cx="347663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78702"/>
              </p:ext>
            </p:extLst>
          </p:nvPr>
        </p:nvGraphicFramePr>
        <p:xfrm>
          <a:off x="845497" y="5287572"/>
          <a:ext cx="3960440" cy="569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Cicle FTP-75</a:t>
                      </a:r>
                      <a:endParaRPr lang="es-ES" sz="8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spc="-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Únic motor posterior</a:t>
                      </a:r>
                      <a:endParaRPr lang="es-ES" sz="800" i="1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 </a:t>
                      </a:r>
                      <a:r>
                        <a:rPr lang="ca-ES" sz="8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 posterior</a:t>
                      </a:r>
                      <a:r>
                        <a:rPr lang="ca-ES" sz="800" spc="-15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 </a:t>
                      </a:r>
                      <a:r>
                        <a:rPr lang="ca-ES" sz="800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8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davanter</a:t>
                      </a:r>
                      <a:endParaRPr lang="es-ES" sz="8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i="1" spc="-15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</a:t>
                      </a:r>
                      <a:r>
                        <a:rPr lang="ca-ES" sz="800" i="1" spc="-15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òptim</a:t>
                      </a:r>
                      <a:endParaRPr lang="es-ES" sz="800" i="1" spc="-15" baseline="-250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0,5193</a:t>
                      </a:r>
                      <a:endParaRPr lang="es-ES" sz="8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800" spc="-1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0,5523</a:t>
                      </a:r>
                      <a:endParaRPr lang="es-ES" sz="8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6444208" y="2688392"/>
                <a:ext cx="1474506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a-ES" sz="1600" i="1" smtClean="0">
                        <a:latin typeface="Cambria Math"/>
                      </a:rPr>
                      <m:t>𝛽</m:t>
                    </m:r>
                    <m:r>
                      <a:rPr lang="ca-ES" sz="16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𝑓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/>
                            <a:ea typeface="Times New Roman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𝑁</m:t>
                            </m:r>
                          </m:e>
                          <m:sub>
                            <m:r>
                              <a:rPr lang="ca-ES" sz="1600" i="1">
                                <a:latin typeface="Cambria Math"/>
                                <a:ea typeface="Times New Roman"/>
                                <a:cs typeface="Arial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688392"/>
                <a:ext cx="1474506" cy="5150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6423331" y="3212976"/>
                <a:ext cx="1749069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6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/>
                            </a:rPr>
                            <m:t>ò</m:t>
                          </m:r>
                          <m:r>
                            <a:rPr lang="es-ES" sz="1600" b="0" i="1" smtClean="0">
                              <a:latin typeface="Cambria Math"/>
                            </a:rPr>
                            <m:t>𝑝𝑡𝑖𝑚</m:t>
                          </m:r>
                        </m:sub>
                      </m:sSub>
                      <m:r>
                        <a:rPr lang="ca-ES" sz="1600" i="1" smtClean="0">
                          <a:latin typeface="Cambria Math"/>
                        </a:rPr>
                        <m:t>=</m:t>
                      </m:r>
                      <m:r>
                        <a:rPr lang="es-ES" sz="1600" b="0" i="1" smtClean="0">
                          <a:latin typeface="Cambria Math"/>
                        </a:rPr>
                        <m:t>𝑚</m:t>
                      </m:r>
                      <m:r>
                        <a:rPr lang="es-ES" sz="1600" b="0" i="1" smtClean="0">
                          <a:latin typeface="Cambria Math"/>
                        </a:rPr>
                        <m:t>à</m:t>
                      </m:r>
                      <m:r>
                        <a:rPr lang="es-E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ca-E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sz="1600" i="1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331" y="3212976"/>
                <a:ext cx="1749069" cy="357534"/>
              </a:xfrm>
              <a:prstGeom prst="rect">
                <a:avLst/>
              </a:prstGeom>
              <a:blipFill rotWithShape="1"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6 Rectángulo"/>
          <p:cNvSpPr/>
          <p:nvPr/>
        </p:nvSpPr>
        <p:spPr>
          <a:xfrm>
            <a:off x="6372200" y="2636912"/>
            <a:ext cx="1800200" cy="10081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1" y="4529733"/>
            <a:ext cx="3849838" cy="177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6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73" y="260648"/>
            <a:ext cx="526490" cy="69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81C7-C7A1-4DC5-A33F-011BFF74BB52}" type="slidenum">
              <a:rPr lang="es-E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9512" y="148969"/>
            <a:ext cx="6696744" cy="25569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5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. Control de </a:t>
            </a:r>
            <a:r>
              <a:rPr lang="es-E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tracció</a:t>
            </a:r>
            <a:r>
              <a:rPr lang="es-E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del </a:t>
            </a:r>
            <a:r>
              <a:rPr lang="es-E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vehicle</a:t>
            </a:r>
            <a:endParaRPr lang="es-ES" sz="1800" b="1" dirty="0">
              <a:solidFill>
                <a:schemeClr val="tx1"/>
              </a:solidFill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344620" cy="40324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Desacceleració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Conducció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inclinació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</a:t>
            </a:r>
            <a:r>
              <a:rPr lang="es-E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s-E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  <a:endParaRPr lang="es-E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s-E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d’estudi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del control de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tracció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es-E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scooter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elèctric</a:t>
            </a:r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29358"/>
              </p:ext>
            </p:extLst>
          </p:nvPr>
        </p:nvGraphicFramePr>
        <p:xfrm>
          <a:off x="179512" y="2420888"/>
          <a:ext cx="4392488" cy="10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7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Desacceleració 100-0km/h a -5m/s</a:t>
                      </a:r>
                      <a:r>
                        <a:rPr lang="ca-ES" sz="900" spc="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Únic motor posterior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Amb motor posterior i</a:t>
                      </a:r>
                      <a:r>
                        <a:rPr lang="ca-ES" sz="900" spc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davanter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</a:t>
                      </a: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900" i="1" spc="0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9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0,6551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0,6859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7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</a:t>
                      </a: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900" i="1" spc="0" baseline="-25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màx</a:t>
                      </a:r>
                      <a:endParaRPr lang="es-ES" sz="9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0,6839</a:t>
                      </a:r>
                      <a:endParaRPr lang="es-ES" sz="900" spc="-15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0,7110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01453"/>
              </p:ext>
            </p:extLst>
          </p:nvPr>
        </p:nvGraphicFramePr>
        <p:xfrm>
          <a:off x="899592" y="4509120"/>
          <a:ext cx="3456384" cy="939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Conducció amb inclinació a 30km/h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Amb motor posterior i</a:t>
                      </a:r>
                      <a:r>
                        <a:rPr lang="ca-ES" sz="900" spc="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 davanter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</a:t>
                      </a: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900" i="1" spc="0" baseline="-25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9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0,3555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</a:t>
                      </a:r>
                      <a:r>
                        <a:rPr lang="ca-ES" sz="900" i="1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a-ES" sz="900" i="1" spc="0" baseline="-25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màx</a:t>
                      </a:r>
                      <a:endParaRPr lang="es-ES" sz="900" i="1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ca-ES" sz="900" spc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0,5390</a:t>
                      </a:r>
                      <a:endParaRPr lang="es-ES" sz="900" spc="-15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19" y="2060848"/>
            <a:ext cx="4133850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94" y="4077072"/>
            <a:ext cx="402907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2151</TotalTime>
  <Words>1067</Words>
  <Application>Microsoft Office PowerPoint</Application>
  <PresentationFormat>Presentación en pantalla (4:3)</PresentationFormat>
  <Paragraphs>406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Constantia</vt:lpstr>
      <vt:lpstr>Kozuka Gothic Pr6N B</vt:lpstr>
      <vt:lpstr>Kozuka Gothic Pr6N H</vt:lpstr>
      <vt:lpstr>Symbol</vt:lpstr>
      <vt:lpstr>Times New Roman</vt:lpstr>
      <vt:lpstr>Wingdings</vt:lpstr>
      <vt:lpstr>Wingdings 2</vt:lpstr>
      <vt:lpstr>Flujo</vt:lpstr>
      <vt:lpstr>Anàlisi i simulació energètica d’un scooter elèctric</vt:lpstr>
      <vt:lpstr>Índex</vt:lpstr>
      <vt:lpstr>1. Introducció</vt:lpstr>
      <vt:lpstr>2. El vehicle elèctric</vt:lpstr>
      <vt:lpstr>3. Descripció general i parametrització de l’scooter elèctric</vt:lpstr>
      <vt:lpstr>4. Anàlisi dinàmica del vehicle</vt:lpstr>
      <vt:lpstr>5. Control de tracció del vehicle</vt:lpstr>
      <vt:lpstr>Model d’estudi del control de tracció per l’scooter elèctric</vt:lpstr>
      <vt:lpstr>Model d’estudi del control de tracció per l’scooter elèctric (2)</vt:lpstr>
      <vt:lpstr>6. Banc de proves per a les simulacions</vt:lpstr>
      <vt:lpstr>7. Model dinàmic de l’scooter</vt:lpstr>
      <vt:lpstr>Model REM de l’scooter amb el repartiment de tracció</vt:lpstr>
      <vt:lpstr>Model dinàmic de l’scooter</vt:lpstr>
      <vt:lpstr>Model dinàmic de l’scooter (2)</vt:lpstr>
      <vt:lpstr>8. Model general d’scooter elèctric</vt:lpstr>
      <vt:lpstr>9. Simulacions del model general d’scooter elèctric</vt:lpstr>
      <vt:lpstr>10. Planificació temporal, costos del projecte i impacte mediambiental</vt:lpstr>
      <vt:lpstr>Conclusions</vt:lpstr>
      <vt:lpstr>Referències</vt:lpstr>
      <vt:lpstr>Moltes gràcies,  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Toni Ruiz Bassols</cp:lastModifiedBy>
  <cp:revision>114</cp:revision>
  <cp:lastPrinted>2016-07-02T16:46:46Z</cp:lastPrinted>
  <dcterms:created xsi:type="dcterms:W3CDTF">2016-06-24T22:04:26Z</dcterms:created>
  <dcterms:modified xsi:type="dcterms:W3CDTF">2018-06-21T02:00:41Z</dcterms:modified>
</cp:coreProperties>
</file>