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30"/>
  </p:notesMasterIdLst>
  <p:sldIdLst>
    <p:sldId id="256" r:id="rId2"/>
    <p:sldId id="258" r:id="rId3"/>
    <p:sldId id="403" r:id="rId4"/>
    <p:sldId id="343" r:id="rId5"/>
    <p:sldId id="435" r:id="rId6"/>
    <p:sldId id="408" r:id="rId7"/>
    <p:sldId id="415" r:id="rId8"/>
    <p:sldId id="407" r:id="rId9"/>
    <p:sldId id="417" r:id="rId10"/>
    <p:sldId id="418" r:id="rId11"/>
    <p:sldId id="366" r:id="rId12"/>
    <p:sldId id="419" r:id="rId13"/>
    <p:sldId id="414" r:id="rId14"/>
    <p:sldId id="421" r:id="rId15"/>
    <p:sldId id="422" r:id="rId16"/>
    <p:sldId id="412" r:id="rId17"/>
    <p:sldId id="420" r:id="rId18"/>
    <p:sldId id="413" r:id="rId19"/>
    <p:sldId id="423" r:id="rId20"/>
    <p:sldId id="429" r:id="rId21"/>
    <p:sldId id="425" r:id="rId22"/>
    <p:sldId id="426" r:id="rId23"/>
    <p:sldId id="427" r:id="rId24"/>
    <p:sldId id="433" r:id="rId25"/>
    <p:sldId id="430" r:id="rId26"/>
    <p:sldId id="431" r:id="rId27"/>
    <p:sldId id="434" r:id="rId28"/>
    <p:sldId id="4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7"/>
    <a:srgbClr val="4A5356"/>
    <a:srgbClr val="487CAC"/>
    <a:srgbClr val="2596BE"/>
    <a:srgbClr val="0070C0"/>
    <a:srgbClr val="718084"/>
    <a:srgbClr val="F2F2F2"/>
    <a:srgbClr val="A3E3E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6251" autoAdjust="0"/>
  </p:normalViewPr>
  <p:slideViewPr>
    <p:cSldViewPr snapToGrid="0">
      <p:cViewPr>
        <p:scale>
          <a:sx n="100" d="100"/>
          <a:sy n="100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2483E-66B9-4E77-B53A-932C132F33CC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08BCD-5AFF-470F-9E9E-0F359A7E8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9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01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3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47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19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5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49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5F1B-93C3-4C80-B523-29A6CDF72C11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77D3-F0F0-4A07-B79D-9C06AEFAC6A0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5307-C4AA-48E8-841C-E1B6B249E07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54D8-F8E0-4A9E-8621-CD91F879AE4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3C73-A1A0-4B38-A23C-C5E0BBF1A0C0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1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D15-47D6-415B-95FD-648F31CCAC64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0D29-FE30-49FC-8061-1F1D009D94B3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5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461-04C7-45D8-AC5D-EADFA2632AB1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6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AAD-1094-49A4-8935-429724BDA86F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2090-EC5A-4A1B-B871-BF7B105DE542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959DCE-ED70-44ED-AB57-4F9B3A5BB17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D4B835B-CA22-4C90-9751-F43982C5EE04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537B2FF-1ECA-46C0-A2C2-E5C55BADE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470DA2-5499-491D-B7A3-D746FE865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Finale Präsentation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Programming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Languages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0B3507-8DEB-444F-9DEB-302799955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Marc Friz (40654), Nadja Herrmann (40523)</a:t>
            </a:r>
          </a:p>
          <a:p>
            <a:r>
              <a:rPr lang="de-DE" dirty="0">
                <a:solidFill>
                  <a:schemeClr val="tx1"/>
                </a:solidFill>
              </a:rPr>
              <a:t>Hochschule der Medien, Stuttgart, 10.11.2021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D9E1F7-B45B-46AC-B8EE-E1017EBE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0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BD4EF-5A22-421A-B0E7-4E0AF29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D5390C3-2AA3-45D2-B946-44F0F7A16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71"/>
          <a:stretch/>
        </p:blipFill>
        <p:spPr>
          <a:xfrm>
            <a:off x="781049" y="1505312"/>
            <a:ext cx="4029076" cy="34112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BCCAD75-A069-4586-BF60-2262C025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88" y="1807681"/>
            <a:ext cx="6277988" cy="2775532"/>
          </a:xfrm>
          <a:prstGeom prst="rect">
            <a:avLst/>
          </a:prstGeom>
        </p:spPr>
      </p:pic>
      <p:pic>
        <p:nvPicPr>
          <p:cNvPr id="12" name="Grafik 11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65D3EC7-5916-4114-B036-BDD83AC5A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06" r="49121"/>
          <a:stretch/>
        </p:blipFill>
        <p:spPr>
          <a:xfrm>
            <a:off x="2491519" y="3142869"/>
            <a:ext cx="2825455" cy="3086481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D4326FC-5EE0-496B-914A-9AD118F9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/>
              <a:t>Daten 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Datenbereinigung und Vorbereitung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5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ECD6BBB-BCDE-4E7B-96B5-296E0299C764}"/>
              </a:ext>
            </a:extLst>
          </p:cNvPr>
          <p:cNvSpPr/>
          <p:nvPr/>
        </p:nvSpPr>
        <p:spPr>
          <a:xfrm>
            <a:off x="7706685" y="1723090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5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CE2C46D-58B8-4803-A9D7-64485E86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33" y="2012025"/>
            <a:ext cx="7230484" cy="29817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CF5861-53F0-45EB-9F02-1E1948C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714"/>
            <a:ext cx="7729728" cy="1188720"/>
          </a:xfrm>
        </p:spPr>
        <p:txBody>
          <a:bodyPr/>
          <a:lstStyle/>
          <a:p>
            <a:r>
              <a:rPr lang="de-DE" dirty="0"/>
              <a:t>Anreicherung der Daten</a:t>
            </a:r>
            <a:br>
              <a:rPr lang="de-DE" dirty="0"/>
            </a:br>
            <a:r>
              <a:rPr lang="de-DE" dirty="0"/>
              <a:t>Einwohnerzahlen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0081-75C7-4B94-82A2-A064788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14F1E8-7EE2-42C8-AB2E-A347B4A95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03"/>
          <a:stretch/>
        </p:blipFill>
        <p:spPr>
          <a:xfrm>
            <a:off x="526183" y="2087316"/>
            <a:ext cx="4026767" cy="290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E60B3D9F-769C-4036-A070-05901E3FFD7F}"/>
              </a:ext>
            </a:extLst>
          </p:cNvPr>
          <p:cNvSpPr/>
          <p:nvPr/>
        </p:nvSpPr>
        <p:spPr>
          <a:xfrm>
            <a:off x="4719133" y="4965191"/>
            <a:ext cx="7230484" cy="111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CE2C46D-58B8-4803-A9D7-64485E86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33" y="2012025"/>
            <a:ext cx="7230484" cy="29817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CF5861-53F0-45EB-9F02-1E1948C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714"/>
            <a:ext cx="7729728" cy="1188720"/>
          </a:xfrm>
        </p:spPr>
        <p:txBody>
          <a:bodyPr/>
          <a:lstStyle/>
          <a:p>
            <a:r>
              <a:rPr lang="de-DE" dirty="0"/>
              <a:t>Anreicherung der Daten</a:t>
            </a:r>
            <a:br>
              <a:rPr lang="de-DE" dirty="0"/>
            </a:br>
            <a:r>
              <a:rPr lang="de-DE" dirty="0"/>
              <a:t>Einwohnerzahlen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0081-75C7-4B94-82A2-A064788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B3D9F-769C-4036-A070-05901E3FFD7F}"/>
              </a:ext>
            </a:extLst>
          </p:cNvPr>
          <p:cNvSpPr/>
          <p:nvPr/>
        </p:nvSpPr>
        <p:spPr>
          <a:xfrm>
            <a:off x="4719133" y="4965191"/>
            <a:ext cx="7230484" cy="111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E74ED5-D3C3-4AD4-96FB-13A4EAD1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56" y="2105678"/>
            <a:ext cx="2695620" cy="35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8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5861-53F0-45EB-9F02-1E1948C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714"/>
            <a:ext cx="7729728" cy="1188720"/>
          </a:xfrm>
        </p:spPr>
        <p:txBody>
          <a:bodyPr/>
          <a:lstStyle/>
          <a:p>
            <a:r>
              <a:rPr lang="de-DE" dirty="0"/>
              <a:t>Anreicherung der Daten</a:t>
            </a:r>
            <a:br>
              <a:rPr lang="de-DE" dirty="0"/>
            </a:br>
            <a:r>
              <a:rPr lang="de-DE" dirty="0"/>
              <a:t>Länderschlüssel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0081-75C7-4B94-82A2-A064788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B3D9F-769C-4036-A070-05901E3FFD7F}"/>
              </a:ext>
            </a:extLst>
          </p:cNvPr>
          <p:cNvSpPr/>
          <p:nvPr/>
        </p:nvSpPr>
        <p:spPr>
          <a:xfrm>
            <a:off x="4719133" y="4965191"/>
            <a:ext cx="7230484" cy="111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BDF87E-F685-49BA-AB50-092FF9BB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2070176"/>
            <a:ext cx="5753605" cy="36187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557D88F-F1BF-4EDF-A79E-87D3E325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79" y="2070176"/>
            <a:ext cx="2724196" cy="3168568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7950950-EE48-495B-BFE2-E64FEFE52F36}"/>
              </a:ext>
            </a:extLst>
          </p:cNvPr>
          <p:cNvSpPr/>
          <p:nvPr/>
        </p:nvSpPr>
        <p:spPr>
          <a:xfrm>
            <a:off x="2609850" y="3486150"/>
            <a:ext cx="333375" cy="2667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4AFB49-B11F-4BB1-80B3-2B6AAF054A5D}"/>
              </a:ext>
            </a:extLst>
          </p:cNvPr>
          <p:cNvSpPr/>
          <p:nvPr/>
        </p:nvSpPr>
        <p:spPr>
          <a:xfrm>
            <a:off x="2143125" y="2394973"/>
            <a:ext cx="1343025" cy="2667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7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>
            <a:normAutofit/>
          </a:bodyPr>
          <a:lstStyle/>
          <a:p>
            <a:r>
              <a:rPr lang="de-DE" sz="2800" dirty="0"/>
              <a:t>Datensatz 1: Google Mobilitätsbericht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8841CB-51F3-4C81-B014-897B9E04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52" y="1909370"/>
            <a:ext cx="9544295" cy="342463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25210F9-7F6E-410A-B649-12ACFA7E2C1B}"/>
              </a:ext>
            </a:extLst>
          </p:cNvPr>
          <p:cNvSpPr/>
          <p:nvPr/>
        </p:nvSpPr>
        <p:spPr>
          <a:xfrm>
            <a:off x="2476500" y="1890320"/>
            <a:ext cx="619125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24DBB9-EE3C-41D6-BE3C-7633F480C21D}"/>
              </a:ext>
            </a:extLst>
          </p:cNvPr>
          <p:cNvSpPr/>
          <p:nvPr/>
        </p:nvSpPr>
        <p:spPr>
          <a:xfrm>
            <a:off x="3095625" y="2614142"/>
            <a:ext cx="106680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88453E4-2027-4EC5-83FB-343482A02471}"/>
              </a:ext>
            </a:extLst>
          </p:cNvPr>
          <p:cNvSpPr/>
          <p:nvPr/>
        </p:nvSpPr>
        <p:spPr>
          <a:xfrm>
            <a:off x="3629025" y="1871752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F0EF7F-E994-42D9-8851-6FD2BF809DCB}"/>
              </a:ext>
            </a:extLst>
          </p:cNvPr>
          <p:cNvSpPr/>
          <p:nvPr/>
        </p:nvSpPr>
        <p:spPr>
          <a:xfrm>
            <a:off x="5448300" y="1890320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848E1A-2607-4EDB-B273-CE581A4D8DB6}"/>
              </a:ext>
            </a:extLst>
          </p:cNvPr>
          <p:cNvSpPr/>
          <p:nvPr/>
        </p:nvSpPr>
        <p:spPr>
          <a:xfrm>
            <a:off x="7219949" y="1890879"/>
            <a:ext cx="3648197" cy="59514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43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>
            <a:normAutofit/>
          </a:bodyPr>
          <a:lstStyle/>
          <a:p>
            <a:r>
              <a:rPr lang="de-DE" sz="2800" dirty="0"/>
              <a:t>Datensatz 1: Google Mobilitätsbericht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8841CB-51F3-4C81-B014-897B9E04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52" y="1909370"/>
            <a:ext cx="9544295" cy="342463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25210F9-7F6E-410A-B649-12ACFA7E2C1B}"/>
              </a:ext>
            </a:extLst>
          </p:cNvPr>
          <p:cNvSpPr/>
          <p:nvPr/>
        </p:nvSpPr>
        <p:spPr>
          <a:xfrm>
            <a:off x="2476500" y="1890320"/>
            <a:ext cx="619125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24DBB9-EE3C-41D6-BE3C-7633F480C21D}"/>
              </a:ext>
            </a:extLst>
          </p:cNvPr>
          <p:cNvSpPr/>
          <p:nvPr/>
        </p:nvSpPr>
        <p:spPr>
          <a:xfrm>
            <a:off x="3095625" y="2614142"/>
            <a:ext cx="106680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88453E4-2027-4EC5-83FB-343482A02471}"/>
              </a:ext>
            </a:extLst>
          </p:cNvPr>
          <p:cNvSpPr/>
          <p:nvPr/>
        </p:nvSpPr>
        <p:spPr>
          <a:xfrm>
            <a:off x="3629025" y="1871752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F0EF7F-E994-42D9-8851-6FD2BF809DCB}"/>
              </a:ext>
            </a:extLst>
          </p:cNvPr>
          <p:cNvSpPr/>
          <p:nvPr/>
        </p:nvSpPr>
        <p:spPr>
          <a:xfrm>
            <a:off x="5448300" y="1890320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848E1A-2607-4EDB-B273-CE581A4D8DB6}"/>
              </a:ext>
            </a:extLst>
          </p:cNvPr>
          <p:cNvSpPr/>
          <p:nvPr/>
        </p:nvSpPr>
        <p:spPr>
          <a:xfrm>
            <a:off x="7219949" y="1890879"/>
            <a:ext cx="3648197" cy="59514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036FC3-2B5C-4E69-89D1-B4B41D3C0F6E}"/>
              </a:ext>
            </a:extLst>
          </p:cNvPr>
          <p:cNvSpPr/>
          <p:nvPr/>
        </p:nvSpPr>
        <p:spPr>
          <a:xfrm>
            <a:off x="6076950" y="2495549"/>
            <a:ext cx="5829300" cy="356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9D969B0-5356-41C1-9215-2804B08FE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14"/>
          <a:stretch/>
        </p:blipFill>
        <p:spPr>
          <a:xfrm>
            <a:off x="6162171" y="2519319"/>
            <a:ext cx="5486904" cy="61921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92FE637-B5EE-45FD-B7B6-39EDFCF3B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14"/>
          <a:stretch/>
        </p:blipFill>
        <p:spPr>
          <a:xfrm>
            <a:off x="6162171" y="3274242"/>
            <a:ext cx="5486904" cy="81080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7031D48-FB4D-4E68-806A-25B06A127A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115" b="-4500"/>
          <a:stretch/>
        </p:blipFill>
        <p:spPr>
          <a:xfrm>
            <a:off x="6162171" y="4220762"/>
            <a:ext cx="5486904" cy="46788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CFA5E97-502F-4274-82F6-073D4772CC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014"/>
          <a:stretch/>
        </p:blipFill>
        <p:spPr>
          <a:xfrm>
            <a:off x="6162171" y="4765996"/>
            <a:ext cx="5486904" cy="52394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C565032-5106-4C1C-9175-3BB90CE384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014"/>
          <a:stretch/>
        </p:blipFill>
        <p:spPr>
          <a:xfrm>
            <a:off x="6162171" y="5367295"/>
            <a:ext cx="548690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/>
              <a:t>Datensatz 2: DBI Impfdaten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6E6CAD-A65C-4B59-B3D8-E9471E50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783614"/>
            <a:ext cx="5013406" cy="3648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230C51-1532-4E49-88E0-D00474A53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76"/>
          <a:stretch/>
        </p:blipFill>
        <p:spPr>
          <a:xfrm>
            <a:off x="6444162" y="1783614"/>
            <a:ext cx="3985713" cy="204816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209A859-349D-4A02-8884-C22D38404CAE}"/>
              </a:ext>
            </a:extLst>
          </p:cNvPr>
          <p:cNvSpPr/>
          <p:nvPr/>
        </p:nvSpPr>
        <p:spPr>
          <a:xfrm>
            <a:off x="619124" y="1783613"/>
            <a:ext cx="2562225" cy="21663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3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/>
              <a:t>Datensatz 2: DBI Impfdaten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6E6CAD-A65C-4B59-B3D8-E9471E50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783614"/>
            <a:ext cx="5013406" cy="3648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230C51-1532-4E49-88E0-D00474A53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76"/>
          <a:stretch/>
        </p:blipFill>
        <p:spPr>
          <a:xfrm>
            <a:off x="6444162" y="1783614"/>
            <a:ext cx="3985713" cy="204816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209A859-349D-4A02-8884-C22D38404CAE}"/>
              </a:ext>
            </a:extLst>
          </p:cNvPr>
          <p:cNvSpPr/>
          <p:nvPr/>
        </p:nvSpPr>
        <p:spPr>
          <a:xfrm>
            <a:off x="619124" y="1783613"/>
            <a:ext cx="2562225" cy="21663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5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E8F2E-3B02-46D5-A21D-CB0E0EFA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CFD57-6F3E-47A7-9D92-E961E2C3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Motivation und Zielsetzung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Konzeptionelles Vorgehen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Blick auf unsere 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Datenbereinigung und Datenvorbereitung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Dashboard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 und Ausblick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AFA8D6-213F-415E-9745-B3F89D76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ECD6BBB-BCDE-4E7B-96B5-296E0299C764}"/>
              </a:ext>
            </a:extLst>
          </p:cNvPr>
          <p:cNvSpPr/>
          <p:nvPr/>
        </p:nvSpPr>
        <p:spPr>
          <a:xfrm>
            <a:off x="7706685" y="1723090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D2C1DE-E7D0-4835-9168-AF2FA2C3924E}"/>
              </a:ext>
            </a:extLst>
          </p:cNvPr>
          <p:cNvSpPr/>
          <p:nvPr/>
        </p:nvSpPr>
        <p:spPr>
          <a:xfrm>
            <a:off x="6098447" y="2914999"/>
            <a:ext cx="1606492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Joined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F7A0A8D-1F85-4495-8224-16D32BF8815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81000" y="3344935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9106572-BFA4-48A6-8F4B-A10D8B481EB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81002" y="2870433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362F9B9-D92C-4846-B3A1-116D43BF4928}"/>
              </a:ext>
            </a:extLst>
          </p:cNvPr>
          <p:cNvSpPr/>
          <p:nvPr/>
        </p:nvSpPr>
        <p:spPr>
          <a:xfrm>
            <a:off x="4159191" y="2322204"/>
            <a:ext cx="1934364" cy="4300335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120A9-AD51-41CC-945B-B259C9CF93A6}"/>
              </a:ext>
            </a:extLst>
          </p:cNvPr>
          <p:cNvSpPr/>
          <p:nvPr/>
        </p:nvSpPr>
        <p:spPr>
          <a:xfrm>
            <a:off x="6112605" y="4363811"/>
            <a:ext cx="1934364" cy="178284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7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err="1"/>
              <a:t>zusammenführung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21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05F1A5F-91AD-4A7B-9AD7-6DB37EF1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5" y="1625618"/>
            <a:ext cx="7222760" cy="28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err="1"/>
              <a:t>zusammenführung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22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05F1A5F-91AD-4A7B-9AD7-6DB37EF1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5" y="1625618"/>
            <a:ext cx="7222760" cy="28320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DE84D5-234F-45D5-87F7-059B4B59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715" y="1635143"/>
            <a:ext cx="7240010" cy="33290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4CAE91A-A967-46C0-A3C1-DB04F61C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465" y="5017339"/>
            <a:ext cx="724001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zusammenführung</a:t>
            </a: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AB3512F-BFF0-49CB-978A-B866EB264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7" b="1"/>
          <a:stretch/>
        </p:blipFill>
        <p:spPr>
          <a:xfrm>
            <a:off x="1120074" y="2590799"/>
            <a:ext cx="9951852" cy="250812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12" name="Grafik 11" descr="Abzeichen Tick1 Silhouette">
            <a:extLst>
              <a:ext uri="{FF2B5EF4-FFF2-40B4-BE49-F238E27FC236}">
                <a16:creationId xmlns:a16="http://schemas.microsoft.com/office/drawing/2014/main" id="{BB33BC61-DC63-4EB5-907B-E483E5927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7526" y="1617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7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Datenanalyse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29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D2C1DE-E7D0-4835-9168-AF2FA2C3924E}"/>
              </a:ext>
            </a:extLst>
          </p:cNvPr>
          <p:cNvSpPr/>
          <p:nvPr/>
        </p:nvSpPr>
        <p:spPr>
          <a:xfrm>
            <a:off x="6098447" y="2914999"/>
            <a:ext cx="1606492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Joined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F7A0A8D-1F85-4495-8224-16D32BF8815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81000" y="3344935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9106572-BFA4-48A6-8F4B-A10D8B481EB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81002" y="2870433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362F9B9-D92C-4846-B3A1-116D43BF4928}"/>
              </a:ext>
            </a:extLst>
          </p:cNvPr>
          <p:cNvSpPr/>
          <p:nvPr/>
        </p:nvSpPr>
        <p:spPr>
          <a:xfrm>
            <a:off x="4159190" y="1779078"/>
            <a:ext cx="3639769" cy="484346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120A9-AD51-41CC-945B-B259C9CF93A6}"/>
              </a:ext>
            </a:extLst>
          </p:cNvPr>
          <p:cNvSpPr/>
          <p:nvPr/>
        </p:nvSpPr>
        <p:spPr>
          <a:xfrm>
            <a:off x="7682033" y="2284326"/>
            <a:ext cx="2462092" cy="112518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9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D2C1DE-E7D0-4835-9168-AF2FA2C3924E}"/>
              </a:ext>
            </a:extLst>
          </p:cNvPr>
          <p:cNvSpPr/>
          <p:nvPr/>
        </p:nvSpPr>
        <p:spPr>
          <a:xfrm>
            <a:off x="6098447" y="2914999"/>
            <a:ext cx="1606492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Joined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F7A0A8D-1F85-4495-8224-16D32BF8815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81000" y="3344935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9106572-BFA4-48A6-8F4B-A10D8B481EB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81002" y="2870433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362F9B9-D92C-4846-B3A1-116D43BF4928}"/>
              </a:ext>
            </a:extLst>
          </p:cNvPr>
          <p:cNvSpPr/>
          <p:nvPr/>
        </p:nvSpPr>
        <p:spPr>
          <a:xfrm>
            <a:off x="4159190" y="1779078"/>
            <a:ext cx="3639769" cy="484346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88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92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5826-A1C1-4999-80C4-06310C3E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AF0AF-332C-46B1-9170-9F25E967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8938712" cy="3101982"/>
          </a:xfrm>
        </p:spPr>
        <p:txBody>
          <a:bodyPr/>
          <a:lstStyle/>
          <a:p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Modell umgesetzt</a:t>
            </a:r>
          </a:p>
          <a:p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Auswertungen visualisiert</a:t>
            </a:r>
          </a:p>
          <a:p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Verknüpfung des SAP DWH mit einem anderen BI Tool </a:t>
            </a:r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  <a:sym typeface="Wingdings" panose="05000000000000000000" pitchFamily="2" charset="2"/>
              </a:rPr>
              <a:t></a:t>
            </a:r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 Dies hilft bei der Visualisierung der </a:t>
            </a:r>
            <a:r>
              <a:rPr lang="de-DE" sz="17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GeoDaten</a:t>
            </a:r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 in einer Landkarte </a:t>
            </a:r>
          </a:p>
          <a:p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Umsetzung des Projekts in Google </a:t>
            </a:r>
            <a:r>
              <a:rPr lang="de-DE" sz="17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BigQuery</a:t>
            </a:r>
            <a:endParaRPr lang="de-DE" sz="17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C5FE2-CCCA-4382-AEE6-9C43D91F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C42FA-87F8-4521-B790-8715E5E7215C}"/>
              </a:ext>
            </a:extLst>
          </p:cNvPr>
          <p:cNvSpPr/>
          <p:nvPr/>
        </p:nvSpPr>
        <p:spPr>
          <a:xfrm>
            <a:off x="1504321" y="2692960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phic 10" descr="Checkmark">
            <a:extLst>
              <a:ext uri="{FF2B5EF4-FFF2-40B4-BE49-F238E27FC236}">
                <a16:creationId xmlns:a16="http://schemas.microsoft.com/office/drawing/2014/main" id="{3573335D-22CE-420B-852E-6798A8FD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9861" y="2586874"/>
            <a:ext cx="239233" cy="40947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30805AE-F35D-43FF-8BFD-51207E51C55E}"/>
              </a:ext>
            </a:extLst>
          </p:cNvPr>
          <p:cNvSpPr/>
          <p:nvPr/>
        </p:nvSpPr>
        <p:spPr>
          <a:xfrm>
            <a:off x="1512274" y="3085220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852EF0-8711-4F89-884C-45B415C7BDC3}"/>
              </a:ext>
            </a:extLst>
          </p:cNvPr>
          <p:cNvSpPr/>
          <p:nvPr/>
        </p:nvSpPr>
        <p:spPr>
          <a:xfrm>
            <a:off x="1512274" y="3466256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0FE5E3BD-71B8-4CD3-B29E-10D242659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9860" y="2992951"/>
            <a:ext cx="239233" cy="40947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E9A5D35-1CE4-495A-BE16-8009539F0D88}"/>
              </a:ext>
            </a:extLst>
          </p:cNvPr>
          <p:cNvSpPr/>
          <p:nvPr/>
        </p:nvSpPr>
        <p:spPr>
          <a:xfrm>
            <a:off x="1522426" y="4125147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790563F-6556-4A4C-985C-4B5459C67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1293230" y="727441"/>
            <a:ext cx="9605540" cy="540311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42733-D200-42EA-BB69-F46A1725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Nadja Herrmann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38FFE-27AD-480E-BEA2-207ACA57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fik auf Dokument mit Stift">
            <a:extLst>
              <a:ext uri="{FF2B5EF4-FFF2-40B4-BE49-F238E27FC236}">
                <a16:creationId xmlns:a16="http://schemas.microsoft.com/office/drawing/2014/main" id="{A189E1CC-5FC0-4492-9F39-EF60B3A10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6AB0A07-DCA2-4513-A6CA-BC0C66BE06E9}"/>
              </a:ext>
            </a:extLst>
          </p:cNvPr>
          <p:cNvSpPr txBox="1">
            <a:spLocks/>
          </p:cNvSpPr>
          <p:nvPr/>
        </p:nvSpPr>
        <p:spPr bwMode="black"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haben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sich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die IMPFZAHLEN auf die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Mobilität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ausgewirkt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9FAF5-8F6A-406D-9AAD-F6172854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BA18B40-1892-4E74-A4AF-151D29A12331}"/>
              </a:ext>
            </a:extLst>
          </p:cNvPr>
          <p:cNvSpPr txBox="1"/>
          <p:nvPr/>
        </p:nvSpPr>
        <p:spPr>
          <a:xfrm>
            <a:off x="4642338" y="3908081"/>
            <a:ext cx="1175658" cy="40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67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de-DE" sz="3200" dirty="0"/>
              <a:t>Konzeptionelles vorgehen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2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DEF4-42F9-4E61-8FDC-EA05CB7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11BD7-E4E4-40E2-966C-9614F40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64AC05D-F6CA-4A16-9B4C-DBD8F6843744}"/>
              </a:ext>
            </a:extLst>
          </p:cNvPr>
          <p:cNvSpPr/>
          <p:nvPr/>
        </p:nvSpPr>
        <p:spPr>
          <a:xfrm>
            <a:off x="7798960" y="160762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EFA035-E87E-41CF-80FF-1A9C7B9F40A0}"/>
              </a:ext>
            </a:extLst>
          </p:cNvPr>
          <p:cNvSpPr/>
          <p:nvPr/>
        </p:nvSpPr>
        <p:spPr>
          <a:xfrm>
            <a:off x="7798960" y="327703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prepared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3A30E8-EA9A-48BB-9F29-B2E5E25F5F3E}"/>
              </a:ext>
            </a:extLst>
          </p:cNvPr>
          <p:cNvSpPr/>
          <p:nvPr/>
        </p:nvSpPr>
        <p:spPr>
          <a:xfrm>
            <a:off x="7798960" y="226092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dashboard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8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DEF4-42F9-4E61-8FDC-EA05CB7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11BD7-E4E4-40E2-966C-9614F40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B64399-DA62-4220-A702-F30351B993D9}"/>
              </a:ext>
            </a:extLst>
          </p:cNvPr>
          <p:cNvSpPr/>
          <p:nvPr/>
        </p:nvSpPr>
        <p:spPr>
          <a:xfrm>
            <a:off x="2197917" y="160762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9AD352-54ED-4BC3-A1F4-DD3558BF842C}"/>
              </a:ext>
            </a:extLst>
          </p:cNvPr>
          <p:cNvSpPr/>
          <p:nvPr/>
        </p:nvSpPr>
        <p:spPr>
          <a:xfrm>
            <a:off x="2197917" y="327074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</a:rPr>
              <a:t>Vaccination</a:t>
            </a:r>
            <a:r>
              <a:rPr lang="de-DE" sz="1200" b="1" dirty="0">
                <a:solidFill>
                  <a:schemeClr val="tx1"/>
                </a:solidFill>
              </a:rPr>
              <a:t> </a:t>
            </a:r>
            <a:r>
              <a:rPr lang="de-DE" sz="1200" b="1" dirty="0" err="1">
                <a:solidFill>
                  <a:schemeClr val="tx1"/>
                </a:solidFill>
              </a:rPr>
              <a:t>data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6008D6-CC62-4425-8A8B-699D2F748DFE}"/>
              </a:ext>
            </a:extLst>
          </p:cNvPr>
          <p:cNvSpPr/>
          <p:nvPr/>
        </p:nvSpPr>
        <p:spPr>
          <a:xfrm>
            <a:off x="2197918" y="226092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</a:t>
            </a:r>
            <a:r>
              <a:rPr lang="de-DE" sz="1200" b="1" dirty="0" err="1">
                <a:solidFill>
                  <a:schemeClr val="tx1"/>
                </a:solidFill>
              </a:rPr>
              <a:t>data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64AC05D-F6CA-4A16-9B4C-DBD8F6843744}"/>
              </a:ext>
            </a:extLst>
          </p:cNvPr>
          <p:cNvSpPr/>
          <p:nvPr/>
        </p:nvSpPr>
        <p:spPr>
          <a:xfrm>
            <a:off x="7798960" y="160762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EFA035-E87E-41CF-80FF-1A9C7B9F40A0}"/>
              </a:ext>
            </a:extLst>
          </p:cNvPr>
          <p:cNvSpPr/>
          <p:nvPr/>
        </p:nvSpPr>
        <p:spPr>
          <a:xfrm>
            <a:off x="7798960" y="327703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3A30E8-EA9A-48BB-9F29-B2E5E25F5F3E}"/>
              </a:ext>
            </a:extLst>
          </p:cNvPr>
          <p:cNvSpPr/>
          <p:nvPr/>
        </p:nvSpPr>
        <p:spPr>
          <a:xfrm>
            <a:off x="7798960" y="226092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0AFB95B-6216-46EE-9917-0AE8695F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740822"/>
            <a:ext cx="309805" cy="30980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051526A-0955-4690-978A-5DD51F4A0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743157"/>
            <a:ext cx="293935" cy="2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8E27-7EED-4ED2-8B5A-B0A1F56D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3201"/>
            <a:ext cx="7729728" cy="1188720"/>
          </a:xfrm>
        </p:spPr>
        <p:txBody>
          <a:bodyPr/>
          <a:lstStyle/>
          <a:p>
            <a:r>
              <a:rPr lang="de-DE" dirty="0"/>
              <a:t>Blick auf unsere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31BA4-634B-4439-B5E9-94AD3A39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7523" y="1669081"/>
            <a:ext cx="4335093" cy="345125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dirty="0"/>
              <a:t>Datensatz 2: DBI Impfdaten</a:t>
            </a:r>
          </a:p>
          <a:p>
            <a:pPr marL="0" indent="0">
              <a:buNone/>
            </a:pPr>
            <a:r>
              <a:rPr lang="de-DE" sz="1500" dirty="0"/>
              <a:t>Impfzahlen </a:t>
            </a:r>
          </a:p>
          <a:p>
            <a:r>
              <a:rPr lang="de-DE" sz="1500" dirty="0"/>
              <a:t>Impfdatum</a:t>
            </a:r>
          </a:p>
          <a:p>
            <a:r>
              <a:rPr lang="de-DE" sz="1600" b="1" dirty="0"/>
              <a:t>Bundesland ID</a:t>
            </a:r>
          </a:p>
          <a:p>
            <a:r>
              <a:rPr lang="de-DE" sz="1500" dirty="0"/>
              <a:t>Impfstoff</a:t>
            </a:r>
          </a:p>
          <a:p>
            <a:r>
              <a:rPr lang="de-DE" sz="1500" dirty="0"/>
              <a:t>Impfserie</a:t>
            </a:r>
          </a:p>
          <a:p>
            <a:r>
              <a:rPr lang="de-DE" sz="1500" dirty="0"/>
              <a:t>Anzahl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8D39F-FA80-4B3B-A729-1FE129B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2DDAB6-29BC-4817-B6E4-EB160C8ABAA5}"/>
              </a:ext>
            </a:extLst>
          </p:cNvPr>
          <p:cNvSpPr txBox="1">
            <a:spLocks/>
          </p:cNvSpPr>
          <p:nvPr/>
        </p:nvSpPr>
        <p:spPr>
          <a:xfrm>
            <a:off x="1600200" y="1669082"/>
            <a:ext cx="4335093" cy="34512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500" b="1" dirty="0"/>
              <a:t>Datensatz 1: Google Mobilitätsbericht</a:t>
            </a:r>
          </a:p>
          <a:p>
            <a:r>
              <a:rPr lang="de-DE" sz="1500" dirty="0"/>
              <a:t>Bewegungstrends nach Region für verschiedene Kategorien</a:t>
            </a:r>
          </a:p>
          <a:p>
            <a:r>
              <a:rPr lang="de-DE" sz="1600" b="1" dirty="0"/>
              <a:t>Bundesland</a:t>
            </a:r>
            <a:endParaRPr lang="de-DE" sz="1500" b="1" dirty="0"/>
          </a:p>
          <a:p>
            <a:pPr lvl="1"/>
            <a:r>
              <a:rPr lang="de-DE" sz="1400" dirty="0"/>
              <a:t>Einzelhandel und Erholung</a:t>
            </a:r>
          </a:p>
          <a:p>
            <a:pPr lvl="1"/>
            <a:r>
              <a:rPr lang="de-DE" sz="1400" dirty="0"/>
              <a:t>Lebensmittel und Apotheken</a:t>
            </a:r>
          </a:p>
          <a:p>
            <a:pPr lvl="1"/>
            <a:r>
              <a:rPr lang="de-DE" sz="1400" dirty="0"/>
              <a:t>Öffentlicher Park, Schloss, Waldgebiete, Camping, Aussichtsplattformen</a:t>
            </a:r>
          </a:p>
          <a:p>
            <a:pPr lvl="1"/>
            <a:r>
              <a:rPr lang="de-DE" sz="1400" dirty="0"/>
              <a:t>Bahn Haltestellen, Taxistand, Raststätten, Bahnhöfe</a:t>
            </a:r>
          </a:p>
          <a:p>
            <a:pPr lvl="1"/>
            <a:r>
              <a:rPr lang="de-DE" sz="1400" dirty="0"/>
              <a:t>Wohngebiete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529AE-D220-4486-8E8E-27FFA432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6" t="55824" r="27196" b="3538"/>
          <a:stretch/>
        </p:blipFill>
        <p:spPr>
          <a:xfrm>
            <a:off x="1743587" y="3333937"/>
            <a:ext cx="308413" cy="2467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C3C2DA-AFE7-49BF-8192-8871DDAD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87" y="4603779"/>
            <a:ext cx="276264" cy="2467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36B2F71-8B0B-44C1-AB14-8D7F0A405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79" y="3698037"/>
            <a:ext cx="257211" cy="24673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D261D5B-00D5-4072-8D2D-3A154AED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87" y="3011819"/>
            <a:ext cx="266737" cy="20957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9157C8F-1062-4F89-B10B-B600DF6B8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486" y="4215272"/>
            <a:ext cx="257211" cy="2476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AF57251-4257-4DFA-8718-BD6BB12CD125}"/>
              </a:ext>
            </a:extLst>
          </p:cNvPr>
          <p:cNvSpPr txBox="1"/>
          <p:nvPr/>
        </p:nvSpPr>
        <p:spPr>
          <a:xfrm>
            <a:off x="1600200" y="5248275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Datensätze stehen als .</a:t>
            </a:r>
            <a:r>
              <a:rPr lang="de-DE" sz="1600" dirty="0" err="1"/>
              <a:t>csv</a:t>
            </a:r>
            <a:r>
              <a:rPr lang="de-DE" sz="1600" dirty="0"/>
              <a:t>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2427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DEF4-42F9-4E61-8FDC-EA05CB7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 dirty="0"/>
              <a:t>Daten Input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11BD7-E4E4-40E2-966C-9614F40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B64399-DA62-4220-A702-F30351B993D9}"/>
              </a:ext>
            </a:extLst>
          </p:cNvPr>
          <p:cNvSpPr/>
          <p:nvPr/>
        </p:nvSpPr>
        <p:spPr>
          <a:xfrm>
            <a:off x="2197917" y="160762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9AD352-54ED-4BC3-A1F4-DD3558BF842C}"/>
              </a:ext>
            </a:extLst>
          </p:cNvPr>
          <p:cNvSpPr/>
          <p:nvPr/>
        </p:nvSpPr>
        <p:spPr>
          <a:xfrm>
            <a:off x="2197917" y="327074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6008D6-CC62-4425-8A8B-699D2F748DFE}"/>
              </a:ext>
            </a:extLst>
          </p:cNvPr>
          <p:cNvSpPr/>
          <p:nvPr/>
        </p:nvSpPr>
        <p:spPr>
          <a:xfrm>
            <a:off x="2197918" y="226092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EF4337-CA6A-4A24-A613-8A56268C8919}"/>
              </a:ext>
            </a:extLst>
          </p:cNvPr>
          <p:cNvSpPr/>
          <p:nvPr/>
        </p:nvSpPr>
        <p:spPr>
          <a:xfrm>
            <a:off x="2197918" y="429297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0AFB95B-6216-46EE-9917-0AE8695F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740822"/>
            <a:ext cx="309805" cy="30980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051526A-0955-4690-978A-5DD51F4A0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743157"/>
            <a:ext cx="293935" cy="293935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BE3B8959-6DCB-4990-9D56-ACDC34AD06E3}"/>
              </a:ext>
            </a:extLst>
          </p:cNvPr>
          <p:cNvSpPr txBox="1"/>
          <p:nvPr/>
        </p:nvSpPr>
        <p:spPr>
          <a:xfrm>
            <a:off x="2923563" y="476375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5DC7F21-89BB-4BCA-9C2C-A857E466EBC9}"/>
              </a:ext>
            </a:extLst>
          </p:cNvPr>
          <p:cNvSpPr/>
          <p:nvPr/>
        </p:nvSpPr>
        <p:spPr>
          <a:xfrm>
            <a:off x="2206307" y="53513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EE17F2FD-8EFF-4D0C-A354-762E09FC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44" y="1607627"/>
            <a:ext cx="2552082" cy="3011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B2DADC-83F7-4E9E-B38F-B04071B59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160" y="1607627"/>
            <a:ext cx="2365336" cy="3177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ED8C6E-B700-4005-9C46-2E8250186024}"/>
              </a:ext>
            </a:extLst>
          </p:cNvPr>
          <p:cNvSpPr/>
          <p:nvPr/>
        </p:nvSpPr>
        <p:spPr>
          <a:xfrm>
            <a:off x="1924050" y="2213295"/>
            <a:ext cx="2552082" cy="198580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37A3F9-4017-49BE-B294-89DA75BFAAEF}"/>
              </a:ext>
            </a:extLst>
          </p:cNvPr>
          <p:cNvSpPr txBox="1"/>
          <p:nvPr/>
        </p:nvSpPr>
        <p:spPr>
          <a:xfrm>
            <a:off x="2915173" y="5834217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/>
      <p:bldP spid="37" grpId="0" animBg="1"/>
      <p:bldP spid="38" grpId="0"/>
    </p:bldLst>
  </p:timing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586</Words>
  <Application>Microsoft Office PowerPoint</Application>
  <PresentationFormat>Breitbild</PresentationFormat>
  <Paragraphs>230</Paragraphs>
  <Slides>28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Paket</vt:lpstr>
      <vt:lpstr>Finale Präsentation Programming Languages for DS</vt:lpstr>
      <vt:lpstr>agenda</vt:lpstr>
      <vt:lpstr>PowerPoint-Präsentation</vt:lpstr>
      <vt:lpstr>PowerPoint-Präsentation</vt:lpstr>
      <vt:lpstr>Konzeptionelles vorgehen</vt:lpstr>
      <vt:lpstr>Konzeptionelles vorgehen</vt:lpstr>
      <vt:lpstr>Konzeptionelles vorgehen</vt:lpstr>
      <vt:lpstr>Blick auf unsere Daten</vt:lpstr>
      <vt:lpstr>Daten Input</vt:lpstr>
      <vt:lpstr>Daten Input</vt:lpstr>
      <vt:lpstr>Datenbereinigung und Vorbereitung</vt:lpstr>
      <vt:lpstr>Konzeptionelles vorgehen</vt:lpstr>
      <vt:lpstr>Anreicherung der Daten Einwohnerzahlen</vt:lpstr>
      <vt:lpstr>Anreicherung der Daten Einwohnerzahlen</vt:lpstr>
      <vt:lpstr>Anreicherung der Daten Länderschlüssel</vt:lpstr>
      <vt:lpstr>Datensatz 1: Google Mobilitätsbericht</vt:lpstr>
      <vt:lpstr>Datensatz 1: Google Mobilitätsbericht</vt:lpstr>
      <vt:lpstr>Datensatz 2: DBI Impfdaten</vt:lpstr>
      <vt:lpstr>Datensatz 2: DBI Impfdaten</vt:lpstr>
      <vt:lpstr>Konzeptionelles vorgehen</vt:lpstr>
      <vt:lpstr>zusammenführung</vt:lpstr>
      <vt:lpstr>zusammenführung</vt:lpstr>
      <vt:lpstr>zusammenführung</vt:lpstr>
      <vt:lpstr>Datenanalyse</vt:lpstr>
      <vt:lpstr>Konzeptionelles vorgehen</vt:lpstr>
      <vt:lpstr>Konzeptionelles vorgehen</vt:lpstr>
      <vt:lpstr>Dashboard</vt:lpstr>
      <vt:lpstr>Fazit und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Analytisches Supply chain management</dc:title>
  <dc:creator>Nadja Herrmann</dc:creator>
  <cp:lastModifiedBy>Nadja Herrmann</cp:lastModifiedBy>
  <cp:revision>200</cp:revision>
  <dcterms:created xsi:type="dcterms:W3CDTF">2020-08-24T20:58:18Z</dcterms:created>
  <dcterms:modified xsi:type="dcterms:W3CDTF">2021-11-07T21:04:52Z</dcterms:modified>
</cp:coreProperties>
</file>