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39"/>
  </p:notesMasterIdLst>
  <p:sldIdLst>
    <p:sldId id="256" r:id="rId2"/>
    <p:sldId id="258" r:id="rId3"/>
    <p:sldId id="403" r:id="rId4"/>
    <p:sldId id="343" r:id="rId5"/>
    <p:sldId id="435" r:id="rId6"/>
    <p:sldId id="408" r:id="rId7"/>
    <p:sldId id="415" r:id="rId8"/>
    <p:sldId id="407" r:id="rId9"/>
    <p:sldId id="417" r:id="rId10"/>
    <p:sldId id="418" r:id="rId11"/>
    <p:sldId id="366" r:id="rId12"/>
    <p:sldId id="419" r:id="rId13"/>
    <p:sldId id="414" r:id="rId14"/>
    <p:sldId id="421" r:id="rId15"/>
    <p:sldId id="422" r:id="rId16"/>
    <p:sldId id="412" r:id="rId17"/>
    <p:sldId id="420" r:id="rId18"/>
    <p:sldId id="413" r:id="rId19"/>
    <p:sldId id="423" r:id="rId20"/>
    <p:sldId id="429" r:id="rId21"/>
    <p:sldId id="425" r:id="rId22"/>
    <p:sldId id="426" r:id="rId23"/>
    <p:sldId id="427" r:id="rId24"/>
    <p:sldId id="433" r:id="rId25"/>
    <p:sldId id="430" r:id="rId26"/>
    <p:sldId id="431" r:id="rId27"/>
    <p:sldId id="436" r:id="rId28"/>
    <p:sldId id="437" r:id="rId29"/>
    <p:sldId id="438" r:id="rId30"/>
    <p:sldId id="439" r:id="rId31"/>
    <p:sldId id="440" r:id="rId32"/>
    <p:sldId id="441" r:id="rId33"/>
    <p:sldId id="434" r:id="rId34"/>
    <p:sldId id="442" r:id="rId35"/>
    <p:sldId id="444" r:id="rId36"/>
    <p:sldId id="443" r:id="rId37"/>
    <p:sldId id="40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21D"/>
    <a:srgbClr val="F5F6F7"/>
    <a:srgbClr val="4A5356"/>
    <a:srgbClr val="487CAC"/>
    <a:srgbClr val="2596BE"/>
    <a:srgbClr val="0070C0"/>
    <a:srgbClr val="718084"/>
    <a:srgbClr val="F2F2F2"/>
    <a:srgbClr val="A3E3E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6251" autoAdjust="0"/>
  </p:normalViewPr>
  <p:slideViewPr>
    <p:cSldViewPr snapToGrid="0">
      <p:cViewPr varScale="1">
        <p:scale>
          <a:sx n="75" d="100"/>
          <a:sy n="75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2483E-66B9-4E77-B53A-932C132F33CC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08BCD-5AFF-470F-9E9E-0F359A7E8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9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08BCD-5AFF-470F-9E9E-0F359A7E8E1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01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08BCD-5AFF-470F-9E9E-0F359A7E8E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73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08BCD-5AFF-470F-9E9E-0F359A7E8E1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47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08BCD-5AFF-470F-9E9E-0F359A7E8E1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08BCD-5AFF-470F-9E9E-0F359A7E8E1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19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08BCD-5AFF-470F-9E9E-0F359A7E8E1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08BCD-5AFF-470F-9E9E-0F359A7E8E1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175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08BCD-5AFF-470F-9E9E-0F359A7E8E10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658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08BCD-5AFF-470F-9E9E-0F359A7E8E10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49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5F1B-93C3-4C80-B523-29A6CDF72C11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77D3-F0F0-4A07-B79D-9C06AEFAC6A0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2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5307-C4AA-48E8-841C-E1B6B249E07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3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54D8-F8E0-4A9E-8621-CD91F879AE4C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2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3C73-A1A0-4B38-A23C-C5E0BBF1A0C0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1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D15-47D6-415B-95FD-648F31CCAC64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0D29-FE30-49FC-8061-1F1D009D94B3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5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461-04C7-45D8-AC5D-EADFA2632AB1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6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AAD-1094-49A4-8935-429724BDA86F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2090-EC5A-4A1B-B871-BF7B105DE542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1959DCE-ED70-44ED-AB57-4F9B3A5BB17A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1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D4B835B-CA22-4C90-9751-F43982C5EE04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Nadja Herrmann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4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Friz/Master_Programming_Languag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sv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537B2FF-1ECA-46C0-A2C2-E5C55BADE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470DA2-5499-491D-B7A3-D746FE865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de-DE" dirty="0">
                <a:solidFill>
                  <a:schemeClr val="tx1"/>
                </a:solidFill>
              </a:rPr>
              <a:t>Finale Präsentation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chemeClr val="tx1"/>
                </a:solidFill>
              </a:rPr>
              <a:t>Programming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Languages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0B3507-8DEB-444F-9DEB-302799955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Marc Friz (40654), Nadja Herrmann (40523)</a:t>
            </a:r>
          </a:p>
          <a:p>
            <a:r>
              <a:rPr lang="de-DE" dirty="0">
                <a:solidFill>
                  <a:schemeClr val="tx1"/>
                </a:solidFill>
              </a:rPr>
              <a:t>Hochschule der Medien, Stuttgart, 10.11.2021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D9E1F7-B45B-46AC-B8EE-E1017EBE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0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9BD4EF-5A22-421A-B0E7-4E0AF29F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D5390C3-2AA3-45D2-B946-44F0F7A16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71"/>
          <a:stretch/>
        </p:blipFill>
        <p:spPr>
          <a:xfrm>
            <a:off x="781049" y="1505312"/>
            <a:ext cx="4029076" cy="341127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BCCAD75-A069-4586-BF60-2262C025D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88" y="1807681"/>
            <a:ext cx="6277988" cy="2775532"/>
          </a:xfrm>
          <a:prstGeom prst="rect">
            <a:avLst/>
          </a:prstGeom>
        </p:spPr>
      </p:pic>
      <p:pic>
        <p:nvPicPr>
          <p:cNvPr id="12" name="Grafik 11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65D3EC7-5916-4114-B036-BDD83AC5A4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06" r="49121"/>
          <a:stretch/>
        </p:blipFill>
        <p:spPr>
          <a:xfrm>
            <a:off x="2491519" y="3142869"/>
            <a:ext cx="2825455" cy="3086481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ED4326FC-5EE0-496B-914A-9AD118F9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39" y="308038"/>
            <a:ext cx="7729728" cy="1188720"/>
          </a:xfrm>
        </p:spPr>
        <p:txBody>
          <a:bodyPr/>
          <a:lstStyle/>
          <a:p>
            <a:r>
              <a:rPr lang="de-DE"/>
              <a:t>Daten Input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94316-8BEC-4882-BA00-3DBA0926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Datenbereinigung und Vorbereitung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19F5B2-9128-4A63-84B6-D9DC6286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58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2FB05-62D3-41D6-A1CA-84AFDEFF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8917"/>
            <a:ext cx="7729728" cy="1188720"/>
          </a:xfrm>
        </p:spPr>
        <p:txBody>
          <a:bodyPr/>
          <a:lstStyle/>
          <a:p>
            <a:r>
              <a:rPr lang="de-DE" dirty="0"/>
              <a:t>Konzeptionelles vorgehen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7AA835-01B1-47A4-BD63-6BFA53C4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C6ED78-8F7F-4FDA-89AA-BFC815FB15A9}"/>
              </a:ext>
            </a:extLst>
          </p:cNvPr>
          <p:cNvSpPr/>
          <p:nvPr/>
        </p:nvSpPr>
        <p:spPr>
          <a:xfrm>
            <a:off x="2197917" y="1779078"/>
            <a:ext cx="1988190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BEB184-566A-43E9-9985-811ADC12C48E}"/>
              </a:ext>
            </a:extLst>
          </p:cNvPr>
          <p:cNvSpPr/>
          <p:nvPr/>
        </p:nvSpPr>
        <p:spPr>
          <a:xfrm>
            <a:off x="4286773" y="1779077"/>
            <a:ext cx="3411521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DATA PROCESSING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977E34-D533-4292-ADF0-6EAEEA574F7D}"/>
              </a:ext>
            </a:extLst>
          </p:cNvPr>
          <p:cNvSpPr/>
          <p:nvPr/>
        </p:nvSpPr>
        <p:spPr>
          <a:xfrm>
            <a:off x="2197917" y="3442195"/>
            <a:ext cx="1971409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Vaccination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8BD532C-87EC-49CE-85BD-4E71E477DE10}"/>
              </a:ext>
            </a:extLst>
          </p:cNvPr>
          <p:cNvSpPr/>
          <p:nvPr/>
        </p:nvSpPr>
        <p:spPr>
          <a:xfrm>
            <a:off x="2197918" y="2432370"/>
            <a:ext cx="197141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Mobility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7C6121C-F162-4A72-9DAA-9E6BCEBCED8C}"/>
              </a:ext>
            </a:extLst>
          </p:cNvPr>
          <p:cNvSpPr/>
          <p:nvPr/>
        </p:nvSpPr>
        <p:spPr>
          <a:xfrm>
            <a:off x="4286774" y="2432370"/>
            <a:ext cx="1687584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CF21C9-D08B-403D-8371-74397531FD35}"/>
              </a:ext>
            </a:extLst>
          </p:cNvPr>
          <p:cNvSpPr/>
          <p:nvPr/>
        </p:nvSpPr>
        <p:spPr>
          <a:xfrm>
            <a:off x="4286773" y="3440098"/>
            <a:ext cx="1687583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D64377-F716-4AC3-80A3-F11F89CC31D4}"/>
              </a:ext>
            </a:extLst>
          </p:cNvPr>
          <p:cNvSpPr/>
          <p:nvPr/>
        </p:nvSpPr>
        <p:spPr>
          <a:xfrm>
            <a:off x="2197918" y="4464426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Subregion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D576A33-1D67-4332-A93C-27AD1080945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169326" y="3870034"/>
            <a:ext cx="117447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2B2511F-46BD-4EA2-8E0C-5043483D6DD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69328" y="2862306"/>
            <a:ext cx="1174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8DA7C79-616E-4610-85E1-ECB757733333}"/>
              </a:ext>
            </a:extLst>
          </p:cNvPr>
          <p:cNvSpPr/>
          <p:nvPr/>
        </p:nvSpPr>
        <p:spPr>
          <a:xfrm>
            <a:off x="7798960" y="1779077"/>
            <a:ext cx="1988190" cy="497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6AB6C02-2E46-4A1D-9A86-A6F61D7F2F97}"/>
              </a:ext>
            </a:extLst>
          </p:cNvPr>
          <p:cNvSpPr/>
          <p:nvPr/>
        </p:nvSpPr>
        <p:spPr>
          <a:xfrm>
            <a:off x="2206307" y="5503728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Resident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3341A10-F8D9-466C-8DF8-F2EC01566EB1}"/>
              </a:ext>
            </a:extLst>
          </p:cNvPr>
          <p:cNvSpPr/>
          <p:nvPr/>
        </p:nvSpPr>
        <p:spPr>
          <a:xfrm>
            <a:off x="4286772" y="4983149"/>
            <a:ext cx="1687583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CDF7265-97AA-4AD0-865E-B069FD96D79B}"/>
              </a:ext>
            </a:extLst>
          </p:cNvPr>
          <p:cNvCxnSpPr>
            <a:cxnSpLocks/>
          </p:cNvCxnSpPr>
          <p:nvPr/>
        </p:nvCxnSpPr>
        <p:spPr>
          <a:xfrm>
            <a:off x="4160937" y="4888247"/>
            <a:ext cx="117445" cy="474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1ED405BF-B1E3-4E88-B44E-F026DD0D13A4}"/>
              </a:ext>
            </a:extLst>
          </p:cNvPr>
          <p:cNvCxnSpPr>
            <a:cxnSpLocks/>
          </p:cNvCxnSpPr>
          <p:nvPr/>
        </p:nvCxnSpPr>
        <p:spPr>
          <a:xfrm flipV="1">
            <a:off x="4169326" y="5362749"/>
            <a:ext cx="117447" cy="53322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4C1EEE47-D713-41DF-8171-F7A7632DA9EB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H="1" flipV="1">
            <a:off x="4286773" y="3870034"/>
            <a:ext cx="1687582" cy="1543051"/>
          </a:xfrm>
          <a:prstGeom prst="bentConnector5">
            <a:avLst>
              <a:gd name="adj1" fmla="val -13546"/>
              <a:gd name="adj2" fmla="val 50000"/>
              <a:gd name="adj3" fmla="val 11354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08A5399-B77F-4441-8F5C-D8B716E7C7E6}"/>
              </a:ext>
            </a:extLst>
          </p:cNvPr>
          <p:cNvSpPr/>
          <p:nvPr/>
        </p:nvSpPr>
        <p:spPr>
          <a:xfrm>
            <a:off x="7798960" y="3448486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analysis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Detailed analysis of the prepared data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7270BF7-72AF-4822-A1BB-EF90DFACE410}"/>
              </a:ext>
            </a:extLst>
          </p:cNvPr>
          <p:cNvSpPr/>
          <p:nvPr/>
        </p:nvSpPr>
        <p:spPr>
          <a:xfrm>
            <a:off x="7798960" y="2432370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Monitoring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Basis for the dashboard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E1FB0E6-F552-4060-9BA0-0087BAF3F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9" y="3912272"/>
            <a:ext cx="309805" cy="30980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282678B-7F1D-4F09-9D8F-67B3243F6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40" y="2914607"/>
            <a:ext cx="293935" cy="293935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43AEA77-F6C1-40A1-BB61-8497C4334C35}"/>
              </a:ext>
            </a:extLst>
          </p:cNvPr>
          <p:cNvSpPr txBox="1"/>
          <p:nvPr/>
        </p:nvSpPr>
        <p:spPr>
          <a:xfrm>
            <a:off x="2923563" y="4935201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F16DD24-5ACD-41E6-B78C-EC4B930BFD1A}"/>
              </a:ext>
            </a:extLst>
          </p:cNvPr>
          <p:cNvSpPr txBox="1"/>
          <p:nvPr/>
        </p:nvSpPr>
        <p:spPr>
          <a:xfrm>
            <a:off x="2907559" y="5936286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65C265-C12F-4E1E-AA7E-0A4E3193260D}"/>
              </a:ext>
            </a:extLst>
          </p:cNvPr>
          <p:cNvSpPr/>
          <p:nvPr/>
        </p:nvSpPr>
        <p:spPr>
          <a:xfrm>
            <a:off x="1655783" y="1740218"/>
            <a:ext cx="2552082" cy="484346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ECD6BBB-BCDE-4E7B-96B5-296E0299C764}"/>
              </a:ext>
            </a:extLst>
          </p:cNvPr>
          <p:cNvSpPr/>
          <p:nvPr/>
        </p:nvSpPr>
        <p:spPr>
          <a:xfrm>
            <a:off x="7706685" y="1723090"/>
            <a:ext cx="2552082" cy="484346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25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CE2C46D-58B8-4803-A9D7-64485E86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133" y="2012025"/>
            <a:ext cx="7230484" cy="298174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DCF5861-53F0-45EB-9F02-1E1948CA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714"/>
            <a:ext cx="7729728" cy="1188720"/>
          </a:xfrm>
        </p:spPr>
        <p:txBody>
          <a:bodyPr/>
          <a:lstStyle/>
          <a:p>
            <a:r>
              <a:rPr lang="de-DE" dirty="0"/>
              <a:t>Anreicherung der Daten</a:t>
            </a:r>
            <a:br>
              <a:rPr lang="de-DE" dirty="0"/>
            </a:br>
            <a:r>
              <a:rPr lang="de-DE" dirty="0"/>
              <a:t>Einwohnerzahlen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F0081-75C7-4B94-82A2-A0647880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14F1E8-7EE2-42C8-AB2E-A347B4A95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03"/>
          <a:stretch/>
        </p:blipFill>
        <p:spPr>
          <a:xfrm>
            <a:off x="526183" y="2087316"/>
            <a:ext cx="4026767" cy="290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E60B3D9F-769C-4036-A070-05901E3FFD7F}"/>
              </a:ext>
            </a:extLst>
          </p:cNvPr>
          <p:cNvSpPr/>
          <p:nvPr/>
        </p:nvSpPr>
        <p:spPr>
          <a:xfrm>
            <a:off x="4719133" y="4965191"/>
            <a:ext cx="7230484" cy="111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CE2C46D-58B8-4803-A9D7-64485E86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133" y="2012025"/>
            <a:ext cx="7230484" cy="298174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DCF5861-53F0-45EB-9F02-1E1948CA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714"/>
            <a:ext cx="7729728" cy="1188720"/>
          </a:xfrm>
        </p:spPr>
        <p:txBody>
          <a:bodyPr/>
          <a:lstStyle/>
          <a:p>
            <a:r>
              <a:rPr lang="de-DE" dirty="0"/>
              <a:t>Anreicherung der Daten</a:t>
            </a:r>
            <a:br>
              <a:rPr lang="de-DE" dirty="0"/>
            </a:br>
            <a:r>
              <a:rPr lang="de-DE" dirty="0"/>
              <a:t>Einwohnerzahlen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F0081-75C7-4B94-82A2-A0647880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14</a:t>
            </a:fld>
            <a:endParaRPr lang="en-US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0B3D9F-769C-4036-A070-05901E3FFD7F}"/>
              </a:ext>
            </a:extLst>
          </p:cNvPr>
          <p:cNvSpPr/>
          <p:nvPr/>
        </p:nvSpPr>
        <p:spPr>
          <a:xfrm>
            <a:off x="4719133" y="4965191"/>
            <a:ext cx="7230484" cy="111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0E74ED5-D3C3-4AD4-96FB-13A4EAD1A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56" y="2105678"/>
            <a:ext cx="2695620" cy="35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8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F5861-53F0-45EB-9F02-1E1948CA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714"/>
            <a:ext cx="7729728" cy="1188720"/>
          </a:xfrm>
        </p:spPr>
        <p:txBody>
          <a:bodyPr/>
          <a:lstStyle/>
          <a:p>
            <a:r>
              <a:rPr lang="de-DE" dirty="0"/>
              <a:t>Anreicherung der Daten</a:t>
            </a:r>
            <a:br>
              <a:rPr lang="de-DE" dirty="0"/>
            </a:br>
            <a:r>
              <a:rPr lang="de-DE" dirty="0"/>
              <a:t>Länderschlüssel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F0081-75C7-4B94-82A2-A0647880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15</a:t>
            </a:fld>
            <a:endParaRPr lang="en-US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0B3D9F-769C-4036-A070-05901E3FFD7F}"/>
              </a:ext>
            </a:extLst>
          </p:cNvPr>
          <p:cNvSpPr/>
          <p:nvPr/>
        </p:nvSpPr>
        <p:spPr>
          <a:xfrm>
            <a:off x="4719133" y="4965191"/>
            <a:ext cx="7230484" cy="111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BDF87E-F685-49BA-AB50-092FF9BBA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9" y="2070176"/>
            <a:ext cx="5753605" cy="36187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557D88F-F1BF-4EDF-A79E-87D3E325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179" y="2070176"/>
            <a:ext cx="2724196" cy="3168568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D7950950-EE48-495B-BFE2-E64FEFE52F36}"/>
              </a:ext>
            </a:extLst>
          </p:cNvPr>
          <p:cNvSpPr/>
          <p:nvPr/>
        </p:nvSpPr>
        <p:spPr>
          <a:xfrm>
            <a:off x="2609850" y="3486150"/>
            <a:ext cx="333375" cy="2667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64AFB49-B11F-4BB1-80B3-2B6AAF054A5D}"/>
              </a:ext>
            </a:extLst>
          </p:cNvPr>
          <p:cNvSpPr/>
          <p:nvPr/>
        </p:nvSpPr>
        <p:spPr>
          <a:xfrm>
            <a:off x="2143125" y="2394973"/>
            <a:ext cx="1343025" cy="2667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78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>
            <a:normAutofit/>
          </a:bodyPr>
          <a:lstStyle/>
          <a:p>
            <a:r>
              <a:rPr lang="de-DE" sz="2800" dirty="0"/>
              <a:t>Datensatz 1: Google Mobilitätsbericht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16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48841CB-51F3-4C81-B014-897B9E04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52" y="1909370"/>
            <a:ext cx="9544295" cy="342463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525210F9-7F6E-410A-B649-12ACFA7E2C1B}"/>
              </a:ext>
            </a:extLst>
          </p:cNvPr>
          <p:cNvSpPr/>
          <p:nvPr/>
        </p:nvSpPr>
        <p:spPr>
          <a:xfrm>
            <a:off x="2476500" y="1890320"/>
            <a:ext cx="619125" cy="32004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A24DBB9-EE3C-41D6-BE3C-7633F480C21D}"/>
              </a:ext>
            </a:extLst>
          </p:cNvPr>
          <p:cNvSpPr/>
          <p:nvPr/>
        </p:nvSpPr>
        <p:spPr>
          <a:xfrm>
            <a:off x="3095625" y="2614142"/>
            <a:ext cx="1066800" cy="32004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88453E4-2027-4EC5-83FB-343482A02471}"/>
              </a:ext>
            </a:extLst>
          </p:cNvPr>
          <p:cNvSpPr/>
          <p:nvPr/>
        </p:nvSpPr>
        <p:spPr>
          <a:xfrm>
            <a:off x="3629025" y="1871752"/>
            <a:ext cx="1238250" cy="32004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F0EF7F-E994-42D9-8851-6FD2BF809DCB}"/>
              </a:ext>
            </a:extLst>
          </p:cNvPr>
          <p:cNvSpPr/>
          <p:nvPr/>
        </p:nvSpPr>
        <p:spPr>
          <a:xfrm>
            <a:off x="5448300" y="1890320"/>
            <a:ext cx="1238250" cy="32004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1848E1A-2607-4EDB-B273-CE581A4D8DB6}"/>
              </a:ext>
            </a:extLst>
          </p:cNvPr>
          <p:cNvSpPr/>
          <p:nvPr/>
        </p:nvSpPr>
        <p:spPr>
          <a:xfrm>
            <a:off x="7219949" y="1890879"/>
            <a:ext cx="3648197" cy="59514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43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>
            <a:normAutofit/>
          </a:bodyPr>
          <a:lstStyle/>
          <a:p>
            <a:r>
              <a:rPr lang="de-DE" sz="2800" dirty="0"/>
              <a:t>Datensatz 1: Google Mobilitätsbericht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17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48841CB-51F3-4C81-B014-897B9E04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52" y="1909370"/>
            <a:ext cx="9544295" cy="342463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525210F9-7F6E-410A-B649-12ACFA7E2C1B}"/>
              </a:ext>
            </a:extLst>
          </p:cNvPr>
          <p:cNvSpPr/>
          <p:nvPr/>
        </p:nvSpPr>
        <p:spPr>
          <a:xfrm>
            <a:off x="2476500" y="1890320"/>
            <a:ext cx="619125" cy="32004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A24DBB9-EE3C-41D6-BE3C-7633F480C21D}"/>
              </a:ext>
            </a:extLst>
          </p:cNvPr>
          <p:cNvSpPr/>
          <p:nvPr/>
        </p:nvSpPr>
        <p:spPr>
          <a:xfrm>
            <a:off x="3095625" y="2614142"/>
            <a:ext cx="1066800" cy="32004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88453E4-2027-4EC5-83FB-343482A02471}"/>
              </a:ext>
            </a:extLst>
          </p:cNvPr>
          <p:cNvSpPr/>
          <p:nvPr/>
        </p:nvSpPr>
        <p:spPr>
          <a:xfrm>
            <a:off x="3629025" y="1871752"/>
            <a:ext cx="1238250" cy="32004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F0EF7F-E994-42D9-8851-6FD2BF809DCB}"/>
              </a:ext>
            </a:extLst>
          </p:cNvPr>
          <p:cNvSpPr/>
          <p:nvPr/>
        </p:nvSpPr>
        <p:spPr>
          <a:xfrm>
            <a:off x="5448300" y="1890320"/>
            <a:ext cx="1238250" cy="32004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1848E1A-2607-4EDB-B273-CE581A4D8DB6}"/>
              </a:ext>
            </a:extLst>
          </p:cNvPr>
          <p:cNvSpPr/>
          <p:nvPr/>
        </p:nvSpPr>
        <p:spPr>
          <a:xfrm>
            <a:off x="7219949" y="1890879"/>
            <a:ext cx="3648197" cy="59514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5036FC3-2B5C-4E69-89D1-B4B41D3C0F6E}"/>
              </a:ext>
            </a:extLst>
          </p:cNvPr>
          <p:cNvSpPr/>
          <p:nvPr/>
        </p:nvSpPr>
        <p:spPr>
          <a:xfrm>
            <a:off x="6076950" y="2495549"/>
            <a:ext cx="5829300" cy="3567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9D969B0-5356-41C1-9215-2804B08FE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014"/>
          <a:stretch/>
        </p:blipFill>
        <p:spPr>
          <a:xfrm>
            <a:off x="6162171" y="2519319"/>
            <a:ext cx="5486904" cy="61921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92FE637-B5EE-45FD-B7B6-39EDFCF3BF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014"/>
          <a:stretch/>
        </p:blipFill>
        <p:spPr>
          <a:xfrm>
            <a:off x="6162171" y="3274242"/>
            <a:ext cx="5486904" cy="81080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7031D48-FB4D-4E68-806A-25B06A127A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115" b="-4500"/>
          <a:stretch/>
        </p:blipFill>
        <p:spPr>
          <a:xfrm>
            <a:off x="6162171" y="4220762"/>
            <a:ext cx="5486904" cy="467883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7CFA5E97-502F-4274-82F6-073D4772CC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014"/>
          <a:stretch/>
        </p:blipFill>
        <p:spPr>
          <a:xfrm>
            <a:off x="6162171" y="4765996"/>
            <a:ext cx="5486904" cy="52394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C565032-5106-4C1C-9175-3BB90CE3843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4014"/>
          <a:stretch/>
        </p:blipFill>
        <p:spPr>
          <a:xfrm>
            <a:off x="6162171" y="5367295"/>
            <a:ext cx="548690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6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/>
          <a:lstStyle/>
          <a:p>
            <a:r>
              <a:rPr lang="de-DE" sz="2800" dirty="0"/>
              <a:t>Datensatz 2: DBI Impfdaten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6E6CAD-A65C-4B59-B3D8-E9471E50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783614"/>
            <a:ext cx="5013406" cy="3648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230C51-1532-4E49-88E0-D00474A53A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76"/>
          <a:stretch/>
        </p:blipFill>
        <p:spPr>
          <a:xfrm>
            <a:off x="6444162" y="1783614"/>
            <a:ext cx="3985713" cy="204816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B209A859-349D-4A02-8884-C22D38404CAE}"/>
              </a:ext>
            </a:extLst>
          </p:cNvPr>
          <p:cNvSpPr/>
          <p:nvPr/>
        </p:nvSpPr>
        <p:spPr>
          <a:xfrm>
            <a:off x="619124" y="1783613"/>
            <a:ext cx="2562225" cy="21663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83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/>
          <a:lstStyle/>
          <a:p>
            <a:r>
              <a:rPr lang="de-DE" sz="2800" dirty="0"/>
              <a:t>Datensatz 2: DBI Impfdaten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6E6CAD-A65C-4B59-B3D8-E9471E50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783614"/>
            <a:ext cx="5013406" cy="3648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230C51-1532-4E49-88E0-D00474A53A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76"/>
          <a:stretch/>
        </p:blipFill>
        <p:spPr>
          <a:xfrm>
            <a:off x="6444162" y="1783614"/>
            <a:ext cx="3985713" cy="204816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B209A859-349D-4A02-8884-C22D38404CAE}"/>
              </a:ext>
            </a:extLst>
          </p:cNvPr>
          <p:cNvSpPr/>
          <p:nvPr/>
        </p:nvSpPr>
        <p:spPr>
          <a:xfrm>
            <a:off x="619124" y="1783613"/>
            <a:ext cx="2562225" cy="21663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05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8E8F2E-3B02-46D5-A21D-CB0E0EFA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 vert="horz" lIns="182880" tIns="182880" rIns="182880" bIns="182880" rtlCol="0"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CFD57-6F3E-47A7-9D92-E961E2C3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Motivation und Zielsetzung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Konzeptionelles Vorgehen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Blick auf unsere Daten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Datenbereinigung und Datenvorbereitung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Datenanalyse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Dashboard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Fazit und Ausblick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AFA8D6-213F-415E-9745-B3F89D76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2FB05-62D3-41D6-A1CA-84AFDEFF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8917"/>
            <a:ext cx="7729728" cy="1188720"/>
          </a:xfrm>
        </p:spPr>
        <p:txBody>
          <a:bodyPr/>
          <a:lstStyle/>
          <a:p>
            <a:r>
              <a:rPr lang="de-DE" dirty="0"/>
              <a:t>Konzeptionelles vorgehen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7AA835-01B1-47A4-BD63-6BFA53C4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C6ED78-8F7F-4FDA-89AA-BFC815FB15A9}"/>
              </a:ext>
            </a:extLst>
          </p:cNvPr>
          <p:cNvSpPr/>
          <p:nvPr/>
        </p:nvSpPr>
        <p:spPr>
          <a:xfrm>
            <a:off x="2197917" y="1779078"/>
            <a:ext cx="1988190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BEB184-566A-43E9-9985-811ADC12C48E}"/>
              </a:ext>
            </a:extLst>
          </p:cNvPr>
          <p:cNvSpPr/>
          <p:nvPr/>
        </p:nvSpPr>
        <p:spPr>
          <a:xfrm>
            <a:off x="4286773" y="1779077"/>
            <a:ext cx="3411521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DATA PROCESSING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977E34-D533-4292-ADF0-6EAEEA574F7D}"/>
              </a:ext>
            </a:extLst>
          </p:cNvPr>
          <p:cNvSpPr/>
          <p:nvPr/>
        </p:nvSpPr>
        <p:spPr>
          <a:xfrm>
            <a:off x="2197917" y="3442195"/>
            <a:ext cx="1971409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Vaccination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8BD532C-87EC-49CE-85BD-4E71E477DE10}"/>
              </a:ext>
            </a:extLst>
          </p:cNvPr>
          <p:cNvSpPr/>
          <p:nvPr/>
        </p:nvSpPr>
        <p:spPr>
          <a:xfrm>
            <a:off x="2197918" y="2432370"/>
            <a:ext cx="197141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Mobility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7C6121C-F162-4A72-9DAA-9E6BCEBCED8C}"/>
              </a:ext>
            </a:extLst>
          </p:cNvPr>
          <p:cNvSpPr/>
          <p:nvPr/>
        </p:nvSpPr>
        <p:spPr>
          <a:xfrm>
            <a:off x="4286774" y="2432370"/>
            <a:ext cx="1687584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CF21C9-D08B-403D-8371-74397531FD35}"/>
              </a:ext>
            </a:extLst>
          </p:cNvPr>
          <p:cNvSpPr/>
          <p:nvPr/>
        </p:nvSpPr>
        <p:spPr>
          <a:xfrm>
            <a:off x="4286773" y="3440098"/>
            <a:ext cx="1687583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D64377-F716-4AC3-80A3-F11F89CC31D4}"/>
              </a:ext>
            </a:extLst>
          </p:cNvPr>
          <p:cNvSpPr/>
          <p:nvPr/>
        </p:nvSpPr>
        <p:spPr>
          <a:xfrm>
            <a:off x="2197918" y="4464426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Subregion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D576A33-1D67-4332-A93C-27AD1080945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169326" y="3870034"/>
            <a:ext cx="117447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2B2511F-46BD-4EA2-8E0C-5043483D6DD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69328" y="2862306"/>
            <a:ext cx="1174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8DA7C79-616E-4610-85E1-ECB757733333}"/>
              </a:ext>
            </a:extLst>
          </p:cNvPr>
          <p:cNvSpPr/>
          <p:nvPr/>
        </p:nvSpPr>
        <p:spPr>
          <a:xfrm>
            <a:off x="7798960" y="1779077"/>
            <a:ext cx="1988190" cy="497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6AB6C02-2E46-4A1D-9A86-A6F61D7F2F97}"/>
              </a:ext>
            </a:extLst>
          </p:cNvPr>
          <p:cNvSpPr/>
          <p:nvPr/>
        </p:nvSpPr>
        <p:spPr>
          <a:xfrm>
            <a:off x="2206307" y="5503728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Resident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3341A10-F8D9-466C-8DF8-F2EC01566EB1}"/>
              </a:ext>
            </a:extLst>
          </p:cNvPr>
          <p:cNvSpPr/>
          <p:nvPr/>
        </p:nvSpPr>
        <p:spPr>
          <a:xfrm>
            <a:off x="4286772" y="4983149"/>
            <a:ext cx="1687583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CDF7265-97AA-4AD0-865E-B069FD96D79B}"/>
              </a:ext>
            </a:extLst>
          </p:cNvPr>
          <p:cNvCxnSpPr>
            <a:cxnSpLocks/>
          </p:cNvCxnSpPr>
          <p:nvPr/>
        </p:nvCxnSpPr>
        <p:spPr>
          <a:xfrm>
            <a:off x="4160937" y="4888247"/>
            <a:ext cx="117445" cy="474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1ED405BF-B1E3-4E88-B44E-F026DD0D13A4}"/>
              </a:ext>
            </a:extLst>
          </p:cNvPr>
          <p:cNvCxnSpPr>
            <a:cxnSpLocks/>
          </p:cNvCxnSpPr>
          <p:nvPr/>
        </p:nvCxnSpPr>
        <p:spPr>
          <a:xfrm flipV="1">
            <a:off x="4169326" y="5362749"/>
            <a:ext cx="117447" cy="53322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4C1EEE47-D713-41DF-8171-F7A7632DA9EB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H="1" flipV="1">
            <a:off x="4286773" y="3870034"/>
            <a:ext cx="1687582" cy="1543051"/>
          </a:xfrm>
          <a:prstGeom prst="bentConnector5">
            <a:avLst>
              <a:gd name="adj1" fmla="val -13546"/>
              <a:gd name="adj2" fmla="val 50000"/>
              <a:gd name="adj3" fmla="val 11354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08A5399-B77F-4441-8F5C-D8B716E7C7E6}"/>
              </a:ext>
            </a:extLst>
          </p:cNvPr>
          <p:cNvSpPr/>
          <p:nvPr/>
        </p:nvSpPr>
        <p:spPr>
          <a:xfrm>
            <a:off x="7798960" y="3448486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analysis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Detailed analysis of the prepared data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7270BF7-72AF-4822-A1BB-EF90DFACE410}"/>
              </a:ext>
            </a:extLst>
          </p:cNvPr>
          <p:cNvSpPr/>
          <p:nvPr/>
        </p:nvSpPr>
        <p:spPr>
          <a:xfrm>
            <a:off x="7798960" y="2432370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Monitoring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Basis for the dashboard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E1FB0E6-F552-4060-9BA0-0087BAF3F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9" y="3912272"/>
            <a:ext cx="309805" cy="30980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282678B-7F1D-4F09-9D8F-67B3243F6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40" y="2914607"/>
            <a:ext cx="293935" cy="293935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43AEA77-F6C1-40A1-BB61-8497C4334C35}"/>
              </a:ext>
            </a:extLst>
          </p:cNvPr>
          <p:cNvSpPr txBox="1"/>
          <p:nvPr/>
        </p:nvSpPr>
        <p:spPr>
          <a:xfrm>
            <a:off x="2923563" y="4935201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F16DD24-5ACD-41E6-B78C-EC4B930BFD1A}"/>
              </a:ext>
            </a:extLst>
          </p:cNvPr>
          <p:cNvSpPr txBox="1"/>
          <p:nvPr/>
        </p:nvSpPr>
        <p:spPr>
          <a:xfrm>
            <a:off x="2907559" y="5936286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65C265-C12F-4E1E-AA7E-0A4E3193260D}"/>
              </a:ext>
            </a:extLst>
          </p:cNvPr>
          <p:cNvSpPr/>
          <p:nvPr/>
        </p:nvSpPr>
        <p:spPr>
          <a:xfrm>
            <a:off x="1655783" y="1740218"/>
            <a:ext cx="2552082" cy="484346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ECD6BBB-BCDE-4E7B-96B5-296E0299C764}"/>
              </a:ext>
            </a:extLst>
          </p:cNvPr>
          <p:cNvSpPr/>
          <p:nvPr/>
        </p:nvSpPr>
        <p:spPr>
          <a:xfrm>
            <a:off x="7706685" y="1723090"/>
            <a:ext cx="2552082" cy="484346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D2C1DE-E7D0-4835-9168-AF2FA2C3924E}"/>
              </a:ext>
            </a:extLst>
          </p:cNvPr>
          <p:cNvSpPr/>
          <p:nvPr/>
        </p:nvSpPr>
        <p:spPr>
          <a:xfrm>
            <a:off x="6098447" y="2914999"/>
            <a:ext cx="1606492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Joined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1F7A0A8D-1F85-4495-8224-16D32BF88151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981000" y="3344935"/>
            <a:ext cx="117447" cy="53322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79106572-BFA4-48A6-8F4B-A10D8B481EB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981002" y="2870433"/>
            <a:ext cx="117445" cy="474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9362F9B9-D92C-4846-B3A1-116D43BF4928}"/>
              </a:ext>
            </a:extLst>
          </p:cNvPr>
          <p:cNvSpPr/>
          <p:nvPr/>
        </p:nvSpPr>
        <p:spPr>
          <a:xfrm>
            <a:off x="4159191" y="2322204"/>
            <a:ext cx="1934364" cy="4300335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120A9-AD51-41CC-945B-B259C9CF93A6}"/>
              </a:ext>
            </a:extLst>
          </p:cNvPr>
          <p:cNvSpPr/>
          <p:nvPr/>
        </p:nvSpPr>
        <p:spPr>
          <a:xfrm>
            <a:off x="6112605" y="4363811"/>
            <a:ext cx="1934364" cy="1782848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9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/>
          <a:lstStyle/>
          <a:p>
            <a:r>
              <a:rPr lang="de-DE" sz="2800" dirty="0" err="1"/>
              <a:t>zusammenführung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21</a:t>
            </a:fld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05F1A5F-91AD-4A7B-9AD7-6DB37EF1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15" y="1625618"/>
            <a:ext cx="7222760" cy="283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27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/>
          <a:lstStyle/>
          <a:p>
            <a:r>
              <a:rPr lang="de-DE" sz="2800" dirty="0" err="1"/>
              <a:t>zusammenführung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22</a:t>
            </a:fld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05F1A5F-91AD-4A7B-9AD7-6DB37EF1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15" y="1625618"/>
            <a:ext cx="7222760" cy="28320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DDE84D5-234F-45D5-87F7-059B4B595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715" y="1635143"/>
            <a:ext cx="7240010" cy="33290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4CAE91A-A967-46C0-A3C1-DB04F61C5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465" y="5017339"/>
            <a:ext cx="724001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4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zusammenführung</a:t>
            </a:r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AB3512F-BFF0-49CB-978A-B866EB264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7" b="1"/>
          <a:stretch/>
        </p:blipFill>
        <p:spPr>
          <a:xfrm>
            <a:off x="1120074" y="2590799"/>
            <a:ext cx="9951852" cy="250812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12" name="Grafik 11" descr="Abzeichen Tick1 Silhouette">
            <a:extLst>
              <a:ext uri="{FF2B5EF4-FFF2-40B4-BE49-F238E27FC236}">
                <a16:creationId xmlns:a16="http://schemas.microsoft.com/office/drawing/2014/main" id="{BB33BC61-DC63-4EB5-907B-E483E5927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157526" y="16177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79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94316-8BEC-4882-BA00-3DBA0926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Datenanalyse</a:t>
            </a:r>
            <a:endParaRPr lang="en-US" sz="32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19F5B2-9128-4A63-84B6-D9DC6286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297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2FB05-62D3-41D6-A1CA-84AFDEFF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8917"/>
            <a:ext cx="7729728" cy="1188720"/>
          </a:xfrm>
        </p:spPr>
        <p:txBody>
          <a:bodyPr/>
          <a:lstStyle/>
          <a:p>
            <a:r>
              <a:rPr lang="de-DE" dirty="0"/>
              <a:t>Konzeptionelles vorgehen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7AA835-01B1-47A4-BD63-6BFA53C4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C6ED78-8F7F-4FDA-89AA-BFC815FB15A9}"/>
              </a:ext>
            </a:extLst>
          </p:cNvPr>
          <p:cNvSpPr/>
          <p:nvPr/>
        </p:nvSpPr>
        <p:spPr>
          <a:xfrm>
            <a:off x="2197917" y="1779078"/>
            <a:ext cx="1988190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BEB184-566A-43E9-9985-811ADC12C48E}"/>
              </a:ext>
            </a:extLst>
          </p:cNvPr>
          <p:cNvSpPr/>
          <p:nvPr/>
        </p:nvSpPr>
        <p:spPr>
          <a:xfrm>
            <a:off x="4286773" y="1779077"/>
            <a:ext cx="3411521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DATA PROCESSING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977E34-D533-4292-ADF0-6EAEEA574F7D}"/>
              </a:ext>
            </a:extLst>
          </p:cNvPr>
          <p:cNvSpPr/>
          <p:nvPr/>
        </p:nvSpPr>
        <p:spPr>
          <a:xfrm>
            <a:off x="2197917" y="3442195"/>
            <a:ext cx="1971409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Vaccination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8BD532C-87EC-49CE-85BD-4E71E477DE10}"/>
              </a:ext>
            </a:extLst>
          </p:cNvPr>
          <p:cNvSpPr/>
          <p:nvPr/>
        </p:nvSpPr>
        <p:spPr>
          <a:xfrm>
            <a:off x="2197918" y="2432370"/>
            <a:ext cx="197141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Mobility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7C6121C-F162-4A72-9DAA-9E6BCEBCED8C}"/>
              </a:ext>
            </a:extLst>
          </p:cNvPr>
          <p:cNvSpPr/>
          <p:nvPr/>
        </p:nvSpPr>
        <p:spPr>
          <a:xfrm>
            <a:off x="4286774" y="2432370"/>
            <a:ext cx="1687584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CF21C9-D08B-403D-8371-74397531FD35}"/>
              </a:ext>
            </a:extLst>
          </p:cNvPr>
          <p:cNvSpPr/>
          <p:nvPr/>
        </p:nvSpPr>
        <p:spPr>
          <a:xfrm>
            <a:off x="4286773" y="3440098"/>
            <a:ext cx="1687583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D64377-F716-4AC3-80A3-F11F89CC31D4}"/>
              </a:ext>
            </a:extLst>
          </p:cNvPr>
          <p:cNvSpPr/>
          <p:nvPr/>
        </p:nvSpPr>
        <p:spPr>
          <a:xfrm>
            <a:off x="2197918" y="4464426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Subregion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D576A33-1D67-4332-A93C-27AD1080945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169326" y="3870034"/>
            <a:ext cx="117447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2B2511F-46BD-4EA2-8E0C-5043483D6DD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69328" y="2862306"/>
            <a:ext cx="1174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8DA7C79-616E-4610-85E1-ECB757733333}"/>
              </a:ext>
            </a:extLst>
          </p:cNvPr>
          <p:cNvSpPr/>
          <p:nvPr/>
        </p:nvSpPr>
        <p:spPr>
          <a:xfrm>
            <a:off x="7798960" y="1779077"/>
            <a:ext cx="1988190" cy="497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6AB6C02-2E46-4A1D-9A86-A6F61D7F2F97}"/>
              </a:ext>
            </a:extLst>
          </p:cNvPr>
          <p:cNvSpPr/>
          <p:nvPr/>
        </p:nvSpPr>
        <p:spPr>
          <a:xfrm>
            <a:off x="2206307" y="5503728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Resident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3341A10-F8D9-466C-8DF8-F2EC01566EB1}"/>
              </a:ext>
            </a:extLst>
          </p:cNvPr>
          <p:cNvSpPr/>
          <p:nvPr/>
        </p:nvSpPr>
        <p:spPr>
          <a:xfrm>
            <a:off x="4286772" y="4983149"/>
            <a:ext cx="1687583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CDF7265-97AA-4AD0-865E-B069FD96D79B}"/>
              </a:ext>
            </a:extLst>
          </p:cNvPr>
          <p:cNvCxnSpPr>
            <a:cxnSpLocks/>
          </p:cNvCxnSpPr>
          <p:nvPr/>
        </p:nvCxnSpPr>
        <p:spPr>
          <a:xfrm>
            <a:off x="4160937" y="4888247"/>
            <a:ext cx="117445" cy="474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1ED405BF-B1E3-4E88-B44E-F026DD0D13A4}"/>
              </a:ext>
            </a:extLst>
          </p:cNvPr>
          <p:cNvCxnSpPr>
            <a:cxnSpLocks/>
          </p:cNvCxnSpPr>
          <p:nvPr/>
        </p:nvCxnSpPr>
        <p:spPr>
          <a:xfrm flipV="1">
            <a:off x="4169326" y="5362749"/>
            <a:ext cx="117447" cy="53322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4C1EEE47-D713-41DF-8171-F7A7632DA9EB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H="1" flipV="1">
            <a:off x="4286773" y="3870034"/>
            <a:ext cx="1687582" cy="1543051"/>
          </a:xfrm>
          <a:prstGeom prst="bentConnector5">
            <a:avLst>
              <a:gd name="adj1" fmla="val -13546"/>
              <a:gd name="adj2" fmla="val 50000"/>
              <a:gd name="adj3" fmla="val 11354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08A5399-B77F-4441-8F5C-D8B716E7C7E6}"/>
              </a:ext>
            </a:extLst>
          </p:cNvPr>
          <p:cNvSpPr/>
          <p:nvPr/>
        </p:nvSpPr>
        <p:spPr>
          <a:xfrm>
            <a:off x="7798960" y="3448486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analysis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Detailed analysis of the prepared data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7270BF7-72AF-4822-A1BB-EF90DFACE410}"/>
              </a:ext>
            </a:extLst>
          </p:cNvPr>
          <p:cNvSpPr/>
          <p:nvPr/>
        </p:nvSpPr>
        <p:spPr>
          <a:xfrm>
            <a:off x="7798960" y="2432370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Monitoring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Basis for the dashboard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E1FB0E6-F552-4060-9BA0-0087BAF3F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9" y="3912272"/>
            <a:ext cx="309805" cy="30980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282678B-7F1D-4F09-9D8F-67B3243F6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40" y="2914607"/>
            <a:ext cx="293935" cy="293935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43AEA77-F6C1-40A1-BB61-8497C4334C35}"/>
              </a:ext>
            </a:extLst>
          </p:cNvPr>
          <p:cNvSpPr txBox="1"/>
          <p:nvPr/>
        </p:nvSpPr>
        <p:spPr>
          <a:xfrm>
            <a:off x="2923563" y="4935201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F16DD24-5ACD-41E6-B78C-EC4B930BFD1A}"/>
              </a:ext>
            </a:extLst>
          </p:cNvPr>
          <p:cNvSpPr txBox="1"/>
          <p:nvPr/>
        </p:nvSpPr>
        <p:spPr>
          <a:xfrm>
            <a:off x="2907559" y="5936286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65C265-C12F-4E1E-AA7E-0A4E3193260D}"/>
              </a:ext>
            </a:extLst>
          </p:cNvPr>
          <p:cNvSpPr/>
          <p:nvPr/>
        </p:nvSpPr>
        <p:spPr>
          <a:xfrm>
            <a:off x="1655783" y="1740218"/>
            <a:ext cx="2552082" cy="484346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D2C1DE-E7D0-4835-9168-AF2FA2C3924E}"/>
              </a:ext>
            </a:extLst>
          </p:cNvPr>
          <p:cNvSpPr/>
          <p:nvPr/>
        </p:nvSpPr>
        <p:spPr>
          <a:xfrm>
            <a:off x="6098447" y="2914999"/>
            <a:ext cx="1606492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Joined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1F7A0A8D-1F85-4495-8224-16D32BF88151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981000" y="3344935"/>
            <a:ext cx="117447" cy="53322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79106572-BFA4-48A6-8F4B-A10D8B481EB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981002" y="2870433"/>
            <a:ext cx="117445" cy="474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9362F9B9-D92C-4846-B3A1-116D43BF4928}"/>
              </a:ext>
            </a:extLst>
          </p:cNvPr>
          <p:cNvSpPr/>
          <p:nvPr/>
        </p:nvSpPr>
        <p:spPr>
          <a:xfrm>
            <a:off x="4159190" y="1779078"/>
            <a:ext cx="3639769" cy="4843462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120A9-AD51-41CC-945B-B259C9CF93A6}"/>
              </a:ext>
            </a:extLst>
          </p:cNvPr>
          <p:cNvSpPr/>
          <p:nvPr/>
        </p:nvSpPr>
        <p:spPr>
          <a:xfrm>
            <a:off x="7682033" y="2284326"/>
            <a:ext cx="2462092" cy="1125188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99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2FB05-62D3-41D6-A1CA-84AFDEFF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8917"/>
            <a:ext cx="7729728" cy="1188720"/>
          </a:xfrm>
        </p:spPr>
        <p:txBody>
          <a:bodyPr/>
          <a:lstStyle/>
          <a:p>
            <a:r>
              <a:rPr lang="de-DE" dirty="0"/>
              <a:t>Konzeptionelles vorgehen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7AA835-01B1-47A4-BD63-6BFA53C4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C6ED78-8F7F-4FDA-89AA-BFC815FB15A9}"/>
              </a:ext>
            </a:extLst>
          </p:cNvPr>
          <p:cNvSpPr/>
          <p:nvPr/>
        </p:nvSpPr>
        <p:spPr>
          <a:xfrm>
            <a:off x="2197917" y="1779078"/>
            <a:ext cx="1988190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BEB184-566A-43E9-9985-811ADC12C48E}"/>
              </a:ext>
            </a:extLst>
          </p:cNvPr>
          <p:cNvSpPr/>
          <p:nvPr/>
        </p:nvSpPr>
        <p:spPr>
          <a:xfrm>
            <a:off x="4286773" y="1779077"/>
            <a:ext cx="3411521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DATA PROCESSING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977E34-D533-4292-ADF0-6EAEEA574F7D}"/>
              </a:ext>
            </a:extLst>
          </p:cNvPr>
          <p:cNvSpPr/>
          <p:nvPr/>
        </p:nvSpPr>
        <p:spPr>
          <a:xfrm>
            <a:off x="2197917" y="3442195"/>
            <a:ext cx="1971409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Vaccination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8BD532C-87EC-49CE-85BD-4E71E477DE10}"/>
              </a:ext>
            </a:extLst>
          </p:cNvPr>
          <p:cNvSpPr/>
          <p:nvPr/>
        </p:nvSpPr>
        <p:spPr>
          <a:xfrm>
            <a:off x="2197918" y="2432370"/>
            <a:ext cx="197141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Mobility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7C6121C-F162-4A72-9DAA-9E6BCEBCED8C}"/>
              </a:ext>
            </a:extLst>
          </p:cNvPr>
          <p:cNvSpPr/>
          <p:nvPr/>
        </p:nvSpPr>
        <p:spPr>
          <a:xfrm>
            <a:off x="4286774" y="2432370"/>
            <a:ext cx="1687584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CF21C9-D08B-403D-8371-74397531FD35}"/>
              </a:ext>
            </a:extLst>
          </p:cNvPr>
          <p:cNvSpPr/>
          <p:nvPr/>
        </p:nvSpPr>
        <p:spPr>
          <a:xfrm>
            <a:off x="4286773" y="3440098"/>
            <a:ext cx="1687583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D64377-F716-4AC3-80A3-F11F89CC31D4}"/>
              </a:ext>
            </a:extLst>
          </p:cNvPr>
          <p:cNvSpPr/>
          <p:nvPr/>
        </p:nvSpPr>
        <p:spPr>
          <a:xfrm>
            <a:off x="2197918" y="4464426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Subregion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D576A33-1D67-4332-A93C-27AD1080945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169326" y="3870034"/>
            <a:ext cx="117447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2B2511F-46BD-4EA2-8E0C-5043483D6DD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69328" y="2862306"/>
            <a:ext cx="1174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8DA7C79-616E-4610-85E1-ECB757733333}"/>
              </a:ext>
            </a:extLst>
          </p:cNvPr>
          <p:cNvSpPr/>
          <p:nvPr/>
        </p:nvSpPr>
        <p:spPr>
          <a:xfrm>
            <a:off x="7798960" y="1779077"/>
            <a:ext cx="1988190" cy="497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6AB6C02-2E46-4A1D-9A86-A6F61D7F2F97}"/>
              </a:ext>
            </a:extLst>
          </p:cNvPr>
          <p:cNvSpPr/>
          <p:nvPr/>
        </p:nvSpPr>
        <p:spPr>
          <a:xfrm>
            <a:off x="2206307" y="5503728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Resident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3341A10-F8D9-466C-8DF8-F2EC01566EB1}"/>
              </a:ext>
            </a:extLst>
          </p:cNvPr>
          <p:cNvSpPr/>
          <p:nvPr/>
        </p:nvSpPr>
        <p:spPr>
          <a:xfrm>
            <a:off x="4286772" y="4983149"/>
            <a:ext cx="1687583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CDF7265-97AA-4AD0-865E-B069FD96D79B}"/>
              </a:ext>
            </a:extLst>
          </p:cNvPr>
          <p:cNvCxnSpPr>
            <a:cxnSpLocks/>
          </p:cNvCxnSpPr>
          <p:nvPr/>
        </p:nvCxnSpPr>
        <p:spPr>
          <a:xfrm>
            <a:off x="4160937" y="4888247"/>
            <a:ext cx="117445" cy="474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1ED405BF-B1E3-4E88-B44E-F026DD0D13A4}"/>
              </a:ext>
            </a:extLst>
          </p:cNvPr>
          <p:cNvCxnSpPr>
            <a:cxnSpLocks/>
          </p:cNvCxnSpPr>
          <p:nvPr/>
        </p:nvCxnSpPr>
        <p:spPr>
          <a:xfrm flipV="1">
            <a:off x="4169326" y="5362749"/>
            <a:ext cx="117447" cy="53322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4C1EEE47-D713-41DF-8171-F7A7632DA9EB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H="1" flipV="1">
            <a:off x="4286773" y="3870034"/>
            <a:ext cx="1687582" cy="1543051"/>
          </a:xfrm>
          <a:prstGeom prst="bentConnector5">
            <a:avLst>
              <a:gd name="adj1" fmla="val -13546"/>
              <a:gd name="adj2" fmla="val 50000"/>
              <a:gd name="adj3" fmla="val 11354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08A5399-B77F-4441-8F5C-D8B716E7C7E6}"/>
              </a:ext>
            </a:extLst>
          </p:cNvPr>
          <p:cNvSpPr/>
          <p:nvPr/>
        </p:nvSpPr>
        <p:spPr>
          <a:xfrm>
            <a:off x="7798960" y="3448486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analysis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Detailed analysis of the prepared data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7270BF7-72AF-4822-A1BB-EF90DFACE410}"/>
              </a:ext>
            </a:extLst>
          </p:cNvPr>
          <p:cNvSpPr/>
          <p:nvPr/>
        </p:nvSpPr>
        <p:spPr>
          <a:xfrm>
            <a:off x="7798960" y="2432370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Monitoring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Basis for the dashboard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E1FB0E6-F552-4060-9BA0-0087BAF3F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9" y="3912272"/>
            <a:ext cx="309805" cy="30980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282678B-7F1D-4F09-9D8F-67B3243F6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40" y="2914607"/>
            <a:ext cx="293935" cy="293935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43AEA77-F6C1-40A1-BB61-8497C4334C35}"/>
              </a:ext>
            </a:extLst>
          </p:cNvPr>
          <p:cNvSpPr txBox="1"/>
          <p:nvPr/>
        </p:nvSpPr>
        <p:spPr>
          <a:xfrm>
            <a:off x="2923563" y="4935201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F16DD24-5ACD-41E6-B78C-EC4B930BFD1A}"/>
              </a:ext>
            </a:extLst>
          </p:cNvPr>
          <p:cNvSpPr txBox="1"/>
          <p:nvPr/>
        </p:nvSpPr>
        <p:spPr>
          <a:xfrm>
            <a:off x="2907559" y="5936286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65C265-C12F-4E1E-AA7E-0A4E3193260D}"/>
              </a:ext>
            </a:extLst>
          </p:cNvPr>
          <p:cNvSpPr/>
          <p:nvPr/>
        </p:nvSpPr>
        <p:spPr>
          <a:xfrm>
            <a:off x="1655783" y="1740218"/>
            <a:ext cx="2552082" cy="484346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D2C1DE-E7D0-4835-9168-AF2FA2C3924E}"/>
              </a:ext>
            </a:extLst>
          </p:cNvPr>
          <p:cNvSpPr/>
          <p:nvPr/>
        </p:nvSpPr>
        <p:spPr>
          <a:xfrm>
            <a:off x="6098447" y="2914999"/>
            <a:ext cx="1606492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Joined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Cleaning of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Transformation of data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1F7A0A8D-1F85-4495-8224-16D32BF88151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981000" y="3344935"/>
            <a:ext cx="117447" cy="53322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79106572-BFA4-48A6-8F4B-A10D8B481EB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981002" y="2870433"/>
            <a:ext cx="117445" cy="474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9362F9B9-D92C-4846-B3A1-116D43BF4928}"/>
              </a:ext>
            </a:extLst>
          </p:cNvPr>
          <p:cNvSpPr/>
          <p:nvPr/>
        </p:nvSpPr>
        <p:spPr>
          <a:xfrm>
            <a:off x="4159190" y="1779078"/>
            <a:ext cx="3639769" cy="4843462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889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94316-8BEC-4882-BA00-3DBA0926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Vorgehensweise</a:t>
            </a:r>
            <a:endParaRPr lang="en-US" sz="32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19F5B2-9128-4A63-84B6-D9DC6286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60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/>
          <a:lstStyle/>
          <a:p>
            <a:r>
              <a:rPr lang="de-DE" sz="2800" dirty="0" smtClean="0"/>
              <a:t>Vorgehensweise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69" y="1399477"/>
            <a:ext cx="7668695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/>
          <a:lstStyle/>
          <a:p>
            <a:r>
              <a:rPr lang="de-DE" sz="2800" dirty="0" err="1" smtClean="0"/>
              <a:t>Usecase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5" y="1544203"/>
            <a:ext cx="5191850" cy="1676634"/>
          </a:xfrm>
          <a:prstGeom prst="rect">
            <a:avLst/>
          </a:prstGeom>
        </p:spPr>
      </p:pic>
      <p:pic>
        <p:nvPicPr>
          <p:cNvPr id="1028" name="Picture 4" descr="C:\Users\marfriz\Downloads\Master_Programming_Languages-main\Website\_site\files\Impfbild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381" y="3392678"/>
            <a:ext cx="7401430" cy="246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utschlandflagge - Hissfahne quer kaufen bei Deite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6" y="3398847"/>
            <a:ext cx="2459694" cy="24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790563F-6556-4A4C-985C-4B5459C67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/>
          <a:stretch/>
        </p:blipFill>
        <p:spPr>
          <a:xfrm>
            <a:off x="1293230" y="727441"/>
            <a:ext cx="9605540" cy="5403117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42733-D200-42EA-BB69-F46A1725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Nadja Herrmann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238FFE-27AD-480E-BEA2-207ACA57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7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/>
          <a:lstStyle/>
          <a:p>
            <a:r>
              <a:rPr lang="de-DE" sz="2800" dirty="0" smtClean="0"/>
              <a:t>Frame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5" y="1638505"/>
            <a:ext cx="5191850" cy="16099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761484" y="3514598"/>
            <a:ext cx="53136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Was oder Wen betrachten wir?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Was ist unser Ziel?</a:t>
            </a:r>
            <a:endParaRPr lang="de-DE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/>
          <a:lstStyle/>
          <a:p>
            <a:r>
              <a:rPr lang="de-DE" sz="2800" dirty="0" smtClean="0"/>
              <a:t>Variablen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31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5" y="1692167"/>
            <a:ext cx="5191850" cy="154326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828284" y="2053997"/>
            <a:ext cx="6096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arks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retail and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recreation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grocery and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pharmacy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transit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stations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esidential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workplaces</a:t>
            </a:r>
            <a:endParaRPr lang="en-US" sz="2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828284" y="1516969"/>
            <a:ext cx="2722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u="sng" dirty="0" smtClean="0"/>
              <a:t>Mobilitätsdaten:</a:t>
            </a:r>
            <a:endParaRPr lang="de-DE" sz="2500" u="sng" dirty="0"/>
          </a:p>
        </p:txBody>
      </p:sp>
      <p:sp>
        <p:nvSpPr>
          <p:cNvPr id="11" name="Textfeld 10"/>
          <p:cNvSpPr txBox="1"/>
          <p:nvPr/>
        </p:nvSpPr>
        <p:spPr>
          <a:xfrm>
            <a:off x="413004" y="3539947"/>
            <a:ext cx="2722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u="sng" dirty="0" smtClean="0"/>
              <a:t>Impfdaten:</a:t>
            </a:r>
            <a:endParaRPr lang="de-DE" sz="2500" u="sng" dirty="0"/>
          </a:p>
        </p:txBody>
      </p:sp>
      <p:sp>
        <p:nvSpPr>
          <p:cNvPr id="12" name="Rechteck 11"/>
          <p:cNvSpPr/>
          <p:nvPr/>
        </p:nvSpPr>
        <p:spPr>
          <a:xfrm>
            <a:off x="413004" y="4148523"/>
            <a:ext cx="407771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Anzahl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Impfungen</a:t>
            </a: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Impfregion</a:t>
            </a: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1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/>
          <a:lstStyle/>
          <a:p>
            <a:r>
              <a:rPr lang="de-DE" sz="2800" dirty="0" smtClean="0"/>
              <a:t>Metriken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5" y="1723914"/>
            <a:ext cx="5191850" cy="158137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527804" y="3782763"/>
            <a:ext cx="76641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definiert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guten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Standtort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88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94316-8BEC-4882-BA00-3DBA0926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19F5B2-9128-4A63-84B6-D9DC6286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692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/>
          <a:lstStyle/>
          <a:p>
            <a:r>
              <a:rPr lang="de-DE" sz="2800" dirty="0" err="1" smtClean="0"/>
              <a:t>Map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34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1590090"/>
            <a:ext cx="11396328" cy="4190949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97840" y="1875028"/>
            <a:ext cx="1432560" cy="695452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204720" y="2403348"/>
            <a:ext cx="975360" cy="1416812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91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/>
          <a:lstStyle/>
          <a:p>
            <a:r>
              <a:rPr lang="de-DE" sz="2800" dirty="0" err="1" smtClean="0"/>
              <a:t>Map</a:t>
            </a:r>
            <a:r>
              <a:rPr lang="de-DE" sz="2800" dirty="0" smtClean="0"/>
              <a:t> - Code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35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87" y="1560830"/>
            <a:ext cx="6970913" cy="29865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01040" y="2214880"/>
            <a:ext cx="2509520" cy="20320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01040" y="2596388"/>
            <a:ext cx="4043680" cy="1599692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009" y="3718560"/>
            <a:ext cx="7361991" cy="234055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191760" y="4787238"/>
            <a:ext cx="6918960" cy="191162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8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7892-DC16-4F57-82ED-AD59117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6" y="183642"/>
            <a:ext cx="7729728" cy="1188720"/>
          </a:xfrm>
        </p:spPr>
        <p:txBody>
          <a:bodyPr/>
          <a:lstStyle/>
          <a:p>
            <a:r>
              <a:rPr lang="de-DE" sz="2800" dirty="0" smtClean="0"/>
              <a:t>Daten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FC9DF-7E72-4B2F-B0D4-75FFBEF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36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046813"/>
            <a:ext cx="11196320" cy="27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C5826-A1C1-4999-80C4-06310C3E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6AF0AF-332C-46B1-9170-9F25E967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8938712" cy="3101982"/>
          </a:xfrm>
        </p:spPr>
        <p:txBody>
          <a:bodyPr>
            <a:normAutofit lnSpcReduction="10000"/>
          </a:bodyPr>
          <a:lstStyle/>
          <a:p>
            <a:r>
              <a:rPr lang="de-DE" sz="17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Gill Sans MT" panose="020B0502020104020203"/>
              </a:rPr>
              <a:t>Modell umgesetzt</a:t>
            </a:r>
          </a:p>
          <a:p>
            <a:r>
              <a:rPr lang="de-DE" sz="17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Gill Sans MT" panose="020B0502020104020203"/>
              </a:rPr>
              <a:t>Auswertungen visualisiert</a:t>
            </a:r>
          </a:p>
          <a:p>
            <a:r>
              <a:rPr lang="de-DE" sz="1700" dirty="0">
                <a:solidFill>
                  <a:srgbClr val="FF0000"/>
                </a:solidFill>
                <a:latin typeface="Gill Sans MT" panose="020B0502020104020203"/>
              </a:rPr>
              <a:t>Verknüpfung des SAP DWH mit einem anderen BI Tool </a:t>
            </a:r>
            <a:r>
              <a:rPr lang="de-DE" sz="1700" dirty="0">
                <a:solidFill>
                  <a:srgbClr val="FF0000"/>
                </a:solidFill>
                <a:latin typeface="Gill Sans MT" panose="020B0502020104020203"/>
                <a:sym typeface="Wingdings" panose="05000000000000000000" pitchFamily="2" charset="2"/>
              </a:rPr>
              <a:t></a:t>
            </a:r>
            <a:r>
              <a:rPr lang="de-DE" sz="1700" dirty="0">
                <a:solidFill>
                  <a:srgbClr val="FF0000"/>
                </a:solidFill>
                <a:latin typeface="Gill Sans MT" panose="020B0502020104020203"/>
              </a:rPr>
              <a:t> Dies hilft bei der Visualisierung der </a:t>
            </a:r>
            <a:r>
              <a:rPr lang="de-DE" sz="1700" dirty="0" err="1">
                <a:solidFill>
                  <a:srgbClr val="FF0000"/>
                </a:solidFill>
                <a:latin typeface="Gill Sans MT" panose="020B0502020104020203"/>
              </a:rPr>
              <a:t>GeoDaten</a:t>
            </a:r>
            <a:r>
              <a:rPr lang="de-DE" sz="1700" dirty="0">
                <a:solidFill>
                  <a:srgbClr val="FF0000"/>
                </a:solidFill>
                <a:latin typeface="Gill Sans MT" panose="020B0502020104020203"/>
              </a:rPr>
              <a:t> in einer Landkarte </a:t>
            </a:r>
            <a:r>
              <a:rPr lang="de-DE" sz="1700" dirty="0" smtClean="0">
                <a:solidFill>
                  <a:srgbClr val="FF0000"/>
                </a:solidFill>
                <a:latin typeface="Gill Sans MT" panose="020B0502020104020203"/>
              </a:rPr>
              <a:t>???</a:t>
            </a:r>
            <a:endParaRPr lang="de-DE" sz="1700" dirty="0">
              <a:solidFill>
                <a:srgbClr val="FF0000"/>
              </a:solidFill>
              <a:latin typeface="Gill Sans MT" panose="020B0502020104020203"/>
            </a:endParaRPr>
          </a:p>
          <a:p>
            <a:r>
              <a:rPr lang="de-DE" sz="1700" dirty="0" smtClean="0">
                <a:solidFill>
                  <a:srgbClr val="FF0000"/>
                </a:solidFill>
                <a:latin typeface="Gill Sans MT" panose="020B0502020104020203"/>
              </a:rPr>
              <a:t>Umsetzung </a:t>
            </a:r>
            <a:r>
              <a:rPr lang="de-DE" sz="1700" dirty="0">
                <a:solidFill>
                  <a:srgbClr val="FF0000"/>
                </a:solidFill>
                <a:latin typeface="Gill Sans MT" panose="020B0502020104020203"/>
              </a:rPr>
              <a:t>des Projekts in Google </a:t>
            </a:r>
            <a:r>
              <a:rPr lang="de-DE" sz="1700" dirty="0" err="1" smtClean="0">
                <a:solidFill>
                  <a:srgbClr val="FF0000"/>
                </a:solidFill>
                <a:latin typeface="Gill Sans MT" panose="020B0502020104020203"/>
              </a:rPr>
              <a:t>BigQuery</a:t>
            </a:r>
            <a:r>
              <a:rPr lang="de-DE" sz="1700" dirty="0" smtClean="0">
                <a:solidFill>
                  <a:srgbClr val="FF0000"/>
                </a:solidFill>
                <a:latin typeface="Gill Sans MT" panose="020B0502020104020203"/>
              </a:rPr>
              <a:t> ???</a:t>
            </a:r>
          </a:p>
          <a:p>
            <a:r>
              <a:rPr lang="de-DE" sz="1700" dirty="0" err="1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</a:rPr>
              <a:t>Standtortempfehlung</a:t>
            </a:r>
            <a:endParaRPr lang="de-DE" sz="17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</a:endParaRPr>
          </a:p>
          <a:p>
            <a:endParaRPr lang="de-DE" sz="17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</a:endParaRPr>
          </a:p>
          <a:p>
            <a:endParaRPr lang="de-DE" sz="17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</a:endParaRPr>
          </a:p>
          <a:p>
            <a:pPr marL="0" indent="0">
              <a:buNone/>
            </a:pPr>
            <a:r>
              <a:rPr lang="de-DE" sz="17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hlinkClick r:id="rId3"/>
              </a:rPr>
              <a:t>https://</a:t>
            </a:r>
            <a:r>
              <a:rPr lang="de-DE" sz="170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hlinkClick r:id="rId3"/>
              </a:rPr>
              <a:t>github.com/MarcFriz/Master_Programming_Languages</a:t>
            </a:r>
            <a:endParaRPr lang="de-DE" sz="17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</a:endParaRPr>
          </a:p>
          <a:p>
            <a:endParaRPr lang="de-DE" sz="17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</a:endParaRPr>
          </a:p>
          <a:p>
            <a:endParaRPr lang="de-DE" sz="17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2C5FE2-CCCA-4382-AEE6-9C43D91F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C42FA-87F8-4521-B790-8715E5E7215C}"/>
              </a:ext>
            </a:extLst>
          </p:cNvPr>
          <p:cNvSpPr/>
          <p:nvPr/>
        </p:nvSpPr>
        <p:spPr>
          <a:xfrm>
            <a:off x="1504321" y="2692960"/>
            <a:ext cx="231949" cy="224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phic 10" descr="Checkmark">
            <a:extLst>
              <a:ext uri="{FF2B5EF4-FFF2-40B4-BE49-F238E27FC236}">
                <a16:creationId xmlns:a16="http://schemas.microsoft.com/office/drawing/2014/main" id="{3573335D-22CE-420B-852E-6798A8FD0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29861" y="2586874"/>
            <a:ext cx="239233" cy="40947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30805AE-F35D-43FF-8BFD-51207E51C55E}"/>
              </a:ext>
            </a:extLst>
          </p:cNvPr>
          <p:cNvSpPr/>
          <p:nvPr/>
        </p:nvSpPr>
        <p:spPr>
          <a:xfrm>
            <a:off x="1512274" y="3085220"/>
            <a:ext cx="231949" cy="224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4852EF0-8711-4F89-884C-45B415C7BDC3}"/>
              </a:ext>
            </a:extLst>
          </p:cNvPr>
          <p:cNvSpPr/>
          <p:nvPr/>
        </p:nvSpPr>
        <p:spPr>
          <a:xfrm>
            <a:off x="1512274" y="3466256"/>
            <a:ext cx="231949" cy="224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phic 10" descr="Checkmark">
            <a:extLst>
              <a:ext uri="{FF2B5EF4-FFF2-40B4-BE49-F238E27FC236}">
                <a16:creationId xmlns:a16="http://schemas.microsoft.com/office/drawing/2014/main" id="{0FE5E3BD-71B8-4CD3-B29E-10D242659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29860" y="2992951"/>
            <a:ext cx="239233" cy="40947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E9A5D35-1CE4-495A-BE16-8009539F0D88}"/>
              </a:ext>
            </a:extLst>
          </p:cNvPr>
          <p:cNvSpPr/>
          <p:nvPr/>
        </p:nvSpPr>
        <p:spPr>
          <a:xfrm>
            <a:off x="1522426" y="4105378"/>
            <a:ext cx="231949" cy="224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E9A5D35-1CE4-495A-BE16-8009539F0D88}"/>
              </a:ext>
            </a:extLst>
          </p:cNvPr>
          <p:cNvSpPr/>
          <p:nvPr/>
        </p:nvSpPr>
        <p:spPr>
          <a:xfrm>
            <a:off x="1522426" y="4468361"/>
            <a:ext cx="231949" cy="224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3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Grafik auf Dokument mit Stift">
            <a:extLst>
              <a:ext uri="{FF2B5EF4-FFF2-40B4-BE49-F238E27FC236}">
                <a16:creationId xmlns:a16="http://schemas.microsoft.com/office/drawing/2014/main" id="{A189E1CC-5FC0-4492-9F39-EF60B3A107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6AB0A07-DCA2-4513-A6CA-BC0C66BE06E9}"/>
              </a:ext>
            </a:extLst>
          </p:cNvPr>
          <p:cNvSpPr txBox="1">
            <a:spLocks/>
          </p:cNvSpPr>
          <p:nvPr/>
        </p:nvSpPr>
        <p:spPr bwMode="black"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haben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sich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die IMPFZAHLEN auf die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Mobilität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ausgewirkt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E9FAF5-8F6A-406D-9AAD-F6172854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BA18B40-1892-4E74-A4AF-151D29A12331}"/>
              </a:ext>
            </a:extLst>
          </p:cNvPr>
          <p:cNvSpPr txBox="1"/>
          <p:nvPr/>
        </p:nvSpPr>
        <p:spPr>
          <a:xfrm>
            <a:off x="4642338" y="3908081"/>
            <a:ext cx="1175658" cy="40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67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94316-8BEC-4882-BA00-3DBA0926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de-DE" sz="3200" dirty="0"/>
              <a:t>Konzeptionelles vorgehen</a:t>
            </a:r>
            <a:endParaRPr lang="en-US" sz="32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19F5B2-9128-4A63-84B6-D9DC6286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929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2DEF4-42F9-4E61-8FDC-EA05CB7E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39" y="308038"/>
            <a:ext cx="7729728" cy="1188720"/>
          </a:xfrm>
        </p:spPr>
        <p:txBody>
          <a:bodyPr/>
          <a:lstStyle/>
          <a:p>
            <a:r>
              <a:rPr lang="de-DE" dirty="0"/>
              <a:t>Konzeptionelles vorgehen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911BD7-E4E4-40E2-966C-9614F40A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64AC05D-F6CA-4A16-9B4C-DBD8F6843744}"/>
              </a:ext>
            </a:extLst>
          </p:cNvPr>
          <p:cNvSpPr/>
          <p:nvPr/>
        </p:nvSpPr>
        <p:spPr>
          <a:xfrm>
            <a:off x="7798960" y="1607627"/>
            <a:ext cx="1988190" cy="497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FEFA035-E87E-41CF-80FF-1A9C7B9F40A0}"/>
              </a:ext>
            </a:extLst>
          </p:cNvPr>
          <p:cNvSpPr/>
          <p:nvPr/>
        </p:nvSpPr>
        <p:spPr>
          <a:xfrm>
            <a:off x="7798960" y="3277036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analysis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Detailed analysis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prepared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data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D3A30E8-EA9A-48BB-9F29-B2E5E25F5F3E}"/>
              </a:ext>
            </a:extLst>
          </p:cNvPr>
          <p:cNvSpPr/>
          <p:nvPr/>
        </p:nvSpPr>
        <p:spPr>
          <a:xfrm>
            <a:off x="7798960" y="2260920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Monitoring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Basis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dashboard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8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2DEF4-42F9-4E61-8FDC-EA05CB7E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39" y="308038"/>
            <a:ext cx="7729728" cy="1188720"/>
          </a:xfrm>
        </p:spPr>
        <p:txBody>
          <a:bodyPr/>
          <a:lstStyle/>
          <a:p>
            <a:r>
              <a:rPr lang="de-DE" dirty="0"/>
              <a:t>Konzeptionelles vorgehen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911BD7-E4E4-40E2-966C-9614F40A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EB64399-DA62-4220-A702-F30351B993D9}"/>
              </a:ext>
            </a:extLst>
          </p:cNvPr>
          <p:cNvSpPr/>
          <p:nvPr/>
        </p:nvSpPr>
        <p:spPr>
          <a:xfrm>
            <a:off x="2197917" y="1607628"/>
            <a:ext cx="1988190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9AD352-54ED-4BC3-A1F4-DD3558BF842C}"/>
              </a:ext>
            </a:extLst>
          </p:cNvPr>
          <p:cNvSpPr/>
          <p:nvPr/>
        </p:nvSpPr>
        <p:spPr>
          <a:xfrm>
            <a:off x="2197917" y="3270745"/>
            <a:ext cx="1971409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 err="1">
                <a:solidFill>
                  <a:schemeClr val="tx1"/>
                </a:solidFill>
              </a:rPr>
              <a:t>Vaccination</a:t>
            </a:r>
            <a:r>
              <a:rPr lang="de-DE" sz="1200" b="1" dirty="0">
                <a:solidFill>
                  <a:schemeClr val="tx1"/>
                </a:solidFill>
              </a:rPr>
              <a:t> </a:t>
            </a:r>
            <a:r>
              <a:rPr lang="de-DE" sz="1200" b="1" dirty="0" err="1">
                <a:solidFill>
                  <a:schemeClr val="tx1"/>
                </a:solidFill>
              </a:rPr>
              <a:t>data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16008D6-CC62-4425-8A8B-699D2F748DFE}"/>
              </a:ext>
            </a:extLst>
          </p:cNvPr>
          <p:cNvSpPr/>
          <p:nvPr/>
        </p:nvSpPr>
        <p:spPr>
          <a:xfrm>
            <a:off x="2197918" y="2260920"/>
            <a:ext cx="197141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Mobility </a:t>
            </a:r>
            <a:r>
              <a:rPr lang="de-DE" sz="1200" b="1" dirty="0" err="1">
                <a:solidFill>
                  <a:schemeClr val="tx1"/>
                </a:solidFill>
              </a:rPr>
              <a:t>data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64AC05D-F6CA-4A16-9B4C-DBD8F6843744}"/>
              </a:ext>
            </a:extLst>
          </p:cNvPr>
          <p:cNvSpPr/>
          <p:nvPr/>
        </p:nvSpPr>
        <p:spPr>
          <a:xfrm>
            <a:off x="7798960" y="1607627"/>
            <a:ext cx="1988190" cy="497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FEFA035-E87E-41CF-80FF-1A9C7B9F40A0}"/>
              </a:ext>
            </a:extLst>
          </p:cNvPr>
          <p:cNvSpPr/>
          <p:nvPr/>
        </p:nvSpPr>
        <p:spPr>
          <a:xfrm>
            <a:off x="7798960" y="3277036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Data analysis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Detailed analysis of the prepared data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D3A30E8-EA9A-48BB-9F29-B2E5E25F5F3E}"/>
              </a:ext>
            </a:extLst>
          </p:cNvPr>
          <p:cNvSpPr/>
          <p:nvPr/>
        </p:nvSpPr>
        <p:spPr>
          <a:xfrm>
            <a:off x="7798960" y="2260920"/>
            <a:ext cx="198819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Monitoring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Basis for the dashboard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40AFB95B-6216-46EE-9917-0AE8695F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9" y="3740822"/>
            <a:ext cx="309805" cy="30980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051526A-0955-4690-978A-5DD51F4A0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40" y="2743157"/>
            <a:ext cx="293935" cy="29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9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8E27-7EED-4ED2-8B5A-B0A1F56D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3201"/>
            <a:ext cx="7729728" cy="1188720"/>
          </a:xfrm>
        </p:spPr>
        <p:txBody>
          <a:bodyPr/>
          <a:lstStyle/>
          <a:p>
            <a:r>
              <a:rPr lang="de-DE" dirty="0"/>
              <a:t>Blick auf unsere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31BA4-634B-4439-B5E9-94AD3A39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7523" y="1669081"/>
            <a:ext cx="4335093" cy="3451258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500" b="1" dirty="0"/>
              <a:t>Datensatz 2: DBI Impfdaten</a:t>
            </a:r>
          </a:p>
          <a:p>
            <a:pPr marL="0" indent="0">
              <a:buNone/>
            </a:pPr>
            <a:r>
              <a:rPr lang="de-DE" sz="1500" dirty="0"/>
              <a:t>Impfzahlen </a:t>
            </a:r>
          </a:p>
          <a:p>
            <a:r>
              <a:rPr lang="de-DE" sz="1500" dirty="0"/>
              <a:t>Impfdatum</a:t>
            </a:r>
          </a:p>
          <a:p>
            <a:r>
              <a:rPr lang="de-DE" sz="1600" b="1" dirty="0"/>
              <a:t>Bundesland ID</a:t>
            </a:r>
          </a:p>
          <a:p>
            <a:r>
              <a:rPr lang="de-DE" sz="1500" dirty="0"/>
              <a:t>Impfstoff</a:t>
            </a:r>
          </a:p>
          <a:p>
            <a:r>
              <a:rPr lang="de-DE" sz="1500" dirty="0"/>
              <a:t>Impfserie</a:t>
            </a:r>
          </a:p>
          <a:p>
            <a:r>
              <a:rPr lang="de-DE" sz="1500" dirty="0"/>
              <a:t>Anzahl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E8D39F-FA80-4B3B-A729-1FE129B9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2DDAB6-29BC-4817-B6E4-EB160C8ABAA5}"/>
              </a:ext>
            </a:extLst>
          </p:cNvPr>
          <p:cNvSpPr txBox="1">
            <a:spLocks/>
          </p:cNvSpPr>
          <p:nvPr/>
        </p:nvSpPr>
        <p:spPr>
          <a:xfrm>
            <a:off x="1600200" y="1669082"/>
            <a:ext cx="4335093" cy="34512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500" b="1" dirty="0"/>
              <a:t>Datensatz 1: Google Mobilitätsbericht</a:t>
            </a:r>
          </a:p>
          <a:p>
            <a:r>
              <a:rPr lang="de-DE" sz="1500" dirty="0"/>
              <a:t>Bewegungstrends nach Region für verschiedene Kategorien</a:t>
            </a:r>
          </a:p>
          <a:p>
            <a:r>
              <a:rPr lang="de-DE" sz="1600" b="1" dirty="0"/>
              <a:t>Bundesland</a:t>
            </a:r>
            <a:endParaRPr lang="de-DE" sz="1500" b="1" dirty="0"/>
          </a:p>
          <a:p>
            <a:pPr lvl="1"/>
            <a:r>
              <a:rPr lang="de-DE" sz="1400" dirty="0"/>
              <a:t>Einzelhandel und Erholung</a:t>
            </a:r>
          </a:p>
          <a:p>
            <a:pPr lvl="1"/>
            <a:r>
              <a:rPr lang="de-DE" sz="1400" dirty="0"/>
              <a:t>Lebensmittel und Apotheken</a:t>
            </a:r>
          </a:p>
          <a:p>
            <a:pPr lvl="1"/>
            <a:r>
              <a:rPr lang="de-DE" sz="1400" dirty="0"/>
              <a:t>Öffentlicher Park, Schloss, Waldgebiete, Camping, Aussichtsplattformen</a:t>
            </a:r>
          </a:p>
          <a:p>
            <a:pPr lvl="1"/>
            <a:r>
              <a:rPr lang="de-DE" sz="1400" dirty="0"/>
              <a:t>Bahn Haltestellen, Taxistand, Raststätten, Bahnhöfe</a:t>
            </a:r>
          </a:p>
          <a:p>
            <a:pPr lvl="1"/>
            <a:r>
              <a:rPr lang="de-DE" sz="1400" dirty="0"/>
              <a:t>Wohngebiete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FE529AE-D220-4486-8E8E-27FFA432F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76" t="55824" r="27196" b="3538"/>
          <a:stretch/>
        </p:blipFill>
        <p:spPr>
          <a:xfrm>
            <a:off x="1743587" y="3333937"/>
            <a:ext cx="308413" cy="24673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7C3C2DA-AFE7-49BF-8192-8871DDADC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587" y="4603779"/>
            <a:ext cx="276264" cy="24673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36B2F71-8B0B-44C1-AB14-8D7F0A405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579" y="3698037"/>
            <a:ext cx="257211" cy="24673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D261D5B-00D5-4072-8D2D-3A154AED8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587" y="3011819"/>
            <a:ext cx="266737" cy="20957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09157C8F-1062-4F89-B10B-B600DF6B8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7486" y="4215272"/>
            <a:ext cx="257211" cy="24768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AF57251-4257-4DFA-8718-BD6BB12CD125}"/>
              </a:ext>
            </a:extLst>
          </p:cNvPr>
          <p:cNvSpPr txBox="1"/>
          <p:nvPr/>
        </p:nvSpPr>
        <p:spPr>
          <a:xfrm>
            <a:off x="1600200" y="5248275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 Datensätze stehen als .</a:t>
            </a:r>
            <a:r>
              <a:rPr lang="de-DE" sz="1600" dirty="0" err="1"/>
              <a:t>csv</a:t>
            </a:r>
            <a:r>
              <a:rPr lang="de-DE" sz="1600" dirty="0"/>
              <a:t>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24274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2DEF4-42F9-4E61-8FDC-EA05CB7E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39" y="308038"/>
            <a:ext cx="7729728" cy="1188720"/>
          </a:xfrm>
        </p:spPr>
        <p:txBody>
          <a:bodyPr/>
          <a:lstStyle/>
          <a:p>
            <a:r>
              <a:rPr lang="de-DE" dirty="0"/>
              <a:t>Daten Input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911BD7-E4E4-40E2-966C-9614F40A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EB64399-DA62-4220-A702-F30351B993D9}"/>
              </a:ext>
            </a:extLst>
          </p:cNvPr>
          <p:cNvSpPr/>
          <p:nvPr/>
        </p:nvSpPr>
        <p:spPr>
          <a:xfrm>
            <a:off x="2197917" y="1607628"/>
            <a:ext cx="1988190" cy="4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9AD352-54ED-4BC3-A1F4-DD3558BF842C}"/>
              </a:ext>
            </a:extLst>
          </p:cNvPr>
          <p:cNvSpPr/>
          <p:nvPr/>
        </p:nvSpPr>
        <p:spPr>
          <a:xfrm>
            <a:off x="2197917" y="3270745"/>
            <a:ext cx="1971409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Vaccination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16008D6-CC62-4425-8A8B-699D2F748DFE}"/>
              </a:ext>
            </a:extLst>
          </p:cNvPr>
          <p:cNvSpPr/>
          <p:nvPr/>
        </p:nvSpPr>
        <p:spPr>
          <a:xfrm>
            <a:off x="2197918" y="2260920"/>
            <a:ext cx="1971410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Mobility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Loading of historic data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2EF4337-CA6A-4A24-A613-8A56268C8919}"/>
              </a:ext>
            </a:extLst>
          </p:cNvPr>
          <p:cNvSpPr/>
          <p:nvPr/>
        </p:nvSpPr>
        <p:spPr>
          <a:xfrm>
            <a:off x="2197918" y="4292976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Subregion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40AFB95B-6216-46EE-9917-0AE8695F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9" y="3740822"/>
            <a:ext cx="309805" cy="30980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051526A-0955-4690-978A-5DD51F4A0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40" y="2743157"/>
            <a:ext cx="293935" cy="293935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BE3B8959-6DCB-4990-9D56-ACDC34AD06E3}"/>
              </a:ext>
            </a:extLst>
          </p:cNvPr>
          <p:cNvSpPr txBox="1"/>
          <p:nvPr/>
        </p:nvSpPr>
        <p:spPr>
          <a:xfrm>
            <a:off x="2923563" y="4763751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5DC7F21-89BB-4BCA-9C2C-A857E466EBC9}"/>
              </a:ext>
            </a:extLst>
          </p:cNvPr>
          <p:cNvSpPr/>
          <p:nvPr/>
        </p:nvSpPr>
        <p:spPr>
          <a:xfrm>
            <a:off x="2206307" y="5351328"/>
            <a:ext cx="1971408" cy="859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Resident data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Scraping of data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EE17F2FD-8EFF-4D0C-A354-762E09FC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344" y="1607627"/>
            <a:ext cx="2552082" cy="3011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B2DADC-83F7-4E9E-B38F-B04071B59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160" y="1607627"/>
            <a:ext cx="2365336" cy="3177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DED8C6E-B700-4005-9C46-2E8250186024}"/>
              </a:ext>
            </a:extLst>
          </p:cNvPr>
          <p:cNvSpPr/>
          <p:nvPr/>
        </p:nvSpPr>
        <p:spPr>
          <a:xfrm>
            <a:off x="1924050" y="2213295"/>
            <a:ext cx="2552082" cy="1985802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437A3F9-4017-49BE-B294-89DA75BFAAEF}"/>
              </a:ext>
            </a:extLst>
          </p:cNvPr>
          <p:cNvSpPr txBox="1"/>
          <p:nvPr/>
        </p:nvSpPr>
        <p:spPr>
          <a:xfrm>
            <a:off x="2915173" y="5834217"/>
            <a:ext cx="5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4" grpId="0"/>
      <p:bldP spid="37" grpId="0" animBg="1"/>
      <p:bldP spid="38" grpId="0"/>
    </p:bldLst>
  </p:timing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649</Words>
  <Application>Microsoft Office PowerPoint</Application>
  <PresentationFormat>Breitbild</PresentationFormat>
  <Paragraphs>273</Paragraphs>
  <Slides>37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Arial</vt:lpstr>
      <vt:lpstr>Calibri</vt:lpstr>
      <vt:lpstr>Gill Sans MT</vt:lpstr>
      <vt:lpstr>Times New Roman</vt:lpstr>
      <vt:lpstr>Wingdings</vt:lpstr>
      <vt:lpstr>Paket</vt:lpstr>
      <vt:lpstr>Finale Präsentation Programming Languages for DS</vt:lpstr>
      <vt:lpstr>agenda</vt:lpstr>
      <vt:lpstr>PowerPoint-Präsentation</vt:lpstr>
      <vt:lpstr>PowerPoint-Präsentation</vt:lpstr>
      <vt:lpstr>Konzeptionelles vorgehen</vt:lpstr>
      <vt:lpstr>Konzeptionelles vorgehen</vt:lpstr>
      <vt:lpstr>Konzeptionelles vorgehen</vt:lpstr>
      <vt:lpstr>Blick auf unsere Daten</vt:lpstr>
      <vt:lpstr>Daten Input</vt:lpstr>
      <vt:lpstr>Daten Input</vt:lpstr>
      <vt:lpstr>Datenbereinigung und Vorbereitung</vt:lpstr>
      <vt:lpstr>Konzeptionelles vorgehen</vt:lpstr>
      <vt:lpstr>Anreicherung der Daten Einwohnerzahlen</vt:lpstr>
      <vt:lpstr>Anreicherung der Daten Einwohnerzahlen</vt:lpstr>
      <vt:lpstr>Anreicherung der Daten Länderschlüssel</vt:lpstr>
      <vt:lpstr>Datensatz 1: Google Mobilitätsbericht</vt:lpstr>
      <vt:lpstr>Datensatz 1: Google Mobilitätsbericht</vt:lpstr>
      <vt:lpstr>Datensatz 2: DBI Impfdaten</vt:lpstr>
      <vt:lpstr>Datensatz 2: DBI Impfdaten</vt:lpstr>
      <vt:lpstr>Konzeptionelles vorgehen</vt:lpstr>
      <vt:lpstr>zusammenführung</vt:lpstr>
      <vt:lpstr>zusammenführung</vt:lpstr>
      <vt:lpstr>zusammenführung</vt:lpstr>
      <vt:lpstr>Datenanalyse</vt:lpstr>
      <vt:lpstr>Konzeptionelles vorgehen</vt:lpstr>
      <vt:lpstr>Konzeptionelles vorgehen</vt:lpstr>
      <vt:lpstr>Vorgehensweise</vt:lpstr>
      <vt:lpstr>Vorgehensweise</vt:lpstr>
      <vt:lpstr>Usecase</vt:lpstr>
      <vt:lpstr>Frame</vt:lpstr>
      <vt:lpstr>Variablen</vt:lpstr>
      <vt:lpstr>Metriken</vt:lpstr>
      <vt:lpstr>Dashboard</vt:lpstr>
      <vt:lpstr>Map</vt:lpstr>
      <vt:lpstr>Map - Code</vt:lpstr>
      <vt:lpstr>Daten</vt:lpstr>
      <vt:lpstr>Fazit und 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Analytisches Supply chain management</dc:title>
  <dc:creator>Nadja Herrmann</dc:creator>
  <cp:lastModifiedBy>Friz, Marc (415)</cp:lastModifiedBy>
  <cp:revision>209</cp:revision>
  <dcterms:created xsi:type="dcterms:W3CDTF">2020-08-24T20:58:18Z</dcterms:created>
  <dcterms:modified xsi:type="dcterms:W3CDTF">2021-11-08T14:08:14Z</dcterms:modified>
</cp:coreProperties>
</file>