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9"/>
  </p:notesMasterIdLst>
  <p:sldIdLst>
    <p:sldId id="275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0"/>
      <p:bold r:id="rId21"/>
      <p:italic r:id="rId22"/>
      <p:boldItalic r:id="rId23"/>
    </p:embeddedFont>
    <p:embeddedFont>
      <p:font typeface="Barlow Medium" panose="00000600000000000000" pitchFamily="2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D72C304-A1CE-E6F0-B201-8B27A78E66D4}" name="Sanchez, Victor" initials="SV" userId="S::V.Sanchez.Martin@tue.nl::aaf352db-7e1d-420d-83ee-b903fe9f621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08" y="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VOLVE Titelfolie 1">
  <p:cSld name="TITLE_1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3" y="0"/>
            <a:ext cx="9196891" cy="517325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subTitle" idx="1"/>
          </p:nvPr>
        </p:nvSpPr>
        <p:spPr>
          <a:xfrm>
            <a:off x="553175" y="3224850"/>
            <a:ext cx="8064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14276"/>
              </a:buClr>
              <a:buSzPts val="1800"/>
              <a:buNone/>
              <a:defRPr>
                <a:solidFill>
                  <a:srgbClr val="014276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3">
            <a:alphaModFix/>
          </a:blip>
          <a:srcRect l="29108" t="31840" r="29099" b="33407"/>
          <a:stretch/>
        </p:blipFill>
        <p:spPr>
          <a:xfrm>
            <a:off x="3616300" y="839900"/>
            <a:ext cx="1900051" cy="223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1"/>
          </p:nvPr>
        </p:nvSpPr>
        <p:spPr>
          <a:xfrm>
            <a:off x="311700" y="3516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14276"/>
              </a:buClr>
              <a:buSzPts val="1800"/>
              <a:buNone/>
              <a:defRPr>
                <a:solidFill>
                  <a:srgbClr val="014276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2">
            <a:alphaModFix/>
          </a:blip>
          <a:srcRect l="28155" t="31840" r="28562" b="33407"/>
          <a:stretch/>
        </p:blipFill>
        <p:spPr>
          <a:xfrm>
            <a:off x="3371600" y="1206950"/>
            <a:ext cx="1967875" cy="223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t="5873" r="8500"/>
          <a:stretch/>
        </p:blipFill>
        <p:spPr>
          <a:xfrm>
            <a:off x="0" y="302275"/>
            <a:ext cx="8366702" cy="4841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ED8C-981D-4800-AF6E-AF624158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3096-0168-4175-9CB2-4920D900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01903-6916-40BD-9746-A40DF08D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9E-0F98-442E-BEE0-C2A8465279DE}" type="datetimeFigureOut">
              <a:rPr lang="LID4096" smtClean="0"/>
              <a:t>02/10/2023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7972A-0F9A-4F9B-9080-EB61CC8B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4BB2E-3291-416F-9183-40549CD2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7FEA-5E9D-4271-9AD3-037B8F3B97B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4942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CD4F-EC81-4DC5-9187-F18C00675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8F1F8-C4FD-43A9-BE42-EEA515B5F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7CB1F-BEBF-4500-A413-DD94FBA3F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C2B41-965F-4D7B-908E-C9A3F4D95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9E-0F98-442E-BEE0-C2A8465279DE}" type="datetimeFigureOut">
              <a:rPr lang="LID4096" smtClean="0"/>
              <a:t>02/10/2023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98A5E-4B8B-4908-876A-68ACC782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0E9A72-88EB-484E-B120-41BA660A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7FEA-5E9D-4271-9AD3-037B8F3B97B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8876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4108-D7D5-4983-85BC-802A430AC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53EE5-5849-44A5-94AA-BE564D9B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7CD71-252E-4EE0-998C-51ADE0431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AEAB4-5C17-4EC3-904A-A40E171A4F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4E195-7D2D-40D6-93F3-038E04F7B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7EDCB-8925-4647-941D-92ADDC15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3219E-0F98-442E-BEE0-C2A8465279DE}" type="datetimeFigureOut">
              <a:rPr lang="LID4096" smtClean="0"/>
              <a:t>02/10/2023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85714C-DD2C-47D5-A1E7-48B47448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66BCE-705E-4D23-85BB-6AE5F8386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E7FEA-5E9D-4271-9AD3-037B8F3B97B1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3346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3" y="0"/>
            <a:ext cx="9196891" cy="51732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50575" y="445025"/>
            <a:ext cx="77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49846" y="1152475"/>
            <a:ext cx="8022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550575" y="445025"/>
            <a:ext cx="77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33156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1"/>
          </p:nvPr>
        </p:nvSpPr>
        <p:spPr>
          <a:xfrm>
            <a:off x="484422" y="1389600"/>
            <a:ext cx="40821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/>
          </p:nvPr>
        </p:nvSpPr>
        <p:spPr>
          <a:xfrm>
            <a:off x="417900" y="1392592"/>
            <a:ext cx="4045200" cy="10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ubTitle" idx="1"/>
          </p:nvPr>
        </p:nvSpPr>
        <p:spPr>
          <a:xfrm>
            <a:off x="478800" y="2511592"/>
            <a:ext cx="3771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430453" y="4165801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311700" y="3044268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14276"/>
              </a:buClr>
              <a:buSzPts val="2800"/>
              <a:buFont typeface="Barlow"/>
              <a:buNone/>
              <a:defRPr sz="2800">
                <a:solidFill>
                  <a:srgbClr val="014276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arlow"/>
              <a:buChar char="●"/>
              <a:defRPr sz="180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●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○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"/>
              <a:buChar char="■"/>
              <a:defRPr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  <p:sldLayoutId id="2147483663" r:id="rId12"/>
    <p:sldLayoutId id="214748366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07/s11265-018-1414-3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.ele.tue.nl/sdf3" TargetMode="External"/><Relationship Id="rId2" Type="http://schemas.openxmlformats.org/officeDocument/2006/relationships/hyperlink" Target="http://computationalmodeling.info/cmw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ndertitel 2">
            <a:extLst>
              <a:ext uri="{FF2B5EF4-FFF2-40B4-BE49-F238E27FC236}">
                <a16:creationId xmlns:a16="http://schemas.microsoft.com/office/drawing/2014/main" id="{521B4C2C-FF3B-72DB-273A-98B895B9A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175" y="3224849"/>
            <a:ext cx="8064300" cy="1224967"/>
          </a:xfrm>
        </p:spPr>
        <p:txBody>
          <a:bodyPr>
            <a:normAutofit fontScale="92500" lnSpcReduction="20000"/>
          </a:bodyPr>
          <a:lstStyle/>
          <a:p>
            <a:r>
              <a:rPr lang="nl-NL" dirty="0">
                <a:latin typeface="Barlow Medium"/>
              </a:rPr>
              <a:t>Dataflow Performance </a:t>
            </a:r>
            <a:r>
              <a:rPr lang="nl-NL" dirty="0" err="1">
                <a:latin typeface="Barlow Medium"/>
              </a:rPr>
              <a:t>Modeling</a:t>
            </a:r>
            <a:r>
              <a:rPr lang="nl-NL" dirty="0">
                <a:latin typeface="Barlow Medium"/>
              </a:rPr>
              <a:t> Tutorial</a:t>
            </a:r>
          </a:p>
          <a:p>
            <a:r>
              <a:rPr lang="en-US" dirty="0">
                <a:solidFill>
                  <a:schemeClr val="dk2"/>
                </a:solidFill>
                <a:latin typeface="Barlow Medium"/>
              </a:rPr>
              <a:t>Marc Geilen, m.c.w.geilen@tue.nl</a:t>
            </a:r>
          </a:p>
          <a:p>
            <a:r>
              <a:rPr lang="en-US" dirty="0">
                <a:solidFill>
                  <a:schemeClr val="dk2"/>
                </a:solidFill>
                <a:latin typeface="Barlow Medium"/>
              </a:rPr>
              <a:t>Electronic Systems, Dept. Electrical Engineering, Eindhoven university of Technology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AC5DB3D-BE18-2C8A-1568-96B312B4DC69}"/>
              </a:ext>
            </a:extLst>
          </p:cNvPr>
          <p:cNvSpPr txBox="1"/>
          <p:nvPr/>
        </p:nvSpPr>
        <p:spPr>
          <a:xfrm>
            <a:off x="2519532" y="4373765"/>
            <a:ext cx="4597618" cy="234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Barlow"/>
                <a:sym typeface="Barlow"/>
              </a:rPr>
              <a:t>Research funded by European Commission under grant agreement number 101070374</a:t>
            </a:r>
          </a:p>
        </p:txBody>
      </p:sp>
    </p:spTree>
    <p:extLst>
      <p:ext uri="{BB962C8B-B14F-4D97-AF65-F5344CB8AC3E}">
        <p14:creationId xmlns:p14="http://schemas.microsoft.com/office/powerpoint/2010/main" val="3298793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ED8C-981D-4800-AF6E-AF624158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3096-0168-4175-9CB2-4920D900C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Analysis provides performance numbers</a:t>
            </a:r>
          </a:p>
          <a:p>
            <a:pPr lvl="0"/>
            <a:r>
              <a:t>Models allow (automatic) exploration of </a:t>
            </a:r>
            <a:r>
              <a:rPr b="1"/>
              <a:t>trade-offs</a:t>
            </a:r>
            <a:r>
              <a:t> between </a:t>
            </a:r>
            <a:r>
              <a:rPr b="1"/>
              <a:t>resource allocation</a:t>
            </a:r>
            <a:r>
              <a:t> and </a:t>
            </a:r>
            <a:r>
              <a:rPr b="1"/>
              <a:t>performance</a:t>
            </a:r>
          </a:p>
          <a:p>
            <a:pPr lvl="1"/>
            <a:r>
              <a:t>e.g., buffer size vs throughput</a:t>
            </a:r>
          </a:p>
          <a:p>
            <a:pPr lvl="0"/>
            <a:r>
              <a:t>feedback about performance bottleneck may provide guidance for design-space exploration.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44108-D7D5-4983-85BC-802A430A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Scaling and Dynamism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53EE5-5849-44A5-94AA-BE564D9BE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846" y="1152475"/>
            <a:ext cx="4514826" cy="3416400"/>
          </a:xfrm>
        </p:spPr>
        <p:txBody>
          <a:bodyPr>
            <a:normAutofit/>
          </a:bodyPr>
          <a:lstStyle/>
          <a:p>
            <a:pPr lvl="0"/>
            <a:r>
              <a:rPr dirty="0"/>
              <a:t>we need to go to millions (?) of neurons</a:t>
            </a:r>
          </a:p>
          <a:p>
            <a:pPr lvl="0"/>
            <a:r>
              <a:rPr dirty="0"/>
              <a:t>multi-rate</a:t>
            </a:r>
          </a:p>
          <a:p>
            <a:pPr lvl="0"/>
            <a:r>
              <a:rPr dirty="0"/>
              <a:t>varying delays</a:t>
            </a:r>
          </a:p>
          <a:p>
            <a:pPr lvl="0"/>
            <a:r>
              <a:rPr dirty="0"/>
              <a:t>modes / scenarios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76468698"/>
              </p:ext>
            </p:extLst>
          </p:nvPr>
        </p:nvGraphicFramePr>
        <p:xfrm>
          <a:off x="1073041" y="2860675"/>
          <a:ext cx="385762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1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100"/>
                        <a:t>mode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100"/>
                        <a:t>rd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100"/>
                        <a:t>ii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100"/>
                        <a:t>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100"/>
                        <a:t>wr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100"/>
                        <a:t>ri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10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10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10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100"/>
                        <a:t>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100"/>
                        <a:t>cm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10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10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10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10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100"/>
                        <a:t>ro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100"/>
                        <a:t>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10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10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sz="11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1" descr="./figures/cm.svg"/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5340567" y="1304402"/>
            <a:ext cx="3209501" cy="84170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44797173-D66F-24FC-2027-9180736FB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7606" y="2571750"/>
            <a:ext cx="2078749" cy="20721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CD4F-EC81-4DC5-9187-F18C0067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Gantt chart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437CB1F-BEBF-4500-A413-DD94FBA3F07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⋅​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𝑟𝑖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⋅​</m:t>
                              </m:r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⋅​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𝑟𝑜</m:t>
                              </m:r>
                            </m:e>
                          </m:d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⋅​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437CB1F-BEBF-4500-A413-DD94FBA3F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./figures/trace.svg"/>
          <p:cNvPicPr>
            <a:picLocks noGrp="1"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928524" y="1732236"/>
            <a:ext cx="7405851" cy="292576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ED8C-981D-4800-AF6E-AF624158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Compositionality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03096-0168-4175-9CB2-4920D900C8F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lvl="0"/>
                <a:r>
                  <a:rPr lang="nl-NL" dirty="0"/>
                  <a:t>Computing the overall max-plus matrix is still efficient</a:t>
                </a:r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𝑟𝑖</m:t>
                          </m:r>
                        </m:sub>
                        <m:sup>
                          <m:r>
                            <a:rPr lang="nl-NL" b="0" i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  <m:sSup>
                        <m:sSupPr>
                          <m:ctrlPr>
                            <a:rPr lang="nl-NL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b="1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nl-NL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nl-NL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nl-NL" b="1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𝑐𝑚</m:t>
                                  </m:r>
                                </m:sub>
                                <m:sup>
                                  <m:r>
                                    <a:rPr lang="nl-NL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l-NL" b="1">
                                      <a:latin typeface="Cambria Math" panose="02040503050406030204" pitchFamily="18" charset="0"/>
                                    </a:rPr>
                                    <m:t>𝐀</m:t>
                                  </m:r>
                                </m:e>
                                <m:sub>
                                  <m:r>
                                    <a:rPr lang="nl-NL" b="0" i="1" smtClean="0">
                                      <a:latin typeface="Cambria Math" panose="02040503050406030204" pitchFamily="18" charset="0"/>
                                    </a:rPr>
                                    <m:t>𝑟𝑜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sSubSup>
                        <m:sSubSupPr>
                          <m:ctrlPr>
                            <a:rPr lang="nl-NL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NL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nl-NL" b="0" i="1" smtClean="0">
                              <a:latin typeface="Cambria Math" panose="02040503050406030204" pitchFamily="18" charset="0"/>
                            </a:rPr>
                            <m:t>𝑟𝑜</m:t>
                          </m:r>
                        </m:sub>
                        <m:sup>
                          <m:r>
                            <a:rPr lang="nl-NL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bSup>
                    </m:oMath>
                  </m:oMathPara>
                </a14:m>
                <a:endParaRPr lang="nl-NL" dirty="0"/>
              </a:p>
              <a:p>
                <a:pPr lvl="0"/>
                <a:r>
                  <a:rPr lang="nl-NL" dirty="0"/>
                  <a:t>Tracking critical path still possible</a:t>
                </a:r>
              </a:p>
              <a:p>
                <a:pPr lvl="0"/>
                <a:r>
                  <a:rPr lang="nl-NL" dirty="0" err="1"/>
                  <a:t>Repetition</a:t>
                </a:r>
                <a:r>
                  <a:rPr lang="nl-NL" dirty="0"/>
                  <a:t> </a:t>
                </a:r>
                <a:r>
                  <a:rPr lang="nl-NL" dirty="0" err="1"/>
                  <a:t>patterns</a:t>
                </a:r>
                <a:r>
                  <a:rPr lang="nl-NL" dirty="0"/>
                  <a:t> </a:t>
                </a:r>
                <a:r>
                  <a:rPr lang="nl-NL" dirty="0" err="1"/>
                  <a:t>can</a:t>
                </a:r>
                <a:r>
                  <a:rPr lang="nl-NL" dirty="0"/>
                  <a:t> </a:t>
                </a:r>
                <a:r>
                  <a:rPr lang="nl-NL" dirty="0" err="1"/>
                  <a:t>be</a:t>
                </a:r>
                <a:r>
                  <a:rPr lang="nl-NL" dirty="0"/>
                  <a:t> </a:t>
                </a:r>
                <a:r>
                  <a:rPr lang="nl-NL" dirty="0" err="1"/>
                  <a:t>compositionally</a:t>
                </a:r>
                <a:r>
                  <a:rPr lang="nl-NL" dirty="0"/>
                  <a:t> </a:t>
                </a:r>
                <a:r>
                  <a:rPr lang="nl-NL" dirty="0" err="1"/>
                  <a:t>computed</a:t>
                </a:r>
                <a:r>
                  <a:rPr lang="nl-NL" dirty="0"/>
                  <a:t> from modules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03096-0168-4175-9CB2-4920D900C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kstvak 3">
            <a:extLst>
              <a:ext uri="{FF2B5EF4-FFF2-40B4-BE49-F238E27FC236}">
                <a16:creationId xmlns:a16="http://schemas.microsoft.com/office/drawing/2014/main" id="{57A0476F-DE3A-3D9F-94FD-46F1FE3FAD12}"/>
              </a:ext>
            </a:extLst>
          </p:cNvPr>
          <p:cNvSpPr txBox="1"/>
          <p:nvPr/>
        </p:nvSpPr>
        <p:spPr>
          <a:xfrm>
            <a:off x="850948" y="3952507"/>
            <a:ext cx="7420396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50" dirty="0">
                <a:solidFill>
                  <a:schemeClr val="dk2"/>
                </a:solidFill>
                <a:latin typeface="Barlow"/>
                <a:sym typeface="Barlow"/>
              </a:rPr>
              <a:t>van der Vlugt, S., Alizadeh Ara, H., de Jong, R. et al. </a:t>
            </a:r>
            <a:r>
              <a:rPr lang="nl-NL" sz="1050" dirty="0" err="1">
                <a:solidFill>
                  <a:schemeClr val="dk2"/>
                </a:solidFill>
                <a:latin typeface="Barlow"/>
                <a:sym typeface="Barlow"/>
              </a:rPr>
              <a:t>Modeling</a:t>
            </a:r>
            <a:r>
              <a:rPr lang="nl-NL" sz="1050" dirty="0">
                <a:solidFill>
                  <a:schemeClr val="dk2"/>
                </a:solidFill>
                <a:latin typeface="Barlow"/>
                <a:sym typeface="Barlow"/>
              </a:rPr>
              <a:t> and Analysis of FPGA Accelerators </a:t>
            </a:r>
            <a:r>
              <a:rPr lang="nl-NL" sz="1050" dirty="0" err="1">
                <a:solidFill>
                  <a:schemeClr val="dk2"/>
                </a:solidFill>
                <a:latin typeface="Barlow"/>
                <a:sym typeface="Barlow"/>
              </a:rPr>
              <a:t>for</a:t>
            </a:r>
            <a:r>
              <a:rPr lang="nl-NL" sz="1050" dirty="0">
                <a:solidFill>
                  <a:schemeClr val="dk2"/>
                </a:solidFill>
                <a:latin typeface="Barlow"/>
                <a:sym typeface="Barlow"/>
              </a:rPr>
              <a:t> Real-Time Streaming Video Processing in </a:t>
            </a:r>
            <a:r>
              <a:rPr lang="nl-NL" sz="1050" dirty="0" err="1">
                <a:solidFill>
                  <a:schemeClr val="dk2"/>
                </a:solidFill>
                <a:latin typeface="Barlow"/>
                <a:sym typeface="Barlow"/>
              </a:rPr>
              <a:t>the</a:t>
            </a:r>
            <a:r>
              <a:rPr lang="nl-NL" sz="1050" dirty="0">
                <a:solidFill>
                  <a:schemeClr val="dk2"/>
                </a:solidFill>
                <a:latin typeface="Barlow"/>
                <a:sym typeface="Barlow"/>
              </a:rPr>
              <a:t> Healthcare Domain. J </a:t>
            </a:r>
            <a:r>
              <a:rPr lang="nl-NL" sz="1050" dirty="0" err="1">
                <a:solidFill>
                  <a:schemeClr val="dk2"/>
                </a:solidFill>
                <a:latin typeface="Barlow"/>
                <a:sym typeface="Barlow"/>
              </a:rPr>
              <a:t>Sign</a:t>
            </a:r>
            <a:r>
              <a:rPr lang="nl-NL" sz="1050" dirty="0">
                <a:solidFill>
                  <a:schemeClr val="dk2"/>
                </a:solidFill>
                <a:latin typeface="Barlow"/>
                <a:sym typeface="Barlow"/>
              </a:rPr>
              <a:t> </a:t>
            </a:r>
            <a:r>
              <a:rPr lang="nl-NL" sz="1050" dirty="0" err="1">
                <a:solidFill>
                  <a:schemeClr val="dk2"/>
                </a:solidFill>
                <a:latin typeface="Barlow"/>
                <a:sym typeface="Barlow"/>
              </a:rPr>
              <a:t>Process</a:t>
            </a:r>
            <a:r>
              <a:rPr lang="nl-NL" sz="1050" dirty="0">
                <a:solidFill>
                  <a:schemeClr val="dk2"/>
                </a:solidFill>
                <a:latin typeface="Barlow"/>
                <a:sym typeface="Barlow"/>
              </a:rPr>
              <a:t> </a:t>
            </a:r>
            <a:r>
              <a:rPr lang="nl-NL" sz="1050" dirty="0" err="1">
                <a:solidFill>
                  <a:schemeClr val="dk2"/>
                </a:solidFill>
                <a:latin typeface="Barlow"/>
                <a:sym typeface="Barlow"/>
              </a:rPr>
              <a:t>Syst</a:t>
            </a:r>
            <a:r>
              <a:rPr lang="nl-NL" sz="1050" dirty="0">
                <a:solidFill>
                  <a:schemeClr val="dk2"/>
                </a:solidFill>
                <a:latin typeface="Barlow"/>
                <a:sym typeface="Barlow"/>
              </a:rPr>
              <a:t> 91, 75–91 (2019). </a:t>
            </a:r>
            <a:r>
              <a:rPr lang="nl-NL" sz="1050" dirty="0">
                <a:solidFill>
                  <a:schemeClr val="dk2"/>
                </a:solidFill>
                <a:latin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https://doi.org/10.1007/s11265-018-1414-3</a:t>
            </a:r>
          </a:p>
          <a:p>
            <a:endParaRPr lang="nl-NL" sz="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ED8C-981D-4800-AF6E-AF624158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3096-0168-4175-9CB2-4920D900C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dirty="0">
                <a:hlinkClick r:id="rId2"/>
              </a:rPr>
              <a:t>http://computationalmodeling.info/cmwb</a:t>
            </a:r>
          </a:p>
          <a:p>
            <a:pPr lvl="0"/>
            <a:r>
              <a:rPr dirty="0">
                <a:hlinkClick r:id="rId3"/>
              </a:rPr>
              <a:t>http://www.es.ele.tue.nl/sdf3</a:t>
            </a:r>
            <a:endParaRPr lang="nl-NL" dirty="0">
              <a:hlinkClick r:id="rId3"/>
            </a:endParaRPr>
          </a:p>
          <a:p>
            <a:pPr lvl="0"/>
            <a:r>
              <a:rPr lang="nl-NL" dirty="0">
                <a:hlinkClick r:id="rId3"/>
              </a:rPr>
              <a:t>https://github.com/Model-Based-Design-Lab/cmlib</a:t>
            </a:r>
          </a:p>
          <a:p>
            <a:pPr lvl="0"/>
            <a:r>
              <a:rPr lang="nl-NL" dirty="0">
                <a:hlinkClick r:id="rId3"/>
              </a:rPr>
              <a:t>https://computationalmodeling.info/static/mpd/</a:t>
            </a:r>
            <a:endParaRPr dirty="0">
              <a:hlinkClick r:id="rId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ED8C-981D-4800-AF6E-AF624158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Context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3096-0168-4175-9CB2-4920D900C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WP6, compositional analysis methods for design space exploration</a:t>
            </a:r>
          </a:p>
          <a:p>
            <a:pPr lvl="0"/>
            <a:r>
              <a:rPr dirty="0"/>
              <a:t>Analysis techniques to assess performance of a proposed mapping</a:t>
            </a:r>
          </a:p>
          <a:p>
            <a:pPr lvl="0"/>
            <a:r>
              <a:rPr dirty="0"/>
              <a:t>Feedback about bottlenecks or critical paths</a:t>
            </a:r>
          </a:p>
          <a:p>
            <a:pPr lvl="1"/>
            <a:r>
              <a:rPr dirty="0"/>
              <a:t>to support exploration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ED8C-981D-4800-AF6E-AF624158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Dataflow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3096-0168-4175-9CB2-4920D900C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b="1" dirty="0"/>
              <a:t>Dataflow</a:t>
            </a:r>
            <a:r>
              <a:rPr dirty="0"/>
              <a:t>: model of activities and dependencies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77338D9-27F6-CABF-94FF-09DF47DAE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6004" y="2083890"/>
            <a:ext cx="6161513" cy="1907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ED8C-981D-4800-AF6E-AF624158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03096-0168-4175-9CB2-4920D900C8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t>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9FDC908-62FD-2004-5FF0-65C394041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3702" y="2636455"/>
            <a:ext cx="6057900" cy="158115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F329320-6E21-E0CC-EE27-0C306EFB8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4752" y="1408690"/>
            <a:ext cx="449580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CD4F-EC81-4DC5-9187-F18C0067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Gantt chart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7CB1F-BEBF-4500-A413-DD94FBA3F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Maximum throughput ASAP execution</a:t>
            </a:r>
          </a:p>
        </p:txBody>
      </p:sp>
      <p:pic>
        <p:nvPicPr>
          <p:cNvPr id="3" name="Picture 1" descr="./figures/gantt-max-throughput.svg"/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890750" y="1823545"/>
            <a:ext cx="7647897" cy="22817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CD4F-EC81-4DC5-9187-F18C0067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Gantt chart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7CB1F-BEBF-4500-A413-DD94FBA3F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Input dependencies</a:t>
            </a:r>
          </a:p>
        </p:txBody>
      </p:sp>
      <p:pic>
        <p:nvPicPr>
          <p:cNvPr id="3" name="Picture 1" descr="./figures/gantt-irregular-input.svg"/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63372" y="1863506"/>
            <a:ext cx="7617256" cy="188080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CD4F-EC81-4DC5-9187-F18C0067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Gantt chart (3)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7CB1F-BEBF-4500-A413-DD94FBA3F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t>Buffer capacity bottleneck</a:t>
            </a:r>
          </a:p>
        </p:txBody>
      </p:sp>
      <p:pic>
        <p:nvPicPr>
          <p:cNvPr id="3" name="Picture 1" descr="./figures/gantt-buffer-bottleneck.svg"/>
          <p:cNvPicPr>
            <a:picLocks noGrp="1"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796158" y="1673444"/>
            <a:ext cx="7920129" cy="174373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ED8C-981D-4800-AF6E-AF624158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Max-plus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03096-0168-4175-9CB2-4920D900C8F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dirty="0"/>
                  <a:t>a </a:t>
                </a:r>
                <a:r>
                  <a:rPr b="1" dirty="0"/>
                  <a:t>linear algebra</a:t>
                </a:r>
                <a:r>
                  <a:rPr dirty="0"/>
                  <a:t> for logistics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𝑥</m:t>
                    </m:r>
                    <m:r>
                      <a:rPr>
                        <a:latin typeface="Cambria Math" panose="02040503050406030204" pitchFamily="18" charset="0"/>
                      </a:rPr>
                      <m:t>⊕</m:t>
                    </m:r>
                    <m:r>
                      <a:rPr>
                        <a:latin typeface="Cambria Math" panose="02040503050406030204" pitchFamily="18" charset="0"/>
                      </a:rPr>
                      <m:t>𝑦</m:t>
                    </m:r>
                    <m:r>
                      <a:rPr>
                        <a:latin typeface="Cambria Math" panose="02040503050406030204" pitchFamily="18" charset="0"/>
                      </a:rPr>
                      <m:t>⊗</m:t>
                    </m:r>
                    <m:r>
                      <a:rPr>
                        <a:latin typeface="Cambria Math" panose="02040503050406030204" pitchFamily="18" charset="0"/>
                      </a:rPr>
                      <m:t>𝑧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dirty="0"/>
              </a:p>
              <a:p>
                <a:pPr lvl="0"/>
                <a:r>
                  <a:rPr dirty="0"/>
                  <a:t>Including </a:t>
                </a:r>
                <a:r>
                  <a:rPr b="1" dirty="0"/>
                  <a:t>matrix-vector calculus</a:t>
                </a:r>
              </a:p>
              <a:p>
                <a:pPr lvl="0"/>
                <a:r>
                  <a:rPr b="1" dirty="0"/>
                  <a:t>Linear system</a:t>
                </a:r>
                <a:r>
                  <a:rPr dirty="0"/>
                  <a:t> with state matrix</a:t>
                </a:r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  <m:e>
                                <m:r>
                                  <a:rPr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03096-0168-4175-9CB2-4920D900C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6ED8C-981D-4800-AF6E-AF624158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Performance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03096-0168-4175-9CB2-4920D900C8F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0"/>
                <a:r>
                  <a:rPr lang="nl-NL" b="1" dirty="0"/>
                  <a:t>Throughput</a:t>
                </a:r>
                <a:r>
                  <a:rPr lang="nl-NL" dirty="0"/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S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SA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ar-SA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ar-SA" dirty="0"/>
                  <a:t> </a:t>
                </a:r>
                <a:r>
                  <a:rPr lang="nl-NL" dirty="0"/>
                  <a:t>if </a:t>
                </a:r>
                <a14:m>
                  <m:oMath xmlns:m="http://schemas.openxmlformats.org/officeDocument/2006/math">
                    <m:r>
                      <a:rPr lang="nl-NL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nl-NL" dirty="0"/>
                  <a:t> is the </a:t>
                </a:r>
                <a:r>
                  <a:rPr lang="nl-NL" b="1" dirty="0"/>
                  <a:t>largest eigenvalue</a:t>
                </a:r>
                <a:r>
                  <a:rPr lang="nl-NL" dirty="0"/>
                  <a:t> of the matrix</a:t>
                </a:r>
              </a:p>
              <a:p>
                <a:pPr lvl="0"/>
                <a:r>
                  <a:rPr lang="nl-NL" b="1" dirty="0"/>
                  <a:t>Latency</a:t>
                </a:r>
                <a:r>
                  <a:rPr lang="nl-NL" dirty="0"/>
                  <a:t> can be computed from state space matrices</a:t>
                </a:r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1" i="0" smtClean="0"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nl-NL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1" i="0" smtClean="0">
                          <a:latin typeface="Cambria Math" panose="02040503050406030204" pitchFamily="18" charset="0"/>
                        </a:rPr>
                        <m:t>𝐂</m:t>
                      </m:r>
                      <m:sSup>
                        <m:sSupPr>
                          <m:ctrlPr>
                            <a:rPr lang="nl-NL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l-NL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nl-NL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r>
                                <a:rPr lang="nl-NL" b="1" i="0" smtClean="0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</m:d>
                        </m:e>
                        <m:sup>
                          <m:r>
                            <a:rPr lang="nl-NL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nl-NL" b="1" i="0" smtClean="0">
                          <a:latin typeface="Cambria Math" panose="02040503050406030204" pitchFamily="18" charset="0"/>
                        </a:rPr>
                        <m:t>𝐁</m:t>
                      </m:r>
                      <m:r>
                        <a:rPr lang="nl-NL" b="1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nl-NL" b="1" i="0" smtClean="0">
                          <a:latin typeface="Cambria Math" panose="02040503050406030204" pitchFamily="18" charset="0"/>
                        </a:rPr>
                        <m:t>𝐃</m:t>
                      </m:r>
                    </m:oMath>
                  </m:oMathPara>
                </a14:m>
                <a:endParaRPr lang="nl-NL" dirty="0"/>
              </a:p>
              <a:p>
                <a:pPr lvl="0"/>
                <a:r>
                  <a:rPr lang="nl-NL" dirty="0"/>
                  <a:t>Throughput (with buffer size 4)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S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SA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ar-SA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ar-SA" dirty="0"/>
              </a:p>
              <a:p>
                <a:pPr lvl="0"/>
                <a:r>
                  <a:rPr lang="nl-NL" dirty="0"/>
                  <a:t>Latency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S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SA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ar-SA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ar-SA">
                        <a:latin typeface="Cambria Math" panose="02040503050406030204" pitchFamily="18" charset="0"/>
                      </a:rPr>
                      <m:t>→​</m:t>
                    </m:r>
                    <m:r>
                      <a:rPr lang="ar-SA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ar-SA" dirty="0"/>
                  <a:t> </a:t>
                </a:r>
                <a:r>
                  <a:rPr lang="nl-NL" dirty="0"/>
                  <a:t>is </a:t>
                </a:r>
                <a14:m>
                  <m:oMath xmlns:m="http://schemas.openxmlformats.org/officeDocument/2006/math">
                    <m:r>
                      <a:rPr lang="nl-NL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nl-NL" dirty="0"/>
              </a:p>
              <a:p>
                <a:pPr lvl="0"/>
                <a:r>
                  <a:rPr lang="nl-NL" dirty="0"/>
                  <a:t>Latency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S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SA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ar-SA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ar-SA">
                        <a:latin typeface="Cambria Math" panose="02040503050406030204" pitchFamily="18" charset="0"/>
                      </a:rPr>
                      <m:t>→​</m:t>
                    </m:r>
                    <m:r>
                      <a:rPr lang="ar-SA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ar-SA" dirty="0"/>
                  <a:t> </a:t>
                </a:r>
                <a:r>
                  <a:rPr lang="nl-NL" dirty="0"/>
                  <a:t>is </a:t>
                </a:r>
                <a14:m>
                  <m:oMath xmlns:m="http://schemas.openxmlformats.org/officeDocument/2006/math">
                    <m:r>
                      <a:rPr lang="nl-NL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403096-0168-4175-9CB2-4920D900C8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EA297725B07345A163B88421771A63" ma:contentTypeVersion="16" ma:contentTypeDescription="Create a new document." ma:contentTypeScope="" ma:versionID="986fc31c2007afad22a22bf6aae00153">
  <xsd:schema xmlns:xsd="http://www.w3.org/2001/XMLSchema" xmlns:xs="http://www.w3.org/2001/XMLSchema" xmlns:p="http://schemas.microsoft.com/office/2006/metadata/properties" xmlns:ns2="7be21380-17c3-4274-bb19-9b5a3c144f7b" xmlns:ns3="d8da1cfc-f663-4998-9af8-a2dd286931c4" targetNamespace="http://schemas.microsoft.com/office/2006/metadata/properties" ma:root="true" ma:fieldsID="02b1f208ed3f955e5a089f9be05824da" ns2:_="" ns3:_="">
    <xsd:import namespace="7be21380-17c3-4274-bb19-9b5a3c144f7b"/>
    <xsd:import namespace="d8da1cfc-f663-4998-9af8-a2dd286931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21380-17c3-4274-bb19-9b5a3c144f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5f80264a-99e7-47cd-820c-3e92ce78c5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a1cfc-f663-4998-9af8-a2dd286931c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92cb0f68-f421-42c4-b611-c299708cb283}" ma:internalName="TaxCatchAll" ma:showField="CatchAllData" ma:web="d8da1cfc-f663-4998-9af8-a2dd286931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be21380-17c3-4274-bb19-9b5a3c144f7b">
      <Terms xmlns="http://schemas.microsoft.com/office/infopath/2007/PartnerControls"/>
    </lcf76f155ced4ddcb4097134ff3c332f>
    <TaxCatchAll xmlns="d8da1cfc-f663-4998-9af8-a2dd286931c4" xsi:nil="true"/>
  </documentManagement>
</p:properties>
</file>

<file path=customXml/itemProps1.xml><?xml version="1.0" encoding="utf-8"?>
<ds:datastoreItem xmlns:ds="http://schemas.openxmlformats.org/officeDocument/2006/customXml" ds:itemID="{F2E16D56-EDDD-4513-A230-AE81A720F1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225009-A62B-4C27-8158-BAEB0F1EFE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e21380-17c3-4274-bb19-9b5a3c144f7b"/>
    <ds:schemaRef ds:uri="d8da1cfc-f663-4998-9af8-a2dd286931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DA180D-0F23-47E1-877F-52F233B1EE43}">
  <ds:schemaRefs>
    <ds:schemaRef ds:uri="http://schemas.microsoft.com/office/2006/metadata/properties"/>
    <ds:schemaRef ds:uri="http://schemas.microsoft.com/office/infopath/2007/PartnerControls"/>
    <ds:schemaRef ds:uri="7be21380-17c3-4274-bb19-9b5a3c144f7b"/>
    <ds:schemaRef ds:uri="d8da1cfc-f663-4998-9af8-a2dd286931c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386</Words>
  <Application>Microsoft Office PowerPoint</Application>
  <PresentationFormat>Diavoorstelling (16:9)</PresentationFormat>
  <Paragraphs>75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Barlow Medium</vt:lpstr>
      <vt:lpstr>Arial</vt:lpstr>
      <vt:lpstr>Cambria Math</vt:lpstr>
      <vt:lpstr>Barlow</vt:lpstr>
      <vt:lpstr>Simple Light</vt:lpstr>
      <vt:lpstr>PowerPoint-presentatie</vt:lpstr>
      <vt:lpstr>Context &amp; Objectives</vt:lpstr>
      <vt:lpstr>Dataflow Models</vt:lpstr>
      <vt:lpstr>Example</vt:lpstr>
      <vt:lpstr>Gantt chart (1)</vt:lpstr>
      <vt:lpstr>Gantt chart (2)</vt:lpstr>
      <vt:lpstr>Gantt chart (3)</vt:lpstr>
      <vt:lpstr>Max-plus Algebra</vt:lpstr>
      <vt:lpstr>Performance analysis</vt:lpstr>
      <vt:lpstr>Analysis</vt:lpstr>
      <vt:lpstr>Scaling and Dynamism</vt:lpstr>
      <vt:lpstr>Gantt chart</vt:lpstr>
      <vt:lpstr>Compositionality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Geilen</dc:creator>
  <cp:lastModifiedBy>Marc Geilen</cp:lastModifiedBy>
  <cp:revision>6</cp:revision>
  <dcterms:modified xsi:type="dcterms:W3CDTF">2023-02-10T18:28:34Z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0x010100E1EA297725B07345A163B88421771A63</vt:lpwstr>
  </property>
  <property fmtid="{D5CDD505-2E9C-101B-9397-08002B2CF9AE}" pid="3" name="MediaServiceImageTags">
    <vt:lpwstr/>
  </property>
</Properties>
</file>