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3D6A-F7C4-19AF-84EC-B84A56097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7D1F54-0E63-DD13-9B55-7E4B69A39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9E639-0D12-3997-29C0-3EB35C1FD0F6}"/>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6E0E170A-D913-0B89-D91D-C040D4D63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57E4B-27E6-C4BC-CA29-2045E12964B8}"/>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418329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0638-E431-88CC-26CE-EE0986FDBC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1F24D4-522C-A757-5957-4F4C930E6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96A23-5893-977E-F33C-6425CA6C7272}"/>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99CE4B6E-A6BA-B2BF-93BA-694A47F5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2C162-5967-555A-65A8-9897B8910403}"/>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85857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D3B77-A686-06E0-6318-4BFA08C10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68FA8-30F3-D4F0-E364-4229D540B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4342E-2C60-2767-D81B-F8842C2B7111}"/>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D9DF17C4-F7AB-4CBE-99EF-83C2DF161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D7CD5-E447-7291-A1D8-CE442CC18D69}"/>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33074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7319-5629-59E9-16D9-D294CA637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838DE-A956-E2C4-943A-60A7B7948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D0818-DC81-3DEB-7EA9-6C35FF80B8FF}"/>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1C4BCF98-E60F-D701-6132-D5DB6768A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26524-8080-2732-5297-DC2B8980F102}"/>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8589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AECE-BAA5-2B06-E3C3-A0717A61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D771A-3898-480C-C241-CF4B3FAD1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75DE6-BE55-6780-A790-CD80EAB28A8B}"/>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E7CF9384-C731-6F58-9FF9-08E1EC02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CA40A-2EDF-C8C2-310E-438F55255202}"/>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69152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4CF0-53C5-B6D8-0D3F-09057DFF5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52244-98BB-3145-3428-36FCE0638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7DC11-75B7-5FB5-0A04-65D19311D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171F5-D819-1084-78FA-180EF1BA2744}"/>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6" name="Footer Placeholder 5">
            <a:extLst>
              <a:ext uri="{FF2B5EF4-FFF2-40B4-BE49-F238E27FC236}">
                <a16:creationId xmlns:a16="http://schemas.microsoft.com/office/drawing/2014/main" id="{92D1260B-A7C7-DEED-ECB5-D5187332B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9D76D-992E-4EE3-229C-F8360D2C89DA}"/>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43696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8D4F-42CD-FD28-8C2C-8286051DD3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E711A3-5B08-449F-D120-44F5671CD8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E6149-9F2B-BFF5-9019-43AEDB3F4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52D3D4-A3F4-6F44-9ACB-F7E985403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6C21A2-F5F8-6F55-C4EF-C4A54215E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2912E5-B585-4A6B-4DB9-4181FF62B794}"/>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8" name="Footer Placeholder 7">
            <a:extLst>
              <a:ext uri="{FF2B5EF4-FFF2-40B4-BE49-F238E27FC236}">
                <a16:creationId xmlns:a16="http://schemas.microsoft.com/office/drawing/2014/main" id="{277EADA5-873B-A497-4D4E-15B929AA2D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2342D-1562-A4C0-A001-51659C7C81D8}"/>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179704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25C1-F60C-37FD-4974-9004060A65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02844-B848-6EEA-DC98-C2D20C415D3D}"/>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4" name="Footer Placeholder 3">
            <a:extLst>
              <a:ext uri="{FF2B5EF4-FFF2-40B4-BE49-F238E27FC236}">
                <a16:creationId xmlns:a16="http://schemas.microsoft.com/office/drawing/2014/main" id="{16790130-B724-B3B8-00B6-53149A4D36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2065B7-EFBE-A89B-FB5D-FE6E9C73C552}"/>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69925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25C34-7023-DB3B-9429-91CFA75C75AB}"/>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3" name="Footer Placeholder 2">
            <a:extLst>
              <a:ext uri="{FF2B5EF4-FFF2-40B4-BE49-F238E27FC236}">
                <a16:creationId xmlns:a16="http://schemas.microsoft.com/office/drawing/2014/main" id="{23CE5109-12D3-5D78-A4E3-09BD88B57D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F7891-2FFF-BD37-85A5-79F0A19515C0}"/>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12620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5955-DE61-397B-AEC9-38E75C518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436F09-8E18-499B-5AD3-AC992213E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A7A2C3-713D-3B4B-1E55-AFEED0B73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34012-0D89-EB90-17E2-B183507D23C0}"/>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6" name="Footer Placeholder 5">
            <a:extLst>
              <a:ext uri="{FF2B5EF4-FFF2-40B4-BE49-F238E27FC236}">
                <a16:creationId xmlns:a16="http://schemas.microsoft.com/office/drawing/2014/main" id="{A3076FE5-670B-410E-FA33-6320271ED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EA286-F496-AC4E-C746-C670C49AD889}"/>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08599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F023-8182-3C21-78FA-54D2FC763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955C4-C325-8956-EDE5-223F5CF46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FE132-A2B7-6B8E-6252-9D136376F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B7314-B538-42A2-73BA-364615A350F0}"/>
              </a:ext>
            </a:extLst>
          </p:cNvPr>
          <p:cNvSpPr>
            <a:spLocks noGrp="1"/>
          </p:cNvSpPr>
          <p:nvPr>
            <p:ph type="dt" sz="half" idx="10"/>
          </p:nvPr>
        </p:nvSpPr>
        <p:spPr/>
        <p:txBody>
          <a:bodyPr/>
          <a:lstStyle/>
          <a:p>
            <a:fld id="{AA961B8A-8110-4FE0-9055-99868C6A7CD7}" type="datetimeFigureOut">
              <a:rPr lang="en-US" smtClean="0"/>
              <a:t>3/13/2023</a:t>
            </a:fld>
            <a:endParaRPr lang="en-US"/>
          </a:p>
        </p:txBody>
      </p:sp>
      <p:sp>
        <p:nvSpPr>
          <p:cNvPr id="6" name="Footer Placeholder 5">
            <a:extLst>
              <a:ext uri="{FF2B5EF4-FFF2-40B4-BE49-F238E27FC236}">
                <a16:creationId xmlns:a16="http://schemas.microsoft.com/office/drawing/2014/main" id="{9270FA6C-7805-291F-F454-4AD2AE32F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6C89E-F506-EDCB-C2FD-0BA3DAD075BA}"/>
              </a:ext>
            </a:extLst>
          </p:cNvPr>
          <p:cNvSpPr>
            <a:spLocks noGrp="1"/>
          </p:cNvSpPr>
          <p:nvPr>
            <p:ph type="sldNum" sz="quarter" idx="12"/>
          </p:nvPr>
        </p:nvSpPr>
        <p:spPr/>
        <p:txBody>
          <a:bodyPr/>
          <a:lstStyle/>
          <a:p>
            <a:fld id="{B275E392-DAC4-4795-B254-05FD2161C363}" type="slidenum">
              <a:rPr lang="en-US" smtClean="0"/>
              <a:t>‹#›</a:t>
            </a:fld>
            <a:endParaRPr lang="en-US"/>
          </a:p>
        </p:txBody>
      </p:sp>
    </p:spTree>
    <p:extLst>
      <p:ext uri="{BB962C8B-B14F-4D97-AF65-F5344CB8AC3E}">
        <p14:creationId xmlns:p14="http://schemas.microsoft.com/office/powerpoint/2010/main" val="213615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66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7D3AC-3095-30F8-3C23-6249E66DD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D0E50-02A8-2633-DC60-BF5DEF4A3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48C94-9C53-C96C-9F8C-D6A944403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61B8A-8110-4FE0-9055-99868C6A7CD7}" type="datetimeFigureOut">
              <a:rPr lang="en-US" smtClean="0"/>
              <a:t>3/13/2023</a:t>
            </a:fld>
            <a:endParaRPr lang="en-US"/>
          </a:p>
        </p:txBody>
      </p:sp>
      <p:sp>
        <p:nvSpPr>
          <p:cNvPr id="5" name="Footer Placeholder 4">
            <a:extLst>
              <a:ext uri="{FF2B5EF4-FFF2-40B4-BE49-F238E27FC236}">
                <a16:creationId xmlns:a16="http://schemas.microsoft.com/office/drawing/2014/main" id="{3E293B5C-FA36-6785-5C4A-A4BDAEEE9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BB8E66-C611-A332-7847-7115DA3CD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5E392-DAC4-4795-B254-05FD2161C363}" type="slidenum">
              <a:rPr lang="en-US" smtClean="0"/>
              <a:t>‹#›</a:t>
            </a:fld>
            <a:endParaRPr lang="en-US"/>
          </a:p>
        </p:txBody>
      </p:sp>
    </p:spTree>
    <p:extLst>
      <p:ext uri="{BB962C8B-B14F-4D97-AF65-F5344CB8AC3E}">
        <p14:creationId xmlns:p14="http://schemas.microsoft.com/office/powerpoint/2010/main" val="7206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a:extLst>
              <a:ext uri="{FF2B5EF4-FFF2-40B4-BE49-F238E27FC236}">
                <a16:creationId xmlns:a16="http://schemas.microsoft.com/office/drawing/2014/main" id="{98754325-229F-E034-C5F0-B07091F38450}"/>
              </a:ext>
            </a:extLst>
          </p:cNvPr>
          <p:cNvSpPr/>
          <p:nvPr/>
        </p:nvSpPr>
        <p:spPr>
          <a:xfrm>
            <a:off x="8251962" y="3330377"/>
            <a:ext cx="3781044" cy="3259521"/>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58AE7036-7C2A-798A-1E4E-9C9130AD8FA2}"/>
              </a:ext>
            </a:extLst>
          </p:cNvPr>
          <p:cNvSpPr/>
          <p:nvPr/>
        </p:nvSpPr>
        <p:spPr>
          <a:xfrm>
            <a:off x="158994" y="3330378"/>
            <a:ext cx="3781044" cy="3259521"/>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63333D-A876-E576-DC44-6E6DF38D580F}"/>
              </a:ext>
            </a:extLst>
          </p:cNvPr>
          <p:cNvSpPr txBox="1"/>
          <p:nvPr/>
        </p:nvSpPr>
        <p:spPr>
          <a:xfrm>
            <a:off x="0" y="0"/>
            <a:ext cx="12192000" cy="2196114"/>
          </a:xfrm>
          <a:prstGeom prst="rect">
            <a:avLst/>
          </a:prstGeom>
          <a:noFill/>
        </p:spPr>
        <p:txBody>
          <a:bodyPr wrap="square">
            <a:spAutoFit/>
          </a:bodyPr>
          <a:lstStyle/>
          <a:p>
            <a:pPr marL="0" marR="0" algn="ctr">
              <a:lnSpc>
                <a:spcPct val="107000"/>
              </a:lnSpc>
              <a:spcBef>
                <a:spcPts val="0"/>
              </a:spcBef>
              <a:spcAft>
                <a:spcPts val="800"/>
              </a:spcAft>
            </a:pPr>
            <a:r>
              <a:rPr lang="en-US" sz="6600" kern="100" dirty="0">
                <a:effectLst/>
                <a:latin typeface="Calisto MT" panose="02040603050505030304" pitchFamily="18" charset="0"/>
                <a:ea typeface="Calibri" panose="020F0502020204030204" pitchFamily="34" charset="0"/>
                <a:cs typeface="Times New Roman" panose="02020603050405020304" pitchFamily="18" charset="0"/>
              </a:rPr>
              <a:t>RSNA Screening Mammography Breast Cancer Detection</a:t>
            </a:r>
            <a:endParaRPr lang="en-US" sz="3200" kern="100" dirty="0">
              <a:effectLst/>
              <a:latin typeface="Calisto MT" panose="02040603050505030304" pitchFamily="18" charset="0"/>
              <a:ea typeface="Calibri" panose="020F0502020204030204" pitchFamily="34" charset="0"/>
              <a:cs typeface="Times New Roman" panose="02020603050405020304" pitchFamily="18" charset="0"/>
            </a:endParaRPr>
          </a:p>
        </p:txBody>
      </p:sp>
      <p:pic>
        <p:nvPicPr>
          <p:cNvPr id="7" name="Picture 6" descr="A picture containing text, sign&#10;&#10;Description automatically generated">
            <a:extLst>
              <a:ext uri="{FF2B5EF4-FFF2-40B4-BE49-F238E27FC236}">
                <a16:creationId xmlns:a16="http://schemas.microsoft.com/office/drawing/2014/main" id="{8B8D2914-D581-A5B1-5049-A68AEC36BA6A}"/>
              </a:ext>
            </a:extLst>
          </p:cNvPr>
          <p:cNvPicPr>
            <a:picLocks noChangeAspect="1"/>
          </p:cNvPicPr>
          <p:nvPr/>
        </p:nvPicPr>
        <p:blipFill rotWithShape="1">
          <a:blip r:embed="rId2">
            <a:extLst>
              <a:ext uri="{28A0092B-C50C-407E-A947-70E740481C1C}">
                <a14:useLocalDpi xmlns:a14="http://schemas.microsoft.com/office/drawing/2010/main" val="0"/>
              </a:ext>
            </a:extLst>
          </a:blip>
          <a:srcRect b="47335"/>
          <a:stretch/>
        </p:blipFill>
        <p:spPr>
          <a:xfrm>
            <a:off x="620766" y="4578897"/>
            <a:ext cx="2857500" cy="762482"/>
          </a:xfrm>
          <a:prstGeom prst="rect">
            <a:avLst/>
          </a:prstGeom>
        </p:spPr>
      </p:pic>
      <p:pic>
        <p:nvPicPr>
          <p:cNvPr id="9" name="Picture 8" descr="Logo&#10;&#10;Description automatically generated">
            <a:extLst>
              <a:ext uri="{FF2B5EF4-FFF2-40B4-BE49-F238E27FC236}">
                <a16:creationId xmlns:a16="http://schemas.microsoft.com/office/drawing/2014/main" id="{321FFF65-8F10-4559-3C4D-B041730E1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448" y="4407431"/>
            <a:ext cx="2862072" cy="1105411"/>
          </a:xfrm>
          <a:prstGeom prst="rect">
            <a:avLst/>
          </a:prstGeom>
        </p:spPr>
      </p:pic>
      <p:sp>
        <p:nvSpPr>
          <p:cNvPr id="12" name="TextBox 11">
            <a:extLst>
              <a:ext uri="{FF2B5EF4-FFF2-40B4-BE49-F238E27FC236}">
                <a16:creationId xmlns:a16="http://schemas.microsoft.com/office/drawing/2014/main" id="{A0261733-12D9-7AFB-F5EA-9CA1DDB59294}"/>
              </a:ext>
            </a:extLst>
          </p:cNvPr>
          <p:cNvSpPr txBox="1"/>
          <p:nvPr/>
        </p:nvSpPr>
        <p:spPr>
          <a:xfrm>
            <a:off x="5062992" y="5923280"/>
            <a:ext cx="2066015" cy="584775"/>
          </a:xfrm>
          <a:prstGeom prst="rect">
            <a:avLst/>
          </a:prstGeom>
          <a:noFill/>
        </p:spPr>
        <p:txBody>
          <a:bodyPr wrap="none" rtlCol="0">
            <a:spAutoFit/>
          </a:bodyPr>
          <a:lstStyle/>
          <a:p>
            <a:r>
              <a:rPr lang="en-US" sz="3200" dirty="0">
                <a:latin typeface="Calisto MT" panose="02040603050505030304" pitchFamily="18" charset="0"/>
              </a:rPr>
              <a:t>Marc Kolb</a:t>
            </a:r>
          </a:p>
        </p:txBody>
      </p:sp>
    </p:spTree>
    <p:extLst>
      <p:ext uri="{BB962C8B-B14F-4D97-AF65-F5344CB8AC3E}">
        <p14:creationId xmlns:p14="http://schemas.microsoft.com/office/powerpoint/2010/main" val="258138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79E4AF9-128D-8D2D-A7B8-D11403F67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 y="242954"/>
            <a:ext cx="11419840" cy="2606233"/>
          </a:xfrm>
          <a:prstGeom prst="rect">
            <a:avLst/>
          </a:prstGeom>
        </p:spPr>
      </p:pic>
      <p:pic>
        <p:nvPicPr>
          <p:cNvPr id="6" name="Picture 4">
            <a:extLst>
              <a:ext uri="{FF2B5EF4-FFF2-40B4-BE49-F238E27FC236}">
                <a16:creationId xmlns:a16="http://schemas.microsoft.com/office/drawing/2014/main" id="{11270629-9C32-ABAB-9FAC-8599892B32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64"/>
          <a:stretch/>
        </p:blipFill>
        <p:spPr bwMode="auto">
          <a:xfrm>
            <a:off x="1673352" y="3429000"/>
            <a:ext cx="3223323" cy="28022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lientmoji">
            <a:extLst>
              <a:ext uri="{FF2B5EF4-FFF2-40B4-BE49-F238E27FC236}">
                <a16:creationId xmlns:a16="http://schemas.microsoft.com/office/drawing/2014/main" id="{7870CF8D-F5AE-D553-47F7-9560ABEA7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F1762346-CAEA-EF1A-9090-BF49C9F7E7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64"/>
          <a:stretch/>
        </p:blipFill>
        <p:spPr bwMode="auto">
          <a:xfrm>
            <a:off x="7295325" y="3429000"/>
            <a:ext cx="3223323" cy="2802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C5F1F8-FDF0-F57E-F8AD-04A0660A3116}"/>
              </a:ext>
            </a:extLst>
          </p:cNvPr>
          <p:cNvSpPr txBox="1"/>
          <p:nvPr/>
        </p:nvSpPr>
        <p:spPr>
          <a:xfrm>
            <a:off x="2149568" y="4500100"/>
            <a:ext cx="2473232" cy="1077218"/>
          </a:xfrm>
          <a:prstGeom prst="rect">
            <a:avLst/>
          </a:prstGeom>
          <a:noFill/>
        </p:spPr>
        <p:txBody>
          <a:bodyPr wrap="square" rtlCol="0">
            <a:spAutoFit/>
          </a:bodyPr>
          <a:lstStyle/>
          <a:p>
            <a:pPr algn="ctr"/>
            <a:r>
              <a:rPr lang="en-US" sz="3200" dirty="0">
                <a:latin typeface="Calisto MT" panose="02040603050505030304" pitchFamily="18" charset="0"/>
              </a:rPr>
              <a:t>Positive Case PNGs</a:t>
            </a:r>
          </a:p>
        </p:txBody>
      </p:sp>
      <p:sp>
        <p:nvSpPr>
          <p:cNvPr id="10" name="TextBox 9">
            <a:extLst>
              <a:ext uri="{FF2B5EF4-FFF2-40B4-BE49-F238E27FC236}">
                <a16:creationId xmlns:a16="http://schemas.microsoft.com/office/drawing/2014/main" id="{8E582F3B-7D4E-0344-DAD3-9C038665845A}"/>
              </a:ext>
            </a:extLst>
          </p:cNvPr>
          <p:cNvSpPr txBox="1"/>
          <p:nvPr/>
        </p:nvSpPr>
        <p:spPr>
          <a:xfrm>
            <a:off x="7771541" y="4500100"/>
            <a:ext cx="2473232" cy="1077218"/>
          </a:xfrm>
          <a:prstGeom prst="rect">
            <a:avLst/>
          </a:prstGeom>
          <a:noFill/>
        </p:spPr>
        <p:txBody>
          <a:bodyPr wrap="square" rtlCol="0">
            <a:spAutoFit/>
          </a:bodyPr>
          <a:lstStyle/>
          <a:p>
            <a:pPr algn="ctr"/>
            <a:r>
              <a:rPr lang="en-US" sz="3200" dirty="0">
                <a:latin typeface="Calisto MT" panose="02040603050505030304" pitchFamily="18" charset="0"/>
              </a:rPr>
              <a:t>Negative Case PNGs</a:t>
            </a:r>
          </a:p>
        </p:txBody>
      </p:sp>
      <p:cxnSp>
        <p:nvCxnSpPr>
          <p:cNvPr id="12" name="Connector: Curved 11">
            <a:extLst>
              <a:ext uri="{FF2B5EF4-FFF2-40B4-BE49-F238E27FC236}">
                <a16:creationId xmlns:a16="http://schemas.microsoft.com/office/drawing/2014/main" id="{5E37EE50-E027-A880-0E89-3807C4002EB9}"/>
              </a:ext>
            </a:extLst>
          </p:cNvPr>
          <p:cNvCxnSpPr>
            <a:stCxn id="5" idx="2"/>
            <a:endCxn id="6" idx="3"/>
          </p:cNvCxnSpPr>
          <p:nvPr/>
        </p:nvCxnSpPr>
        <p:spPr>
          <a:xfrm rot="5400000">
            <a:off x="4505876" y="3239987"/>
            <a:ext cx="1980925" cy="1199325"/>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6EDFB73D-76B7-C18F-1A3D-AC9E512C654F}"/>
              </a:ext>
            </a:extLst>
          </p:cNvPr>
          <p:cNvCxnSpPr>
            <a:stCxn id="5" idx="2"/>
            <a:endCxn id="8" idx="1"/>
          </p:cNvCxnSpPr>
          <p:nvPr/>
        </p:nvCxnSpPr>
        <p:spPr>
          <a:xfrm rot="16200000" flipH="1">
            <a:off x="5705200" y="3239986"/>
            <a:ext cx="1980925" cy="1199325"/>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86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269E4D-C731-0E4D-4B78-22D22FA9D5E7}"/>
              </a:ext>
            </a:extLst>
          </p:cNvPr>
          <p:cNvSpPr/>
          <p:nvPr/>
        </p:nvSpPr>
        <p:spPr>
          <a:xfrm>
            <a:off x="354330" y="406400"/>
            <a:ext cx="8107680" cy="47782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dirty="0" err="1">
                <a:solidFill>
                  <a:srgbClr val="9CDCFE"/>
                </a:solidFill>
                <a:effectLst/>
                <a:latin typeface="Consolas" panose="020B0609020204030204" pitchFamily="49" charset="0"/>
              </a:rPr>
              <a:t>image_generator</a:t>
            </a:r>
            <a:r>
              <a:rPr lang="en-US" sz="2000" b="0" dirty="0">
                <a:solidFill>
                  <a:srgbClr val="D4D4D4"/>
                </a:solidFill>
                <a:effectLst/>
                <a:latin typeface="Consolas" panose="020B0609020204030204" pitchFamily="49" charset="0"/>
              </a:rPr>
              <a:t> = </a:t>
            </a:r>
            <a:r>
              <a:rPr lang="en-US" sz="2000" b="0" dirty="0" err="1">
                <a:solidFill>
                  <a:srgbClr val="4EC9B0"/>
                </a:solidFill>
                <a:effectLst/>
                <a:latin typeface="Consolas" panose="020B0609020204030204" pitchFamily="49" charset="0"/>
              </a:rPr>
              <a:t>ImageDataGenerator</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rescale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255</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rotation_range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10</a:t>
            </a:r>
            <a:r>
              <a:rPr lang="en-US" sz="2000" b="0" dirty="0">
                <a:solidFill>
                  <a:srgbClr val="D4D4D4"/>
                </a:solidFill>
                <a:effectLst/>
                <a:latin typeface="Consolas" panose="020B0609020204030204" pitchFamily="49" charset="0"/>
              </a:rPr>
              <a:t>, </a:t>
            </a:r>
            <a:r>
              <a:rPr lang="en-US" sz="2000" b="0" dirty="0">
                <a:solidFill>
                  <a:srgbClr val="6A9955"/>
                </a:solidFill>
                <a:effectLst/>
                <a:latin typeface="Consolas" panose="020B0609020204030204" pitchFamily="49" charset="0"/>
              </a:rPr>
              <a:t># rotation</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width_shift_range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0.2</a:t>
            </a:r>
            <a:r>
              <a:rPr lang="en-US" sz="2000" b="0" dirty="0">
                <a:solidFill>
                  <a:srgbClr val="D4D4D4"/>
                </a:solidFill>
                <a:effectLst/>
                <a:latin typeface="Consolas" panose="020B0609020204030204" pitchFamily="49" charset="0"/>
              </a:rPr>
              <a:t>, </a:t>
            </a:r>
            <a:r>
              <a:rPr lang="en-US" sz="2000" b="0" dirty="0">
                <a:solidFill>
                  <a:srgbClr val="6A9955"/>
                </a:solidFill>
                <a:effectLst/>
                <a:latin typeface="Consolas" panose="020B0609020204030204" pitchFamily="49" charset="0"/>
              </a:rPr>
              <a:t># horizontal shift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height_shift_range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0.2</a:t>
            </a:r>
            <a:r>
              <a:rPr lang="en-US" sz="2000" b="0" dirty="0">
                <a:solidFill>
                  <a:srgbClr val="D4D4D4"/>
                </a:solidFill>
                <a:effectLst/>
                <a:latin typeface="Consolas" panose="020B0609020204030204" pitchFamily="49" charset="0"/>
              </a:rPr>
              <a:t>, </a:t>
            </a:r>
            <a:r>
              <a:rPr lang="en-US" sz="2000" b="0" dirty="0">
                <a:solidFill>
                  <a:srgbClr val="6A9955"/>
                </a:solidFill>
                <a:effectLst/>
                <a:latin typeface="Consolas" panose="020B0609020204030204" pitchFamily="49" charset="0"/>
              </a:rPr>
              <a:t># vertical shift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zoom_range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0.2</a:t>
            </a:r>
            <a:r>
              <a:rPr lang="en-US" sz="2000" b="0" dirty="0">
                <a:solidFill>
                  <a:srgbClr val="D4D4D4"/>
                </a:solidFill>
                <a:effectLst/>
                <a:latin typeface="Consolas" panose="020B0609020204030204" pitchFamily="49" charset="0"/>
              </a:rPr>
              <a:t>, </a:t>
            </a:r>
            <a:r>
              <a:rPr lang="en-US" sz="2000" b="0" dirty="0">
                <a:solidFill>
                  <a:srgbClr val="6A9955"/>
                </a:solidFill>
                <a:effectLst/>
                <a:latin typeface="Consolas" panose="020B0609020204030204" pitchFamily="49" charset="0"/>
              </a:rPr>
              <a:t># zoom</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horizontal_flip</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en-US" sz="2000" b="0" dirty="0">
                <a:solidFill>
                  <a:srgbClr val="D4D4D4"/>
                </a:solidFill>
                <a:effectLst/>
                <a:latin typeface="Consolas" panose="020B0609020204030204" pitchFamily="49" charset="0"/>
              </a:rPr>
              <a:t>, </a:t>
            </a:r>
            <a:r>
              <a:rPr lang="en-US" sz="2000" b="0" dirty="0">
                <a:solidFill>
                  <a:srgbClr val="6A9955"/>
                </a:solidFill>
                <a:effectLst/>
                <a:latin typeface="Consolas" panose="020B0609020204030204" pitchFamily="49" charset="0"/>
              </a:rPr>
              <a:t># horizontal flip</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brightness_range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0.2</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1.2</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brightness</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validation_split</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0.2</a:t>
            </a:r>
            <a:r>
              <a:rPr lang="en-US" sz="2000" b="0" dirty="0">
                <a:solidFill>
                  <a:srgbClr val="D4D4D4"/>
                </a:solidFill>
                <a:effectLst/>
                <a:latin typeface="Consolas" panose="020B0609020204030204" pitchFamily="49" charset="0"/>
              </a:rPr>
              <a:t>,)</a:t>
            </a:r>
          </a:p>
        </p:txBody>
      </p:sp>
      <p:pic>
        <p:nvPicPr>
          <p:cNvPr id="9222" name="Picture 6" descr="Download HD Design Banners - Monitor Frame Transparent Transparent PNG  Image - NicePNG.com">
            <a:extLst>
              <a:ext uri="{FF2B5EF4-FFF2-40B4-BE49-F238E27FC236}">
                <a16:creationId xmlns:a16="http://schemas.microsoft.com/office/drawing/2014/main" id="{269D92DB-126F-A3A4-76AC-83EF9ADCE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 y="235922"/>
            <a:ext cx="8455660" cy="638615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lientmoji">
            <a:extLst>
              <a:ext uri="{FF2B5EF4-FFF2-40B4-BE49-F238E27FC236}">
                <a16:creationId xmlns:a16="http://schemas.microsoft.com/office/drawing/2014/main" id="{B6603CED-4167-4E75-B9DB-B6D121E43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7B093E-5D17-6EEB-A08D-1DDE76768F0D}"/>
              </a:ext>
            </a:extLst>
          </p:cNvPr>
          <p:cNvSpPr txBox="1"/>
          <p:nvPr/>
        </p:nvSpPr>
        <p:spPr>
          <a:xfrm rot="5400000">
            <a:off x="6399905" y="2642495"/>
            <a:ext cx="5180076" cy="707886"/>
          </a:xfrm>
          <a:prstGeom prst="rect">
            <a:avLst/>
          </a:prstGeom>
          <a:noFill/>
        </p:spPr>
        <p:txBody>
          <a:bodyPr wrap="square">
            <a:spAutoFit/>
          </a:bodyPr>
          <a:lstStyle/>
          <a:p>
            <a:pPr algn="ctr"/>
            <a:r>
              <a:rPr lang="en-US" sz="4000" b="0" dirty="0">
                <a:effectLst/>
                <a:latin typeface="Consolas" panose="020B0609020204030204" pitchFamily="49" charset="0"/>
              </a:rPr>
              <a:t>Data Augmentation</a:t>
            </a:r>
          </a:p>
        </p:txBody>
      </p:sp>
    </p:spTree>
    <p:extLst>
      <p:ext uri="{BB962C8B-B14F-4D97-AF65-F5344CB8AC3E}">
        <p14:creationId xmlns:p14="http://schemas.microsoft.com/office/powerpoint/2010/main" val="177723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FAA92F-9F07-9834-DB7D-D603DDBA7A76}"/>
              </a:ext>
            </a:extLst>
          </p:cNvPr>
          <p:cNvSpPr txBox="1"/>
          <p:nvPr/>
        </p:nvSpPr>
        <p:spPr>
          <a:xfrm>
            <a:off x="0" y="0"/>
            <a:ext cx="12192000" cy="1015663"/>
          </a:xfrm>
          <a:prstGeom prst="rect">
            <a:avLst/>
          </a:prstGeom>
          <a:noFill/>
        </p:spPr>
        <p:txBody>
          <a:bodyPr wrap="square">
            <a:spAutoFit/>
          </a:bodyPr>
          <a:lstStyle/>
          <a:p>
            <a:pPr algn="ctr"/>
            <a:r>
              <a:rPr lang="en-US" sz="6000" b="0" dirty="0">
                <a:effectLst/>
                <a:latin typeface="Consolas" panose="020B0609020204030204" pitchFamily="49" charset="0"/>
              </a:rPr>
              <a:t>Train &amp; Validation Split</a:t>
            </a:r>
          </a:p>
        </p:txBody>
      </p:sp>
      <p:sp>
        <p:nvSpPr>
          <p:cNvPr id="5" name="Rectangle: Rounded Corners 4">
            <a:extLst>
              <a:ext uri="{FF2B5EF4-FFF2-40B4-BE49-F238E27FC236}">
                <a16:creationId xmlns:a16="http://schemas.microsoft.com/office/drawing/2014/main" id="{24466168-2DA9-C555-01C1-8B5F1DD8D3EC}"/>
              </a:ext>
            </a:extLst>
          </p:cNvPr>
          <p:cNvSpPr/>
          <p:nvPr/>
        </p:nvSpPr>
        <p:spPr>
          <a:xfrm>
            <a:off x="406400" y="1391920"/>
            <a:ext cx="5161280" cy="4460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err="1">
                <a:solidFill>
                  <a:srgbClr val="9CDCFE"/>
                </a:solidFill>
                <a:effectLst/>
                <a:latin typeface="Consolas" panose="020B0609020204030204" pitchFamily="49" charset="0"/>
              </a:rPr>
              <a:t>train_dataset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image_generator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flow_from_directory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batch_size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directory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converted_images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shuffle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target_size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256</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256</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subset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"training"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class_mode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'categorical'</a:t>
            </a:r>
            <a:r>
              <a:rPr lang="en-US" b="0" dirty="0">
                <a:solidFill>
                  <a:srgbClr val="D4D4D4"/>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24BD723F-8AF1-E02F-50D0-DBD81AF4D327}"/>
              </a:ext>
            </a:extLst>
          </p:cNvPr>
          <p:cNvSpPr/>
          <p:nvPr/>
        </p:nvSpPr>
        <p:spPr>
          <a:xfrm>
            <a:off x="6624320" y="1391920"/>
            <a:ext cx="5161280" cy="44602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err="1">
                <a:solidFill>
                  <a:srgbClr val="9CDCFE"/>
                </a:solidFill>
                <a:effectLst/>
                <a:latin typeface="Consolas" panose="020B0609020204030204" pitchFamily="49" charset="0"/>
              </a:rPr>
              <a:t>validation_dataset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image_generator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flow_from_directory</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batch_size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directory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converted_images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shuffle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target_size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256</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256</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subset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"validation"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class_mode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'categorical'</a:t>
            </a:r>
            <a:r>
              <a:rPr lang="en-US" b="0" dirty="0">
                <a:solidFill>
                  <a:srgbClr val="D4D4D4"/>
                </a:solidFill>
                <a:effectLst/>
                <a:latin typeface="Consolas" panose="020B0609020204030204" pitchFamily="49" charset="0"/>
              </a:rPr>
              <a:t>)</a:t>
            </a:r>
          </a:p>
        </p:txBody>
      </p:sp>
      <p:pic>
        <p:nvPicPr>
          <p:cNvPr id="2" name="Picture 4" descr="Clientmoji">
            <a:extLst>
              <a:ext uri="{FF2B5EF4-FFF2-40B4-BE49-F238E27FC236}">
                <a16:creationId xmlns:a16="http://schemas.microsoft.com/office/drawing/2014/main" id="{5D80A459-A832-81FB-1953-5F8074291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Folded Corner 6">
            <a:extLst>
              <a:ext uri="{FF2B5EF4-FFF2-40B4-BE49-F238E27FC236}">
                <a16:creationId xmlns:a16="http://schemas.microsoft.com/office/drawing/2014/main" id="{0322D646-635C-3C31-FDD2-5824E1B1B401}"/>
              </a:ext>
            </a:extLst>
          </p:cNvPr>
          <p:cNvSpPr/>
          <p:nvPr/>
        </p:nvSpPr>
        <p:spPr>
          <a:xfrm>
            <a:off x="4932680" y="4302760"/>
            <a:ext cx="2326640" cy="2326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rPr>
              <a:t>Note:</a:t>
            </a:r>
          </a:p>
          <a:p>
            <a:pPr algn="ctr"/>
            <a:r>
              <a:rPr lang="en-US" sz="2000" dirty="0">
                <a:solidFill>
                  <a:schemeClr val="tx1"/>
                </a:solidFill>
              </a:rPr>
              <a:t>Images were resized to 256 x 256 and normalized.</a:t>
            </a:r>
          </a:p>
        </p:txBody>
      </p:sp>
    </p:spTree>
    <p:extLst>
      <p:ext uri="{BB962C8B-B14F-4D97-AF65-F5344CB8AC3E}">
        <p14:creationId xmlns:p14="http://schemas.microsoft.com/office/powerpoint/2010/main" val="212762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BB095-5369-0692-1472-054A15552141}"/>
              </a:ext>
            </a:extLst>
          </p:cNvPr>
          <p:cNvPicPr>
            <a:picLocks noChangeAspect="1"/>
          </p:cNvPicPr>
          <p:nvPr/>
        </p:nvPicPr>
        <p:blipFill>
          <a:blip r:embed="rId2"/>
          <a:stretch>
            <a:fillRect/>
          </a:stretch>
        </p:blipFill>
        <p:spPr>
          <a:xfrm>
            <a:off x="4720412" y="299641"/>
            <a:ext cx="7060781" cy="6258717"/>
          </a:xfrm>
          <a:prstGeom prst="rect">
            <a:avLst/>
          </a:prstGeom>
        </p:spPr>
      </p:pic>
      <p:pic>
        <p:nvPicPr>
          <p:cNvPr id="2" name="Picture 4" descr="Clientmoji">
            <a:extLst>
              <a:ext uri="{FF2B5EF4-FFF2-40B4-BE49-F238E27FC236}">
                <a16:creationId xmlns:a16="http://schemas.microsoft.com/office/drawing/2014/main" id="{BE9C2BD7-1126-524C-0A99-16E947F71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65CFF5D2-F24C-571F-C931-BDEB9DAF1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468" y="1203667"/>
            <a:ext cx="1406701" cy="1406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9CC0957-CEB4-2E8E-552B-D8933F358A5E}"/>
              </a:ext>
            </a:extLst>
          </p:cNvPr>
          <p:cNvSpPr/>
          <p:nvPr/>
        </p:nvSpPr>
        <p:spPr>
          <a:xfrm>
            <a:off x="803098" y="2915920"/>
            <a:ext cx="3139440" cy="2644648"/>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Convolutional Neural Network</a:t>
            </a:r>
          </a:p>
        </p:txBody>
      </p:sp>
    </p:spTree>
    <p:extLst>
      <p:ext uri="{BB962C8B-B14F-4D97-AF65-F5344CB8AC3E}">
        <p14:creationId xmlns:p14="http://schemas.microsoft.com/office/powerpoint/2010/main" val="182421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lientmoji">
            <a:extLst>
              <a:ext uri="{FF2B5EF4-FFF2-40B4-BE49-F238E27FC236}">
                <a16:creationId xmlns:a16="http://schemas.microsoft.com/office/drawing/2014/main" id="{58F8D150-CC43-B727-3063-7EA45A7C4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A9AB49C-4DA9-EA88-17B2-9AA326D81669}"/>
              </a:ext>
            </a:extLst>
          </p:cNvPr>
          <p:cNvPicPr>
            <a:picLocks noChangeAspect="1"/>
          </p:cNvPicPr>
          <p:nvPr/>
        </p:nvPicPr>
        <p:blipFill>
          <a:blip r:embed="rId3"/>
          <a:stretch>
            <a:fillRect/>
          </a:stretch>
        </p:blipFill>
        <p:spPr>
          <a:xfrm>
            <a:off x="3393704" y="171304"/>
            <a:ext cx="8644876" cy="5013343"/>
          </a:xfrm>
          <a:prstGeom prst="rect">
            <a:avLst/>
          </a:prstGeom>
        </p:spPr>
      </p:pic>
      <p:pic>
        <p:nvPicPr>
          <p:cNvPr id="5" name="Picture 6">
            <a:extLst>
              <a:ext uri="{FF2B5EF4-FFF2-40B4-BE49-F238E27FC236}">
                <a16:creationId xmlns:a16="http://schemas.microsoft.com/office/drawing/2014/main" id="{B73087A4-5CCB-BC7D-F9C9-C089913BB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790" y="827746"/>
            <a:ext cx="1406701" cy="1406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245387D-09E8-F763-C6DC-A0BE81D3B781}"/>
              </a:ext>
            </a:extLst>
          </p:cNvPr>
          <p:cNvSpPr/>
          <p:nvPr/>
        </p:nvSpPr>
        <p:spPr>
          <a:xfrm>
            <a:off x="153420" y="2539999"/>
            <a:ext cx="3139440" cy="2644648"/>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Fitting the Model</a:t>
            </a:r>
          </a:p>
        </p:txBody>
      </p:sp>
    </p:spTree>
    <p:extLst>
      <p:ext uri="{BB962C8B-B14F-4D97-AF65-F5344CB8AC3E}">
        <p14:creationId xmlns:p14="http://schemas.microsoft.com/office/powerpoint/2010/main" val="165687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C619F-20CB-B18A-5057-DF997258E6E5}"/>
              </a:ext>
            </a:extLst>
          </p:cNvPr>
          <p:cNvSpPr txBox="1"/>
          <p:nvPr/>
        </p:nvSpPr>
        <p:spPr>
          <a:xfrm>
            <a:off x="3048000" y="311835"/>
            <a:ext cx="6096000" cy="646331"/>
          </a:xfrm>
          <a:prstGeom prst="rect">
            <a:avLst/>
          </a:prstGeom>
          <a:noFill/>
        </p:spPr>
        <p:txBody>
          <a:bodyPr wrap="square">
            <a:spAutoFit/>
          </a:bodyPr>
          <a:lstStyle/>
          <a:p>
            <a:pPr algn="ctr"/>
            <a:r>
              <a:rPr lang="en-US" b="0" i="0" dirty="0">
                <a:effectLst/>
                <a:latin typeface="Consolas" panose="020B0609020204030204" pitchFamily="49" charset="0"/>
              </a:rPr>
              <a:t>Loss: 0.10237234085798264</a:t>
            </a:r>
          </a:p>
          <a:p>
            <a:pPr algn="ctr"/>
            <a:r>
              <a:rPr lang="en-US" b="0" i="0" dirty="0">
                <a:effectLst/>
                <a:latin typeface="Consolas" panose="020B0609020204030204" pitchFamily="49" charset="0"/>
              </a:rPr>
              <a:t>Accuracy: 0.9788848161697388</a:t>
            </a:r>
            <a:endParaRPr lang="en-US" dirty="0"/>
          </a:p>
        </p:txBody>
      </p:sp>
      <p:pic>
        <p:nvPicPr>
          <p:cNvPr id="4" name="Picture 4" descr="Clientmoji">
            <a:extLst>
              <a:ext uri="{FF2B5EF4-FFF2-40B4-BE49-F238E27FC236}">
                <a16:creationId xmlns:a16="http://schemas.microsoft.com/office/drawing/2014/main" id="{9F6DD1E7-C475-0E51-E814-572CB5FF1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ersonal computer - Wikipedia">
            <a:extLst>
              <a:ext uri="{FF2B5EF4-FFF2-40B4-BE49-F238E27FC236}">
                <a16:creationId xmlns:a16="http://schemas.microsoft.com/office/drawing/2014/main" id="{1F662031-B37E-E701-D68A-8D51FBC9B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040" y="958166"/>
            <a:ext cx="4693920" cy="46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61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lientmoji">
            <a:extLst>
              <a:ext uri="{FF2B5EF4-FFF2-40B4-BE49-F238E27FC236}">
                <a16:creationId xmlns:a16="http://schemas.microsoft.com/office/drawing/2014/main" id="{6588BD52-275B-4F55-7029-9F8F5A775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611C2A-FEDE-4565-5B90-C609BE386061}"/>
              </a:ext>
            </a:extLst>
          </p:cNvPr>
          <p:cNvSpPr txBox="1"/>
          <p:nvPr/>
        </p:nvSpPr>
        <p:spPr>
          <a:xfrm>
            <a:off x="0" y="0"/>
            <a:ext cx="12192000" cy="4031873"/>
          </a:xfrm>
          <a:prstGeom prst="rect">
            <a:avLst/>
          </a:prstGeom>
          <a:noFill/>
        </p:spPr>
        <p:txBody>
          <a:bodyPr wrap="square">
            <a:spAutoFit/>
          </a:bodyPr>
          <a:lstStyle/>
          <a:p>
            <a:r>
              <a:rPr lang="en-US" sz="3200" dirty="0">
                <a:solidFill>
                  <a:srgbClr val="000000"/>
                </a:solidFill>
                <a:effectLst/>
                <a:latin typeface="JMH Typewriter" panose="02000506000000020004" pitchFamily="2" charset="0"/>
                <a:ea typeface="Calibri" panose="020F0502020204030204" pitchFamily="34" charset="0"/>
                <a:cs typeface="Times New Roman" panose="02020603050405020304" pitchFamily="18" charset="0"/>
              </a:rPr>
              <a:t>The results of this exercise indicate that, with a more balanced data-set, CNNs can approach the problem of breast cancer diagnostics in a faster and more efficient way. This can assist radiologists in the determination of whether cancer is present and where it is based on the features our model has presented. This model can be further tuned to detect smaller and less detectable cancers in the future.</a:t>
            </a:r>
            <a:endParaRPr lang="en-US" sz="3200" dirty="0"/>
          </a:p>
        </p:txBody>
      </p:sp>
    </p:spTree>
    <p:extLst>
      <p:ext uri="{BB962C8B-B14F-4D97-AF65-F5344CB8AC3E}">
        <p14:creationId xmlns:p14="http://schemas.microsoft.com/office/powerpoint/2010/main" val="17757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erican Cancer Society – Logos Download">
            <a:extLst>
              <a:ext uri="{FF2B5EF4-FFF2-40B4-BE49-F238E27FC236}">
                <a16:creationId xmlns:a16="http://schemas.microsoft.com/office/drawing/2014/main" id="{10B0F88D-EA34-D9C7-3902-34699B41C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259761" cy="1843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ientmoji">
            <a:extLst>
              <a:ext uri="{FF2B5EF4-FFF2-40B4-BE49-F238E27FC236}">
                <a16:creationId xmlns:a16="http://schemas.microsoft.com/office/drawing/2014/main" id="{7B1F5E78-CF81-7570-C63B-5C47E3E61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518160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059B02-7B32-A11C-8903-D849B0924E31}"/>
              </a:ext>
            </a:extLst>
          </p:cNvPr>
          <p:cNvSpPr txBox="1"/>
          <p:nvPr/>
        </p:nvSpPr>
        <p:spPr>
          <a:xfrm>
            <a:off x="0" y="1843950"/>
            <a:ext cx="12192000" cy="830997"/>
          </a:xfrm>
          <a:prstGeom prst="rect">
            <a:avLst/>
          </a:prstGeom>
          <a:noFill/>
        </p:spPr>
        <p:txBody>
          <a:bodyPr wrap="square">
            <a:spAutoFit/>
          </a:bodyPr>
          <a:lstStyle/>
          <a:p>
            <a:pPr algn="ctr"/>
            <a:r>
              <a:rPr lang="en-US" sz="4800" b="1" u="sng" dirty="0">
                <a:latin typeface="Calisto MT" panose="02040603050505030304" pitchFamily="18" charset="0"/>
              </a:rPr>
              <a:t>Breast Cancer</a:t>
            </a:r>
            <a:endParaRPr lang="en-US" sz="3600" dirty="0">
              <a:latin typeface="Calisto MT" panose="02040603050505030304" pitchFamily="18" charset="0"/>
            </a:endParaRPr>
          </a:p>
        </p:txBody>
      </p:sp>
      <p:sp>
        <p:nvSpPr>
          <p:cNvPr id="8" name="Oval 7">
            <a:extLst>
              <a:ext uri="{FF2B5EF4-FFF2-40B4-BE49-F238E27FC236}">
                <a16:creationId xmlns:a16="http://schemas.microsoft.com/office/drawing/2014/main" id="{11F4773E-997E-7ECA-917A-DE04894110EE}"/>
              </a:ext>
            </a:extLst>
          </p:cNvPr>
          <p:cNvSpPr/>
          <p:nvPr/>
        </p:nvSpPr>
        <p:spPr>
          <a:xfrm>
            <a:off x="1676401" y="2876292"/>
            <a:ext cx="3484880" cy="3484880"/>
          </a:xfrm>
          <a:prstGeom prst="ellipse">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sto MT" panose="02040603050505030304" pitchFamily="18" charset="0"/>
              </a:rPr>
              <a:t>M</a:t>
            </a:r>
            <a:r>
              <a:rPr lang="en-US" sz="2800" b="0" i="0" dirty="0">
                <a:effectLst/>
                <a:latin typeface="Calisto MT" panose="02040603050505030304" pitchFamily="18" charset="0"/>
              </a:rPr>
              <a:t>ost common cancer in women in the United States, except for skin cancers.</a:t>
            </a:r>
            <a:endParaRPr lang="en-US" sz="2800" dirty="0">
              <a:latin typeface="Calisto MT" panose="02040603050505030304" pitchFamily="18" charset="0"/>
            </a:endParaRPr>
          </a:p>
        </p:txBody>
      </p:sp>
      <p:sp>
        <p:nvSpPr>
          <p:cNvPr id="9" name="Oval 8">
            <a:extLst>
              <a:ext uri="{FF2B5EF4-FFF2-40B4-BE49-F238E27FC236}">
                <a16:creationId xmlns:a16="http://schemas.microsoft.com/office/drawing/2014/main" id="{B6D86C90-DDFB-040F-349A-35DD467817F7}"/>
              </a:ext>
            </a:extLst>
          </p:cNvPr>
          <p:cNvSpPr/>
          <p:nvPr/>
        </p:nvSpPr>
        <p:spPr>
          <a:xfrm>
            <a:off x="7030720" y="2876292"/>
            <a:ext cx="3484880" cy="3484880"/>
          </a:xfrm>
          <a:prstGeom prst="ellipse">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i="0" dirty="0">
                <a:effectLst/>
                <a:latin typeface="Calisto MT" panose="02040603050505030304" pitchFamily="18" charset="0"/>
              </a:rPr>
              <a:t>It is about 30% of all new female cancers each year.</a:t>
            </a:r>
            <a:endParaRPr lang="en-US" sz="2800" dirty="0">
              <a:latin typeface="Calisto MT" panose="02040603050505030304" pitchFamily="18" charset="0"/>
            </a:endParaRPr>
          </a:p>
        </p:txBody>
      </p:sp>
    </p:spTree>
    <p:extLst>
      <p:ext uri="{BB962C8B-B14F-4D97-AF65-F5344CB8AC3E}">
        <p14:creationId xmlns:p14="http://schemas.microsoft.com/office/powerpoint/2010/main" val="207063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lientmoji">
            <a:extLst>
              <a:ext uri="{FF2B5EF4-FFF2-40B4-BE49-F238E27FC236}">
                <a16:creationId xmlns:a16="http://schemas.microsoft.com/office/drawing/2014/main" id="{E126309E-CFBA-61F5-EBD4-CD841B49E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51816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merican Cancer Society – Logos Download">
            <a:extLst>
              <a:ext uri="{FF2B5EF4-FFF2-40B4-BE49-F238E27FC236}">
                <a16:creationId xmlns:a16="http://schemas.microsoft.com/office/drawing/2014/main" id="{73CAB547-324F-AF90-6454-4AD8A70D8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3259761" cy="1843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4187C4-8185-3252-7D64-E6BF58B1B394}"/>
              </a:ext>
            </a:extLst>
          </p:cNvPr>
          <p:cNvSpPr txBox="1"/>
          <p:nvPr/>
        </p:nvSpPr>
        <p:spPr>
          <a:xfrm>
            <a:off x="-1" y="1843950"/>
            <a:ext cx="12192000" cy="830997"/>
          </a:xfrm>
          <a:prstGeom prst="rect">
            <a:avLst/>
          </a:prstGeom>
          <a:noFill/>
        </p:spPr>
        <p:txBody>
          <a:bodyPr wrap="square">
            <a:spAutoFit/>
          </a:bodyPr>
          <a:lstStyle/>
          <a:p>
            <a:pPr algn="ctr"/>
            <a:r>
              <a:rPr lang="en-US" sz="4800" b="1" u="sng" dirty="0">
                <a:latin typeface="Calisto MT" panose="02040603050505030304" pitchFamily="18" charset="0"/>
              </a:rPr>
              <a:t>Fighting Breast Cancer</a:t>
            </a:r>
          </a:p>
        </p:txBody>
      </p:sp>
      <p:sp>
        <p:nvSpPr>
          <p:cNvPr id="7" name="Rectangle: Rounded Corners 6">
            <a:extLst>
              <a:ext uri="{FF2B5EF4-FFF2-40B4-BE49-F238E27FC236}">
                <a16:creationId xmlns:a16="http://schemas.microsoft.com/office/drawing/2014/main" id="{D01842B9-21B6-A381-EBCF-CB6F04A6B72B}"/>
              </a:ext>
            </a:extLst>
          </p:cNvPr>
          <p:cNvSpPr/>
          <p:nvPr/>
        </p:nvSpPr>
        <p:spPr>
          <a:xfrm>
            <a:off x="2575561" y="2987040"/>
            <a:ext cx="2865120" cy="2865120"/>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sto MT" panose="02040603050505030304" pitchFamily="18" charset="0"/>
              </a:rPr>
              <a:t>Early Detection</a:t>
            </a:r>
          </a:p>
        </p:txBody>
      </p:sp>
      <p:sp>
        <p:nvSpPr>
          <p:cNvPr id="8" name="Rectangle: Rounded Corners 7">
            <a:extLst>
              <a:ext uri="{FF2B5EF4-FFF2-40B4-BE49-F238E27FC236}">
                <a16:creationId xmlns:a16="http://schemas.microsoft.com/office/drawing/2014/main" id="{AF2F7888-32AA-A0EA-FCCF-B8A68A5D26F3}"/>
              </a:ext>
            </a:extLst>
          </p:cNvPr>
          <p:cNvSpPr/>
          <p:nvPr/>
        </p:nvSpPr>
        <p:spPr>
          <a:xfrm>
            <a:off x="6751320" y="2987040"/>
            <a:ext cx="2865120" cy="2865120"/>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sto MT" panose="02040603050505030304" pitchFamily="18" charset="0"/>
              </a:rPr>
              <a:t>State-of-the-Art Treatment</a:t>
            </a:r>
          </a:p>
        </p:txBody>
      </p:sp>
    </p:spTree>
    <p:extLst>
      <p:ext uri="{BB962C8B-B14F-4D97-AF65-F5344CB8AC3E}">
        <p14:creationId xmlns:p14="http://schemas.microsoft.com/office/powerpoint/2010/main" val="268105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lientmoji">
            <a:extLst>
              <a:ext uri="{FF2B5EF4-FFF2-40B4-BE49-F238E27FC236}">
                <a16:creationId xmlns:a16="http://schemas.microsoft.com/office/drawing/2014/main" id="{E126309E-CFBA-61F5-EBD4-CD841B49E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51816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merican Cancer Society – Logos Download">
            <a:extLst>
              <a:ext uri="{FF2B5EF4-FFF2-40B4-BE49-F238E27FC236}">
                <a16:creationId xmlns:a16="http://schemas.microsoft.com/office/drawing/2014/main" id="{73CAB547-324F-AF90-6454-4AD8A70D8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3259761" cy="1843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4187C4-8185-3252-7D64-E6BF58B1B394}"/>
              </a:ext>
            </a:extLst>
          </p:cNvPr>
          <p:cNvSpPr txBox="1"/>
          <p:nvPr/>
        </p:nvSpPr>
        <p:spPr>
          <a:xfrm>
            <a:off x="0" y="1843950"/>
            <a:ext cx="12192000" cy="830997"/>
          </a:xfrm>
          <a:prstGeom prst="rect">
            <a:avLst/>
          </a:prstGeom>
          <a:noFill/>
        </p:spPr>
        <p:txBody>
          <a:bodyPr wrap="square">
            <a:spAutoFit/>
          </a:bodyPr>
          <a:lstStyle/>
          <a:p>
            <a:pPr algn="ctr"/>
            <a:r>
              <a:rPr lang="en-US" sz="4800" b="1" u="sng" dirty="0">
                <a:latin typeface="Calisto MT" panose="02040603050505030304" pitchFamily="18" charset="0"/>
              </a:rPr>
              <a:t>Finding Breast Cancer</a:t>
            </a:r>
          </a:p>
        </p:txBody>
      </p:sp>
      <p:sp>
        <p:nvSpPr>
          <p:cNvPr id="3" name="Hexagon 2">
            <a:extLst>
              <a:ext uri="{FF2B5EF4-FFF2-40B4-BE49-F238E27FC236}">
                <a16:creationId xmlns:a16="http://schemas.microsoft.com/office/drawing/2014/main" id="{9C53424B-9ABC-9FB4-4246-CD23ACCB5F5A}"/>
              </a:ext>
            </a:extLst>
          </p:cNvPr>
          <p:cNvSpPr/>
          <p:nvPr/>
        </p:nvSpPr>
        <p:spPr>
          <a:xfrm>
            <a:off x="1122680" y="2842204"/>
            <a:ext cx="2519680" cy="2172138"/>
          </a:xfrm>
          <a:prstGeom prst="hexagon">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Routine Screening</a:t>
            </a:r>
          </a:p>
        </p:txBody>
      </p:sp>
      <p:sp>
        <p:nvSpPr>
          <p:cNvPr id="5" name="Hexagon 4">
            <a:extLst>
              <a:ext uri="{FF2B5EF4-FFF2-40B4-BE49-F238E27FC236}">
                <a16:creationId xmlns:a16="http://schemas.microsoft.com/office/drawing/2014/main" id="{86E87CCB-0ACF-9260-3233-777CE2C98F19}"/>
              </a:ext>
            </a:extLst>
          </p:cNvPr>
          <p:cNvSpPr/>
          <p:nvPr/>
        </p:nvSpPr>
        <p:spPr>
          <a:xfrm>
            <a:off x="4836160" y="2842204"/>
            <a:ext cx="2519680" cy="2172138"/>
          </a:xfrm>
          <a:prstGeom prst="hexagon">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Early Detection</a:t>
            </a:r>
          </a:p>
        </p:txBody>
      </p:sp>
      <p:sp>
        <p:nvSpPr>
          <p:cNvPr id="7" name="Hexagon 6">
            <a:extLst>
              <a:ext uri="{FF2B5EF4-FFF2-40B4-BE49-F238E27FC236}">
                <a16:creationId xmlns:a16="http://schemas.microsoft.com/office/drawing/2014/main" id="{00D2FF2E-05EA-93D5-7C46-E742F6631AF9}"/>
              </a:ext>
            </a:extLst>
          </p:cNvPr>
          <p:cNvSpPr/>
          <p:nvPr/>
        </p:nvSpPr>
        <p:spPr>
          <a:xfrm>
            <a:off x="8549640" y="2842204"/>
            <a:ext cx="2519680" cy="2172138"/>
          </a:xfrm>
          <a:prstGeom prst="hexagon">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Better Prognosis</a:t>
            </a:r>
          </a:p>
        </p:txBody>
      </p:sp>
      <p:cxnSp>
        <p:nvCxnSpPr>
          <p:cNvPr id="9" name="Connector: Curved 8">
            <a:extLst>
              <a:ext uri="{FF2B5EF4-FFF2-40B4-BE49-F238E27FC236}">
                <a16:creationId xmlns:a16="http://schemas.microsoft.com/office/drawing/2014/main" id="{9EAB9B17-B1AE-3756-462E-ED7977E30DFF}"/>
              </a:ext>
            </a:extLst>
          </p:cNvPr>
          <p:cNvCxnSpPr>
            <a:cxnSpLocks/>
            <a:stCxn id="3" idx="0"/>
            <a:endCxn id="5" idx="2"/>
          </p:cNvCxnSpPr>
          <p:nvPr/>
        </p:nvCxnSpPr>
        <p:spPr>
          <a:xfrm>
            <a:off x="3642360" y="3928273"/>
            <a:ext cx="1736835" cy="1086068"/>
          </a:xfrm>
          <a:prstGeom prst="curvedConnector4">
            <a:avLst>
              <a:gd name="adj1" fmla="val 34367"/>
              <a:gd name="adj2" fmla="val 121048"/>
            </a:avLst>
          </a:prstGeom>
          <a:ln w="76200">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CA4B79DD-1445-0D86-D2E7-8A5DB873DF12}"/>
              </a:ext>
            </a:extLst>
          </p:cNvPr>
          <p:cNvCxnSpPr>
            <a:cxnSpLocks/>
          </p:cNvCxnSpPr>
          <p:nvPr/>
        </p:nvCxnSpPr>
        <p:spPr>
          <a:xfrm>
            <a:off x="7355840" y="3928273"/>
            <a:ext cx="1736835" cy="1086068"/>
          </a:xfrm>
          <a:prstGeom prst="curvedConnector4">
            <a:avLst>
              <a:gd name="adj1" fmla="val 34367"/>
              <a:gd name="adj2" fmla="val 121048"/>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534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nual Input 8">
            <a:extLst>
              <a:ext uri="{FF2B5EF4-FFF2-40B4-BE49-F238E27FC236}">
                <a16:creationId xmlns:a16="http://schemas.microsoft.com/office/drawing/2014/main" id="{989A6205-0457-A688-D870-2AE00BB2DD0A}"/>
              </a:ext>
            </a:extLst>
          </p:cNvPr>
          <p:cNvSpPr/>
          <p:nvPr/>
        </p:nvSpPr>
        <p:spPr>
          <a:xfrm rot="16200000" flipV="1">
            <a:off x="3067373" y="-3059107"/>
            <a:ext cx="1828800" cy="7947014"/>
          </a:xfrm>
          <a:prstGeom prst="flowChartManualInput">
            <a:avLst/>
          </a:prstGeom>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12BCE8-9D00-63A1-BDA2-46F52B2B66C4}"/>
              </a:ext>
            </a:extLst>
          </p:cNvPr>
          <p:cNvSpPr txBox="1"/>
          <p:nvPr/>
        </p:nvSpPr>
        <p:spPr>
          <a:xfrm>
            <a:off x="0" y="1843950"/>
            <a:ext cx="12192000" cy="830997"/>
          </a:xfrm>
          <a:prstGeom prst="rect">
            <a:avLst/>
          </a:prstGeom>
          <a:noFill/>
        </p:spPr>
        <p:txBody>
          <a:bodyPr wrap="square">
            <a:spAutoFit/>
          </a:bodyPr>
          <a:lstStyle/>
          <a:p>
            <a:pPr algn="ctr"/>
            <a:r>
              <a:rPr lang="en-US" sz="4800" b="1" u="sng" dirty="0">
                <a:latin typeface="Calisto MT" panose="02040603050505030304" pitchFamily="18" charset="0"/>
              </a:rPr>
              <a:t>Finding Breast Cancer</a:t>
            </a:r>
          </a:p>
        </p:txBody>
      </p:sp>
      <p:sp>
        <p:nvSpPr>
          <p:cNvPr id="4" name="Hexagon 3">
            <a:extLst>
              <a:ext uri="{FF2B5EF4-FFF2-40B4-BE49-F238E27FC236}">
                <a16:creationId xmlns:a16="http://schemas.microsoft.com/office/drawing/2014/main" id="{83D36D61-3461-F649-2109-6D62A9438B36}"/>
              </a:ext>
            </a:extLst>
          </p:cNvPr>
          <p:cNvSpPr/>
          <p:nvPr/>
        </p:nvSpPr>
        <p:spPr>
          <a:xfrm>
            <a:off x="2010867" y="2989818"/>
            <a:ext cx="3099613" cy="2672080"/>
          </a:xfrm>
          <a:prstGeom prst="hexagon">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Early Detection</a:t>
            </a:r>
          </a:p>
        </p:txBody>
      </p:sp>
      <p:sp>
        <p:nvSpPr>
          <p:cNvPr id="5" name="Hexagon 4">
            <a:extLst>
              <a:ext uri="{FF2B5EF4-FFF2-40B4-BE49-F238E27FC236}">
                <a16:creationId xmlns:a16="http://schemas.microsoft.com/office/drawing/2014/main" id="{5A820176-37DA-8BE1-A617-B637C99E6553}"/>
              </a:ext>
            </a:extLst>
          </p:cNvPr>
          <p:cNvSpPr/>
          <p:nvPr/>
        </p:nvSpPr>
        <p:spPr>
          <a:xfrm>
            <a:off x="7415987" y="2989818"/>
            <a:ext cx="3099613" cy="2672080"/>
          </a:xfrm>
          <a:prstGeom prst="hexagon">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Computer Vision &amp; Machine Learning</a:t>
            </a:r>
          </a:p>
        </p:txBody>
      </p:sp>
      <p:cxnSp>
        <p:nvCxnSpPr>
          <p:cNvPr id="7" name="Straight Arrow Connector 6">
            <a:extLst>
              <a:ext uri="{FF2B5EF4-FFF2-40B4-BE49-F238E27FC236}">
                <a16:creationId xmlns:a16="http://schemas.microsoft.com/office/drawing/2014/main" id="{0E3353D0-5962-E2E7-05BF-C2783A903A3C}"/>
              </a:ext>
            </a:extLst>
          </p:cNvPr>
          <p:cNvCxnSpPr>
            <a:stCxn id="4" idx="0"/>
            <a:endCxn id="5" idx="3"/>
          </p:cNvCxnSpPr>
          <p:nvPr/>
        </p:nvCxnSpPr>
        <p:spPr>
          <a:xfrm>
            <a:off x="5110480" y="4325858"/>
            <a:ext cx="2305507"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8" name="Picture 6" descr="Clientmoji">
            <a:extLst>
              <a:ext uri="{FF2B5EF4-FFF2-40B4-BE49-F238E27FC236}">
                <a16:creationId xmlns:a16="http://schemas.microsoft.com/office/drawing/2014/main" id="{FFB5C718-4F25-180A-1BE5-1A0AE2B1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51816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9FDAA1B-3F81-9733-BDE1-E1BA131AA8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222"/>
          <a:stretch/>
        </p:blipFill>
        <p:spPr bwMode="auto">
          <a:xfrm>
            <a:off x="201891" y="145135"/>
            <a:ext cx="1513194" cy="15385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0BFB7FD-5049-3DF3-9E1A-C7FFC6130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710" y="145135"/>
            <a:ext cx="1327125" cy="14187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09A740E-F619-A7D6-82B7-519D11E08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7148" y="157187"/>
            <a:ext cx="1406701" cy="14067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edia Kit - OpenCV">
            <a:extLst>
              <a:ext uri="{FF2B5EF4-FFF2-40B4-BE49-F238E27FC236}">
                <a16:creationId xmlns:a16="http://schemas.microsoft.com/office/drawing/2014/main" id="{F758F9D5-ABA3-8651-8532-0A11E3CF2B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480" y="158385"/>
            <a:ext cx="1513194" cy="140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36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lientmoji">
            <a:extLst>
              <a:ext uri="{FF2B5EF4-FFF2-40B4-BE49-F238E27FC236}">
                <a16:creationId xmlns:a16="http://schemas.microsoft.com/office/drawing/2014/main" id="{CA297E72-6C81-6A51-AA2A-873E8DFE0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B37BB8-7D6D-6DB9-4B5F-B363FA4708FC}"/>
              </a:ext>
            </a:extLst>
          </p:cNvPr>
          <p:cNvSpPr txBox="1"/>
          <p:nvPr/>
        </p:nvSpPr>
        <p:spPr>
          <a:xfrm>
            <a:off x="2500400" y="111673"/>
            <a:ext cx="7191199" cy="646331"/>
          </a:xfrm>
          <a:prstGeom prst="rect">
            <a:avLst/>
          </a:prstGeom>
          <a:noFill/>
        </p:spPr>
        <p:txBody>
          <a:bodyPr wrap="none" rtlCol="0">
            <a:spAutoFit/>
          </a:bodyPr>
          <a:lstStyle/>
          <a:p>
            <a:r>
              <a:rPr lang="en-US" sz="3600" b="1" u="sng" dirty="0"/>
              <a:t>Data Sourced From Kaggle and RSNA</a:t>
            </a:r>
          </a:p>
        </p:txBody>
      </p:sp>
      <p:pic>
        <p:nvPicPr>
          <p:cNvPr id="6" name="Picture 5">
            <a:extLst>
              <a:ext uri="{FF2B5EF4-FFF2-40B4-BE49-F238E27FC236}">
                <a16:creationId xmlns:a16="http://schemas.microsoft.com/office/drawing/2014/main" id="{D8391AA7-EF66-8B69-F142-8215A1D3BC28}"/>
              </a:ext>
            </a:extLst>
          </p:cNvPr>
          <p:cNvPicPr>
            <a:picLocks noChangeAspect="1"/>
          </p:cNvPicPr>
          <p:nvPr/>
        </p:nvPicPr>
        <p:blipFill>
          <a:blip r:embed="rId3"/>
          <a:stretch>
            <a:fillRect/>
          </a:stretch>
        </p:blipFill>
        <p:spPr>
          <a:xfrm>
            <a:off x="836676" y="1324672"/>
            <a:ext cx="3758688" cy="3612134"/>
          </a:xfrm>
          <a:prstGeom prst="rect">
            <a:avLst/>
          </a:prstGeom>
        </p:spPr>
      </p:pic>
      <p:sp>
        <p:nvSpPr>
          <p:cNvPr id="7" name="Plus Sign 6">
            <a:extLst>
              <a:ext uri="{FF2B5EF4-FFF2-40B4-BE49-F238E27FC236}">
                <a16:creationId xmlns:a16="http://schemas.microsoft.com/office/drawing/2014/main" id="{E217A850-F642-AE82-A5E8-A59D12A69714}"/>
              </a:ext>
            </a:extLst>
          </p:cNvPr>
          <p:cNvSpPr/>
          <p:nvPr/>
        </p:nvSpPr>
        <p:spPr>
          <a:xfrm>
            <a:off x="5415280" y="2352741"/>
            <a:ext cx="1361440" cy="13614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E1371AC5-9180-4121-ECD1-840D6321B4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064"/>
          <a:stretch/>
        </p:blipFill>
        <p:spPr bwMode="auto">
          <a:xfrm>
            <a:off x="7596636" y="1495456"/>
            <a:ext cx="3758688" cy="32676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9574CC-6D2F-1D48-FDF9-78B4CB18CA10}"/>
              </a:ext>
            </a:extLst>
          </p:cNvPr>
          <p:cNvSpPr txBox="1"/>
          <p:nvPr/>
        </p:nvSpPr>
        <p:spPr>
          <a:xfrm>
            <a:off x="8095922" y="2397948"/>
            <a:ext cx="2760115" cy="2062103"/>
          </a:xfrm>
          <a:prstGeom prst="rect">
            <a:avLst/>
          </a:prstGeom>
          <a:noFill/>
        </p:spPr>
        <p:txBody>
          <a:bodyPr wrap="none" rtlCol="0">
            <a:spAutoFit/>
          </a:bodyPr>
          <a:lstStyle/>
          <a:p>
            <a:pPr algn="ctr"/>
            <a:r>
              <a:rPr lang="en-US" sz="3200" dirty="0">
                <a:latin typeface="Calisto MT" panose="02040603050505030304" pitchFamily="18" charset="0"/>
              </a:rPr>
              <a:t>54,706</a:t>
            </a:r>
          </a:p>
          <a:p>
            <a:pPr algn="ctr"/>
            <a:r>
              <a:rPr lang="en-US" sz="3200" dirty="0" err="1">
                <a:latin typeface="Calisto MT" panose="02040603050505030304" pitchFamily="18" charset="0"/>
              </a:rPr>
              <a:t>Dicom</a:t>
            </a:r>
            <a:r>
              <a:rPr lang="en-US" sz="3200" dirty="0">
                <a:latin typeface="Calisto MT" panose="02040603050505030304" pitchFamily="18" charset="0"/>
              </a:rPr>
              <a:t> Images</a:t>
            </a:r>
          </a:p>
          <a:p>
            <a:pPr algn="ctr"/>
            <a:r>
              <a:rPr lang="en-US" sz="3200" dirty="0">
                <a:latin typeface="Calisto MT" panose="02040603050505030304" pitchFamily="18" charset="0"/>
              </a:rPr>
              <a:t>of Routine</a:t>
            </a:r>
          </a:p>
          <a:p>
            <a:pPr algn="ctr"/>
            <a:r>
              <a:rPr lang="en-US" sz="3200" dirty="0">
                <a:latin typeface="Calisto MT" panose="02040603050505030304" pitchFamily="18" charset="0"/>
              </a:rPr>
              <a:t>Mammograms</a:t>
            </a:r>
          </a:p>
        </p:txBody>
      </p:sp>
    </p:spTree>
    <p:extLst>
      <p:ext uri="{BB962C8B-B14F-4D97-AF65-F5344CB8AC3E}">
        <p14:creationId xmlns:p14="http://schemas.microsoft.com/office/powerpoint/2010/main" val="344511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ientmoji">
            <a:extLst>
              <a:ext uri="{FF2B5EF4-FFF2-40B4-BE49-F238E27FC236}">
                <a16:creationId xmlns:a16="http://schemas.microsoft.com/office/drawing/2014/main" id="{7B1FB7ED-CC62-881B-DD90-0BD62E29D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1E781B9-0AFB-3F0E-DBD4-DFD7B2A71190}"/>
              </a:ext>
            </a:extLst>
          </p:cNvPr>
          <p:cNvPicPr>
            <a:picLocks noChangeAspect="1"/>
          </p:cNvPicPr>
          <p:nvPr/>
        </p:nvPicPr>
        <p:blipFill>
          <a:blip r:embed="rId3"/>
          <a:stretch>
            <a:fillRect/>
          </a:stretch>
        </p:blipFill>
        <p:spPr>
          <a:xfrm>
            <a:off x="831479" y="1021342"/>
            <a:ext cx="10523845" cy="3052174"/>
          </a:xfrm>
          <a:prstGeom prst="rect">
            <a:avLst/>
          </a:prstGeom>
        </p:spPr>
      </p:pic>
      <p:sp>
        <p:nvSpPr>
          <p:cNvPr id="5" name="TextBox 4">
            <a:extLst>
              <a:ext uri="{FF2B5EF4-FFF2-40B4-BE49-F238E27FC236}">
                <a16:creationId xmlns:a16="http://schemas.microsoft.com/office/drawing/2014/main" id="{D650FADD-E6FD-FFF1-7663-0C4AF2754CA4}"/>
              </a:ext>
            </a:extLst>
          </p:cNvPr>
          <p:cNvSpPr txBox="1"/>
          <p:nvPr/>
        </p:nvSpPr>
        <p:spPr>
          <a:xfrm>
            <a:off x="1395770" y="375011"/>
            <a:ext cx="9400459" cy="646331"/>
          </a:xfrm>
          <a:prstGeom prst="rect">
            <a:avLst/>
          </a:prstGeom>
          <a:noFill/>
        </p:spPr>
        <p:txBody>
          <a:bodyPr wrap="none" rtlCol="0">
            <a:spAutoFit/>
          </a:bodyPr>
          <a:lstStyle/>
          <a:p>
            <a:r>
              <a:rPr lang="en-US" sz="3600" b="1" u="sng" dirty="0"/>
              <a:t>Age Distributions of Positive and Negative Cases</a:t>
            </a:r>
          </a:p>
        </p:txBody>
      </p:sp>
      <p:sp>
        <p:nvSpPr>
          <p:cNvPr id="7" name="TextBox 6">
            <a:extLst>
              <a:ext uri="{FF2B5EF4-FFF2-40B4-BE49-F238E27FC236}">
                <a16:creationId xmlns:a16="http://schemas.microsoft.com/office/drawing/2014/main" id="{B353286D-46DE-E868-752A-3858421B5C32}"/>
              </a:ext>
            </a:extLst>
          </p:cNvPr>
          <p:cNvSpPr txBox="1"/>
          <p:nvPr/>
        </p:nvSpPr>
        <p:spPr>
          <a:xfrm>
            <a:off x="2151321" y="4719847"/>
            <a:ext cx="7884160" cy="923330"/>
          </a:xfrm>
          <a:prstGeom prst="rect">
            <a:avLst/>
          </a:prstGeom>
          <a:noFill/>
        </p:spPr>
        <p:txBody>
          <a:bodyPr wrap="square">
            <a:spAutoFit/>
          </a:bodyPr>
          <a:lstStyle/>
          <a:p>
            <a:pPr algn="ctr"/>
            <a:r>
              <a:rPr lang="en-US" b="0" i="0" dirty="0">
                <a:effectLst/>
                <a:latin typeface="Consolas" panose="020B0609020204030204" pitchFamily="49" charset="0"/>
              </a:rPr>
              <a:t>The average age in a negative case is: 58.43280820765824 .</a:t>
            </a:r>
          </a:p>
          <a:p>
            <a:pPr algn="ctr"/>
            <a:endParaRPr lang="en-US" dirty="0">
              <a:latin typeface="Consolas" panose="020B0609020204030204" pitchFamily="49" charset="0"/>
            </a:endParaRPr>
          </a:p>
          <a:p>
            <a:pPr algn="ctr"/>
            <a:r>
              <a:rPr lang="en-US" b="0" i="0" dirty="0">
                <a:effectLst/>
                <a:latin typeface="Consolas" panose="020B0609020204030204" pitchFamily="49" charset="0"/>
              </a:rPr>
              <a:t>The average age in a positive case is: 63.67875647668394 .</a:t>
            </a:r>
            <a:endParaRPr lang="en-US" dirty="0"/>
          </a:p>
        </p:txBody>
      </p:sp>
    </p:spTree>
    <p:extLst>
      <p:ext uri="{BB962C8B-B14F-4D97-AF65-F5344CB8AC3E}">
        <p14:creationId xmlns:p14="http://schemas.microsoft.com/office/powerpoint/2010/main" val="428537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ientmoji">
            <a:extLst>
              <a:ext uri="{FF2B5EF4-FFF2-40B4-BE49-F238E27FC236}">
                <a16:creationId xmlns:a16="http://schemas.microsoft.com/office/drawing/2014/main" id="{A98FA0A1-E944-2A57-712F-DBF4FDC57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63AA6C-BD8E-9AFE-1B17-F5F67142AB15}"/>
              </a:ext>
            </a:extLst>
          </p:cNvPr>
          <p:cNvPicPr>
            <a:picLocks noChangeAspect="1"/>
          </p:cNvPicPr>
          <p:nvPr/>
        </p:nvPicPr>
        <p:blipFill>
          <a:blip r:embed="rId3"/>
          <a:stretch>
            <a:fillRect/>
          </a:stretch>
        </p:blipFill>
        <p:spPr>
          <a:xfrm>
            <a:off x="344486" y="262644"/>
            <a:ext cx="8179753" cy="6332712"/>
          </a:xfrm>
          <a:prstGeom prst="rect">
            <a:avLst/>
          </a:prstGeom>
        </p:spPr>
      </p:pic>
      <p:sp>
        <p:nvSpPr>
          <p:cNvPr id="7" name="TextBox 6">
            <a:extLst>
              <a:ext uri="{FF2B5EF4-FFF2-40B4-BE49-F238E27FC236}">
                <a16:creationId xmlns:a16="http://schemas.microsoft.com/office/drawing/2014/main" id="{7E4DF35C-4F03-E0AC-C808-CE438A8A84AF}"/>
              </a:ext>
            </a:extLst>
          </p:cNvPr>
          <p:cNvSpPr txBox="1"/>
          <p:nvPr/>
        </p:nvSpPr>
        <p:spPr>
          <a:xfrm>
            <a:off x="2042160" y="3244334"/>
            <a:ext cx="2229456" cy="369332"/>
          </a:xfrm>
          <a:prstGeom prst="rect">
            <a:avLst/>
          </a:prstGeom>
          <a:noFill/>
        </p:spPr>
        <p:txBody>
          <a:bodyPr wrap="none" rtlCol="0">
            <a:spAutoFit/>
          </a:bodyPr>
          <a:lstStyle/>
          <a:p>
            <a:r>
              <a:rPr lang="en-US" dirty="0"/>
              <a:t>11907 Negative Cases</a:t>
            </a:r>
          </a:p>
        </p:txBody>
      </p:sp>
      <p:sp>
        <p:nvSpPr>
          <p:cNvPr id="8" name="TextBox 7">
            <a:extLst>
              <a:ext uri="{FF2B5EF4-FFF2-40B4-BE49-F238E27FC236}">
                <a16:creationId xmlns:a16="http://schemas.microsoft.com/office/drawing/2014/main" id="{81E4C29B-E927-5E32-B872-A9FE5D969F48}"/>
              </a:ext>
            </a:extLst>
          </p:cNvPr>
          <p:cNvSpPr txBox="1"/>
          <p:nvPr/>
        </p:nvSpPr>
        <p:spPr>
          <a:xfrm>
            <a:off x="5709920" y="3244334"/>
            <a:ext cx="1896225" cy="369332"/>
          </a:xfrm>
          <a:prstGeom prst="rect">
            <a:avLst/>
          </a:prstGeom>
          <a:noFill/>
        </p:spPr>
        <p:txBody>
          <a:bodyPr wrap="none" rtlCol="0">
            <a:spAutoFit/>
          </a:bodyPr>
          <a:lstStyle/>
          <a:p>
            <a:r>
              <a:rPr lang="en-US" dirty="0"/>
              <a:t>486 Positive Cases</a:t>
            </a:r>
          </a:p>
        </p:txBody>
      </p:sp>
      <p:pic>
        <p:nvPicPr>
          <p:cNvPr id="7172" name="Picture 4" descr="Balance scale - Openclipart">
            <a:extLst>
              <a:ext uri="{FF2B5EF4-FFF2-40B4-BE49-F238E27FC236}">
                <a16:creationId xmlns:a16="http://schemas.microsoft.com/office/drawing/2014/main" id="{D3E86ED5-48BB-35B3-A330-7CCDC20D1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4449" y="399534"/>
            <a:ext cx="2571515" cy="2844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B4D966-E628-32BB-836C-DD59178C81D0}"/>
              </a:ext>
            </a:extLst>
          </p:cNvPr>
          <p:cNvSpPr txBox="1"/>
          <p:nvPr/>
        </p:nvSpPr>
        <p:spPr>
          <a:xfrm>
            <a:off x="9044449" y="3429000"/>
            <a:ext cx="2876234" cy="1323439"/>
          </a:xfrm>
          <a:prstGeom prst="rect">
            <a:avLst/>
          </a:prstGeom>
          <a:noFill/>
        </p:spPr>
        <p:txBody>
          <a:bodyPr wrap="square" rtlCol="0">
            <a:spAutoFit/>
          </a:bodyPr>
          <a:lstStyle/>
          <a:p>
            <a:pPr algn="ctr"/>
            <a:r>
              <a:rPr lang="en-US" sz="4000" dirty="0">
                <a:latin typeface="Calisto MT" panose="02040603050505030304" pitchFamily="18" charset="0"/>
              </a:rPr>
              <a:t>Imbalanced Data</a:t>
            </a:r>
          </a:p>
        </p:txBody>
      </p:sp>
    </p:spTree>
    <p:extLst>
      <p:ext uri="{BB962C8B-B14F-4D97-AF65-F5344CB8AC3E}">
        <p14:creationId xmlns:p14="http://schemas.microsoft.com/office/powerpoint/2010/main" val="229004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ientmoji">
            <a:extLst>
              <a:ext uri="{FF2B5EF4-FFF2-40B4-BE49-F238E27FC236}">
                <a16:creationId xmlns:a16="http://schemas.microsoft.com/office/drawing/2014/main" id="{38E802DD-42CE-DD90-0DEB-C531A67C9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648" y="5184648"/>
            <a:ext cx="1673352" cy="167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ext&#10;&#10;Description automatically generated">
            <a:extLst>
              <a:ext uri="{FF2B5EF4-FFF2-40B4-BE49-F238E27FC236}">
                <a16:creationId xmlns:a16="http://schemas.microsoft.com/office/drawing/2014/main" id="{4F02B72F-53FF-E5E3-A764-B2F155818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68" y="601072"/>
            <a:ext cx="5002012" cy="3429000"/>
          </a:xfrm>
          <a:prstGeom prst="rect">
            <a:avLst/>
          </a:prstGeom>
        </p:spPr>
      </p:pic>
      <p:pic>
        <p:nvPicPr>
          <p:cNvPr id="6" name="Picture 5" descr="Text&#10;&#10;Description automatically generated">
            <a:extLst>
              <a:ext uri="{FF2B5EF4-FFF2-40B4-BE49-F238E27FC236}">
                <a16:creationId xmlns:a16="http://schemas.microsoft.com/office/drawing/2014/main" id="{7E549859-58EB-FA7D-5A26-487E36F65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313" y="624490"/>
            <a:ext cx="6133420" cy="3429000"/>
          </a:xfrm>
          <a:prstGeom prst="rect">
            <a:avLst/>
          </a:prstGeom>
        </p:spPr>
      </p:pic>
      <p:cxnSp>
        <p:nvCxnSpPr>
          <p:cNvPr id="8" name="Connector: Curved 7">
            <a:extLst>
              <a:ext uri="{FF2B5EF4-FFF2-40B4-BE49-F238E27FC236}">
                <a16:creationId xmlns:a16="http://schemas.microsoft.com/office/drawing/2014/main" id="{2311E376-A573-04DF-C6E0-9E883E4F51BE}"/>
              </a:ext>
            </a:extLst>
          </p:cNvPr>
          <p:cNvCxnSpPr>
            <a:stCxn id="4" idx="2"/>
            <a:endCxn id="6" idx="2"/>
          </p:cNvCxnSpPr>
          <p:nvPr/>
        </p:nvCxnSpPr>
        <p:spPr>
          <a:xfrm rot="16200000" flipH="1">
            <a:off x="5801439" y="888906"/>
            <a:ext cx="23418" cy="6305749"/>
          </a:xfrm>
          <a:prstGeom prst="curvedConnector3">
            <a:avLst>
              <a:gd name="adj1" fmla="val 107617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5338F6-5388-4527-7546-6EE584B74115}"/>
              </a:ext>
            </a:extLst>
          </p:cNvPr>
          <p:cNvSpPr txBox="1"/>
          <p:nvPr/>
        </p:nvSpPr>
        <p:spPr>
          <a:xfrm>
            <a:off x="706120" y="4476762"/>
            <a:ext cx="10779760" cy="707886"/>
          </a:xfrm>
          <a:prstGeom prst="rect">
            <a:avLst/>
          </a:prstGeom>
          <a:noFill/>
        </p:spPr>
        <p:txBody>
          <a:bodyPr wrap="square" rtlCol="0">
            <a:spAutoFit/>
          </a:bodyPr>
          <a:lstStyle/>
          <a:p>
            <a:pPr algn="ctr"/>
            <a:r>
              <a:rPr lang="en-US" sz="4000" dirty="0">
                <a:latin typeface="Calisto MT" panose="02040603050505030304" pitchFamily="18" charset="0"/>
              </a:rPr>
              <a:t>Converting </a:t>
            </a:r>
            <a:r>
              <a:rPr lang="en-US" sz="4000" dirty="0" err="1">
                <a:latin typeface="Calisto MT" panose="02040603050505030304" pitchFamily="18" charset="0"/>
              </a:rPr>
              <a:t>Dicom</a:t>
            </a:r>
            <a:r>
              <a:rPr lang="en-US" sz="4000" dirty="0">
                <a:latin typeface="Calisto MT" panose="02040603050505030304" pitchFamily="18" charset="0"/>
              </a:rPr>
              <a:t> image to </a:t>
            </a:r>
            <a:r>
              <a:rPr lang="en-US" sz="4000" dirty="0" err="1">
                <a:latin typeface="Calisto MT" panose="02040603050505030304" pitchFamily="18" charset="0"/>
              </a:rPr>
              <a:t>Numpy</a:t>
            </a:r>
            <a:r>
              <a:rPr lang="en-US" sz="4000" dirty="0">
                <a:latin typeface="Calisto MT" panose="02040603050505030304" pitchFamily="18" charset="0"/>
              </a:rPr>
              <a:t> array.</a:t>
            </a:r>
          </a:p>
        </p:txBody>
      </p:sp>
    </p:spTree>
    <p:extLst>
      <p:ext uri="{BB962C8B-B14F-4D97-AF65-F5344CB8AC3E}">
        <p14:creationId xmlns:p14="http://schemas.microsoft.com/office/powerpoint/2010/main" val="3451720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414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Calisto MT</vt:lpstr>
      <vt:lpstr>Consolas</vt:lpstr>
      <vt:lpstr>JMH Typewriter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Kolb</dc:creator>
  <cp:lastModifiedBy>Marc Kolb</cp:lastModifiedBy>
  <cp:revision>1</cp:revision>
  <dcterms:created xsi:type="dcterms:W3CDTF">2023-03-13T12:53:33Z</dcterms:created>
  <dcterms:modified xsi:type="dcterms:W3CDTF">2023-03-13T15:45:32Z</dcterms:modified>
</cp:coreProperties>
</file>