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7.xml"/><Relationship Id="rId44" Type="http://schemas.openxmlformats.org/officeDocument/2006/relationships/font" Target="fonts/SourceSansPro-boldItalic.fntdata"/><Relationship Id="rId21" Type="http://schemas.openxmlformats.org/officeDocument/2006/relationships/slide" Target="slides/slide16.xml"/><Relationship Id="rId43" Type="http://schemas.openxmlformats.org/officeDocument/2006/relationships/font" Target="fonts/SourceSansPr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986241f2f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86241f2f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Madame, Messieurs, bonjour ! </a:t>
            </a:r>
            <a:r>
              <a:rPr lang="fr">
                <a:solidFill>
                  <a:schemeClr val="dk1"/>
                </a:solidFill>
              </a:rPr>
              <a:t>L’objet de cette réunion est pour nous de vous rendre compte d’un travail d’étude de faisabilité d’une nouvelle application dans le domaine de la santé grand public</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87823dff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87823dff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87823dff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87823dff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75f02b200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75f02b200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Appel à projet</a:t>
            </a:r>
            <a:endParaRPr/>
          </a:p>
          <a:p>
            <a:pPr indent="0" lvl="0" marL="0" rtl="0" algn="l">
              <a:spcBef>
                <a:spcPts val="0"/>
              </a:spcBef>
              <a:spcAft>
                <a:spcPts val="0"/>
              </a:spcAft>
              <a:buNone/>
            </a:pPr>
            <a:r>
              <a:rPr lang="fr"/>
              <a:t>- qu’est ce que OFF -&gt; bdd publique /</a:t>
            </a:r>
            <a:endParaRPr/>
          </a:p>
          <a:p>
            <a:pPr indent="0" lvl="0" marL="0" rtl="0" algn="l">
              <a:spcBef>
                <a:spcPts val="0"/>
              </a:spcBef>
              <a:spcAft>
                <a:spcPts val="0"/>
              </a:spcAft>
              <a:buNone/>
            </a:pPr>
            <a:r>
              <a:rPr lang="fr"/>
              <a:t>- projet d’appli : moteur de recommandation -&gt; utile en soi + appli support de nombreuses amélioration + des déclinaisons plus élaborés et un peu différentes utiliseraient des principes proches = pertinent de commencer avec un moteur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87823dff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87823dff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75f02b200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75f02b200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75f02b200_4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75f02b200_4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75f02b200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75f02b200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87823dff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87823dff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74eb35c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74eb35c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8f61b97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8f61b97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86241f2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86241f2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Tout est partie d’un appel à projet émis par l’agence nationale Santé Publique France. Pour être plus précis, il s’agit d’un appel à des projets utilisant la base de données Open Food Facts. </a:t>
            </a:r>
            <a:r>
              <a:rPr lang="fr">
                <a:solidFill>
                  <a:schemeClr val="dk1"/>
                </a:solidFill>
              </a:rPr>
              <a:t>OFF étant une base de donnée publique et contributive qui recense le plus d’informations possible sur les produits alimentaires qu’on trouve dans le commerce et avec lesquels, bien souvent, nous nous nourrissons.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Ayant eu vent de cet appel à projet, n</a:t>
            </a:r>
            <a:r>
              <a:rPr lang="fr">
                <a:solidFill>
                  <a:schemeClr val="dk1"/>
                </a:solidFill>
              </a:rPr>
              <a:t>ous est immédiatement venu que l’idée d’une application construite autour d’une moteur de recommandation méritait d’être creusée.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“Encore un moteur de recherche” vous direz-vous peut-être… Et vous n’avez pas tort.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Sauf que dans le cadre d’une application adossée à une base de donnée, et dont une raison d’être serait que les utilisateurs se nourrissent mieux, on n’échapperait pas à un moment ou l’autre,</a:t>
            </a:r>
            <a:endParaRPr>
              <a:solidFill>
                <a:schemeClr val="dk1"/>
              </a:solidFill>
            </a:endParaRPr>
          </a:p>
          <a:p>
            <a:pPr indent="0" lvl="0" marL="0" rtl="0" algn="l">
              <a:spcBef>
                <a:spcPts val="0"/>
              </a:spcBef>
              <a:spcAft>
                <a:spcPts val="0"/>
              </a:spcAft>
              <a:buNone/>
            </a:pPr>
            <a:r>
              <a:rPr lang="fr">
                <a:solidFill>
                  <a:schemeClr val="dk1"/>
                </a:solidFill>
              </a:rPr>
              <a:t> à la nécessité de répondre à des requêtes utilisateurs grâce à un moteur de recherche.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Ducoup, en tant que data scientist, nous nous sommes penchés sur la faisabilité d’un tel moteur. C’est à dire que nous avons effectué une étude exploratoire des données et réalisé un prototype.</a:t>
            </a:r>
            <a:endParaRPr>
              <a:solidFill>
                <a:schemeClr val="dk1"/>
              </a:solidFill>
            </a:endParaRPr>
          </a:p>
          <a:p>
            <a:pPr indent="0" lvl="0" marL="0" rtl="0" algn="l">
              <a:spcBef>
                <a:spcPts val="0"/>
              </a:spcBef>
              <a:spcAft>
                <a:spcPts val="0"/>
              </a:spcAft>
              <a:buNone/>
            </a:pPr>
            <a:r>
              <a:rPr lang="fr">
                <a:solidFill>
                  <a:schemeClr val="dk1"/>
                </a:solidFill>
              </a:rPr>
              <a:t>Et nous souhaitons vous rendre compte aujourd’hui de ce travail préliminaire…………………….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 qu’on peut découper en 6 étapes.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8f61b97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8f61b97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7a0b98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7a0b98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7a0b98b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7a0b98b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Appel à projet</a:t>
            </a:r>
            <a:endParaRPr/>
          </a:p>
          <a:p>
            <a:pPr indent="0" lvl="0" marL="0" rtl="0" algn="l">
              <a:spcBef>
                <a:spcPts val="0"/>
              </a:spcBef>
              <a:spcAft>
                <a:spcPts val="0"/>
              </a:spcAft>
              <a:buNone/>
            </a:pPr>
            <a:r>
              <a:rPr lang="fr"/>
              <a:t>- qu’est ce que OFF -&gt; bdd publique /</a:t>
            </a:r>
            <a:endParaRPr/>
          </a:p>
          <a:p>
            <a:pPr indent="0" lvl="0" marL="0" rtl="0" algn="l">
              <a:spcBef>
                <a:spcPts val="0"/>
              </a:spcBef>
              <a:spcAft>
                <a:spcPts val="0"/>
              </a:spcAft>
              <a:buNone/>
            </a:pPr>
            <a:r>
              <a:rPr lang="fr"/>
              <a:t>- projet d’appli : moteur de recommandation -&gt; utile en soi + appli support de nombreuses amélioration + des déclinaisons plus élaborés et un peu différentes utiliseraient des principes proches = pertinent de commencer avec un moteur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7a0b98be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7a0b98b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7c003a9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97c003a9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Appel à projet</a:t>
            </a:r>
            <a:endParaRPr/>
          </a:p>
          <a:p>
            <a:pPr indent="0" lvl="0" marL="0" rtl="0" algn="l">
              <a:spcBef>
                <a:spcPts val="0"/>
              </a:spcBef>
              <a:spcAft>
                <a:spcPts val="0"/>
              </a:spcAft>
              <a:buNone/>
            </a:pPr>
            <a:r>
              <a:rPr lang="fr"/>
              <a:t>- qu’est ce que OFF -&gt; bdd publique /</a:t>
            </a:r>
            <a:endParaRPr/>
          </a:p>
          <a:p>
            <a:pPr indent="0" lvl="0" marL="0" rtl="0" algn="l">
              <a:spcBef>
                <a:spcPts val="0"/>
              </a:spcBef>
              <a:spcAft>
                <a:spcPts val="0"/>
              </a:spcAft>
              <a:buNone/>
            </a:pPr>
            <a:r>
              <a:rPr lang="fr"/>
              <a:t>- projet d’appli : moteur de recommandation -&gt; utile en soi + appli support de nombreuses amélioration + des déclinaisons plus élaborés et un peu différentes utiliseraient des principes proches = pertinent de commencer avec un moteur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7c003a9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7c003a9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8b545af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8b545af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8b545af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98b545af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8b545af6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8b545af6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98ce6a7d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98ce6a7d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8b545a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8b545a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la découverte des donnée suivie d’un important travail de sélection.</a:t>
            </a:r>
            <a:endParaRPr/>
          </a:p>
          <a:p>
            <a:pPr indent="0" lvl="0" marL="0" rtl="0" algn="l">
              <a:spcBef>
                <a:spcPts val="0"/>
              </a:spcBef>
              <a:spcAft>
                <a:spcPts val="0"/>
              </a:spcAft>
              <a:buNone/>
            </a:pPr>
            <a:r>
              <a:rPr lang="fr"/>
              <a:t>2- les analyses univariées qui nous permettront notamment d’efectuer quelques corrections nécessaires</a:t>
            </a:r>
            <a:endParaRPr/>
          </a:p>
          <a:p>
            <a:pPr indent="0" lvl="0" marL="0" rtl="0" algn="l">
              <a:spcBef>
                <a:spcPts val="0"/>
              </a:spcBef>
              <a:spcAft>
                <a:spcPts val="0"/>
              </a:spcAft>
              <a:buNone/>
            </a:pPr>
            <a:r>
              <a:rPr lang="fr"/>
              <a:t>3- les analyses bivariées dans le but de découvrir des corrélations entre variables</a:t>
            </a:r>
            <a:endParaRPr/>
          </a:p>
          <a:p>
            <a:pPr indent="0" lvl="0" marL="0" rtl="0" algn="l">
              <a:spcBef>
                <a:spcPts val="0"/>
              </a:spcBef>
              <a:spcAft>
                <a:spcPts val="0"/>
              </a:spcAft>
              <a:buNone/>
            </a:pPr>
            <a:r>
              <a:rPr lang="fr"/>
              <a:t>4- Nous utiliserons un modèle de Machine Learning afin de compléter une variable que nous considérons comme importante</a:t>
            </a:r>
            <a:endParaRPr/>
          </a:p>
          <a:p>
            <a:pPr indent="0" lvl="0" marL="0" rtl="0" algn="l">
              <a:spcBef>
                <a:spcPts val="0"/>
              </a:spcBef>
              <a:spcAft>
                <a:spcPts val="0"/>
              </a:spcAft>
              <a:buNone/>
            </a:pPr>
            <a:r>
              <a:rPr lang="fr"/>
              <a:t>5- Et enfin, nous vous expliquerons comment nous avons créé un prototype de moteur de recommandation.</a:t>
            </a:r>
            <a:endParaRPr/>
          </a:p>
          <a:p>
            <a:pPr indent="0" lvl="0" marL="0" rtl="0" algn="l">
              <a:spcBef>
                <a:spcPts val="0"/>
              </a:spcBef>
              <a:spcAft>
                <a:spcPts val="0"/>
              </a:spcAft>
              <a:buNone/>
            </a:pPr>
            <a:r>
              <a:rPr lang="fr"/>
              <a:t>6- Enfin, en guise de conclusion, nous vous expliqueront comment nous pensons que notre travail de débroussaillage d’une idée pourrait donner naissance à une vraie appli, utile et attrayante.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8b545af6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8b545af6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Appel à projet</a:t>
            </a:r>
            <a:endParaRPr/>
          </a:p>
          <a:p>
            <a:pPr indent="0" lvl="0" marL="0" rtl="0" algn="l">
              <a:spcBef>
                <a:spcPts val="0"/>
              </a:spcBef>
              <a:spcAft>
                <a:spcPts val="0"/>
              </a:spcAft>
              <a:buNone/>
            </a:pPr>
            <a:r>
              <a:rPr lang="fr"/>
              <a:t>- qu’est ce que OFF -&gt; bdd publique /</a:t>
            </a:r>
            <a:endParaRPr/>
          </a:p>
          <a:p>
            <a:pPr indent="0" lvl="0" marL="0" rtl="0" algn="l">
              <a:spcBef>
                <a:spcPts val="0"/>
              </a:spcBef>
              <a:spcAft>
                <a:spcPts val="0"/>
              </a:spcAft>
              <a:buNone/>
            </a:pPr>
            <a:r>
              <a:rPr lang="fr"/>
              <a:t>- projet d’appli : moteur de recommandation -&gt; utile en soi + appli support de nombreuses amélioration + des déclinaisons plus élaborés et un peu différentes utiliseraient des principes proches = pertinent de commencer avec un moteur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8b545af6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8b545af6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6241f2f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6241f2f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Alors, pourquoi parler d’une grande sélection immédiatement après avoir fai connaissance avec le dataset OFF...t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5f02b20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75f02b20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Prise de contact : dataset massif ET contenant beaucoup de vide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75f02b20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75f02b20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Appel à projet</a:t>
            </a:r>
            <a:endParaRPr/>
          </a:p>
          <a:p>
            <a:pPr indent="0" lvl="0" marL="0" rtl="0" algn="l">
              <a:spcBef>
                <a:spcPts val="0"/>
              </a:spcBef>
              <a:spcAft>
                <a:spcPts val="0"/>
              </a:spcAft>
              <a:buNone/>
            </a:pPr>
            <a:r>
              <a:rPr lang="fr"/>
              <a:t>- qu’est ce que OFF -&gt; bdd publique /</a:t>
            </a:r>
            <a:endParaRPr/>
          </a:p>
          <a:p>
            <a:pPr indent="0" lvl="0" marL="0" rtl="0" algn="l">
              <a:spcBef>
                <a:spcPts val="0"/>
              </a:spcBef>
              <a:spcAft>
                <a:spcPts val="0"/>
              </a:spcAft>
              <a:buNone/>
            </a:pPr>
            <a:r>
              <a:rPr lang="fr"/>
              <a:t>- projet d’appli : moteur de recommandation -&gt; utile en soi + appli support de nombreuses amélioration + des déclinaisons plus élaborés et un peu différentes utiliseraient des principes proches = pertinent de commencer avec un moteur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87823df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87823df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87823df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87823df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87823df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87823df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Regard TRES rapide sur la distribution du nombre de mots après un petit traitement…</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49" name="Google Shape;49;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0" name="Google Shape;50;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pic>
        <p:nvPicPr>
          <p:cNvPr id="16" name="Google Shape;16;p3"/>
          <p:cNvPicPr preferRelativeResize="0"/>
          <p:nvPr/>
        </p:nvPicPr>
        <p:blipFill>
          <a:blip r:embed="rId2">
            <a:alphaModFix/>
          </a:blip>
          <a:stretch>
            <a:fillRect/>
          </a:stretch>
        </p:blipFill>
        <p:spPr>
          <a:xfrm>
            <a:off x="0" y="0"/>
            <a:ext cx="9144000" cy="4758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5" name="Google Shape;45;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39.png"/><Relationship Id="rId5" Type="http://schemas.openxmlformats.org/officeDocument/2006/relationships/image" Target="../media/image14.png"/><Relationship Id="rId6"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25.png"/><Relationship Id="rId6"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45.png"/><Relationship Id="rId5" Type="http://schemas.openxmlformats.org/officeDocument/2006/relationships/image" Target="../media/image40.png"/><Relationship Id="rId6"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image" Target="../media/image42.png"/><Relationship Id="rId5"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1.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2765825" y="1997125"/>
            <a:ext cx="3612351" cy="2501553"/>
          </a:xfrm>
          <a:prstGeom prst="rect">
            <a:avLst/>
          </a:prstGeom>
          <a:noFill/>
          <a:ln>
            <a:noFill/>
          </a:ln>
        </p:spPr>
      </p:pic>
      <p:sp>
        <p:nvSpPr>
          <p:cNvPr id="58" name="Google Shape;58;p13"/>
          <p:cNvSpPr txBox="1"/>
          <p:nvPr/>
        </p:nvSpPr>
        <p:spPr>
          <a:xfrm>
            <a:off x="2286000" y="861300"/>
            <a:ext cx="4572000" cy="3834300"/>
          </a:xfrm>
          <a:prstGeom prst="rect">
            <a:avLst/>
          </a:prstGeom>
          <a:noFill/>
          <a:ln cap="flat" cmpd="sng" w="38100">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114300" lvl="0" marL="1349999" rtl="0" algn="just">
              <a:spcBef>
                <a:spcPts val="0"/>
              </a:spcBef>
              <a:spcAft>
                <a:spcPts val="0"/>
              </a:spcAft>
              <a:buNone/>
            </a:pPr>
            <a:r>
              <a:rPr b="1" lang="fr" sz="2100">
                <a:solidFill>
                  <a:srgbClr val="7451EB"/>
                </a:solidFill>
                <a:latin typeface="Source Sans Pro"/>
                <a:ea typeface="Source Sans Pro"/>
                <a:cs typeface="Source Sans Pro"/>
                <a:sym typeface="Source Sans Pro"/>
              </a:rPr>
              <a:t>Formation DS-IML</a:t>
            </a:r>
            <a:endParaRPr b="1" sz="2100">
              <a:solidFill>
                <a:srgbClr val="7451EB"/>
              </a:solidFill>
              <a:latin typeface="Source Sans Pro"/>
              <a:ea typeface="Source Sans Pro"/>
              <a:cs typeface="Source Sans Pro"/>
              <a:sym typeface="Source Sans Pro"/>
            </a:endParaRPr>
          </a:p>
          <a:p>
            <a:pPr indent="-85725" lvl="0" marL="1710000" rtl="0" algn="just">
              <a:lnSpc>
                <a:spcPct val="200000"/>
              </a:lnSpc>
              <a:spcBef>
                <a:spcPts val="0"/>
              </a:spcBef>
              <a:spcAft>
                <a:spcPts val="0"/>
              </a:spcAft>
              <a:buNone/>
            </a:pPr>
            <a:r>
              <a:rPr b="1" lang="fr" sz="2100">
                <a:solidFill>
                  <a:srgbClr val="7451EB"/>
                </a:solidFill>
                <a:latin typeface="Source Sans Pro"/>
                <a:ea typeface="Source Sans Pro"/>
                <a:cs typeface="Source Sans Pro"/>
                <a:sym typeface="Source Sans Pro"/>
              </a:rPr>
              <a:t> PROJET 2</a:t>
            </a:r>
            <a:endParaRPr b="1" sz="2100">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9" name="Google Shape;59;p13"/>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INTRODUCTION</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83" name="Google Shape;183;p22"/>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84" name="Google Shape;184;p22"/>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2</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UNIVARIÉES</a:t>
            </a:r>
            <a:endParaRPr>
              <a:latin typeface="Source Sans Pro"/>
              <a:ea typeface="Source Sans Pro"/>
              <a:cs typeface="Source Sans Pro"/>
              <a:sym typeface="Source Sans Pro"/>
            </a:endParaRPr>
          </a:p>
        </p:txBody>
      </p:sp>
      <p:sp>
        <p:nvSpPr>
          <p:cNvPr id="185" name="Google Shape;185;p22"/>
          <p:cNvSpPr txBox="1"/>
          <p:nvPr/>
        </p:nvSpPr>
        <p:spPr>
          <a:xfrm>
            <a:off x="3394925" y="407125"/>
            <a:ext cx="2320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Nutriscore : Score &amp; Grade</a:t>
            </a:r>
            <a:endParaRPr>
              <a:latin typeface="Source Sans Pro"/>
              <a:ea typeface="Source Sans Pro"/>
              <a:cs typeface="Source Sans Pro"/>
              <a:sym typeface="Source Sans Pro"/>
            </a:endParaRPr>
          </a:p>
        </p:txBody>
      </p:sp>
      <p:pic>
        <p:nvPicPr>
          <p:cNvPr id="186" name="Google Shape;186;p22"/>
          <p:cNvPicPr preferRelativeResize="0"/>
          <p:nvPr/>
        </p:nvPicPr>
        <p:blipFill>
          <a:blip r:embed="rId3">
            <a:alphaModFix/>
          </a:blip>
          <a:stretch>
            <a:fillRect/>
          </a:stretch>
        </p:blipFill>
        <p:spPr>
          <a:xfrm>
            <a:off x="2496100" y="955425"/>
            <a:ext cx="1279529" cy="2046300"/>
          </a:xfrm>
          <a:prstGeom prst="rect">
            <a:avLst/>
          </a:prstGeom>
          <a:noFill/>
          <a:ln>
            <a:noFill/>
          </a:ln>
        </p:spPr>
      </p:pic>
      <p:pic>
        <p:nvPicPr>
          <p:cNvPr id="187" name="Google Shape;187;p22"/>
          <p:cNvPicPr preferRelativeResize="0"/>
          <p:nvPr/>
        </p:nvPicPr>
        <p:blipFill>
          <a:blip r:embed="rId4">
            <a:alphaModFix/>
          </a:blip>
          <a:stretch>
            <a:fillRect/>
          </a:stretch>
        </p:blipFill>
        <p:spPr>
          <a:xfrm>
            <a:off x="3976600" y="920850"/>
            <a:ext cx="4552075" cy="2046300"/>
          </a:xfrm>
          <a:prstGeom prst="rect">
            <a:avLst/>
          </a:prstGeom>
          <a:noFill/>
          <a:ln>
            <a:noFill/>
          </a:ln>
        </p:spPr>
      </p:pic>
      <p:sp>
        <p:nvSpPr>
          <p:cNvPr id="188" name="Google Shape;188;p22"/>
          <p:cNvSpPr txBox="1"/>
          <p:nvPr/>
        </p:nvSpPr>
        <p:spPr>
          <a:xfrm>
            <a:off x="607300" y="1788525"/>
            <a:ext cx="1279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N.Score</a:t>
            </a:r>
            <a:endParaRPr>
              <a:latin typeface="Source Sans Pro"/>
              <a:ea typeface="Source Sans Pro"/>
              <a:cs typeface="Source Sans Pro"/>
              <a:sym typeface="Source Sans Pro"/>
            </a:endParaRPr>
          </a:p>
        </p:txBody>
      </p:sp>
      <p:sp>
        <p:nvSpPr>
          <p:cNvPr id="189" name="Google Shape;189;p22"/>
          <p:cNvSpPr txBox="1"/>
          <p:nvPr/>
        </p:nvSpPr>
        <p:spPr>
          <a:xfrm>
            <a:off x="607300" y="3769725"/>
            <a:ext cx="1279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N.Grade</a:t>
            </a:r>
            <a:endParaRPr>
              <a:latin typeface="Source Sans Pro"/>
              <a:ea typeface="Source Sans Pro"/>
              <a:cs typeface="Source Sans Pro"/>
              <a:sym typeface="Source Sans Pro"/>
            </a:endParaRPr>
          </a:p>
        </p:txBody>
      </p:sp>
      <p:pic>
        <p:nvPicPr>
          <p:cNvPr id="190" name="Google Shape;190;p22"/>
          <p:cNvPicPr preferRelativeResize="0"/>
          <p:nvPr/>
        </p:nvPicPr>
        <p:blipFill>
          <a:blip r:embed="rId5">
            <a:alphaModFix/>
          </a:blip>
          <a:stretch>
            <a:fillRect/>
          </a:stretch>
        </p:blipFill>
        <p:spPr>
          <a:xfrm>
            <a:off x="2556426" y="3271950"/>
            <a:ext cx="2955150" cy="1595650"/>
          </a:xfrm>
          <a:prstGeom prst="rect">
            <a:avLst/>
          </a:prstGeom>
          <a:noFill/>
          <a:ln>
            <a:noFill/>
          </a:ln>
        </p:spPr>
      </p:pic>
      <p:sp>
        <p:nvSpPr>
          <p:cNvPr id="191" name="Google Shape;191;p22"/>
          <p:cNvSpPr/>
          <p:nvPr/>
        </p:nvSpPr>
        <p:spPr>
          <a:xfrm>
            <a:off x="194525" y="900075"/>
            <a:ext cx="8610900" cy="2101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2"/>
          <p:cNvPicPr preferRelativeResize="0"/>
          <p:nvPr/>
        </p:nvPicPr>
        <p:blipFill>
          <a:blip r:embed="rId6">
            <a:alphaModFix/>
          </a:blip>
          <a:stretch>
            <a:fillRect/>
          </a:stretch>
        </p:blipFill>
        <p:spPr>
          <a:xfrm>
            <a:off x="6563875" y="3119550"/>
            <a:ext cx="1950625" cy="1887225"/>
          </a:xfrm>
          <a:prstGeom prst="rect">
            <a:avLst/>
          </a:prstGeom>
          <a:noFill/>
          <a:ln>
            <a:noFill/>
          </a:ln>
        </p:spPr>
      </p:pic>
      <p:sp>
        <p:nvSpPr>
          <p:cNvPr id="193" name="Google Shape;193;p22"/>
          <p:cNvSpPr/>
          <p:nvPr/>
        </p:nvSpPr>
        <p:spPr>
          <a:xfrm>
            <a:off x="194525" y="3012274"/>
            <a:ext cx="8610900" cy="20463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99" name="Google Shape;199;p23"/>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00" name="Google Shape;200;p23"/>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2</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UNIVARIÉES</a:t>
            </a:r>
            <a:endParaRPr>
              <a:latin typeface="Source Sans Pro"/>
              <a:ea typeface="Source Sans Pro"/>
              <a:cs typeface="Source Sans Pro"/>
              <a:sym typeface="Source Sans Pro"/>
            </a:endParaRPr>
          </a:p>
        </p:txBody>
      </p:sp>
      <p:sp>
        <p:nvSpPr>
          <p:cNvPr id="201" name="Google Shape;201;p23"/>
          <p:cNvSpPr txBox="1"/>
          <p:nvPr/>
        </p:nvSpPr>
        <p:spPr>
          <a:xfrm>
            <a:off x="3394925" y="407125"/>
            <a:ext cx="3460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Du </a:t>
            </a:r>
            <a:r>
              <a:rPr b="1" lang="fr">
                <a:solidFill>
                  <a:srgbClr val="7451EB"/>
                </a:solidFill>
                <a:latin typeface="Source Sans Pro"/>
                <a:ea typeface="Source Sans Pro"/>
                <a:cs typeface="Source Sans Pro"/>
                <a:sym typeface="Source Sans Pro"/>
              </a:rPr>
              <a:t>Nutriscore_Score au Nutriscore_Grade</a:t>
            </a:r>
            <a:endParaRPr>
              <a:latin typeface="Source Sans Pro"/>
              <a:ea typeface="Source Sans Pro"/>
              <a:cs typeface="Source Sans Pro"/>
              <a:sym typeface="Source Sans Pro"/>
            </a:endParaRPr>
          </a:p>
        </p:txBody>
      </p:sp>
      <p:pic>
        <p:nvPicPr>
          <p:cNvPr id="202" name="Google Shape;202;p23"/>
          <p:cNvPicPr preferRelativeResize="0"/>
          <p:nvPr/>
        </p:nvPicPr>
        <p:blipFill>
          <a:blip r:embed="rId3">
            <a:alphaModFix/>
          </a:blip>
          <a:stretch>
            <a:fillRect/>
          </a:stretch>
        </p:blipFill>
        <p:spPr>
          <a:xfrm>
            <a:off x="1408425" y="1006900"/>
            <a:ext cx="6417425" cy="40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300">
                <a:solidFill>
                  <a:schemeClr val="lt1"/>
                </a:solidFill>
                <a:latin typeface="Verdana"/>
                <a:ea typeface="Verdana"/>
                <a:cs typeface="Verdana"/>
                <a:sym typeface="Verdana"/>
              </a:rPr>
              <a:t>Où en sommes-nous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208" name="Google Shape;208;p24"/>
          <p:cNvPicPr preferRelativeResize="0"/>
          <p:nvPr/>
        </p:nvPicPr>
        <p:blipFill>
          <a:blip r:embed="rId3">
            <a:alphaModFix/>
          </a:blip>
          <a:stretch>
            <a:fillRect/>
          </a:stretch>
        </p:blipFill>
        <p:spPr>
          <a:xfrm>
            <a:off x="1111400" y="379775"/>
            <a:ext cx="1654876" cy="1034303"/>
          </a:xfrm>
          <a:prstGeom prst="rect">
            <a:avLst/>
          </a:prstGeom>
          <a:noFill/>
          <a:ln>
            <a:noFill/>
          </a:ln>
        </p:spPr>
      </p:pic>
      <p:pic>
        <p:nvPicPr>
          <p:cNvPr id="209" name="Google Shape;209;p24"/>
          <p:cNvPicPr preferRelativeResize="0"/>
          <p:nvPr/>
        </p:nvPicPr>
        <p:blipFill>
          <a:blip r:embed="rId4">
            <a:alphaModFix/>
          </a:blip>
          <a:stretch>
            <a:fillRect/>
          </a:stretch>
        </p:blipFill>
        <p:spPr>
          <a:xfrm>
            <a:off x="5812075" y="379775"/>
            <a:ext cx="2474079" cy="881900"/>
          </a:xfrm>
          <a:prstGeom prst="rect">
            <a:avLst/>
          </a:prstGeom>
          <a:noFill/>
          <a:ln>
            <a:noFill/>
          </a:ln>
        </p:spPr>
      </p:pic>
      <p:cxnSp>
        <p:nvCxnSpPr>
          <p:cNvPr id="210" name="Google Shape;210;p24"/>
          <p:cNvCxnSpPr/>
          <p:nvPr/>
        </p:nvCxnSpPr>
        <p:spPr>
          <a:xfrm>
            <a:off x="3136163" y="9837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211" name="Google Shape;211;p24"/>
          <p:cNvSpPr txBox="1"/>
          <p:nvPr/>
        </p:nvSpPr>
        <p:spPr>
          <a:xfrm>
            <a:off x="2669363" y="4559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212" name="Google Shape;212;p24"/>
          <p:cNvCxnSpPr/>
          <p:nvPr/>
        </p:nvCxnSpPr>
        <p:spPr>
          <a:xfrm flipH="1">
            <a:off x="4060125" y="1167025"/>
            <a:ext cx="900" cy="345900"/>
          </a:xfrm>
          <a:prstGeom prst="straightConnector1">
            <a:avLst/>
          </a:prstGeom>
          <a:noFill/>
          <a:ln cap="flat" cmpd="sng" w="38100">
            <a:solidFill>
              <a:srgbClr val="7451EB"/>
            </a:solidFill>
            <a:prstDash val="solid"/>
            <a:round/>
            <a:headEnd len="med" w="med" type="none"/>
            <a:tailEnd len="med" w="med" type="triangle"/>
          </a:ln>
        </p:spPr>
      </p:cxnSp>
      <p:sp>
        <p:nvSpPr>
          <p:cNvPr id="213" name="Google Shape;213;p24"/>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14" name="Google Shape;214;p24"/>
          <p:cNvSpPr txBox="1"/>
          <p:nvPr/>
        </p:nvSpPr>
        <p:spPr>
          <a:xfrm>
            <a:off x="1289475" y="15133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215" name="Google Shape;215;p24"/>
          <p:cNvSpPr txBox="1"/>
          <p:nvPr/>
        </p:nvSpPr>
        <p:spPr>
          <a:xfrm>
            <a:off x="1434250" y="1821485"/>
            <a:ext cx="8016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sp>
        <p:nvSpPr>
          <p:cNvPr id="216" name="Google Shape;216;p24"/>
          <p:cNvSpPr txBox="1"/>
          <p:nvPr/>
        </p:nvSpPr>
        <p:spPr>
          <a:xfrm>
            <a:off x="1736225" y="24690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217" name="Google Shape;217;p24"/>
          <p:cNvSpPr txBox="1"/>
          <p:nvPr/>
        </p:nvSpPr>
        <p:spPr>
          <a:xfrm>
            <a:off x="1735450" y="27965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218" name="Google Shape;218;p24"/>
          <p:cNvSpPr txBox="1"/>
          <p:nvPr/>
        </p:nvSpPr>
        <p:spPr>
          <a:xfrm>
            <a:off x="1735450" y="31013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219" name="Google Shape;219;p24"/>
          <p:cNvSpPr txBox="1"/>
          <p:nvPr/>
        </p:nvSpPr>
        <p:spPr>
          <a:xfrm>
            <a:off x="1735450" y="34137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220" name="Google Shape;220;p24"/>
          <p:cNvSpPr txBox="1"/>
          <p:nvPr/>
        </p:nvSpPr>
        <p:spPr>
          <a:xfrm>
            <a:off x="1735450" y="37338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221" name="Google Shape;221;p24"/>
          <p:cNvSpPr txBox="1"/>
          <p:nvPr/>
        </p:nvSpPr>
        <p:spPr>
          <a:xfrm>
            <a:off x="1735450" y="40462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222" name="Google Shape;222;p24"/>
          <p:cNvSpPr/>
          <p:nvPr/>
        </p:nvSpPr>
        <p:spPr>
          <a:xfrm>
            <a:off x="1771175" y="3124260"/>
            <a:ext cx="55212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1775450" y="2819555"/>
            <a:ext cx="43434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229" name="Google Shape;229;p25"/>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30" name="Google Shape;230;p25"/>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231" name="Google Shape;231;p25"/>
          <p:cNvSpPr txBox="1"/>
          <p:nvPr/>
        </p:nvSpPr>
        <p:spPr>
          <a:xfrm>
            <a:off x="3394925" y="407125"/>
            <a:ext cx="20610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Retour THÉORIQUE 1/3</a:t>
            </a:r>
            <a:endParaRPr>
              <a:latin typeface="Source Sans Pro"/>
              <a:ea typeface="Source Sans Pro"/>
              <a:cs typeface="Source Sans Pro"/>
              <a:sym typeface="Source Sans Pro"/>
            </a:endParaRPr>
          </a:p>
        </p:txBody>
      </p:sp>
      <p:sp>
        <p:nvSpPr>
          <p:cNvPr id="232" name="Google Shape;232;p25"/>
          <p:cNvSpPr txBox="1"/>
          <p:nvPr/>
        </p:nvSpPr>
        <p:spPr>
          <a:xfrm>
            <a:off x="194525" y="864325"/>
            <a:ext cx="5162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Recherche de corrélations linéaires entre 2 variables X et Y</a:t>
            </a:r>
            <a:endParaRPr>
              <a:latin typeface="Source Sans Pro"/>
              <a:ea typeface="Source Sans Pro"/>
              <a:cs typeface="Source Sans Pro"/>
              <a:sym typeface="Source Sans Pro"/>
            </a:endParaRPr>
          </a:p>
        </p:txBody>
      </p:sp>
      <p:sp>
        <p:nvSpPr>
          <p:cNvPr id="233" name="Google Shape;233;p25"/>
          <p:cNvSpPr txBox="1"/>
          <p:nvPr/>
        </p:nvSpPr>
        <p:spPr>
          <a:xfrm>
            <a:off x="194525" y="1321525"/>
            <a:ext cx="7768500" cy="6138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fr" sz="1500">
                <a:latin typeface="Source Sans Pro"/>
                <a:ea typeface="Source Sans Pro"/>
                <a:cs typeface="Source Sans Pro"/>
                <a:sym typeface="Source Sans Pro"/>
              </a:rPr>
              <a:t>Est-ce que le fait d’être dans telle ou telle fourchette de valeurs de </a:t>
            </a:r>
            <a:r>
              <a:rPr b="1" i="1" lang="fr" sz="1500">
                <a:solidFill>
                  <a:srgbClr val="7451EB"/>
                </a:solidFill>
                <a:latin typeface="Source Sans Pro"/>
                <a:ea typeface="Source Sans Pro"/>
                <a:cs typeface="Source Sans Pro"/>
                <a:sym typeface="Source Sans Pro"/>
              </a:rPr>
              <a:t>X</a:t>
            </a:r>
            <a:r>
              <a:rPr i="1" lang="fr" sz="1500">
                <a:latin typeface="Source Sans Pro"/>
                <a:ea typeface="Source Sans Pro"/>
                <a:cs typeface="Source Sans Pro"/>
                <a:sym typeface="Source Sans Pro"/>
              </a:rPr>
              <a:t> fait, ou semble faire, qu’on a plus de chance d’être dans telle ou telle fourchette de valeur de </a:t>
            </a:r>
            <a:r>
              <a:rPr b="1" i="1" lang="fr" sz="1500">
                <a:solidFill>
                  <a:srgbClr val="7451EB"/>
                </a:solidFill>
                <a:latin typeface="Source Sans Pro"/>
                <a:ea typeface="Source Sans Pro"/>
                <a:cs typeface="Source Sans Pro"/>
                <a:sym typeface="Source Sans Pro"/>
              </a:rPr>
              <a:t>Y</a:t>
            </a:r>
            <a:r>
              <a:rPr i="1" lang="fr" sz="1500">
                <a:latin typeface="Source Sans Pro"/>
                <a:ea typeface="Source Sans Pro"/>
                <a:cs typeface="Source Sans Pro"/>
                <a:sym typeface="Source Sans Pro"/>
              </a:rPr>
              <a:t> ?</a:t>
            </a:r>
            <a:endParaRPr i="1">
              <a:latin typeface="Source Sans Pro"/>
              <a:ea typeface="Source Sans Pro"/>
              <a:cs typeface="Source Sans Pro"/>
              <a:sym typeface="Source Sans Pro"/>
            </a:endParaRPr>
          </a:p>
        </p:txBody>
      </p:sp>
      <p:sp>
        <p:nvSpPr>
          <p:cNvPr id="234" name="Google Shape;234;p25"/>
          <p:cNvSpPr txBox="1"/>
          <p:nvPr/>
        </p:nvSpPr>
        <p:spPr>
          <a:xfrm>
            <a:off x="121925" y="3048000"/>
            <a:ext cx="2491800" cy="685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Verdana"/>
                <a:ea typeface="Verdana"/>
                <a:cs typeface="Verdana"/>
                <a:sym typeface="Verdana"/>
              </a:rPr>
              <a:t>Une</a:t>
            </a:r>
            <a:r>
              <a:rPr b="1" lang="fr">
                <a:solidFill>
                  <a:srgbClr val="7451EB"/>
                </a:solidFill>
                <a:latin typeface="Verdana"/>
                <a:ea typeface="Verdana"/>
                <a:cs typeface="Verdana"/>
                <a:sym typeface="Verdana"/>
              </a:rPr>
              <a:t> corrélations entre</a:t>
            </a:r>
            <a:endParaRPr b="1">
              <a:solidFill>
                <a:srgbClr val="7451EB"/>
              </a:solidFill>
              <a:latin typeface="Verdana"/>
              <a:ea typeface="Verdana"/>
              <a:cs typeface="Verdana"/>
              <a:sym typeface="Verdana"/>
            </a:endParaRPr>
          </a:p>
          <a:p>
            <a:pPr indent="0" lvl="0" marL="0" rtl="0" algn="ctr">
              <a:spcBef>
                <a:spcPts val="0"/>
              </a:spcBef>
              <a:spcAft>
                <a:spcPts val="0"/>
              </a:spcAft>
              <a:buNone/>
            </a:pPr>
            <a:r>
              <a:rPr b="1" lang="fr">
                <a:solidFill>
                  <a:srgbClr val="7451EB"/>
                </a:solidFill>
                <a:latin typeface="Verdana"/>
                <a:ea typeface="Verdana"/>
                <a:cs typeface="Verdana"/>
                <a:sym typeface="Verdana"/>
              </a:rPr>
              <a:t> 2 variables X et Y, ça :</a:t>
            </a:r>
            <a:endParaRPr sz="1300">
              <a:latin typeface="Verdana"/>
              <a:ea typeface="Verdana"/>
              <a:cs typeface="Verdana"/>
              <a:sym typeface="Verdana"/>
            </a:endParaRPr>
          </a:p>
        </p:txBody>
      </p:sp>
      <p:sp>
        <p:nvSpPr>
          <p:cNvPr id="235" name="Google Shape;235;p25"/>
          <p:cNvSpPr txBox="1"/>
          <p:nvPr/>
        </p:nvSpPr>
        <p:spPr>
          <a:xfrm>
            <a:off x="2841075" y="2384570"/>
            <a:ext cx="3879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7451EB"/>
              </a:buClr>
              <a:buSzPts val="1400"/>
              <a:buFont typeface="Source Sans Pro"/>
              <a:buChar char="-"/>
            </a:pPr>
            <a:r>
              <a:rPr lang="fr">
                <a:solidFill>
                  <a:schemeClr val="dk2"/>
                </a:solidFill>
                <a:latin typeface="Verdana"/>
                <a:ea typeface="Verdana"/>
                <a:cs typeface="Verdana"/>
                <a:sym typeface="Verdana"/>
              </a:rPr>
              <a:t>s’observe</a:t>
            </a:r>
            <a:r>
              <a:rPr b="1" lang="fr">
                <a:solidFill>
                  <a:srgbClr val="7451EB"/>
                </a:solidFill>
                <a:latin typeface="Verdana"/>
                <a:ea typeface="Verdana"/>
                <a:cs typeface="Verdana"/>
                <a:sym typeface="Verdana"/>
              </a:rPr>
              <a:t> GRAPHIQUEMENT</a:t>
            </a:r>
            <a:r>
              <a:rPr b="1" lang="fr">
                <a:solidFill>
                  <a:srgbClr val="7451EB"/>
                </a:solidFill>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236" name="Google Shape;236;p25"/>
          <p:cNvSpPr txBox="1"/>
          <p:nvPr/>
        </p:nvSpPr>
        <p:spPr>
          <a:xfrm>
            <a:off x="2841075" y="3213925"/>
            <a:ext cx="3940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Verdana"/>
              <a:buChar char="-"/>
            </a:pPr>
            <a:r>
              <a:rPr lang="fr">
                <a:solidFill>
                  <a:schemeClr val="dk2"/>
                </a:solidFill>
                <a:latin typeface="Verdana"/>
                <a:ea typeface="Verdana"/>
                <a:cs typeface="Verdana"/>
                <a:sym typeface="Verdana"/>
              </a:rPr>
              <a:t>se caractérise</a:t>
            </a:r>
            <a:r>
              <a:rPr b="1" lang="fr">
                <a:solidFill>
                  <a:srgbClr val="7451EB"/>
                </a:solidFill>
                <a:latin typeface="Verdana"/>
                <a:ea typeface="Verdana"/>
                <a:cs typeface="Verdana"/>
                <a:sym typeface="Verdana"/>
              </a:rPr>
              <a:t> NUMÉRIQUEMENT</a:t>
            </a:r>
            <a:endParaRPr>
              <a:latin typeface="Verdana"/>
              <a:ea typeface="Verdana"/>
              <a:cs typeface="Verdana"/>
              <a:sym typeface="Verdana"/>
            </a:endParaRPr>
          </a:p>
        </p:txBody>
      </p:sp>
      <p:sp>
        <p:nvSpPr>
          <p:cNvPr id="237" name="Google Shape;237;p25"/>
          <p:cNvSpPr txBox="1"/>
          <p:nvPr/>
        </p:nvSpPr>
        <p:spPr>
          <a:xfrm>
            <a:off x="2841075" y="4043275"/>
            <a:ext cx="36132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7451EB"/>
              </a:buClr>
              <a:buSzPts val="1400"/>
              <a:buFont typeface="Source Sans Pro"/>
              <a:buChar char="-"/>
            </a:pPr>
            <a:r>
              <a:rPr lang="fr">
                <a:solidFill>
                  <a:schemeClr val="dk2"/>
                </a:solidFill>
                <a:latin typeface="Verdana"/>
                <a:ea typeface="Verdana"/>
                <a:cs typeface="Verdana"/>
                <a:sym typeface="Verdana"/>
              </a:rPr>
              <a:t>se valide </a:t>
            </a:r>
            <a:r>
              <a:rPr b="1" lang="fr">
                <a:solidFill>
                  <a:srgbClr val="7451EB"/>
                </a:solidFill>
                <a:latin typeface="Verdana"/>
                <a:ea typeface="Verdana"/>
                <a:cs typeface="Verdana"/>
                <a:sym typeface="Verdana"/>
              </a:rPr>
              <a:t>STATISTIQUEMENT</a:t>
            </a:r>
            <a:endParaRPr>
              <a:latin typeface="Verdana"/>
              <a:ea typeface="Verdana"/>
              <a:cs typeface="Verdana"/>
              <a:sym typeface="Verdana"/>
            </a:endParaRPr>
          </a:p>
        </p:txBody>
      </p:sp>
      <p:sp>
        <p:nvSpPr>
          <p:cNvPr id="238" name="Google Shape;238;p25"/>
          <p:cNvSpPr txBox="1"/>
          <p:nvPr/>
        </p:nvSpPr>
        <p:spPr>
          <a:xfrm>
            <a:off x="3208000" y="2865700"/>
            <a:ext cx="43890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39" name="Google Shape;239;p25"/>
          <p:cNvSpPr txBox="1"/>
          <p:nvPr/>
        </p:nvSpPr>
        <p:spPr>
          <a:xfrm>
            <a:off x="5410200" y="940525"/>
            <a:ext cx="2781300" cy="24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Source Sans Pro"/>
                <a:ea typeface="Source Sans Pro"/>
                <a:cs typeface="Source Sans Pro"/>
                <a:sym typeface="Source Sans Pro"/>
              </a:rPr>
              <a:t>(et un peu de correction, encore…)</a:t>
            </a:r>
            <a:endParaRPr>
              <a:latin typeface="Source Sans Pro"/>
              <a:ea typeface="Source Sans Pro"/>
              <a:cs typeface="Source Sans Pro"/>
              <a:sym typeface="Source Sans Pro"/>
            </a:endParaRPr>
          </a:p>
        </p:txBody>
      </p:sp>
      <p:cxnSp>
        <p:nvCxnSpPr>
          <p:cNvPr id="240" name="Google Shape;240;p25"/>
          <p:cNvCxnSpPr>
            <a:stCxn id="234" idx="3"/>
            <a:endCxn id="235" idx="1"/>
          </p:cNvCxnSpPr>
          <p:nvPr/>
        </p:nvCxnSpPr>
        <p:spPr>
          <a:xfrm flipH="1" rot="10800000">
            <a:off x="2613725" y="2574600"/>
            <a:ext cx="227400" cy="816300"/>
          </a:xfrm>
          <a:prstGeom prst="straightConnector1">
            <a:avLst/>
          </a:prstGeom>
          <a:noFill/>
          <a:ln cap="flat" cmpd="sng" w="28575">
            <a:solidFill>
              <a:srgbClr val="7451EB"/>
            </a:solidFill>
            <a:prstDash val="solid"/>
            <a:round/>
            <a:headEnd len="med" w="med" type="none"/>
            <a:tailEnd len="med" w="med" type="oval"/>
          </a:ln>
        </p:spPr>
      </p:cxnSp>
      <p:cxnSp>
        <p:nvCxnSpPr>
          <p:cNvPr id="241" name="Google Shape;241;p25"/>
          <p:cNvCxnSpPr>
            <a:stCxn id="234" idx="3"/>
            <a:endCxn id="236" idx="1"/>
          </p:cNvCxnSpPr>
          <p:nvPr/>
        </p:nvCxnSpPr>
        <p:spPr>
          <a:xfrm>
            <a:off x="2613725" y="3390900"/>
            <a:ext cx="227400" cy="13200"/>
          </a:xfrm>
          <a:prstGeom prst="straightConnector1">
            <a:avLst/>
          </a:prstGeom>
          <a:noFill/>
          <a:ln cap="flat" cmpd="sng" w="28575">
            <a:solidFill>
              <a:srgbClr val="7451EB"/>
            </a:solidFill>
            <a:prstDash val="solid"/>
            <a:round/>
            <a:headEnd len="med" w="med" type="none"/>
            <a:tailEnd len="med" w="med" type="oval"/>
          </a:ln>
        </p:spPr>
      </p:cxnSp>
      <p:cxnSp>
        <p:nvCxnSpPr>
          <p:cNvPr id="242" name="Google Shape;242;p25"/>
          <p:cNvCxnSpPr>
            <a:stCxn id="234" idx="3"/>
            <a:endCxn id="237" idx="1"/>
          </p:cNvCxnSpPr>
          <p:nvPr/>
        </p:nvCxnSpPr>
        <p:spPr>
          <a:xfrm>
            <a:off x="2613725" y="3390900"/>
            <a:ext cx="227400" cy="842400"/>
          </a:xfrm>
          <a:prstGeom prst="straightConnector1">
            <a:avLst/>
          </a:prstGeom>
          <a:noFill/>
          <a:ln cap="flat" cmpd="sng" w="28575">
            <a:solidFill>
              <a:srgbClr val="7451EB"/>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248" name="Google Shape;248;p2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49" name="Google Shape;249;p26"/>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250" name="Google Shape;250;p26"/>
          <p:cNvSpPr txBox="1"/>
          <p:nvPr/>
        </p:nvSpPr>
        <p:spPr>
          <a:xfrm>
            <a:off x="3394925" y="407125"/>
            <a:ext cx="20076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Retour THÉORIQUE 2/3</a:t>
            </a:r>
            <a:endParaRPr>
              <a:latin typeface="Source Sans Pro"/>
              <a:ea typeface="Source Sans Pro"/>
              <a:cs typeface="Source Sans Pro"/>
              <a:sym typeface="Source Sans Pro"/>
            </a:endParaRPr>
          </a:p>
        </p:txBody>
      </p:sp>
      <p:sp>
        <p:nvSpPr>
          <p:cNvPr id="251" name="Google Shape;251;p26"/>
          <p:cNvSpPr txBox="1"/>
          <p:nvPr/>
        </p:nvSpPr>
        <p:spPr>
          <a:xfrm>
            <a:off x="194525" y="864325"/>
            <a:ext cx="33870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Cas de deux variables QUANTITATIVES</a:t>
            </a:r>
            <a:endParaRPr>
              <a:latin typeface="Source Sans Pro"/>
              <a:ea typeface="Source Sans Pro"/>
              <a:cs typeface="Source Sans Pro"/>
              <a:sym typeface="Source Sans Pro"/>
            </a:endParaRPr>
          </a:p>
        </p:txBody>
      </p:sp>
      <p:sp>
        <p:nvSpPr>
          <p:cNvPr id="252" name="Google Shape;252;p26"/>
          <p:cNvSpPr txBox="1"/>
          <p:nvPr/>
        </p:nvSpPr>
        <p:spPr>
          <a:xfrm>
            <a:off x="3208000" y="2865700"/>
            <a:ext cx="43890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53" name="Google Shape;253;p26"/>
          <p:cNvSpPr txBox="1"/>
          <p:nvPr/>
        </p:nvSpPr>
        <p:spPr>
          <a:xfrm>
            <a:off x="198130" y="1798325"/>
            <a:ext cx="4389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Source Sans Pro"/>
                <a:ea typeface="Source Sans Pro"/>
                <a:cs typeface="Source Sans Pro"/>
                <a:sym typeface="Source Sans Pro"/>
              </a:rPr>
              <a:t>Graph utilisé : </a:t>
            </a:r>
            <a:r>
              <a:rPr b="1" lang="fr">
                <a:solidFill>
                  <a:srgbClr val="7451EB"/>
                </a:solidFill>
                <a:latin typeface="Source Sans Pro"/>
                <a:ea typeface="Source Sans Pro"/>
                <a:cs typeface="Source Sans Pro"/>
                <a:sym typeface="Source Sans Pro"/>
              </a:rPr>
              <a:t>scatterplot</a:t>
            </a:r>
            <a:r>
              <a:rPr lang="fr">
                <a:latin typeface="Source Sans Pro"/>
                <a:ea typeface="Source Sans Pro"/>
                <a:cs typeface="Source Sans Pro"/>
                <a:sym typeface="Source Sans Pro"/>
              </a:rPr>
              <a:t> ou </a:t>
            </a:r>
            <a:r>
              <a:rPr b="1" lang="fr">
                <a:solidFill>
                  <a:srgbClr val="7451EB"/>
                </a:solidFill>
                <a:latin typeface="Source Sans Pro"/>
                <a:ea typeface="Source Sans Pro"/>
                <a:cs typeface="Source Sans Pro"/>
                <a:sym typeface="Source Sans Pro"/>
              </a:rPr>
              <a:t>nuage de points</a:t>
            </a:r>
            <a:r>
              <a:rPr lang="fr">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254" name="Google Shape;254;p26"/>
          <p:cNvSpPr txBox="1"/>
          <p:nvPr/>
        </p:nvSpPr>
        <p:spPr>
          <a:xfrm>
            <a:off x="198130" y="3017525"/>
            <a:ext cx="4389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Source Sans Pro"/>
                <a:ea typeface="Source Sans Pro"/>
                <a:cs typeface="Source Sans Pro"/>
                <a:sym typeface="Source Sans Pro"/>
              </a:rPr>
              <a:t>Indicateur numérique</a:t>
            </a:r>
            <a:r>
              <a:rPr lang="fr">
                <a:latin typeface="Source Sans Pro"/>
                <a:ea typeface="Source Sans Pro"/>
                <a:cs typeface="Source Sans Pro"/>
                <a:sym typeface="Source Sans Pro"/>
              </a:rPr>
              <a:t> : </a:t>
            </a:r>
            <a:r>
              <a:rPr b="1" lang="fr">
                <a:solidFill>
                  <a:srgbClr val="7451EB"/>
                </a:solidFill>
                <a:latin typeface="Source Sans Pro"/>
                <a:ea typeface="Source Sans Pro"/>
                <a:cs typeface="Source Sans Pro"/>
                <a:sym typeface="Source Sans Pro"/>
              </a:rPr>
              <a:t>Coefficient de Pearson</a:t>
            </a:r>
            <a:endParaRPr b="1">
              <a:solidFill>
                <a:srgbClr val="7451EB"/>
              </a:solidFill>
              <a:latin typeface="Source Sans Pro"/>
              <a:ea typeface="Source Sans Pro"/>
              <a:cs typeface="Source Sans Pro"/>
              <a:sym typeface="Source Sans Pro"/>
            </a:endParaRPr>
          </a:p>
        </p:txBody>
      </p:sp>
      <p:pic>
        <p:nvPicPr>
          <p:cNvPr id="255" name="Google Shape;255;p26"/>
          <p:cNvPicPr preferRelativeResize="0"/>
          <p:nvPr/>
        </p:nvPicPr>
        <p:blipFill>
          <a:blip r:embed="rId3">
            <a:alphaModFix/>
          </a:blip>
          <a:stretch>
            <a:fillRect/>
          </a:stretch>
        </p:blipFill>
        <p:spPr>
          <a:xfrm>
            <a:off x="198125" y="3550050"/>
            <a:ext cx="3686712" cy="854700"/>
          </a:xfrm>
          <a:prstGeom prst="rect">
            <a:avLst/>
          </a:prstGeom>
          <a:noFill/>
          <a:ln cap="flat" cmpd="sng" w="9525">
            <a:solidFill>
              <a:srgbClr val="7451EB"/>
            </a:solidFill>
            <a:prstDash val="solid"/>
            <a:round/>
            <a:headEnd len="sm" w="sm" type="none"/>
            <a:tailEnd len="sm" w="sm" type="none"/>
          </a:ln>
        </p:spPr>
      </p:pic>
      <p:pic>
        <p:nvPicPr>
          <p:cNvPr id="256" name="Google Shape;256;p26"/>
          <p:cNvPicPr preferRelativeResize="0"/>
          <p:nvPr/>
        </p:nvPicPr>
        <p:blipFill>
          <a:blip r:embed="rId4">
            <a:alphaModFix/>
          </a:blip>
          <a:stretch>
            <a:fillRect/>
          </a:stretch>
        </p:blipFill>
        <p:spPr>
          <a:xfrm>
            <a:off x="4942500" y="1017575"/>
            <a:ext cx="2464150" cy="2095325"/>
          </a:xfrm>
          <a:prstGeom prst="rect">
            <a:avLst/>
          </a:prstGeom>
          <a:noFill/>
          <a:ln cap="flat" cmpd="sng" w="9525">
            <a:solidFill>
              <a:srgbClr val="7451EB"/>
            </a:solidFill>
            <a:prstDash val="solid"/>
            <a:round/>
            <a:headEnd len="sm" w="sm" type="none"/>
            <a:tailEnd len="sm" w="sm" type="none"/>
          </a:ln>
        </p:spPr>
      </p:pic>
      <p:sp>
        <p:nvSpPr>
          <p:cNvPr id="257" name="Google Shape;257;p26"/>
          <p:cNvSpPr txBox="1"/>
          <p:nvPr/>
        </p:nvSpPr>
        <p:spPr>
          <a:xfrm>
            <a:off x="4290055" y="3603390"/>
            <a:ext cx="4488000" cy="7554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Source Sans Pro"/>
                <a:ea typeface="Source Sans Pro"/>
                <a:cs typeface="Source Sans Pro"/>
                <a:sym typeface="Source Sans Pro"/>
              </a:rPr>
              <a:t>La fonction </a:t>
            </a:r>
            <a:r>
              <a:rPr b="1" lang="fr">
                <a:solidFill>
                  <a:srgbClr val="7451EB"/>
                </a:solidFill>
                <a:latin typeface="Source Sans Pro"/>
                <a:ea typeface="Source Sans Pro"/>
                <a:cs typeface="Source Sans Pro"/>
                <a:sym typeface="Source Sans Pro"/>
              </a:rPr>
              <a:t>pearsonr</a:t>
            </a:r>
            <a:r>
              <a:rPr lang="fr">
                <a:latin typeface="Source Sans Pro"/>
                <a:ea typeface="Source Sans Pro"/>
                <a:cs typeface="Source Sans Pro"/>
                <a:sym typeface="Source Sans Pro"/>
              </a:rPr>
              <a:t> du module </a:t>
            </a:r>
            <a:r>
              <a:rPr b="1" lang="fr">
                <a:solidFill>
                  <a:srgbClr val="7451EB"/>
                </a:solidFill>
                <a:latin typeface="Source Sans Pro"/>
                <a:ea typeface="Source Sans Pro"/>
                <a:cs typeface="Source Sans Pro"/>
                <a:sym typeface="Source Sans Pro"/>
              </a:rPr>
              <a:t>scipy.stats</a:t>
            </a:r>
            <a:r>
              <a:rPr lang="fr">
                <a:latin typeface="Source Sans Pro"/>
                <a:ea typeface="Source Sans Pro"/>
                <a:cs typeface="Source Sans Pro"/>
                <a:sym typeface="Source Sans Pro"/>
              </a:rPr>
              <a:t> nous fournira à la fois ce </a:t>
            </a:r>
            <a:r>
              <a:rPr b="1" lang="fr">
                <a:solidFill>
                  <a:srgbClr val="7451EB"/>
                </a:solidFill>
                <a:latin typeface="Source Sans Pro"/>
                <a:ea typeface="Source Sans Pro"/>
                <a:cs typeface="Source Sans Pro"/>
                <a:sym typeface="Source Sans Pro"/>
              </a:rPr>
              <a:t>coefficient</a:t>
            </a:r>
            <a:r>
              <a:rPr lang="fr">
                <a:latin typeface="Source Sans Pro"/>
                <a:ea typeface="Source Sans Pro"/>
                <a:cs typeface="Source Sans Pro"/>
                <a:sym typeface="Source Sans Pro"/>
              </a:rPr>
              <a:t> ainsi que la </a:t>
            </a:r>
            <a:r>
              <a:rPr b="1" lang="fr">
                <a:solidFill>
                  <a:srgbClr val="7451EB"/>
                </a:solidFill>
                <a:latin typeface="Source Sans Pro"/>
                <a:ea typeface="Source Sans Pro"/>
                <a:cs typeface="Source Sans Pro"/>
                <a:sym typeface="Source Sans Pro"/>
              </a:rPr>
              <a:t>p-value</a:t>
            </a:r>
            <a:r>
              <a:rPr lang="fr">
                <a:latin typeface="Source Sans Pro"/>
                <a:ea typeface="Source Sans Pro"/>
                <a:cs typeface="Source Sans Pro"/>
                <a:sym typeface="Source Sans Pro"/>
              </a:rPr>
              <a:t> du test statistique.</a:t>
            </a:r>
            <a:endParaRPr>
              <a:latin typeface="Source Sans Pro"/>
              <a:ea typeface="Source Sans Pro"/>
              <a:cs typeface="Source Sans Pro"/>
              <a:sym typeface="Source Sans Pro"/>
            </a:endParaRPr>
          </a:p>
        </p:txBody>
      </p:sp>
      <p:sp>
        <p:nvSpPr>
          <p:cNvPr id="258" name="Google Shape;258;p26"/>
          <p:cNvSpPr txBox="1"/>
          <p:nvPr/>
        </p:nvSpPr>
        <p:spPr>
          <a:xfrm>
            <a:off x="7901950" y="1798325"/>
            <a:ext cx="8760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-1 &lt; r &lt;1</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264" name="Google Shape;264;p2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65" name="Google Shape;265;p27"/>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266" name="Google Shape;266;p27"/>
          <p:cNvSpPr txBox="1"/>
          <p:nvPr/>
        </p:nvSpPr>
        <p:spPr>
          <a:xfrm>
            <a:off x="3394925" y="407125"/>
            <a:ext cx="2030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Retour THÉORIQUE 3/3</a:t>
            </a:r>
            <a:endParaRPr>
              <a:latin typeface="Source Sans Pro"/>
              <a:ea typeface="Source Sans Pro"/>
              <a:cs typeface="Source Sans Pro"/>
              <a:sym typeface="Source Sans Pro"/>
            </a:endParaRPr>
          </a:p>
        </p:txBody>
      </p:sp>
      <p:sp>
        <p:nvSpPr>
          <p:cNvPr id="267" name="Google Shape;267;p27"/>
          <p:cNvSpPr txBox="1"/>
          <p:nvPr/>
        </p:nvSpPr>
        <p:spPr>
          <a:xfrm>
            <a:off x="194525" y="894805"/>
            <a:ext cx="4389000" cy="5682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V</a:t>
            </a:r>
            <a:r>
              <a:rPr b="1" lang="fr" sz="1500">
                <a:solidFill>
                  <a:srgbClr val="7451EB"/>
                </a:solidFill>
                <a:latin typeface="Source Sans Pro"/>
                <a:ea typeface="Source Sans Pro"/>
                <a:cs typeface="Source Sans Pro"/>
                <a:sym typeface="Source Sans Pro"/>
              </a:rPr>
              <a:t>ariable QUANTITATIVE et Variable QUALITATIVE :</a:t>
            </a:r>
            <a:endParaRPr b="1" sz="15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500">
                <a:solidFill>
                  <a:srgbClr val="7451EB"/>
                </a:solidFill>
                <a:latin typeface="Source Sans Pro"/>
                <a:ea typeface="Source Sans Pro"/>
                <a:cs typeface="Source Sans Pro"/>
                <a:sym typeface="Source Sans Pro"/>
              </a:rPr>
              <a:t>ANOVA</a:t>
            </a:r>
            <a:endParaRPr b="1" sz="1500">
              <a:solidFill>
                <a:srgbClr val="7451EB"/>
              </a:solidFill>
              <a:latin typeface="Source Sans Pro"/>
              <a:ea typeface="Source Sans Pro"/>
              <a:cs typeface="Source Sans Pro"/>
              <a:sym typeface="Source Sans Pro"/>
            </a:endParaRPr>
          </a:p>
        </p:txBody>
      </p:sp>
      <p:sp>
        <p:nvSpPr>
          <p:cNvPr id="268" name="Google Shape;268;p27"/>
          <p:cNvSpPr txBox="1"/>
          <p:nvPr/>
        </p:nvSpPr>
        <p:spPr>
          <a:xfrm>
            <a:off x="6233152" y="882175"/>
            <a:ext cx="25908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Source Sans Pro"/>
                <a:ea typeface="Source Sans Pro"/>
                <a:cs typeface="Source Sans Pro"/>
                <a:sym typeface="Source Sans Pro"/>
              </a:rPr>
              <a:t>Graph utilisé : </a:t>
            </a:r>
            <a:r>
              <a:rPr b="1" lang="fr">
                <a:solidFill>
                  <a:srgbClr val="7451EB"/>
                </a:solidFill>
                <a:latin typeface="Source Sans Pro"/>
                <a:ea typeface="Source Sans Pro"/>
                <a:cs typeface="Source Sans Pro"/>
                <a:sym typeface="Source Sans Pro"/>
              </a:rPr>
              <a:t>boxplot multiple</a:t>
            </a:r>
            <a:endParaRPr>
              <a:latin typeface="Source Sans Pro"/>
              <a:ea typeface="Source Sans Pro"/>
              <a:cs typeface="Source Sans Pro"/>
              <a:sym typeface="Source Sans Pro"/>
            </a:endParaRPr>
          </a:p>
        </p:txBody>
      </p:sp>
      <p:sp>
        <p:nvSpPr>
          <p:cNvPr id="269" name="Google Shape;269;p27"/>
          <p:cNvSpPr txBox="1"/>
          <p:nvPr/>
        </p:nvSpPr>
        <p:spPr>
          <a:xfrm>
            <a:off x="198125" y="1615450"/>
            <a:ext cx="5166300" cy="7554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Verdana"/>
                <a:ea typeface="Verdana"/>
                <a:cs typeface="Verdana"/>
                <a:sym typeface="Verdana"/>
              </a:rPr>
              <a:t>Indicateurs numériques : </a:t>
            </a:r>
            <a:r>
              <a:rPr b="1" lang="fr">
                <a:solidFill>
                  <a:srgbClr val="7451EB"/>
                </a:solidFill>
                <a:latin typeface="Verdana"/>
                <a:ea typeface="Verdana"/>
                <a:cs typeface="Verdana"/>
                <a:sym typeface="Verdana"/>
              </a:rPr>
              <a:t>Table ANOVA et valeur R2</a:t>
            </a:r>
            <a:endParaRPr b="1">
              <a:solidFill>
                <a:srgbClr val="7451EB"/>
              </a:solidFill>
              <a:latin typeface="Verdana"/>
              <a:ea typeface="Verdana"/>
              <a:cs typeface="Verdana"/>
              <a:sym typeface="Verdana"/>
            </a:endParaRPr>
          </a:p>
          <a:p>
            <a:pPr indent="0" lvl="0" marL="0" rtl="0" algn="l">
              <a:spcBef>
                <a:spcPts val="0"/>
              </a:spcBef>
              <a:spcAft>
                <a:spcPts val="0"/>
              </a:spcAft>
              <a:buNone/>
            </a:pPr>
            <a:r>
              <a:rPr lang="fr">
                <a:latin typeface="Verdana"/>
                <a:ea typeface="Verdana"/>
                <a:cs typeface="Verdana"/>
                <a:sym typeface="Verdana"/>
              </a:rPr>
              <a:t>obtenus grâce au script </a:t>
            </a:r>
            <a:r>
              <a:rPr b="1" lang="fr">
                <a:solidFill>
                  <a:srgbClr val="7451EB"/>
                </a:solidFill>
                <a:latin typeface="Verdana"/>
                <a:ea typeface="Verdana"/>
                <a:cs typeface="Verdana"/>
                <a:sym typeface="Verdana"/>
              </a:rPr>
              <a:t>anova.py </a:t>
            </a:r>
            <a:r>
              <a:rPr lang="fr">
                <a:latin typeface="Verdana"/>
                <a:ea typeface="Verdana"/>
                <a:cs typeface="Verdana"/>
                <a:sym typeface="Verdana"/>
              </a:rPr>
              <a:t>et la fonction </a:t>
            </a:r>
            <a:r>
              <a:rPr b="1" lang="fr">
                <a:solidFill>
                  <a:srgbClr val="7451EB"/>
                </a:solidFill>
                <a:latin typeface="Verdana"/>
                <a:ea typeface="Verdana"/>
                <a:cs typeface="Verdana"/>
                <a:sym typeface="Verdana"/>
              </a:rPr>
              <a:t>ols</a:t>
            </a:r>
            <a:endParaRPr b="1">
              <a:solidFill>
                <a:srgbClr val="7451EB"/>
              </a:solidFill>
              <a:latin typeface="Verdana"/>
              <a:ea typeface="Verdana"/>
              <a:cs typeface="Verdana"/>
              <a:sym typeface="Verdana"/>
            </a:endParaRPr>
          </a:p>
          <a:p>
            <a:pPr indent="0" lvl="0" marL="0" rtl="0" algn="l">
              <a:spcBef>
                <a:spcPts val="0"/>
              </a:spcBef>
              <a:spcAft>
                <a:spcPts val="0"/>
              </a:spcAft>
              <a:buNone/>
            </a:pPr>
            <a:r>
              <a:rPr lang="fr">
                <a:latin typeface="Verdana"/>
                <a:ea typeface="Verdana"/>
                <a:cs typeface="Verdana"/>
                <a:sym typeface="Verdana"/>
              </a:rPr>
              <a:t>du module </a:t>
            </a:r>
            <a:r>
              <a:rPr b="1" lang="fr">
                <a:solidFill>
                  <a:srgbClr val="7451EB"/>
                </a:solidFill>
                <a:latin typeface="Verdana"/>
                <a:ea typeface="Verdana"/>
                <a:cs typeface="Verdana"/>
                <a:sym typeface="Verdana"/>
              </a:rPr>
              <a:t>statsmodel.formula.api</a:t>
            </a:r>
            <a:endParaRPr b="1">
              <a:solidFill>
                <a:srgbClr val="7451EB"/>
              </a:solidFill>
              <a:latin typeface="Source Sans Pro"/>
              <a:ea typeface="Source Sans Pro"/>
              <a:cs typeface="Source Sans Pro"/>
              <a:sym typeface="Source Sans Pro"/>
            </a:endParaRPr>
          </a:p>
        </p:txBody>
      </p:sp>
      <p:pic>
        <p:nvPicPr>
          <p:cNvPr id="270" name="Google Shape;270;p27"/>
          <p:cNvPicPr preferRelativeResize="0"/>
          <p:nvPr/>
        </p:nvPicPr>
        <p:blipFill>
          <a:blip r:embed="rId3">
            <a:alphaModFix/>
          </a:blip>
          <a:stretch>
            <a:fillRect/>
          </a:stretch>
        </p:blipFill>
        <p:spPr>
          <a:xfrm>
            <a:off x="5870800" y="1247035"/>
            <a:ext cx="3097950" cy="2292659"/>
          </a:xfrm>
          <a:prstGeom prst="rect">
            <a:avLst/>
          </a:prstGeom>
          <a:noFill/>
          <a:ln>
            <a:noFill/>
          </a:ln>
        </p:spPr>
      </p:pic>
      <p:sp>
        <p:nvSpPr>
          <p:cNvPr id="271" name="Google Shape;271;p27"/>
          <p:cNvSpPr/>
          <p:nvPr/>
        </p:nvSpPr>
        <p:spPr>
          <a:xfrm>
            <a:off x="5769425" y="747150"/>
            <a:ext cx="3605400" cy="2857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27"/>
          <p:cNvPicPr preferRelativeResize="0"/>
          <p:nvPr/>
        </p:nvPicPr>
        <p:blipFill>
          <a:blip r:embed="rId4">
            <a:alphaModFix/>
          </a:blip>
          <a:stretch>
            <a:fillRect/>
          </a:stretch>
        </p:blipFill>
        <p:spPr>
          <a:xfrm>
            <a:off x="368325" y="2523275"/>
            <a:ext cx="4422201" cy="1142025"/>
          </a:xfrm>
          <a:prstGeom prst="rect">
            <a:avLst/>
          </a:prstGeom>
          <a:noFill/>
          <a:ln cap="flat" cmpd="sng" w="9525">
            <a:solidFill>
              <a:srgbClr val="7451EB"/>
            </a:solidFill>
            <a:prstDash val="solid"/>
            <a:round/>
            <a:headEnd len="sm" w="sm" type="none"/>
            <a:tailEnd len="sm" w="sm" type="none"/>
          </a:ln>
        </p:spPr>
      </p:pic>
      <p:cxnSp>
        <p:nvCxnSpPr>
          <p:cNvPr id="273" name="Google Shape;273;p27"/>
          <p:cNvCxnSpPr>
            <a:stCxn id="269" idx="2"/>
            <a:endCxn id="272" idx="0"/>
          </p:cNvCxnSpPr>
          <p:nvPr/>
        </p:nvCxnSpPr>
        <p:spPr>
          <a:xfrm flipH="1">
            <a:off x="2579375" y="2370850"/>
            <a:ext cx="201900" cy="152400"/>
          </a:xfrm>
          <a:prstGeom prst="straightConnector1">
            <a:avLst/>
          </a:prstGeom>
          <a:noFill/>
          <a:ln cap="flat" cmpd="sng" w="19050">
            <a:solidFill>
              <a:srgbClr val="7451EB"/>
            </a:solidFill>
            <a:prstDash val="solid"/>
            <a:round/>
            <a:headEnd len="med" w="med" type="none"/>
            <a:tailEnd len="med" w="med" type="none"/>
          </a:ln>
        </p:spPr>
      </p:cxnSp>
      <p:sp>
        <p:nvSpPr>
          <p:cNvPr id="274" name="Google Shape;274;p27"/>
          <p:cNvSpPr txBox="1"/>
          <p:nvPr/>
        </p:nvSpPr>
        <p:spPr>
          <a:xfrm>
            <a:off x="368325" y="3876725"/>
            <a:ext cx="3422400" cy="851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RAPPEL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F</a:t>
            </a:r>
            <a:r>
              <a:rPr lang="fr">
                <a:latin typeface="Source Sans Pro"/>
                <a:ea typeface="Source Sans Pro"/>
                <a:cs typeface="Source Sans Pro"/>
                <a:sym typeface="Source Sans Pro"/>
              </a:rPr>
              <a:t> = MSB </a:t>
            </a:r>
            <a:r>
              <a:rPr b="1" lang="fr">
                <a:solidFill>
                  <a:srgbClr val="7451EB"/>
                </a:solidFill>
                <a:latin typeface="Source Sans Pro"/>
                <a:ea typeface="Source Sans Pro"/>
                <a:cs typeface="Source Sans Pro"/>
                <a:sym typeface="Source Sans Pro"/>
              </a:rPr>
              <a:t>/</a:t>
            </a:r>
            <a:r>
              <a:rPr lang="fr">
                <a:latin typeface="Source Sans Pro"/>
                <a:ea typeface="Source Sans Pro"/>
                <a:cs typeface="Source Sans Pro"/>
                <a:sym typeface="Source Sans Pro"/>
              </a:rPr>
              <a:t> MSW = [SSB / (C-1)] / [SSW / (n-1)]</a:t>
            </a:r>
            <a:endParaRPr>
              <a:latin typeface="Source Sans Pro"/>
              <a:ea typeface="Source Sans Pro"/>
              <a:cs typeface="Source Sans Pro"/>
              <a:sym typeface="Source Sans Pro"/>
            </a:endParaRPr>
          </a:p>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R2</a:t>
            </a:r>
            <a:r>
              <a:rPr lang="fr">
                <a:latin typeface="Source Sans Pro"/>
                <a:ea typeface="Source Sans Pro"/>
                <a:cs typeface="Source Sans Pro"/>
                <a:sym typeface="Source Sans Pro"/>
              </a:rPr>
              <a:t> = SSB </a:t>
            </a:r>
            <a:r>
              <a:rPr b="1" lang="fr">
                <a:solidFill>
                  <a:srgbClr val="7451EB"/>
                </a:solidFill>
                <a:latin typeface="Source Sans Pro"/>
                <a:ea typeface="Source Sans Pro"/>
                <a:cs typeface="Source Sans Pro"/>
                <a:sym typeface="Source Sans Pro"/>
              </a:rPr>
              <a:t>/</a:t>
            </a:r>
            <a:r>
              <a:rPr lang="fr">
                <a:latin typeface="Source Sans Pro"/>
                <a:ea typeface="Source Sans Pro"/>
                <a:cs typeface="Source Sans Pro"/>
                <a:sym typeface="Source Sans Pro"/>
              </a:rPr>
              <a:t> SST = SSB / (SSB + SSW) </a:t>
            </a:r>
            <a:endParaRPr>
              <a:latin typeface="Source Sans Pro"/>
              <a:ea typeface="Source Sans Pro"/>
              <a:cs typeface="Source Sans Pro"/>
              <a:sym typeface="Source Sans Pro"/>
            </a:endParaRPr>
          </a:p>
        </p:txBody>
      </p:sp>
      <p:sp>
        <p:nvSpPr>
          <p:cNvPr id="275" name="Google Shape;275;p27"/>
          <p:cNvSpPr txBox="1"/>
          <p:nvPr/>
        </p:nvSpPr>
        <p:spPr>
          <a:xfrm>
            <a:off x="4124975" y="3876725"/>
            <a:ext cx="2634000" cy="851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SST = Total Sum of Squares</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SSB = Sum of Squares Between</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SSW = Sum of Squares Within</a:t>
            </a:r>
            <a:endParaRPr>
              <a:latin typeface="Source Sans Pro"/>
              <a:ea typeface="Source Sans Pro"/>
              <a:cs typeface="Source Sans Pro"/>
              <a:sym typeface="Source Sans Pro"/>
            </a:endParaRPr>
          </a:p>
        </p:txBody>
      </p:sp>
      <p:cxnSp>
        <p:nvCxnSpPr>
          <p:cNvPr id="276" name="Google Shape;276;p27"/>
          <p:cNvCxnSpPr>
            <a:stCxn id="274" idx="3"/>
            <a:endCxn id="275" idx="1"/>
          </p:cNvCxnSpPr>
          <p:nvPr/>
        </p:nvCxnSpPr>
        <p:spPr>
          <a:xfrm>
            <a:off x="3790725" y="4302275"/>
            <a:ext cx="334200" cy="0"/>
          </a:xfrm>
          <a:prstGeom prst="straightConnector1">
            <a:avLst/>
          </a:prstGeom>
          <a:noFill/>
          <a:ln cap="flat" cmpd="sng" w="28575">
            <a:solidFill>
              <a:srgbClr val="7451EB"/>
            </a:solidFill>
            <a:prstDash val="solid"/>
            <a:round/>
            <a:headEnd len="med" w="med" type="none"/>
            <a:tailEnd len="med" w="med" type="none"/>
          </a:ln>
        </p:spPr>
      </p:cxnSp>
      <p:sp>
        <p:nvSpPr>
          <p:cNvPr id="277" name="Google Shape;277;p27"/>
          <p:cNvSpPr txBox="1"/>
          <p:nvPr/>
        </p:nvSpPr>
        <p:spPr>
          <a:xfrm>
            <a:off x="7200900" y="4112225"/>
            <a:ext cx="11661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0 &lt; </a:t>
            </a:r>
            <a:r>
              <a:rPr b="1" lang="fr">
                <a:solidFill>
                  <a:srgbClr val="7451EB"/>
                </a:solidFill>
                <a:latin typeface="Source Sans Pro"/>
                <a:ea typeface="Source Sans Pro"/>
                <a:cs typeface="Source Sans Pro"/>
                <a:sym typeface="Source Sans Pro"/>
              </a:rPr>
              <a:t>R2 &lt; 1</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283" name="Google Shape;283;p2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84" name="Google Shape;284;p28"/>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285" name="Google Shape;285;p28"/>
          <p:cNvSpPr txBox="1"/>
          <p:nvPr/>
        </p:nvSpPr>
        <p:spPr>
          <a:xfrm>
            <a:off x="3394925" y="407125"/>
            <a:ext cx="3283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Nutriscore Score &amp; Grade : correction</a:t>
            </a:r>
            <a:endParaRPr>
              <a:latin typeface="Source Sans Pro"/>
              <a:ea typeface="Source Sans Pro"/>
              <a:cs typeface="Source Sans Pro"/>
              <a:sym typeface="Source Sans Pro"/>
            </a:endParaRPr>
          </a:p>
        </p:txBody>
      </p:sp>
      <p:pic>
        <p:nvPicPr>
          <p:cNvPr id="286" name="Google Shape;286;p28"/>
          <p:cNvPicPr preferRelativeResize="0"/>
          <p:nvPr/>
        </p:nvPicPr>
        <p:blipFill>
          <a:blip r:embed="rId3">
            <a:alphaModFix/>
          </a:blip>
          <a:stretch>
            <a:fillRect/>
          </a:stretch>
        </p:blipFill>
        <p:spPr>
          <a:xfrm>
            <a:off x="159474" y="876300"/>
            <a:ext cx="2833650" cy="2097050"/>
          </a:xfrm>
          <a:prstGeom prst="rect">
            <a:avLst/>
          </a:prstGeom>
          <a:noFill/>
          <a:ln cap="flat" cmpd="sng" w="9525">
            <a:solidFill>
              <a:srgbClr val="7451EB"/>
            </a:solidFill>
            <a:prstDash val="solid"/>
            <a:round/>
            <a:headEnd len="sm" w="sm" type="none"/>
            <a:tailEnd len="sm" w="sm" type="none"/>
          </a:ln>
        </p:spPr>
      </p:pic>
      <p:pic>
        <p:nvPicPr>
          <p:cNvPr id="287" name="Google Shape;287;p28"/>
          <p:cNvPicPr preferRelativeResize="0"/>
          <p:nvPr/>
        </p:nvPicPr>
        <p:blipFill>
          <a:blip r:embed="rId4">
            <a:alphaModFix/>
          </a:blip>
          <a:stretch>
            <a:fillRect/>
          </a:stretch>
        </p:blipFill>
        <p:spPr>
          <a:xfrm>
            <a:off x="159475" y="2973341"/>
            <a:ext cx="2833650" cy="2097060"/>
          </a:xfrm>
          <a:prstGeom prst="rect">
            <a:avLst/>
          </a:prstGeom>
          <a:noFill/>
          <a:ln cap="flat" cmpd="sng" w="9525">
            <a:solidFill>
              <a:srgbClr val="7451EB"/>
            </a:solidFill>
            <a:prstDash val="solid"/>
            <a:round/>
            <a:headEnd len="sm" w="sm" type="none"/>
            <a:tailEnd len="sm" w="sm" type="none"/>
          </a:ln>
        </p:spPr>
      </p:pic>
      <p:pic>
        <p:nvPicPr>
          <p:cNvPr id="288" name="Google Shape;288;p28"/>
          <p:cNvPicPr preferRelativeResize="0"/>
          <p:nvPr/>
        </p:nvPicPr>
        <p:blipFill>
          <a:blip r:embed="rId5">
            <a:alphaModFix/>
          </a:blip>
          <a:stretch>
            <a:fillRect/>
          </a:stretch>
        </p:blipFill>
        <p:spPr>
          <a:xfrm>
            <a:off x="3394925" y="876300"/>
            <a:ext cx="3943187" cy="2097050"/>
          </a:xfrm>
          <a:prstGeom prst="rect">
            <a:avLst/>
          </a:prstGeom>
          <a:noFill/>
          <a:ln cap="flat" cmpd="sng" w="9525">
            <a:solidFill>
              <a:srgbClr val="7451EB"/>
            </a:solidFill>
            <a:prstDash val="solid"/>
            <a:round/>
            <a:headEnd len="sm" w="sm" type="none"/>
            <a:tailEnd len="sm" w="sm" type="none"/>
          </a:ln>
        </p:spPr>
      </p:pic>
      <p:cxnSp>
        <p:nvCxnSpPr>
          <p:cNvPr id="289" name="Google Shape;289;p28"/>
          <p:cNvCxnSpPr/>
          <p:nvPr/>
        </p:nvCxnSpPr>
        <p:spPr>
          <a:xfrm flipH="1" rot="10800000">
            <a:off x="2993125" y="1918375"/>
            <a:ext cx="389100" cy="12900"/>
          </a:xfrm>
          <a:prstGeom prst="straightConnector1">
            <a:avLst/>
          </a:prstGeom>
          <a:noFill/>
          <a:ln cap="flat" cmpd="sng" w="38100">
            <a:solidFill>
              <a:srgbClr val="7451EB"/>
            </a:solidFill>
            <a:prstDash val="solid"/>
            <a:round/>
            <a:headEnd len="med" w="med" type="oval"/>
            <a:tailEnd len="med" w="med" type="oval"/>
          </a:ln>
        </p:spPr>
      </p:cxnSp>
      <p:pic>
        <p:nvPicPr>
          <p:cNvPr id="290" name="Google Shape;290;p28"/>
          <p:cNvPicPr preferRelativeResize="0"/>
          <p:nvPr/>
        </p:nvPicPr>
        <p:blipFill>
          <a:blip r:embed="rId6">
            <a:alphaModFix/>
          </a:blip>
          <a:stretch>
            <a:fillRect/>
          </a:stretch>
        </p:blipFill>
        <p:spPr>
          <a:xfrm>
            <a:off x="3394925" y="3365050"/>
            <a:ext cx="5499999" cy="1337600"/>
          </a:xfrm>
          <a:prstGeom prst="rect">
            <a:avLst/>
          </a:prstGeom>
          <a:noFill/>
          <a:ln cap="flat" cmpd="sng" w="9525">
            <a:solidFill>
              <a:srgbClr val="7451EB"/>
            </a:solidFill>
            <a:prstDash val="solid"/>
            <a:round/>
            <a:headEnd len="sm" w="sm" type="none"/>
            <a:tailEnd len="sm" w="sm" type="none"/>
          </a:ln>
        </p:spPr>
      </p:pic>
      <p:cxnSp>
        <p:nvCxnSpPr>
          <p:cNvPr id="291" name="Google Shape;291;p28"/>
          <p:cNvCxnSpPr>
            <a:stCxn id="288" idx="2"/>
            <a:endCxn id="290" idx="0"/>
          </p:cNvCxnSpPr>
          <p:nvPr/>
        </p:nvCxnSpPr>
        <p:spPr>
          <a:xfrm>
            <a:off x="5366518" y="2973350"/>
            <a:ext cx="778500" cy="391800"/>
          </a:xfrm>
          <a:prstGeom prst="straightConnector1">
            <a:avLst/>
          </a:prstGeom>
          <a:noFill/>
          <a:ln cap="flat" cmpd="sng" w="38100">
            <a:solidFill>
              <a:srgbClr val="7451EB"/>
            </a:solidFill>
            <a:prstDash val="solid"/>
            <a:round/>
            <a:headEnd len="med" w="med" type="oval"/>
            <a:tailEnd len="med" w="med" type="oval"/>
          </a:ln>
        </p:spPr>
      </p:cxnSp>
      <p:cxnSp>
        <p:nvCxnSpPr>
          <p:cNvPr id="292" name="Google Shape;292;p28"/>
          <p:cNvCxnSpPr>
            <a:stCxn id="290" idx="1"/>
            <a:endCxn id="287" idx="3"/>
          </p:cNvCxnSpPr>
          <p:nvPr/>
        </p:nvCxnSpPr>
        <p:spPr>
          <a:xfrm rot="10800000">
            <a:off x="2993225" y="4021850"/>
            <a:ext cx="401700" cy="12000"/>
          </a:xfrm>
          <a:prstGeom prst="straightConnector1">
            <a:avLst/>
          </a:prstGeom>
          <a:noFill/>
          <a:ln cap="flat" cmpd="sng" w="38100">
            <a:solidFill>
              <a:srgbClr val="7451EB"/>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298" name="Google Shape;298;p29"/>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99" name="Google Shape;299;p29"/>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300" name="Google Shape;300;p29"/>
          <p:cNvSpPr txBox="1"/>
          <p:nvPr/>
        </p:nvSpPr>
        <p:spPr>
          <a:xfrm>
            <a:off x="3394925" y="407125"/>
            <a:ext cx="3283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Nutriscore Score &amp; Grade : ANOVA</a:t>
            </a:r>
            <a:endParaRPr>
              <a:latin typeface="Source Sans Pro"/>
              <a:ea typeface="Source Sans Pro"/>
              <a:cs typeface="Source Sans Pro"/>
              <a:sym typeface="Source Sans Pro"/>
            </a:endParaRPr>
          </a:p>
        </p:txBody>
      </p:sp>
      <p:pic>
        <p:nvPicPr>
          <p:cNvPr id="301" name="Google Shape;301;p29"/>
          <p:cNvPicPr preferRelativeResize="0"/>
          <p:nvPr/>
        </p:nvPicPr>
        <p:blipFill>
          <a:blip r:embed="rId3">
            <a:alphaModFix/>
          </a:blip>
          <a:stretch>
            <a:fillRect/>
          </a:stretch>
        </p:blipFill>
        <p:spPr>
          <a:xfrm>
            <a:off x="194525" y="1609875"/>
            <a:ext cx="3088575" cy="2285700"/>
          </a:xfrm>
          <a:prstGeom prst="rect">
            <a:avLst/>
          </a:prstGeom>
          <a:noFill/>
          <a:ln>
            <a:noFill/>
          </a:ln>
        </p:spPr>
      </p:pic>
      <p:pic>
        <p:nvPicPr>
          <p:cNvPr id="302" name="Google Shape;302;p29"/>
          <p:cNvPicPr preferRelativeResize="0"/>
          <p:nvPr/>
        </p:nvPicPr>
        <p:blipFill>
          <a:blip r:embed="rId4">
            <a:alphaModFix/>
          </a:blip>
          <a:stretch>
            <a:fillRect/>
          </a:stretch>
        </p:blipFill>
        <p:spPr>
          <a:xfrm>
            <a:off x="3394925" y="1992075"/>
            <a:ext cx="5473025" cy="1673725"/>
          </a:xfrm>
          <a:prstGeom prst="rect">
            <a:avLst/>
          </a:prstGeom>
          <a:noFill/>
          <a:ln cap="flat" cmpd="sng" w="9525">
            <a:solidFill>
              <a:srgbClr val="7451EB"/>
            </a:solidFill>
            <a:prstDash val="solid"/>
            <a:round/>
            <a:headEnd len="sm" w="sm" type="none"/>
            <a:tailEnd len="sm" w="sm" type="none"/>
          </a:ln>
        </p:spPr>
      </p:pic>
      <p:sp>
        <p:nvSpPr>
          <p:cNvPr id="303" name="Google Shape;303;p29"/>
          <p:cNvSpPr txBox="1"/>
          <p:nvPr/>
        </p:nvSpPr>
        <p:spPr>
          <a:xfrm>
            <a:off x="3394925" y="1611975"/>
            <a:ext cx="45330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Test Statistique / Table </a:t>
            </a:r>
            <a:r>
              <a:rPr b="1" lang="fr">
                <a:solidFill>
                  <a:srgbClr val="7451EB"/>
                </a:solidFill>
                <a:latin typeface="Source Sans Pro"/>
                <a:ea typeface="Source Sans Pro"/>
                <a:cs typeface="Source Sans Pro"/>
                <a:sym typeface="Source Sans Pro"/>
              </a:rPr>
              <a:t>ANOVA, avec le script anova.py</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P2_2_EDA_3_Ana_B</a:t>
            </a:r>
            <a:r>
              <a:rPr b="1" lang="fr" sz="1300">
                <a:solidFill>
                  <a:srgbClr val="FFFFFF"/>
                </a:solidFill>
                <a:latin typeface="Verdana"/>
                <a:ea typeface="Verdana"/>
                <a:cs typeface="Verdana"/>
                <a:sym typeface="Verdana"/>
              </a:rPr>
              <a:t>i</a:t>
            </a:r>
            <a:r>
              <a:rPr b="1" lang="fr" sz="1300">
                <a:solidFill>
                  <a:srgbClr val="FFFFFF"/>
                </a:solidFill>
                <a:latin typeface="Verdana"/>
                <a:ea typeface="Verdana"/>
                <a:cs typeface="Verdana"/>
                <a:sym typeface="Verdana"/>
              </a:rPr>
              <a:t>.ipynb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309" name="Google Shape;309;p30"/>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0" name="Google Shape;310;p30"/>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311" name="Google Shape;311;p30"/>
          <p:cNvSpPr txBox="1"/>
          <p:nvPr/>
        </p:nvSpPr>
        <p:spPr>
          <a:xfrm>
            <a:off x="3394925" y="407125"/>
            <a:ext cx="3283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Corrélations entre Var. QUANTITATIVES</a:t>
            </a:r>
            <a:endParaRPr>
              <a:latin typeface="Source Sans Pro"/>
              <a:ea typeface="Source Sans Pro"/>
              <a:cs typeface="Source Sans Pro"/>
              <a:sym typeface="Source Sans Pro"/>
            </a:endParaRPr>
          </a:p>
        </p:txBody>
      </p:sp>
      <p:pic>
        <p:nvPicPr>
          <p:cNvPr id="312" name="Google Shape;312;p30"/>
          <p:cNvPicPr preferRelativeResize="0"/>
          <p:nvPr/>
        </p:nvPicPr>
        <p:blipFill>
          <a:blip r:embed="rId3">
            <a:alphaModFix/>
          </a:blip>
          <a:stretch>
            <a:fillRect/>
          </a:stretch>
        </p:blipFill>
        <p:spPr>
          <a:xfrm>
            <a:off x="3394925" y="1000600"/>
            <a:ext cx="4150559" cy="4051474"/>
          </a:xfrm>
          <a:prstGeom prst="rect">
            <a:avLst/>
          </a:prstGeom>
          <a:noFill/>
          <a:ln>
            <a:noFill/>
          </a:ln>
        </p:spPr>
      </p:pic>
      <p:sp>
        <p:nvSpPr>
          <p:cNvPr id="313" name="Google Shape;313;p30"/>
          <p:cNvSpPr txBox="1"/>
          <p:nvPr/>
        </p:nvSpPr>
        <p:spPr>
          <a:xfrm>
            <a:off x="1066800" y="2381700"/>
            <a:ext cx="2118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Table de Corrélations</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2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P2_2_EDA_3_Ana_Bi.ipynb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319" name="Google Shape;319;p31"/>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20" name="Google Shape;320;p31"/>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321" name="Google Shape;321;p31"/>
          <p:cNvSpPr txBox="1"/>
          <p:nvPr/>
        </p:nvSpPr>
        <p:spPr>
          <a:xfrm>
            <a:off x="3394925" y="407125"/>
            <a:ext cx="3283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Corrélations entre Var. QUANTITATIVES</a:t>
            </a:r>
            <a:endParaRPr>
              <a:latin typeface="Source Sans Pro"/>
              <a:ea typeface="Source Sans Pro"/>
              <a:cs typeface="Source Sans Pro"/>
              <a:sym typeface="Source Sans Pro"/>
            </a:endParaRPr>
          </a:p>
        </p:txBody>
      </p:sp>
      <p:sp>
        <p:nvSpPr>
          <p:cNvPr id="322" name="Google Shape;322;p31"/>
          <p:cNvSpPr txBox="1"/>
          <p:nvPr/>
        </p:nvSpPr>
        <p:spPr>
          <a:xfrm>
            <a:off x="194525" y="1071075"/>
            <a:ext cx="1440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Énergie et Sel</a:t>
            </a:r>
            <a:endParaRPr>
              <a:latin typeface="Source Sans Pro"/>
              <a:ea typeface="Source Sans Pro"/>
              <a:cs typeface="Source Sans Pro"/>
              <a:sym typeface="Source Sans Pro"/>
            </a:endParaRPr>
          </a:p>
        </p:txBody>
      </p:sp>
      <p:pic>
        <p:nvPicPr>
          <p:cNvPr id="323" name="Google Shape;323;p31"/>
          <p:cNvPicPr preferRelativeResize="0"/>
          <p:nvPr/>
        </p:nvPicPr>
        <p:blipFill>
          <a:blip r:embed="rId3">
            <a:alphaModFix/>
          </a:blip>
          <a:stretch>
            <a:fillRect/>
          </a:stretch>
        </p:blipFill>
        <p:spPr>
          <a:xfrm>
            <a:off x="1714600" y="947468"/>
            <a:ext cx="3847925" cy="1748590"/>
          </a:xfrm>
          <a:prstGeom prst="rect">
            <a:avLst/>
          </a:prstGeom>
          <a:noFill/>
          <a:ln>
            <a:noFill/>
          </a:ln>
        </p:spPr>
      </p:pic>
      <p:sp>
        <p:nvSpPr>
          <p:cNvPr id="324" name="Google Shape;324;p31"/>
          <p:cNvSpPr txBox="1"/>
          <p:nvPr/>
        </p:nvSpPr>
        <p:spPr>
          <a:xfrm>
            <a:off x="5798530" y="1071075"/>
            <a:ext cx="2386200" cy="9333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Redondances ! On </a:t>
            </a:r>
            <a:r>
              <a:rPr b="1" lang="fr">
                <a:solidFill>
                  <a:srgbClr val="CC0000"/>
                </a:solidFill>
                <a:latin typeface="Source Sans Pro"/>
                <a:ea typeface="Source Sans Pro"/>
                <a:cs typeface="Source Sans Pro"/>
                <a:sym typeface="Source Sans Pro"/>
              </a:rPr>
              <a:t>élimine</a:t>
            </a:r>
            <a:r>
              <a:rPr b="1" lang="fr">
                <a:solidFill>
                  <a:srgbClr val="7451EB"/>
                </a:solidFill>
                <a:latin typeface="Source Sans Pro"/>
                <a:ea typeface="Source Sans Pro"/>
                <a:cs typeface="Source Sans Pro"/>
                <a:sym typeface="Source Sans Pro"/>
              </a:rPr>
              <a:t> :</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 “energy-kcal_100g”</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“sodium_100g”</a:t>
            </a:r>
            <a:endParaRPr>
              <a:latin typeface="Source Sans Pro"/>
              <a:ea typeface="Source Sans Pro"/>
              <a:cs typeface="Source Sans Pro"/>
              <a:sym typeface="Source Sans Pro"/>
            </a:endParaRPr>
          </a:p>
        </p:txBody>
      </p:sp>
      <p:pic>
        <p:nvPicPr>
          <p:cNvPr id="325" name="Google Shape;325;p31"/>
          <p:cNvPicPr preferRelativeResize="0"/>
          <p:nvPr/>
        </p:nvPicPr>
        <p:blipFill>
          <a:blip r:embed="rId4">
            <a:alphaModFix/>
          </a:blip>
          <a:stretch>
            <a:fillRect/>
          </a:stretch>
        </p:blipFill>
        <p:spPr>
          <a:xfrm>
            <a:off x="1752600" y="2787500"/>
            <a:ext cx="4373875" cy="1510375"/>
          </a:xfrm>
          <a:prstGeom prst="rect">
            <a:avLst/>
          </a:prstGeom>
          <a:noFill/>
          <a:ln>
            <a:noFill/>
          </a:ln>
        </p:spPr>
      </p:pic>
      <p:sp>
        <p:nvSpPr>
          <p:cNvPr id="326" name="Google Shape;326;p31"/>
          <p:cNvSpPr txBox="1"/>
          <p:nvPr/>
        </p:nvSpPr>
        <p:spPr>
          <a:xfrm>
            <a:off x="293585" y="3143715"/>
            <a:ext cx="1207500" cy="544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Graisses et</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Sucres</a:t>
            </a:r>
            <a:endParaRPr>
              <a:latin typeface="Source Sans Pro"/>
              <a:ea typeface="Source Sans Pro"/>
              <a:cs typeface="Source Sans Pro"/>
              <a:sym typeface="Source Sans Pro"/>
            </a:endParaRPr>
          </a:p>
        </p:txBody>
      </p:sp>
      <p:sp>
        <p:nvSpPr>
          <p:cNvPr id="327" name="Google Shape;327;p31"/>
          <p:cNvSpPr txBox="1"/>
          <p:nvPr/>
        </p:nvSpPr>
        <p:spPr>
          <a:xfrm>
            <a:off x="6378002" y="3021800"/>
            <a:ext cx="1653600" cy="9333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Corrections</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Création de n.var :</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TSu</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TGsat </a:t>
            </a:r>
            <a:endParaRPr b="1">
              <a:solidFill>
                <a:srgbClr val="7451EB"/>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INTRODUCTION / 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65" name="Google Shape;65;p14"/>
          <p:cNvPicPr preferRelativeResize="0"/>
          <p:nvPr/>
        </p:nvPicPr>
        <p:blipFill>
          <a:blip r:embed="rId3">
            <a:alphaModFix/>
          </a:blip>
          <a:stretch>
            <a:fillRect/>
          </a:stretch>
        </p:blipFill>
        <p:spPr>
          <a:xfrm>
            <a:off x="1111400" y="532175"/>
            <a:ext cx="1654876" cy="1034303"/>
          </a:xfrm>
          <a:prstGeom prst="rect">
            <a:avLst/>
          </a:prstGeom>
          <a:noFill/>
          <a:ln>
            <a:noFill/>
          </a:ln>
        </p:spPr>
      </p:pic>
      <p:pic>
        <p:nvPicPr>
          <p:cNvPr id="66" name="Google Shape;66;p14"/>
          <p:cNvPicPr preferRelativeResize="0"/>
          <p:nvPr/>
        </p:nvPicPr>
        <p:blipFill>
          <a:blip r:embed="rId4">
            <a:alphaModFix/>
          </a:blip>
          <a:stretch>
            <a:fillRect/>
          </a:stretch>
        </p:blipFill>
        <p:spPr>
          <a:xfrm>
            <a:off x="5812075" y="532175"/>
            <a:ext cx="2474079" cy="881900"/>
          </a:xfrm>
          <a:prstGeom prst="rect">
            <a:avLst/>
          </a:prstGeom>
          <a:noFill/>
          <a:ln>
            <a:noFill/>
          </a:ln>
        </p:spPr>
      </p:pic>
      <p:cxnSp>
        <p:nvCxnSpPr>
          <p:cNvPr id="67" name="Google Shape;67;p14"/>
          <p:cNvCxnSpPr/>
          <p:nvPr/>
        </p:nvCxnSpPr>
        <p:spPr>
          <a:xfrm>
            <a:off x="3136163" y="11361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68" name="Google Shape;68;p14"/>
          <p:cNvSpPr txBox="1"/>
          <p:nvPr/>
        </p:nvSpPr>
        <p:spPr>
          <a:xfrm>
            <a:off x="2669363" y="6083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69" name="Google Shape;69;p14"/>
          <p:cNvCxnSpPr/>
          <p:nvPr/>
        </p:nvCxnSpPr>
        <p:spPr>
          <a:xfrm>
            <a:off x="4053300" y="1267250"/>
            <a:ext cx="6900" cy="474000"/>
          </a:xfrm>
          <a:prstGeom prst="straightConnector1">
            <a:avLst/>
          </a:prstGeom>
          <a:noFill/>
          <a:ln cap="flat" cmpd="sng" w="38100">
            <a:solidFill>
              <a:srgbClr val="7451EB"/>
            </a:solidFill>
            <a:prstDash val="solid"/>
            <a:round/>
            <a:headEnd len="med" w="med" type="none"/>
            <a:tailEnd len="med" w="med" type="triangle"/>
          </a:ln>
        </p:spPr>
      </p:cxnSp>
      <p:sp>
        <p:nvSpPr>
          <p:cNvPr id="70" name="Google Shape;70;p14"/>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71" name="Google Shape;71;p14"/>
          <p:cNvSpPr txBox="1"/>
          <p:nvPr/>
        </p:nvSpPr>
        <p:spPr>
          <a:xfrm>
            <a:off x="1060875" y="34945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a:t>
            </a:r>
            <a:r>
              <a:rPr lang="fr" sz="2100">
                <a:solidFill>
                  <a:schemeClr val="dk2"/>
                </a:solidFill>
                <a:latin typeface="Verdana"/>
                <a:ea typeface="Verdana"/>
                <a:cs typeface="Verdana"/>
                <a:sym typeface="Verdana"/>
              </a:rPr>
              <a:t>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72" name="Google Shape;72;p14"/>
          <p:cNvSpPr txBox="1"/>
          <p:nvPr/>
        </p:nvSpPr>
        <p:spPr>
          <a:xfrm>
            <a:off x="1205650" y="3878875"/>
            <a:ext cx="6391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pic>
        <p:nvPicPr>
          <p:cNvPr id="73" name="Google Shape;73;p14"/>
          <p:cNvPicPr preferRelativeResize="0"/>
          <p:nvPr/>
        </p:nvPicPr>
        <p:blipFill>
          <a:blip r:embed="rId5">
            <a:alphaModFix/>
          </a:blip>
          <a:stretch>
            <a:fillRect/>
          </a:stretch>
        </p:blipFill>
        <p:spPr>
          <a:xfrm>
            <a:off x="3136175" y="1817700"/>
            <a:ext cx="1998175" cy="149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P2_2_EDA_3_Ana_Bi.ipynb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333" name="Google Shape;333;p32"/>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334" name="Google Shape;334;p32"/>
          <p:cNvSpPr txBox="1"/>
          <p:nvPr/>
        </p:nvSpPr>
        <p:spPr>
          <a:xfrm>
            <a:off x="3394925" y="407125"/>
            <a:ext cx="4453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Var. QUANTITATIVES avec Var. QUALITATIVES - ANOVA</a:t>
            </a:r>
            <a:endParaRPr>
              <a:latin typeface="Source Sans Pro"/>
              <a:ea typeface="Source Sans Pro"/>
              <a:cs typeface="Source Sans Pro"/>
              <a:sym typeface="Source Sans Pro"/>
            </a:endParaRPr>
          </a:p>
        </p:txBody>
      </p:sp>
      <p:sp>
        <p:nvSpPr>
          <p:cNvPr id="335" name="Google Shape;335;p32"/>
          <p:cNvSpPr txBox="1"/>
          <p:nvPr/>
        </p:nvSpPr>
        <p:spPr>
          <a:xfrm>
            <a:off x="3394925" y="856705"/>
            <a:ext cx="5543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rgbClr val="7451EB"/>
                </a:solidFill>
                <a:latin typeface="Verdana"/>
                <a:ea typeface="Verdana"/>
                <a:cs typeface="Verdana"/>
                <a:sym typeface="Verdana"/>
              </a:rPr>
              <a:t>But : </a:t>
            </a:r>
            <a:r>
              <a:rPr lang="fr" sz="1300">
                <a:latin typeface="Verdana"/>
                <a:ea typeface="Verdana"/>
                <a:cs typeface="Verdana"/>
                <a:sym typeface="Verdana"/>
              </a:rPr>
              <a:t>Trouver les var. les plus corrélées au</a:t>
            </a:r>
            <a:r>
              <a:rPr b="1" lang="fr" sz="1300">
                <a:solidFill>
                  <a:srgbClr val="7451EB"/>
                </a:solidFill>
                <a:latin typeface="Verdana"/>
                <a:ea typeface="Verdana"/>
                <a:cs typeface="Verdana"/>
                <a:sym typeface="Verdana"/>
              </a:rPr>
              <a:t> Nutriscore_Grade</a:t>
            </a:r>
            <a:endParaRPr sz="1300">
              <a:latin typeface="Verdana"/>
              <a:ea typeface="Verdana"/>
              <a:cs typeface="Verdana"/>
              <a:sym typeface="Verdana"/>
            </a:endParaRPr>
          </a:p>
        </p:txBody>
      </p:sp>
      <p:cxnSp>
        <p:nvCxnSpPr>
          <p:cNvPr id="336" name="Google Shape;336;p32"/>
          <p:cNvCxnSpPr>
            <a:stCxn id="334" idx="2"/>
            <a:endCxn id="335" idx="0"/>
          </p:cNvCxnSpPr>
          <p:nvPr/>
        </p:nvCxnSpPr>
        <p:spPr>
          <a:xfrm>
            <a:off x="5621825" y="787225"/>
            <a:ext cx="544800" cy="69600"/>
          </a:xfrm>
          <a:prstGeom prst="straightConnector1">
            <a:avLst/>
          </a:prstGeom>
          <a:noFill/>
          <a:ln cap="flat" cmpd="sng" w="28575">
            <a:solidFill>
              <a:srgbClr val="7451EB"/>
            </a:solidFill>
            <a:prstDash val="solid"/>
            <a:round/>
            <a:headEnd len="med" w="med" type="none"/>
            <a:tailEnd len="med" w="med" type="none"/>
          </a:ln>
        </p:spPr>
      </p:cxnSp>
      <p:pic>
        <p:nvPicPr>
          <p:cNvPr id="337" name="Google Shape;337;p32"/>
          <p:cNvPicPr preferRelativeResize="0"/>
          <p:nvPr/>
        </p:nvPicPr>
        <p:blipFill>
          <a:blip r:embed="rId3">
            <a:alphaModFix/>
          </a:blip>
          <a:stretch>
            <a:fillRect/>
          </a:stretch>
        </p:blipFill>
        <p:spPr>
          <a:xfrm>
            <a:off x="1537150" y="3233225"/>
            <a:ext cx="2433450" cy="1708654"/>
          </a:xfrm>
          <a:prstGeom prst="rect">
            <a:avLst/>
          </a:prstGeom>
          <a:noFill/>
          <a:ln>
            <a:noFill/>
          </a:ln>
        </p:spPr>
      </p:pic>
      <p:pic>
        <p:nvPicPr>
          <p:cNvPr id="338" name="Google Shape;338;p32"/>
          <p:cNvPicPr preferRelativeResize="0"/>
          <p:nvPr/>
        </p:nvPicPr>
        <p:blipFill>
          <a:blip r:embed="rId4">
            <a:alphaModFix/>
          </a:blip>
          <a:stretch>
            <a:fillRect/>
          </a:stretch>
        </p:blipFill>
        <p:spPr>
          <a:xfrm>
            <a:off x="4381326" y="1366295"/>
            <a:ext cx="2503550" cy="1746666"/>
          </a:xfrm>
          <a:prstGeom prst="rect">
            <a:avLst/>
          </a:prstGeom>
          <a:noFill/>
          <a:ln>
            <a:noFill/>
          </a:ln>
        </p:spPr>
      </p:pic>
      <p:pic>
        <p:nvPicPr>
          <p:cNvPr id="339" name="Google Shape;339;p32"/>
          <p:cNvPicPr preferRelativeResize="0"/>
          <p:nvPr/>
        </p:nvPicPr>
        <p:blipFill>
          <a:blip r:embed="rId5">
            <a:alphaModFix/>
          </a:blip>
          <a:stretch>
            <a:fillRect/>
          </a:stretch>
        </p:blipFill>
        <p:spPr>
          <a:xfrm>
            <a:off x="1537150" y="1373925"/>
            <a:ext cx="2503550" cy="1741353"/>
          </a:xfrm>
          <a:prstGeom prst="rect">
            <a:avLst/>
          </a:prstGeom>
          <a:noFill/>
          <a:ln>
            <a:noFill/>
          </a:ln>
        </p:spPr>
      </p:pic>
      <p:pic>
        <p:nvPicPr>
          <p:cNvPr id="340" name="Google Shape;340;p32"/>
          <p:cNvPicPr preferRelativeResize="0"/>
          <p:nvPr/>
        </p:nvPicPr>
        <p:blipFill>
          <a:blip r:embed="rId6">
            <a:alphaModFix/>
          </a:blip>
          <a:stretch>
            <a:fillRect/>
          </a:stretch>
        </p:blipFill>
        <p:spPr>
          <a:xfrm>
            <a:off x="4396575" y="3227875"/>
            <a:ext cx="2515088" cy="174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P2_2_EDA_3_Ana_Bi.ipynb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346" name="Google Shape;346;p33"/>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47" name="Google Shape;347;p33"/>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3</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Bivariées</a:t>
            </a:r>
            <a:endParaRPr>
              <a:latin typeface="Source Sans Pro"/>
              <a:ea typeface="Source Sans Pro"/>
              <a:cs typeface="Source Sans Pro"/>
              <a:sym typeface="Source Sans Pro"/>
            </a:endParaRPr>
          </a:p>
        </p:txBody>
      </p:sp>
      <p:sp>
        <p:nvSpPr>
          <p:cNvPr id="348" name="Google Shape;348;p33"/>
          <p:cNvSpPr txBox="1"/>
          <p:nvPr/>
        </p:nvSpPr>
        <p:spPr>
          <a:xfrm>
            <a:off x="2937725" y="407125"/>
            <a:ext cx="3295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Corrélations entre Var. QUALITATIVES</a:t>
            </a:r>
            <a:endParaRPr>
              <a:latin typeface="Source Sans Pro"/>
              <a:ea typeface="Source Sans Pro"/>
              <a:cs typeface="Source Sans Pro"/>
              <a:sym typeface="Source Sans Pro"/>
            </a:endParaRPr>
          </a:p>
        </p:txBody>
      </p:sp>
      <p:sp>
        <p:nvSpPr>
          <p:cNvPr id="349" name="Google Shape;349;p33"/>
          <p:cNvSpPr txBox="1"/>
          <p:nvPr/>
        </p:nvSpPr>
        <p:spPr>
          <a:xfrm>
            <a:off x="194525" y="1023350"/>
            <a:ext cx="1549200" cy="7959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TEST CHI2 entre</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u="sng">
                <a:solidFill>
                  <a:srgbClr val="7451EB"/>
                </a:solidFill>
                <a:latin typeface="Source Sans Pro"/>
                <a:ea typeface="Source Sans Pro"/>
                <a:cs typeface="Source Sans Pro"/>
                <a:sym typeface="Source Sans Pro"/>
              </a:rPr>
              <a:t>nova_group</a:t>
            </a:r>
            <a:r>
              <a:rPr b="1" lang="fr">
                <a:solidFill>
                  <a:srgbClr val="7451EB"/>
                </a:solidFill>
                <a:latin typeface="Source Sans Pro"/>
                <a:ea typeface="Source Sans Pro"/>
                <a:cs typeface="Source Sans Pro"/>
                <a:sym typeface="Source Sans Pro"/>
              </a:rPr>
              <a:t> &amp;</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u="sng">
                <a:solidFill>
                  <a:srgbClr val="7451EB"/>
                </a:solidFill>
                <a:latin typeface="Source Sans Pro"/>
                <a:ea typeface="Source Sans Pro"/>
                <a:cs typeface="Source Sans Pro"/>
                <a:sym typeface="Source Sans Pro"/>
              </a:rPr>
              <a:t>nutriscore_grade</a:t>
            </a:r>
            <a:endParaRPr b="1" u="sng">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t/>
            </a:r>
            <a:endParaRPr b="1">
              <a:solidFill>
                <a:srgbClr val="7451EB"/>
              </a:solidFill>
              <a:latin typeface="Source Sans Pro"/>
              <a:ea typeface="Source Sans Pro"/>
              <a:cs typeface="Source Sans Pro"/>
              <a:sym typeface="Source Sans Pro"/>
            </a:endParaRPr>
          </a:p>
        </p:txBody>
      </p:sp>
      <p:pic>
        <p:nvPicPr>
          <p:cNvPr id="350" name="Google Shape;350;p33"/>
          <p:cNvPicPr preferRelativeResize="0"/>
          <p:nvPr/>
        </p:nvPicPr>
        <p:blipFill>
          <a:blip r:embed="rId3">
            <a:alphaModFix/>
          </a:blip>
          <a:stretch>
            <a:fillRect/>
          </a:stretch>
        </p:blipFill>
        <p:spPr>
          <a:xfrm>
            <a:off x="1873225" y="1023349"/>
            <a:ext cx="2835925" cy="1775150"/>
          </a:xfrm>
          <a:prstGeom prst="rect">
            <a:avLst/>
          </a:prstGeom>
          <a:noFill/>
          <a:ln cap="flat" cmpd="sng" w="9525">
            <a:solidFill>
              <a:srgbClr val="7451EB"/>
            </a:solidFill>
            <a:prstDash val="solid"/>
            <a:round/>
            <a:headEnd len="sm" w="sm" type="none"/>
            <a:tailEnd len="sm" w="sm" type="none"/>
          </a:ln>
        </p:spPr>
      </p:pic>
      <p:pic>
        <p:nvPicPr>
          <p:cNvPr id="351" name="Google Shape;351;p33"/>
          <p:cNvPicPr preferRelativeResize="0"/>
          <p:nvPr/>
        </p:nvPicPr>
        <p:blipFill>
          <a:blip r:embed="rId4">
            <a:alphaModFix/>
          </a:blip>
          <a:stretch>
            <a:fillRect/>
          </a:stretch>
        </p:blipFill>
        <p:spPr>
          <a:xfrm>
            <a:off x="5318750" y="1015825"/>
            <a:ext cx="2738196" cy="1782675"/>
          </a:xfrm>
          <a:prstGeom prst="rect">
            <a:avLst/>
          </a:prstGeom>
          <a:noFill/>
          <a:ln cap="flat" cmpd="sng" w="9525">
            <a:solidFill>
              <a:srgbClr val="7451EB"/>
            </a:solidFill>
            <a:prstDash val="solid"/>
            <a:round/>
            <a:headEnd len="sm" w="sm" type="none"/>
            <a:tailEnd len="sm" w="sm" type="none"/>
          </a:ln>
        </p:spPr>
      </p:pic>
      <p:sp>
        <p:nvSpPr>
          <p:cNvPr id="352" name="Google Shape;352;p33"/>
          <p:cNvSpPr txBox="1"/>
          <p:nvPr/>
        </p:nvSpPr>
        <p:spPr>
          <a:xfrm>
            <a:off x="194525" y="1861550"/>
            <a:ext cx="1549200" cy="538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Table de</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contingence</a:t>
            </a:r>
            <a:endParaRPr b="1">
              <a:solidFill>
                <a:srgbClr val="7451EB"/>
              </a:solidFill>
              <a:latin typeface="Source Sans Pro"/>
              <a:ea typeface="Source Sans Pro"/>
              <a:cs typeface="Source Sans Pro"/>
              <a:sym typeface="Source Sans Pro"/>
            </a:endParaRPr>
          </a:p>
        </p:txBody>
      </p:sp>
      <p:sp>
        <p:nvSpPr>
          <p:cNvPr id="353" name="Google Shape;353;p33"/>
          <p:cNvSpPr txBox="1"/>
          <p:nvPr/>
        </p:nvSpPr>
        <p:spPr>
          <a:xfrm>
            <a:off x="194525" y="2442650"/>
            <a:ext cx="1549200" cy="538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Soustraction des</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“exp. values”</a:t>
            </a:r>
            <a:endParaRPr b="1">
              <a:solidFill>
                <a:srgbClr val="7451EB"/>
              </a:solidFill>
              <a:latin typeface="Source Sans Pro"/>
              <a:ea typeface="Source Sans Pro"/>
              <a:cs typeface="Source Sans Pro"/>
              <a:sym typeface="Source Sans Pro"/>
            </a:endParaRPr>
          </a:p>
        </p:txBody>
      </p:sp>
      <p:sp>
        <p:nvSpPr>
          <p:cNvPr id="354" name="Google Shape;354;p33"/>
          <p:cNvSpPr txBox="1"/>
          <p:nvPr/>
        </p:nvSpPr>
        <p:spPr>
          <a:xfrm>
            <a:off x="194525" y="3023750"/>
            <a:ext cx="1549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Heatmap</a:t>
            </a:r>
            <a:endParaRPr b="1">
              <a:solidFill>
                <a:srgbClr val="7451EB"/>
              </a:solidFill>
              <a:latin typeface="Source Sans Pro"/>
              <a:ea typeface="Source Sans Pro"/>
              <a:cs typeface="Source Sans Pro"/>
              <a:sym typeface="Source Sans Pro"/>
            </a:endParaRPr>
          </a:p>
        </p:txBody>
      </p:sp>
      <p:pic>
        <p:nvPicPr>
          <p:cNvPr id="355" name="Google Shape;355;p33"/>
          <p:cNvPicPr preferRelativeResize="0"/>
          <p:nvPr/>
        </p:nvPicPr>
        <p:blipFill>
          <a:blip r:embed="rId5">
            <a:alphaModFix/>
          </a:blip>
          <a:stretch>
            <a:fillRect/>
          </a:stretch>
        </p:blipFill>
        <p:spPr>
          <a:xfrm>
            <a:off x="1880885" y="2874700"/>
            <a:ext cx="2835926" cy="1887733"/>
          </a:xfrm>
          <a:prstGeom prst="rect">
            <a:avLst/>
          </a:prstGeom>
          <a:noFill/>
          <a:ln cap="flat" cmpd="sng" w="9525">
            <a:solidFill>
              <a:srgbClr val="7451EB"/>
            </a:solidFill>
            <a:prstDash val="solid"/>
            <a:round/>
            <a:headEnd len="sm" w="sm" type="none"/>
            <a:tailEnd len="sm" w="sm" type="none"/>
          </a:ln>
        </p:spPr>
      </p:pic>
      <p:sp>
        <p:nvSpPr>
          <p:cNvPr id="356" name="Google Shape;356;p33"/>
          <p:cNvSpPr txBox="1"/>
          <p:nvPr/>
        </p:nvSpPr>
        <p:spPr>
          <a:xfrm>
            <a:off x="186905" y="3446150"/>
            <a:ext cx="1549200" cy="538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Indicateurs num.</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&amp; test stat.</a:t>
            </a:r>
            <a:endParaRPr b="1">
              <a:solidFill>
                <a:srgbClr val="7451EB"/>
              </a:solidFill>
              <a:latin typeface="Source Sans Pro"/>
              <a:ea typeface="Source Sans Pro"/>
              <a:cs typeface="Source Sans Pro"/>
              <a:sym typeface="Source Sans Pro"/>
            </a:endParaRPr>
          </a:p>
        </p:txBody>
      </p:sp>
      <p:pic>
        <p:nvPicPr>
          <p:cNvPr id="357" name="Google Shape;357;p33"/>
          <p:cNvPicPr preferRelativeResize="0"/>
          <p:nvPr/>
        </p:nvPicPr>
        <p:blipFill>
          <a:blip r:embed="rId6">
            <a:alphaModFix/>
          </a:blip>
          <a:stretch>
            <a:fillRect/>
          </a:stretch>
        </p:blipFill>
        <p:spPr>
          <a:xfrm>
            <a:off x="5021580" y="3194126"/>
            <a:ext cx="3726174" cy="1042850"/>
          </a:xfrm>
          <a:prstGeom prst="rect">
            <a:avLst/>
          </a:prstGeom>
          <a:noFill/>
          <a:ln cap="flat" cmpd="sng" w="9525">
            <a:solidFill>
              <a:srgbClr val="7451EB"/>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300">
                <a:solidFill>
                  <a:schemeClr val="lt1"/>
                </a:solidFill>
                <a:latin typeface="Verdana"/>
                <a:ea typeface="Verdana"/>
                <a:cs typeface="Verdana"/>
                <a:sym typeface="Verdana"/>
              </a:rPr>
              <a:t>Où en sommes-nous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363" name="Google Shape;363;p34"/>
          <p:cNvPicPr preferRelativeResize="0"/>
          <p:nvPr/>
        </p:nvPicPr>
        <p:blipFill>
          <a:blip r:embed="rId3">
            <a:alphaModFix/>
          </a:blip>
          <a:stretch>
            <a:fillRect/>
          </a:stretch>
        </p:blipFill>
        <p:spPr>
          <a:xfrm>
            <a:off x="1111400" y="379775"/>
            <a:ext cx="1654876" cy="1034303"/>
          </a:xfrm>
          <a:prstGeom prst="rect">
            <a:avLst/>
          </a:prstGeom>
          <a:noFill/>
          <a:ln>
            <a:noFill/>
          </a:ln>
        </p:spPr>
      </p:pic>
      <p:pic>
        <p:nvPicPr>
          <p:cNvPr id="364" name="Google Shape;364;p34"/>
          <p:cNvPicPr preferRelativeResize="0"/>
          <p:nvPr/>
        </p:nvPicPr>
        <p:blipFill>
          <a:blip r:embed="rId4">
            <a:alphaModFix/>
          </a:blip>
          <a:stretch>
            <a:fillRect/>
          </a:stretch>
        </p:blipFill>
        <p:spPr>
          <a:xfrm>
            <a:off x="5812075" y="379775"/>
            <a:ext cx="2474079" cy="881900"/>
          </a:xfrm>
          <a:prstGeom prst="rect">
            <a:avLst/>
          </a:prstGeom>
          <a:noFill/>
          <a:ln>
            <a:noFill/>
          </a:ln>
        </p:spPr>
      </p:pic>
      <p:cxnSp>
        <p:nvCxnSpPr>
          <p:cNvPr id="365" name="Google Shape;365;p34"/>
          <p:cNvCxnSpPr/>
          <p:nvPr/>
        </p:nvCxnSpPr>
        <p:spPr>
          <a:xfrm>
            <a:off x="3136163" y="9837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366" name="Google Shape;366;p34"/>
          <p:cNvSpPr txBox="1"/>
          <p:nvPr/>
        </p:nvSpPr>
        <p:spPr>
          <a:xfrm>
            <a:off x="2669363" y="4559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367" name="Google Shape;367;p34"/>
          <p:cNvCxnSpPr/>
          <p:nvPr/>
        </p:nvCxnSpPr>
        <p:spPr>
          <a:xfrm flipH="1">
            <a:off x="4060125" y="1167025"/>
            <a:ext cx="900" cy="345900"/>
          </a:xfrm>
          <a:prstGeom prst="straightConnector1">
            <a:avLst/>
          </a:prstGeom>
          <a:noFill/>
          <a:ln cap="flat" cmpd="sng" w="38100">
            <a:solidFill>
              <a:srgbClr val="7451EB"/>
            </a:solidFill>
            <a:prstDash val="solid"/>
            <a:round/>
            <a:headEnd len="med" w="med" type="none"/>
            <a:tailEnd len="med" w="med" type="triangle"/>
          </a:ln>
        </p:spPr>
      </p:cxnSp>
      <p:sp>
        <p:nvSpPr>
          <p:cNvPr id="368" name="Google Shape;368;p34"/>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69" name="Google Shape;369;p34"/>
          <p:cNvSpPr txBox="1"/>
          <p:nvPr/>
        </p:nvSpPr>
        <p:spPr>
          <a:xfrm>
            <a:off x="1289475" y="15133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370" name="Google Shape;370;p34"/>
          <p:cNvSpPr txBox="1"/>
          <p:nvPr/>
        </p:nvSpPr>
        <p:spPr>
          <a:xfrm>
            <a:off x="1434250" y="1821485"/>
            <a:ext cx="8016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sp>
        <p:nvSpPr>
          <p:cNvPr id="371" name="Google Shape;371;p34"/>
          <p:cNvSpPr txBox="1"/>
          <p:nvPr/>
        </p:nvSpPr>
        <p:spPr>
          <a:xfrm>
            <a:off x="1736225" y="24690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372" name="Google Shape;372;p34"/>
          <p:cNvSpPr txBox="1"/>
          <p:nvPr/>
        </p:nvSpPr>
        <p:spPr>
          <a:xfrm>
            <a:off x="1735450" y="27965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373" name="Google Shape;373;p34"/>
          <p:cNvSpPr txBox="1"/>
          <p:nvPr/>
        </p:nvSpPr>
        <p:spPr>
          <a:xfrm>
            <a:off x="1735450" y="31013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374" name="Google Shape;374;p34"/>
          <p:cNvSpPr txBox="1"/>
          <p:nvPr/>
        </p:nvSpPr>
        <p:spPr>
          <a:xfrm>
            <a:off x="1735450" y="34137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375" name="Google Shape;375;p34"/>
          <p:cNvSpPr txBox="1"/>
          <p:nvPr/>
        </p:nvSpPr>
        <p:spPr>
          <a:xfrm>
            <a:off x="1735450" y="37338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376" name="Google Shape;376;p34"/>
          <p:cNvSpPr txBox="1"/>
          <p:nvPr/>
        </p:nvSpPr>
        <p:spPr>
          <a:xfrm>
            <a:off x="1735450" y="40462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377" name="Google Shape;377;p34"/>
          <p:cNvSpPr/>
          <p:nvPr/>
        </p:nvSpPr>
        <p:spPr>
          <a:xfrm>
            <a:off x="1775450" y="3436610"/>
            <a:ext cx="61038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1775450" y="3124350"/>
            <a:ext cx="55398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P2_4_Modele.ipynb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384" name="Google Shape;384;p35"/>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85" name="Google Shape;385;p35"/>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4</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Modèle</a:t>
            </a:r>
            <a:endParaRPr>
              <a:latin typeface="Source Sans Pro"/>
              <a:ea typeface="Source Sans Pro"/>
              <a:cs typeface="Source Sans Pro"/>
              <a:sym typeface="Source Sans Pro"/>
            </a:endParaRPr>
          </a:p>
        </p:txBody>
      </p:sp>
      <p:sp>
        <p:nvSpPr>
          <p:cNvPr id="386" name="Google Shape;386;p35"/>
          <p:cNvSpPr txBox="1"/>
          <p:nvPr/>
        </p:nvSpPr>
        <p:spPr>
          <a:xfrm>
            <a:off x="1924250" y="407125"/>
            <a:ext cx="52767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Modèle utilisé en vue de compléter la variable </a:t>
            </a:r>
            <a:r>
              <a:rPr b="1" lang="fr" u="sng">
                <a:solidFill>
                  <a:srgbClr val="7451EB"/>
                </a:solidFill>
                <a:latin typeface="Source Sans Pro"/>
                <a:ea typeface="Source Sans Pro"/>
                <a:cs typeface="Source Sans Pro"/>
                <a:sym typeface="Source Sans Pro"/>
              </a:rPr>
              <a:t>nutriscore_grade</a:t>
            </a:r>
            <a:endParaRPr u="sng">
              <a:latin typeface="Source Sans Pro"/>
              <a:ea typeface="Source Sans Pro"/>
              <a:cs typeface="Source Sans Pro"/>
              <a:sym typeface="Source Sans Pro"/>
            </a:endParaRPr>
          </a:p>
        </p:txBody>
      </p:sp>
      <p:sp>
        <p:nvSpPr>
          <p:cNvPr id="387" name="Google Shape;387;p35"/>
          <p:cNvSpPr txBox="1"/>
          <p:nvPr/>
        </p:nvSpPr>
        <p:spPr>
          <a:xfrm>
            <a:off x="194525" y="1076675"/>
            <a:ext cx="1512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Modèle AD-HOC</a:t>
            </a:r>
            <a:endParaRPr b="1">
              <a:solidFill>
                <a:srgbClr val="7451EB"/>
              </a:solidFill>
              <a:latin typeface="Source Sans Pro"/>
              <a:ea typeface="Source Sans Pro"/>
              <a:cs typeface="Source Sans Pro"/>
              <a:sym typeface="Source Sans Pro"/>
            </a:endParaRPr>
          </a:p>
        </p:txBody>
      </p:sp>
      <p:sp>
        <p:nvSpPr>
          <p:cNvPr id="388" name="Google Shape;388;p35"/>
          <p:cNvSpPr txBox="1"/>
          <p:nvPr/>
        </p:nvSpPr>
        <p:spPr>
          <a:xfrm>
            <a:off x="1931850" y="1076675"/>
            <a:ext cx="6236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Modèle “improvisé”. On a gardé le premier avec des résultats “acceptables” </a:t>
            </a:r>
            <a:endParaRPr b="1">
              <a:solidFill>
                <a:srgbClr val="7451EB"/>
              </a:solidFill>
              <a:latin typeface="Source Sans Pro"/>
              <a:ea typeface="Source Sans Pro"/>
              <a:cs typeface="Source Sans Pro"/>
              <a:sym typeface="Source Sans Pro"/>
            </a:endParaRPr>
          </a:p>
        </p:txBody>
      </p:sp>
      <p:cxnSp>
        <p:nvCxnSpPr>
          <p:cNvPr id="389" name="Google Shape;389;p35"/>
          <p:cNvCxnSpPr>
            <a:stCxn id="387" idx="3"/>
            <a:endCxn id="388" idx="1"/>
          </p:cNvCxnSpPr>
          <p:nvPr/>
        </p:nvCxnSpPr>
        <p:spPr>
          <a:xfrm>
            <a:off x="1706825" y="1266725"/>
            <a:ext cx="225000" cy="0"/>
          </a:xfrm>
          <a:prstGeom prst="straightConnector1">
            <a:avLst/>
          </a:prstGeom>
          <a:noFill/>
          <a:ln cap="flat" cmpd="sng" w="28575">
            <a:solidFill>
              <a:srgbClr val="7451EB"/>
            </a:solidFill>
            <a:prstDash val="solid"/>
            <a:round/>
            <a:headEnd len="med" w="med" type="none"/>
            <a:tailEnd len="med" w="med" type="none"/>
          </a:ln>
        </p:spPr>
      </p:cxnSp>
      <p:sp>
        <p:nvSpPr>
          <p:cNvPr id="390" name="Google Shape;390;p35"/>
          <p:cNvSpPr txBox="1"/>
          <p:nvPr/>
        </p:nvSpPr>
        <p:spPr>
          <a:xfrm>
            <a:off x="346925" y="1777725"/>
            <a:ext cx="2205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Variables choisies (“X”)</a:t>
            </a:r>
            <a:endParaRPr b="1">
              <a:solidFill>
                <a:srgbClr val="7451EB"/>
              </a:solidFill>
              <a:latin typeface="Source Sans Pro"/>
              <a:ea typeface="Source Sans Pro"/>
              <a:cs typeface="Source Sans Pro"/>
              <a:sym typeface="Source Sans Pro"/>
            </a:endParaRPr>
          </a:p>
        </p:txBody>
      </p:sp>
      <p:sp>
        <p:nvSpPr>
          <p:cNvPr id="391" name="Google Shape;391;p35"/>
          <p:cNvSpPr txBox="1"/>
          <p:nvPr/>
        </p:nvSpPr>
        <p:spPr>
          <a:xfrm>
            <a:off x="2674600" y="1677650"/>
            <a:ext cx="60351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latin typeface="Source Sans Pro"/>
                <a:ea typeface="Source Sans Pro"/>
                <a:cs typeface="Source Sans Pro"/>
                <a:sym typeface="Source Sans Pro"/>
              </a:rPr>
              <a:t>["energy_100g", "fat_100g", "saturated-fat_100g", "TSu", 'proteins_100g', salt_100g" ,  “sugars_100g"]</a:t>
            </a:r>
            <a:endParaRPr sz="1300">
              <a:latin typeface="Source Sans Pro"/>
              <a:ea typeface="Source Sans Pro"/>
              <a:cs typeface="Source Sans Pro"/>
              <a:sym typeface="Source Sans Pro"/>
            </a:endParaRPr>
          </a:p>
        </p:txBody>
      </p:sp>
      <p:sp>
        <p:nvSpPr>
          <p:cNvPr id="392" name="Google Shape;392;p35"/>
          <p:cNvSpPr txBox="1"/>
          <p:nvPr/>
        </p:nvSpPr>
        <p:spPr>
          <a:xfrm>
            <a:off x="346925" y="2463525"/>
            <a:ext cx="2205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Algorithme</a:t>
            </a:r>
            <a:endParaRPr b="1">
              <a:solidFill>
                <a:srgbClr val="7451EB"/>
              </a:solidFill>
              <a:latin typeface="Source Sans Pro"/>
              <a:ea typeface="Source Sans Pro"/>
              <a:cs typeface="Source Sans Pro"/>
              <a:sym typeface="Source Sans Pro"/>
            </a:endParaRPr>
          </a:p>
        </p:txBody>
      </p:sp>
      <p:sp>
        <p:nvSpPr>
          <p:cNvPr id="393" name="Google Shape;393;p35"/>
          <p:cNvSpPr txBox="1"/>
          <p:nvPr/>
        </p:nvSpPr>
        <p:spPr>
          <a:xfrm>
            <a:off x="2674600" y="2393925"/>
            <a:ext cx="3543300" cy="49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7451EB"/>
                </a:solidFill>
                <a:latin typeface="Source Sans Pro"/>
                <a:ea typeface="Source Sans Pro"/>
                <a:cs typeface="Source Sans Pro"/>
                <a:sym typeface="Source Sans Pro"/>
              </a:rPr>
              <a:t>RandomForestClassifier()</a:t>
            </a:r>
            <a:r>
              <a:rPr lang="fr" sz="1300">
                <a:latin typeface="Source Sans Pro"/>
                <a:ea typeface="Source Sans Pro"/>
                <a:cs typeface="Source Sans Pro"/>
                <a:sym typeface="Source Sans Pro"/>
              </a:rPr>
              <a:t> du module </a:t>
            </a:r>
            <a:r>
              <a:rPr b="1" lang="fr" sz="1300">
                <a:solidFill>
                  <a:srgbClr val="7451EB"/>
                </a:solidFill>
                <a:latin typeface="Source Sans Pro"/>
                <a:ea typeface="Source Sans Pro"/>
                <a:cs typeface="Source Sans Pro"/>
                <a:sym typeface="Source Sans Pro"/>
              </a:rPr>
              <a:t>sklearn</a:t>
            </a:r>
            <a:endParaRPr b="1" sz="1300">
              <a:solidFill>
                <a:srgbClr val="7451EB"/>
              </a:solidFill>
              <a:latin typeface="Source Sans Pro"/>
              <a:ea typeface="Source Sans Pro"/>
              <a:cs typeface="Source Sans Pro"/>
              <a:sym typeface="Source Sans Pro"/>
            </a:endParaRPr>
          </a:p>
        </p:txBody>
      </p:sp>
      <p:sp>
        <p:nvSpPr>
          <p:cNvPr id="394" name="Google Shape;394;p35"/>
          <p:cNvSpPr txBox="1"/>
          <p:nvPr/>
        </p:nvSpPr>
        <p:spPr>
          <a:xfrm>
            <a:off x="346925" y="3149325"/>
            <a:ext cx="2205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Résultats</a:t>
            </a:r>
            <a:endParaRPr b="1">
              <a:solidFill>
                <a:srgbClr val="7451EB"/>
              </a:solidFill>
              <a:latin typeface="Source Sans Pro"/>
              <a:ea typeface="Source Sans Pro"/>
              <a:cs typeface="Source Sans Pro"/>
              <a:sym typeface="Source Sans Pro"/>
            </a:endParaRPr>
          </a:p>
        </p:txBody>
      </p:sp>
      <p:sp>
        <p:nvSpPr>
          <p:cNvPr id="395" name="Google Shape;395;p35"/>
          <p:cNvSpPr txBox="1"/>
          <p:nvPr/>
        </p:nvSpPr>
        <p:spPr>
          <a:xfrm>
            <a:off x="2674600" y="3079725"/>
            <a:ext cx="3543300" cy="49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300">
                <a:solidFill>
                  <a:srgbClr val="CC0000"/>
                </a:solidFill>
                <a:latin typeface="Source Sans Pro"/>
                <a:ea typeface="Source Sans Pro"/>
                <a:cs typeface="Source Sans Pro"/>
                <a:sym typeface="Source Sans Pro"/>
              </a:rPr>
              <a:t>85 %</a:t>
            </a:r>
            <a:r>
              <a:rPr b="1" lang="fr" sz="1300">
                <a:solidFill>
                  <a:srgbClr val="7451EB"/>
                </a:solidFill>
                <a:latin typeface="Source Sans Pro"/>
                <a:ea typeface="Source Sans Pro"/>
                <a:cs typeface="Source Sans Pro"/>
                <a:sym typeface="Source Sans Pro"/>
              </a:rPr>
              <a:t> de précision</a:t>
            </a:r>
            <a:endParaRPr b="1" sz="1300">
              <a:solidFill>
                <a:srgbClr val="7451EB"/>
              </a:solidFill>
              <a:latin typeface="Source Sans Pro"/>
              <a:ea typeface="Source Sans Pro"/>
              <a:cs typeface="Source Sans Pro"/>
              <a:sym typeface="Source Sans Pro"/>
            </a:endParaRPr>
          </a:p>
        </p:txBody>
      </p:sp>
      <p:pic>
        <p:nvPicPr>
          <p:cNvPr id="396" name="Google Shape;396;p35"/>
          <p:cNvPicPr preferRelativeResize="0"/>
          <p:nvPr/>
        </p:nvPicPr>
        <p:blipFill>
          <a:blip r:embed="rId3">
            <a:alphaModFix/>
          </a:blip>
          <a:stretch>
            <a:fillRect/>
          </a:stretch>
        </p:blipFill>
        <p:spPr>
          <a:xfrm>
            <a:off x="4175725" y="2975338"/>
            <a:ext cx="2165800" cy="1836375"/>
          </a:xfrm>
          <a:prstGeom prst="rect">
            <a:avLst/>
          </a:prstGeom>
          <a:noFill/>
          <a:ln>
            <a:noFill/>
          </a:ln>
        </p:spPr>
      </p:pic>
      <p:sp>
        <p:nvSpPr>
          <p:cNvPr id="397" name="Google Shape;397;p35"/>
          <p:cNvSpPr txBox="1"/>
          <p:nvPr/>
        </p:nvSpPr>
        <p:spPr>
          <a:xfrm>
            <a:off x="346925" y="3682725"/>
            <a:ext cx="3615600" cy="10113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Retrouvez le processus dans le Notebook :</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pré-processing</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modélisation</a:t>
            </a:r>
            <a:endParaRPr b="1">
              <a:solidFill>
                <a:srgbClr val="7451EB"/>
              </a:solidFill>
              <a:latin typeface="Source Sans Pro"/>
              <a:ea typeface="Source Sans Pro"/>
              <a:cs typeface="Source Sans Pro"/>
              <a:sym typeface="Source Sans Pro"/>
            </a:endParaRPr>
          </a:p>
          <a:p>
            <a:pPr indent="-317500" lvl="0" marL="457200" rtl="0" algn="l">
              <a:spcBef>
                <a:spcPts val="0"/>
              </a:spcBef>
              <a:spcAft>
                <a:spcPts val="0"/>
              </a:spcAft>
              <a:buClr>
                <a:srgbClr val="7451EB"/>
              </a:buClr>
              <a:buSzPts val="1400"/>
              <a:buFont typeface="Source Sans Pro"/>
              <a:buChar char="-"/>
            </a:pPr>
            <a:r>
              <a:rPr b="1" lang="fr">
                <a:solidFill>
                  <a:srgbClr val="7451EB"/>
                </a:solidFill>
                <a:latin typeface="Source Sans Pro"/>
                <a:ea typeface="Source Sans Pro"/>
                <a:cs typeface="Source Sans Pro"/>
                <a:sym typeface="Source Sans Pro"/>
              </a:rPr>
              <a:t>prédiction / complétion</a:t>
            </a:r>
            <a:endParaRPr b="1">
              <a:solidFill>
                <a:srgbClr val="7451EB"/>
              </a:solidFill>
              <a:latin typeface="Source Sans Pro"/>
              <a:ea typeface="Source Sans Pro"/>
              <a:cs typeface="Source Sans Pro"/>
              <a:sym typeface="Source Sans Pro"/>
            </a:endParaRPr>
          </a:p>
        </p:txBody>
      </p:sp>
      <p:sp>
        <p:nvSpPr>
          <p:cNvPr id="398" name="Google Shape;398;p35"/>
          <p:cNvSpPr txBox="1"/>
          <p:nvPr/>
        </p:nvSpPr>
        <p:spPr>
          <a:xfrm>
            <a:off x="6766400" y="2571750"/>
            <a:ext cx="1653600" cy="854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On obtient 447000</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données</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u="sng">
                <a:solidFill>
                  <a:srgbClr val="7451EB"/>
                </a:solidFill>
                <a:latin typeface="Source Sans Pro"/>
                <a:ea typeface="Source Sans Pro"/>
                <a:cs typeface="Source Sans Pro"/>
                <a:sym typeface="Source Sans Pro"/>
              </a:rPr>
              <a:t>nutriscore_grade</a:t>
            </a:r>
            <a:endParaRPr b="1" u="sng">
              <a:solidFill>
                <a:srgbClr val="7451EB"/>
              </a:solidFill>
              <a:latin typeface="Source Sans Pro"/>
              <a:ea typeface="Source Sans Pro"/>
              <a:cs typeface="Source Sans Pro"/>
              <a:sym typeface="Source Sans Pro"/>
            </a:endParaRPr>
          </a:p>
        </p:txBody>
      </p:sp>
      <p:sp>
        <p:nvSpPr>
          <p:cNvPr id="399" name="Google Shape;399;p35"/>
          <p:cNvSpPr/>
          <p:nvPr/>
        </p:nvSpPr>
        <p:spPr>
          <a:xfrm>
            <a:off x="194525" y="1602550"/>
            <a:ext cx="8565000" cy="33420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300">
                <a:solidFill>
                  <a:schemeClr val="lt1"/>
                </a:solidFill>
                <a:latin typeface="Verdana"/>
                <a:ea typeface="Verdana"/>
                <a:cs typeface="Verdana"/>
                <a:sym typeface="Verdana"/>
              </a:rPr>
              <a:t>Où en sommes-nous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405" name="Google Shape;405;p36"/>
          <p:cNvPicPr preferRelativeResize="0"/>
          <p:nvPr/>
        </p:nvPicPr>
        <p:blipFill>
          <a:blip r:embed="rId3">
            <a:alphaModFix/>
          </a:blip>
          <a:stretch>
            <a:fillRect/>
          </a:stretch>
        </p:blipFill>
        <p:spPr>
          <a:xfrm>
            <a:off x="1111400" y="379775"/>
            <a:ext cx="1654876" cy="1034303"/>
          </a:xfrm>
          <a:prstGeom prst="rect">
            <a:avLst/>
          </a:prstGeom>
          <a:noFill/>
          <a:ln>
            <a:noFill/>
          </a:ln>
        </p:spPr>
      </p:pic>
      <p:pic>
        <p:nvPicPr>
          <p:cNvPr id="406" name="Google Shape;406;p36"/>
          <p:cNvPicPr preferRelativeResize="0"/>
          <p:nvPr/>
        </p:nvPicPr>
        <p:blipFill>
          <a:blip r:embed="rId4">
            <a:alphaModFix/>
          </a:blip>
          <a:stretch>
            <a:fillRect/>
          </a:stretch>
        </p:blipFill>
        <p:spPr>
          <a:xfrm>
            <a:off x="5812075" y="379775"/>
            <a:ext cx="2474079" cy="881900"/>
          </a:xfrm>
          <a:prstGeom prst="rect">
            <a:avLst/>
          </a:prstGeom>
          <a:noFill/>
          <a:ln>
            <a:noFill/>
          </a:ln>
        </p:spPr>
      </p:pic>
      <p:cxnSp>
        <p:nvCxnSpPr>
          <p:cNvPr id="407" name="Google Shape;407;p36"/>
          <p:cNvCxnSpPr/>
          <p:nvPr/>
        </p:nvCxnSpPr>
        <p:spPr>
          <a:xfrm>
            <a:off x="3136163" y="9837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408" name="Google Shape;408;p36"/>
          <p:cNvSpPr txBox="1"/>
          <p:nvPr/>
        </p:nvSpPr>
        <p:spPr>
          <a:xfrm>
            <a:off x="2669363" y="4559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409" name="Google Shape;409;p36"/>
          <p:cNvCxnSpPr/>
          <p:nvPr/>
        </p:nvCxnSpPr>
        <p:spPr>
          <a:xfrm flipH="1">
            <a:off x="4060125" y="1167025"/>
            <a:ext cx="900" cy="345900"/>
          </a:xfrm>
          <a:prstGeom prst="straightConnector1">
            <a:avLst/>
          </a:prstGeom>
          <a:noFill/>
          <a:ln cap="flat" cmpd="sng" w="38100">
            <a:solidFill>
              <a:srgbClr val="7451EB"/>
            </a:solidFill>
            <a:prstDash val="solid"/>
            <a:round/>
            <a:headEnd len="med" w="med" type="none"/>
            <a:tailEnd len="med" w="med" type="triangle"/>
          </a:ln>
        </p:spPr>
      </p:cxnSp>
      <p:sp>
        <p:nvSpPr>
          <p:cNvPr id="410" name="Google Shape;410;p3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11" name="Google Shape;411;p36"/>
          <p:cNvSpPr txBox="1"/>
          <p:nvPr/>
        </p:nvSpPr>
        <p:spPr>
          <a:xfrm>
            <a:off x="1289475" y="15133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412" name="Google Shape;412;p36"/>
          <p:cNvSpPr txBox="1"/>
          <p:nvPr/>
        </p:nvSpPr>
        <p:spPr>
          <a:xfrm>
            <a:off x="1434250" y="1821485"/>
            <a:ext cx="8016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sp>
        <p:nvSpPr>
          <p:cNvPr id="413" name="Google Shape;413;p36"/>
          <p:cNvSpPr txBox="1"/>
          <p:nvPr/>
        </p:nvSpPr>
        <p:spPr>
          <a:xfrm>
            <a:off x="1736225" y="24690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414" name="Google Shape;414;p36"/>
          <p:cNvSpPr txBox="1"/>
          <p:nvPr/>
        </p:nvSpPr>
        <p:spPr>
          <a:xfrm>
            <a:off x="1735450" y="27965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415" name="Google Shape;415;p36"/>
          <p:cNvSpPr txBox="1"/>
          <p:nvPr/>
        </p:nvSpPr>
        <p:spPr>
          <a:xfrm>
            <a:off x="1735450" y="31013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416" name="Google Shape;416;p36"/>
          <p:cNvSpPr txBox="1"/>
          <p:nvPr/>
        </p:nvSpPr>
        <p:spPr>
          <a:xfrm>
            <a:off x="1735450" y="34137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417" name="Google Shape;417;p36"/>
          <p:cNvSpPr txBox="1"/>
          <p:nvPr/>
        </p:nvSpPr>
        <p:spPr>
          <a:xfrm>
            <a:off x="1735450" y="37338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418" name="Google Shape;418;p36"/>
          <p:cNvSpPr txBox="1"/>
          <p:nvPr/>
        </p:nvSpPr>
        <p:spPr>
          <a:xfrm>
            <a:off x="1735450" y="40462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419" name="Google Shape;419;p36"/>
          <p:cNvSpPr/>
          <p:nvPr/>
        </p:nvSpPr>
        <p:spPr>
          <a:xfrm>
            <a:off x="1755400" y="3748125"/>
            <a:ext cx="61038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1755400" y="3413750"/>
            <a:ext cx="61437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2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P2_5_Words.ipynb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426" name="Google Shape;426;p3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27" name="Google Shape;427;p37"/>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5</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Moteur</a:t>
            </a:r>
            <a:endParaRPr>
              <a:latin typeface="Source Sans Pro"/>
              <a:ea typeface="Source Sans Pro"/>
              <a:cs typeface="Source Sans Pro"/>
              <a:sym typeface="Source Sans Pro"/>
            </a:endParaRPr>
          </a:p>
        </p:txBody>
      </p:sp>
      <p:sp>
        <p:nvSpPr>
          <p:cNvPr id="428" name="Google Shape;428;p37"/>
          <p:cNvSpPr txBox="1"/>
          <p:nvPr/>
        </p:nvSpPr>
        <p:spPr>
          <a:xfrm>
            <a:off x="3121500" y="407125"/>
            <a:ext cx="2730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Comment cela marche-t-il ?</a:t>
            </a:r>
            <a:endParaRPr u="sng">
              <a:latin typeface="Source Sans Pro"/>
              <a:ea typeface="Source Sans Pro"/>
              <a:cs typeface="Source Sans Pro"/>
              <a:sym typeface="Source Sans Pro"/>
            </a:endParaRPr>
          </a:p>
        </p:txBody>
      </p:sp>
      <p:sp>
        <p:nvSpPr>
          <p:cNvPr id="429" name="Google Shape;429;p37"/>
          <p:cNvSpPr txBox="1"/>
          <p:nvPr/>
        </p:nvSpPr>
        <p:spPr>
          <a:xfrm>
            <a:off x="245575" y="1984600"/>
            <a:ext cx="919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Données</a:t>
            </a:r>
            <a:endParaRPr b="1">
              <a:solidFill>
                <a:srgbClr val="7451EB"/>
              </a:solidFill>
              <a:latin typeface="Source Sans Pro"/>
              <a:ea typeface="Source Sans Pro"/>
              <a:cs typeface="Source Sans Pro"/>
              <a:sym typeface="Source Sans Pro"/>
            </a:endParaRPr>
          </a:p>
        </p:txBody>
      </p:sp>
      <p:pic>
        <p:nvPicPr>
          <p:cNvPr id="430" name="Google Shape;430;p37"/>
          <p:cNvPicPr preferRelativeResize="0"/>
          <p:nvPr/>
        </p:nvPicPr>
        <p:blipFill>
          <a:blip r:embed="rId3">
            <a:alphaModFix/>
          </a:blip>
          <a:stretch>
            <a:fillRect/>
          </a:stretch>
        </p:blipFill>
        <p:spPr>
          <a:xfrm>
            <a:off x="245575" y="2647550"/>
            <a:ext cx="5646125" cy="1899631"/>
          </a:xfrm>
          <a:prstGeom prst="rect">
            <a:avLst/>
          </a:prstGeom>
          <a:noFill/>
          <a:ln cap="flat" cmpd="sng" w="9525">
            <a:solidFill>
              <a:srgbClr val="7451EB"/>
            </a:solidFill>
            <a:prstDash val="solid"/>
            <a:round/>
            <a:headEnd len="sm" w="sm" type="none"/>
            <a:tailEnd len="sm" w="sm" type="none"/>
          </a:ln>
        </p:spPr>
      </p:pic>
      <p:sp>
        <p:nvSpPr>
          <p:cNvPr id="431" name="Google Shape;431;p37"/>
          <p:cNvSpPr txBox="1"/>
          <p:nvPr/>
        </p:nvSpPr>
        <p:spPr>
          <a:xfrm>
            <a:off x="4817375" y="1071100"/>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Requête</a:t>
            </a:r>
            <a:endParaRPr b="1">
              <a:solidFill>
                <a:srgbClr val="7451EB"/>
              </a:solidFill>
              <a:latin typeface="Source Sans Pro"/>
              <a:ea typeface="Source Sans Pro"/>
              <a:cs typeface="Source Sans Pro"/>
              <a:sym typeface="Source Sans Pro"/>
            </a:endParaRPr>
          </a:p>
        </p:txBody>
      </p:sp>
      <p:sp>
        <p:nvSpPr>
          <p:cNvPr id="432" name="Google Shape;432;p37"/>
          <p:cNvSpPr txBox="1"/>
          <p:nvPr/>
        </p:nvSpPr>
        <p:spPr>
          <a:xfrm>
            <a:off x="6410750" y="1071100"/>
            <a:ext cx="2049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Source Sans Pro"/>
                <a:ea typeface="Source Sans Pro"/>
                <a:cs typeface="Source Sans Pro"/>
                <a:sym typeface="Source Sans Pro"/>
              </a:rPr>
              <a:t>“moutarde de Dijon”</a:t>
            </a:r>
            <a:endParaRPr b="1">
              <a:latin typeface="Source Sans Pro"/>
              <a:ea typeface="Source Sans Pro"/>
              <a:cs typeface="Source Sans Pro"/>
              <a:sym typeface="Source Sans Pro"/>
            </a:endParaRPr>
          </a:p>
        </p:txBody>
      </p:sp>
      <p:cxnSp>
        <p:nvCxnSpPr>
          <p:cNvPr id="433" name="Google Shape;433;p37"/>
          <p:cNvCxnSpPr>
            <a:stCxn id="429" idx="2"/>
          </p:cNvCxnSpPr>
          <p:nvPr/>
        </p:nvCxnSpPr>
        <p:spPr>
          <a:xfrm>
            <a:off x="705175" y="2364700"/>
            <a:ext cx="3000" cy="300300"/>
          </a:xfrm>
          <a:prstGeom prst="straightConnector1">
            <a:avLst/>
          </a:prstGeom>
          <a:noFill/>
          <a:ln cap="flat" cmpd="sng" w="28575">
            <a:solidFill>
              <a:srgbClr val="7451EB"/>
            </a:solidFill>
            <a:prstDash val="solid"/>
            <a:round/>
            <a:headEnd len="med" w="med" type="none"/>
            <a:tailEnd len="med" w="med" type="none"/>
          </a:ln>
        </p:spPr>
      </p:cxnSp>
      <p:cxnSp>
        <p:nvCxnSpPr>
          <p:cNvPr id="434" name="Google Shape;434;p37"/>
          <p:cNvCxnSpPr>
            <a:stCxn id="431" idx="3"/>
            <a:endCxn id="432" idx="1"/>
          </p:cNvCxnSpPr>
          <p:nvPr/>
        </p:nvCxnSpPr>
        <p:spPr>
          <a:xfrm>
            <a:off x="5891675" y="1261150"/>
            <a:ext cx="519000" cy="0"/>
          </a:xfrm>
          <a:prstGeom prst="straightConnector1">
            <a:avLst/>
          </a:prstGeom>
          <a:noFill/>
          <a:ln cap="flat" cmpd="sng" w="28575">
            <a:solidFill>
              <a:srgbClr val="7451EB"/>
            </a:solidFill>
            <a:prstDash val="solid"/>
            <a:round/>
            <a:headEnd len="med" w="med" type="none"/>
            <a:tailEnd len="med" w="med" type="none"/>
          </a:ln>
        </p:spPr>
      </p:cxnSp>
      <p:sp>
        <p:nvSpPr>
          <p:cNvPr id="435" name="Google Shape;435;p37"/>
          <p:cNvSpPr txBox="1"/>
          <p:nvPr/>
        </p:nvSpPr>
        <p:spPr>
          <a:xfrm>
            <a:off x="3644975" y="1984600"/>
            <a:ext cx="2246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solidFill>
                  <a:srgbClr val="7451EB"/>
                </a:solidFill>
                <a:latin typeface="Source Sans Pro"/>
                <a:ea typeface="Source Sans Pro"/>
                <a:cs typeface="Source Sans Pro"/>
                <a:sym typeface="Source Sans Pro"/>
              </a:rPr>
              <a:t>mise en forme adéquate</a:t>
            </a:r>
            <a:endParaRPr b="1" i="1">
              <a:solidFill>
                <a:srgbClr val="7451EB"/>
              </a:solidFill>
              <a:latin typeface="Source Sans Pro"/>
              <a:ea typeface="Source Sans Pro"/>
              <a:cs typeface="Source Sans Pro"/>
              <a:sym typeface="Source Sans Pro"/>
            </a:endParaRPr>
          </a:p>
        </p:txBody>
      </p:sp>
      <p:sp>
        <p:nvSpPr>
          <p:cNvPr id="436" name="Google Shape;436;p37"/>
          <p:cNvSpPr txBox="1"/>
          <p:nvPr/>
        </p:nvSpPr>
        <p:spPr>
          <a:xfrm>
            <a:off x="6466699" y="1984600"/>
            <a:ext cx="1938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u="sng">
                <a:solidFill>
                  <a:srgbClr val="7451EB"/>
                </a:solidFill>
                <a:latin typeface="Source Sans Pro"/>
                <a:ea typeface="Source Sans Pro"/>
                <a:cs typeface="Source Sans Pro"/>
                <a:sym typeface="Source Sans Pro"/>
              </a:rPr>
              <a:t>outil de comparaison</a:t>
            </a:r>
            <a:endParaRPr b="1" u="sng">
              <a:solidFill>
                <a:srgbClr val="7451EB"/>
              </a:solidFill>
              <a:latin typeface="Source Sans Pro"/>
              <a:ea typeface="Source Sans Pro"/>
              <a:cs typeface="Source Sans Pro"/>
              <a:sym typeface="Source Sans Pro"/>
            </a:endParaRPr>
          </a:p>
        </p:txBody>
      </p:sp>
      <p:cxnSp>
        <p:nvCxnSpPr>
          <p:cNvPr id="437" name="Google Shape;437;p37"/>
          <p:cNvCxnSpPr>
            <a:stCxn id="429" idx="3"/>
            <a:endCxn id="435" idx="1"/>
          </p:cNvCxnSpPr>
          <p:nvPr/>
        </p:nvCxnSpPr>
        <p:spPr>
          <a:xfrm>
            <a:off x="1164775" y="2174650"/>
            <a:ext cx="2480100" cy="0"/>
          </a:xfrm>
          <a:prstGeom prst="straightConnector1">
            <a:avLst/>
          </a:prstGeom>
          <a:noFill/>
          <a:ln cap="flat" cmpd="sng" w="28575">
            <a:solidFill>
              <a:srgbClr val="7451EB"/>
            </a:solidFill>
            <a:prstDash val="dot"/>
            <a:round/>
            <a:headEnd len="med" w="med" type="none"/>
            <a:tailEnd len="med" w="med" type="none"/>
          </a:ln>
        </p:spPr>
      </p:cxnSp>
      <p:cxnSp>
        <p:nvCxnSpPr>
          <p:cNvPr id="438" name="Google Shape;438;p37"/>
          <p:cNvCxnSpPr>
            <a:stCxn id="431" idx="2"/>
          </p:cNvCxnSpPr>
          <p:nvPr/>
        </p:nvCxnSpPr>
        <p:spPr>
          <a:xfrm flipH="1">
            <a:off x="5348525" y="1451200"/>
            <a:ext cx="6000" cy="552300"/>
          </a:xfrm>
          <a:prstGeom prst="straightConnector1">
            <a:avLst/>
          </a:prstGeom>
          <a:noFill/>
          <a:ln cap="flat" cmpd="sng" w="28575">
            <a:solidFill>
              <a:srgbClr val="7451EB"/>
            </a:solidFill>
            <a:prstDash val="dot"/>
            <a:round/>
            <a:headEnd len="med" w="med" type="none"/>
            <a:tailEnd len="med" w="med" type="none"/>
          </a:ln>
        </p:spPr>
      </p:cxnSp>
      <p:sp>
        <p:nvSpPr>
          <p:cNvPr id="439" name="Google Shape;439;p37"/>
          <p:cNvSpPr txBox="1"/>
          <p:nvPr/>
        </p:nvSpPr>
        <p:spPr>
          <a:xfrm>
            <a:off x="6480275" y="2638225"/>
            <a:ext cx="1074300" cy="19089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SCORE</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s1</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s2</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s3</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s4</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s5</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s6</a:t>
            </a:r>
            <a:endParaRPr b="1" sz="1700">
              <a:solidFill>
                <a:srgbClr val="7451EB"/>
              </a:solidFill>
              <a:latin typeface="Source Sans Pro"/>
              <a:ea typeface="Source Sans Pro"/>
              <a:cs typeface="Source Sans Pro"/>
              <a:sym typeface="Source Sans Pro"/>
            </a:endParaRPr>
          </a:p>
        </p:txBody>
      </p:sp>
      <p:cxnSp>
        <p:nvCxnSpPr>
          <p:cNvPr id="440" name="Google Shape;440;p37"/>
          <p:cNvCxnSpPr>
            <a:endCxn id="439" idx="0"/>
          </p:cNvCxnSpPr>
          <p:nvPr/>
        </p:nvCxnSpPr>
        <p:spPr>
          <a:xfrm flipH="1">
            <a:off x="7017425" y="2403925"/>
            <a:ext cx="8400" cy="234300"/>
          </a:xfrm>
          <a:prstGeom prst="straightConnector1">
            <a:avLst/>
          </a:prstGeom>
          <a:noFill/>
          <a:ln cap="flat" cmpd="sng" w="28575">
            <a:solidFill>
              <a:srgbClr val="7451EB"/>
            </a:solidFill>
            <a:prstDash val="solid"/>
            <a:round/>
            <a:headEnd len="med" w="med" type="none"/>
            <a:tailEnd len="med" w="med" type="triangle"/>
          </a:ln>
        </p:spPr>
      </p:cxnSp>
      <p:cxnSp>
        <p:nvCxnSpPr>
          <p:cNvPr id="441" name="Google Shape;441;p37"/>
          <p:cNvCxnSpPr>
            <a:stCxn id="430" idx="3"/>
            <a:endCxn id="439" idx="1"/>
          </p:cNvCxnSpPr>
          <p:nvPr/>
        </p:nvCxnSpPr>
        <p:spPr>
          <a:xfrm flipH="1" rot="10800000">
            <a:off x="5891700" y="3592565"/>
            <a:ext cx="588600" cy="4800"/>
          </a:xfrm>
          <a:prstGeom prst="straightConnector1">
            <a:avLst/>
          </a:prstGeom>
          <a:noFill/>
          <a:ln cap="flat" cmpd="sng" w="28575">
            <a:solidFill>
              <a:srgbClr val="7451EB"/>
            </a:solidFill>
            <a:prstDash val="solid"/>
            <a:round/>
            <a:headEnd len="med" w="med" type="none"/>
            <a:tailEnd len="med" w="med" type="triangle"/>
          </a:ln>
        </p:spPr>
      </p:cxnSp>
      <p:cxnSp>
        <p:nvCxnSpPr>
          <p:cNvPr id="442" name="Google Shape;442;p37"/>
          <p:cNvCxnSpPr/>
          <p:nvPr/>
        </p:nvCxnSpPr>
        <p:spPr>
          <a:xfrm>
            <a:off x="7016400" y="1453600"/>
            <a:ext cx="0" cy="559200"/>
          </a:xfrm>
          <a:prstGeom prst="straightConnector1">
            <a:avLst/>
          </a:prstGeom>
          <a:noFill/>
          <a:ln cap="flat" cmpd="sng" w="28575">
            <a:solidFill>
              <a:srgbClr val="7451EB"/>
            </a:solidFill>
            <a:prstDash val="solid"/>
            <a:round/>
            <a:headEnd len="med" w="med" type="none"/>
            <a:tailEnd len="med" w="med" type="triangle"/>
          </a:ln>
        </p:spPr>
      </p:cxnSp>
      <p:sp>
        <p:nvSpPr>
          <p:cNvPr id="443" name="Google Shape;443;p37"/>
          <p:cNvSpPr txBox="1"/>
          <p:nvPr/>
        </p:nvSpPr>
        <p:spPr>
          <a:xfrm>
            <a:off x="7857775" y="3354763"/>
            <a:ext cx="1074300" cy="475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TOP</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SCORES</a:t>
            </a:r>
            <a:endParaRPr b="1">
              <a:solidFill>
                <a:srgbClr val="7451EB"/>
              </a:solidFill>
              <a:latin typeface="Source Sans Pro"/>
              <a:ea typeface="Source Sans Pro"/>
              <a:cs typeface="Source Sans Pro"/>
              <a:sym typeface="Source Sans Pro"/>
            </a:endParaRPr>
          </a:p>
        </p:txBody>
      </p:sp>
      <p:cxnSp>
        <p:nvCxnSpPr>
          <p:cNvPr id="444" name="Google Shape;444;p37"/>
          <p:cNvCxnSpPr>
            <a:stCxn id="439" idx="3"/>
            <a:endCxn id="443" idx="1"/>
          </p:cNvCxnSpPr>
          <p:nvPr/>
        </p:nvCxnSpPr>
        <p:spPr>
          <a:xfrm>
            <a:off x="7554575" y="3592675"/>
            <a:ext cx="303300" cy="0"/>
          </a:xfrm>
          <a:prstGeom prst="straightConnector1">
            <a:avLst/>
          </a:prstGeom>
          <a:noFill/>
          <a:ln cap="flat" cmpd="sng" w="38100">
            <a:solidFill>
              <a:srgbClr val="7451EB"/>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P2_5_Words.ipynb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450" name="Google Shape;450;p3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51" name="Google Shape;451;p38"/>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5</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Moteur</a:t>
            </a:r>
            <a:endParaRPr>
              <a:latin typeface="Source Sans Pro"/>
              <a:ea typeface="Source Sans Pro"/>
              <a:cs typeface="Source Sans Pro"/>
              <a:sym typeface="Source Sans Pro"/>
            </a:endParaRPr>
          </a:p>
        </p:txBody>
      </p:sp>
      <p:sp>
        <p:nvSpPr>
          <p:cNvPr id="452" name="Google Shape;452;p38"/>
          <p:cNvSpPr txBox="1"/>
          <p:nvPr/>
        </p:nvSpPr>
        <p:spPr>
          <a:xfrm>
            <a:off x="3121500" y="407125"/>
            <a:ext cx="2730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Traitement des données texte</a:t>
            </a:r>
            <a:endParaRPr u="sng">
              <a:latin typeface="Source Sans Pro"/>
              <a:ea typeface="Source Sans Pro"/>
              <a:cs typeface="Source Sans Pro"/>
              <a:sym typeface="Source Sans Pro"/>
            </a:endParaRPr>
          </a:p>
        </p:txBody>
      </p:sp>
      <p:sp>
        <p:nvSpPr>
          <p:cNvPr id="453" name="Google Shape;453;p38"/>
          <p:cNvSpPr txBox="1"/>
          <p:nvPr/>
        </p:nvSpPr>
        <p:spPr>
          <a:xfrm>
            <a:off x="194525" y="1116825"/>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Passage en minuscule</a:t>
            </a:r>
            <a:endParaRPr b="1">
              <a:solidFill>
                <a:srgbClr val="7451EB"/>
              </a:solidFill>
              <a:latin typeface="Source Sans Pro"/>
              <a:ea typeface="Source Sans Pro"/>
              <a:cs typeface="Source Sans Pro"/>
              <a:sym typeface="Source Sans Pro"/>
            </a:endParaRPr>
          </a:p>
        </p:txBody>
      </p:sp>
      <p:cxnSp>
        <p:nvCxnSpPr>
          <p:cNvPr id="454" name="Google Shape;454;p38"/>
          <p:cNvCxnSpPr>
            <a:stCxn id="453" idx="3"/>
            <a:endCxn id="455" idx="1"/>
          </p:cNvCxnSpPr>
          <p:nvPr/>
        </p:nvCxnSpPr>
        <p:spPr>
          <a:xfrm>
            <a:off x="1268825" y="1306875"/>
            <a:ext cx="519000" cy="0"/>
          </a:xfrm>
          <a:prstGeom prst="straightConnector1">
            <a:avLst/>
          </a:prstGeom>
          <a:noFill/>
          <a:ln cap="flat" cmpd="sng" w="28575">
            <a:solidFill>
              <a:srgbClr val="7451EB"/>
            </a:solidFill>
            <a:prstDash val="solid"/>
            <a:round/>
            <a:headEnd len="med" w="med" type="none"/>
            <a:tailEnd len="med" w="med" type="none"/>
          </a:ln>
        </p:spPr>
      </p:cxnSp>
      <p:sp>
        <p:nvSpPr>
          <p:cNvPr id="456" name="Google Shape;456;p38"/>
          <p:cNvSpPr txBox="1"/>
          <p:nvPr/>
        </p:nvSpPr>
        <p:spPr>
          <a:xfrm>
            <a:off x="1787825" y="1116825"/>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.lower()</a:t>
            </a:r>
            <a:endParaRPr b="1">
              <a:solidFill>
                <a:srgbClr val="7451EB"/>
              </a:solidFill>
              <a:latin typeface="Source Sans Pro"/>
              <a:ea typeface="Source Sans Pro"/>
              <a:cs typeface="Source Sans Pro"/>
              <a:sym typeface="Source Sans Pro"/>
            </a:endParaRPr>
          </a:p>
        </p:txBody>
      </p:sp>
      <p:sp>
        <p:nvSpPr>
          <p:cNvPr id="457" name="Google Shape;457;p38"/>
          <p:cNvSpPr txBox="1"/>
          <p:nvPr/>
        </p:nvSpPr>
        <p:spPr>
          <a:xfrm>
            <a:off x="3394925" y="1116825"/>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Source Sans Pro"/>
                <a:ea typeface="Source Sans Pro"/>
                <a:cs typeface="Source Sans Pro"/>
                <a:sym typeface="Source Sans Pro"/>
              </a:rPr>
              <a:t>Moutarde</a:t>
            </a:r>
            <a:endParaRPr>
              <a:latin typeface="Source Sans Pro"/>
              <a:ea typeface="Source Sans Pro"/>
              <a:cs typeface="Source Sans Pro"/>
              <a:sym typeface="Source Sans Pro"/>
            </a:endParaRPr>
          </a:p>
        </p:txBody>
      </p:sp>
      <p:cxnSp>
        <p:nvCxnSpPr>
          <p:cNvPr id="458" name="Google Shape;458;p38"/>
          <p:cNvCxnSpPr>
            <a:stCxn id="457" idx="3"/>
          </p:cNvCxnSpPr>
          <p:nvPr/>
        </p:nvCxnSpPr>
        <p:spPr>
          <a:xfrm>
            <a:off x="4469225" y="1306875"/>
            <a:ext cx="519000" cy="0"/>
          </a:xfrm>
          <a:prstGeom prst="straightConnector1">
            <a:avLst/>
          </a:prstGeom>
          <a:noFill/>
          <a:ln cap="flat" cmpd="sng" w="28575">
            <a:solidFill>
              <a:srgbClr val="7451EB"/>
            </a:solidFill>
            <a:prstDash val="solid"/>
            <a:round/>
            <a:headEnd len="med" w="med" type="none"/>
            <a:tailEnd len="med" w="med" type="none"/>
          </a:ln>
        </p:spPr>
      </p:cxnSp>
      <p:sp>
        <p:nvSpPr>
          <p:cNvPr id="459" name="Google Shape;459;p38"/>
          <p:cNvSpPr txBox="1"/>
          <p:nvPr/>
        </p:nvSpPr>
        <p:spPr>
          <a:xfrm>
            <a:off x="4988225" y="1116825"/>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Source Sans Pro"/>
                <a:ea typeface="Source Sans Pro"/>
                <a:cs typeface="Source Sans Pro"/>
                <a:sym typeface="Source Sans Pro"/>
              </a:rPr>
              <a:t>moutarde</a:t>
            </a:r>
            <a:endParaRPr>
              <a:latin typeface="Source Sans Pro"/>
              <a:ea typeface="Source Sans Pro"/>
              <a:cs typeface="Source Sans Pro"/>
              <a:sym typeface="Source Sans Pro"/>
            </a:endParaRPr>
          </a:p>
        </p:txBody>
      </p:sp>
      <p:cxnSp>
        <p:nvCxnSpPr>
          <p:cNvPr id="460" name="Google Shape;460;p38"/>
          <p:cNvCxnSpPr>
            <a:stCxn id="456" idx="3"/>
            <a:endCxn id="457" idx="1"/>
          </p:cNvCxnSpPr>
          <p:nvPr/>
        </p:nvCxnSpPr>
        <p:spPr>
          <a:xfrm>
            <a:off x="2862125" y="1306875"/>
            <a:ext cx="532800" cy="0"/>
          </a:xfrm>
          <a:prstGeom prst="straightConnector1">
            <a:avLst/>
          </a:prstGeom>
          <a:noFill/>
          <a:ln cap="flat" cmpd="sng" w="28575">
            <a:solidFill>
              <a:srgbClr val="7451EB"/>
            </a:solidFill>
            <a:prstDash val="solid"/>
            <a:round/>
            <a:headEnd len="med" w="med" type="none"/>
            <a:tailEnd len="med" w="med" type="none"/>
          </a:ln>
        </p:spPr>
      </p:cxnSp>
      <p:sp>
        <p:nvSpPr>
          <p:cNvPr id="461" name="Google Shape;461;p38"/>
          <p:cNvSpPr txBox="1"/>
          <p:nvPr/>
        </p:nvSpPr>
        <p:spPr>
          <a:xfrm>
            <a:off x="194525" y="1589274"/>
            <a:ext cx="2342700" cy="492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Elimination des expressions “parasites”</a:t>
            </a:r>
            <a:endParaRPr b="1">
              <a:solidFill>
                <a:srgbClr val="7451EB"/>
              </a:solidFill>
              <a:latin typeface="Source Sans Pro"/>
              <a:ea typeface="Source Sans Pro"/>
              <a:cs typeface="Source Sans Pro"/>
              <a:sym typeface="Source Sans Pro"/>
            </a:endParaRPr>
          </a:p>
        </p:txBody>
      </p:sp>
      <p:sp>
        <p:nvSpPr>
          <p:cNvPr id="462" name="Google Shape;462;p38"/>
          <p:cNvSpPr txBox="1"/>
          <p:nvPr/>
        </p:nvSpPr>
        <p:spPr>
          <a:xfrm>
            <a:off x="2929375" y="1644055"/>
            <a:ext cx="4454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tokenizer = </a:t>
            </a:r>
            <a:r>
              <a:rPr b="1" lang="fr">
                <a:solidFill>
                  <a:schemeClr val="dk2"/>
                </a:solidFill>
                <a:latin typeface="Source Sans Pro"/>
                <a:ea typeface="Source Sans Pro"/>
                <a:cs typeface="Source Sans Pro"/>
                <a:sym typeface="Source Sans Pro"/>
              </a:rPr>
              <a:t>nltk.RegexpTokenizer</a:t>
            </a:r>
            <a:r>
              <a:rPr b="1" lang="fr">
                <a:solidFill>
                  <a:srgbClr val="7451EB"/>
                </a:solidFill>
                <a:latin typeface="Source Sans Pro"/>
                <a:ea typeface="Source Sans Pro"/>
                <a:cs typeface="Source Sans Pro"/>
                <a:sym typeface="Source Sans Pro"/>
              </a:rPr>
              <a:t>(</a:t>
            </a:r>
            <a:r>
              <a:rPr b="1" lang="fr">
                <a:solidFill>
                  <a:srgbClr val="990000"/>
                </a:solidFill>
                <a:latin typeface="Source Sans Pro"/>
                <a:ea typeface="Source Sans Pro"/>
                <a:cs typeface="Source Sans Pro"/>
                <a:sym typeface="Source Sans Pro"/>
              </a:rPr>
              <a:t>'[a-zéèêôûïîüâçà]+'</a:t>
            </a:r>
            <a:r>
              <a:rPr b="1" lang="fr">
                <a:solidFill>
                  <a:srgbClr val="7451EB"/>
                </a:solidFill>
                <a:latin typeface="Source Sans Pro"/>
                <a:ea typeface="Source Sans Pro"/>
                <a:cs typeface="Source Sans Pro"/>
                <a:sym typeface="Source Sans Pro"/>
              </a:rPr>
              <a:t>)</a:t>
            </a:r>
            <a:endParaRPr b="1">
              <a:solidFill>
                <a:srgbClr val="7451EB"/>
              </a:solidFill>
              <a:latin typeface="Source Sans Pro"/>
              <a:ea typeface="Source Sans Pro"/>
              <a:cs typeface="Source Sans Pro"/>
              <a:sym typeface="Source Sans Pro"/>
            </a:endParaRPr>
          </a:p>
        </p:txBody>
      </p:sp>
      <p:cxnSp>
        <p:nvCxnSpPr>
          <p:cNvPr id="463" name="Google Shape;463;p38"/>
          <p:cNvCxnSpPr>
            <a:stCxn id="461" idx="3"/>
            <a:endCxn id="462" idx="1"/>
          </p:cNvCxnSpPr>
          <p:nvPr/>
        </p:nvCxnSpPr>
        <p:spPr>
          <a:xfrm flipH="1" rot="10800000">
            <a:off x="2537225" y="1834074"/>
            <a:ext cx="392100" cy="1500"/>
          </a:xfrm>
          <a:prstGeom prst="straightConnector1">
            <a:avLst/>
          </a:prstGeom>
          <a:noFill/>
          <a:ln cap="flat" cmpd="sng" w="28575">
            <a:solidFill>
              <a:srgbClr val="7451EB"/>
            </a:solidFill>
            <a:prstDash val="solid"/>
            <a:round/>
            <a:headEnd len="med" w="med" type="none"/>
            <a:tailEnd len="med" w="med" type="none"/>
          </a:ln>
        </p:spPr>
      </p:cxnSp>
      <p:sp>
        <p:nvSpPr>
          <p:cNvPr id="464" name="Google Shape;464;p38"/>
          <p:cNvSpPr txBox="1"/>
          <p:nvPr/>
        </p:nvSpPr>
        <p:spPr>
          <a:xfrm>
            <a:off x="194525" y="2191027"/>
            <a:ext cx="2342700" cy="492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Elimination des “stopwords</a:t>
            </a:r>
            <a:endParaRPr b="1">
              <a:solidFill>
                <a:srgbClr val="7451EB"/>
              </a:solidFill>
              <a:latin typeface="Source Sans Pro"/>
              <a:ea typeface="Source Sans Pro"/>
              <a:cs typeface="Source Sans Pro"/>
              <a:sym typeface="Source Sans Pro"/>
            </a:endParaRPr>
          </a:p>
        </p:txBody>
      </p:sp>
      <p:sp>
        <p:nvSpPr>
          <p:cNvPr id="465" name="Google Shape;465;p38"/>
          <p:cNvSpPr txBox="1"/>
          <p:nvPr/>
        </p:nvSpPr>
        <p:spPr>
          <a:xfrm>
            <a:off x="2929375" y="2246025"/>
            <a:ext cx="365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(nltk)    sw</a:t>
            </a:r>
            <a:r>
              <a:rPr b="1" lang="fr">
                <a:solidFill>
                  <a:srgbClr val="7451EB"/>
                </a:solidFill>
                <a:latin typeface="Source Sans Pro"/>
                <a:ea typeface="Source Sans Pro"/>
                <a:cs typeface="Source Sans Pro"/>
                <a:sym typeface="Source Sans Pro"/>
              </a:rPr>
              <a:t> = </a:t>
            </a:r>
            <a:r>
              <a:rPr b="1" lang="fr">
                <a:solidFill>
                  <a:schemeClr val="dk2"/>
                </a:solidFill>
                <a:latin typeface="Source Sans Pro"/>
                <a:ea typeface="Source Sans Pro"/>
                <a:cs typeface="Source Sans Pro"/>
                <a:sym typeface="Source Sans Pro"/>
              </a:rPr>
              <a:t>stopwords.words(</a:t>
            </a:r>
            <a:r>
              <a:rPr b="1" lang="fr">
                <a:solidFill>
                  <a:srgbClr val="990000"/>
                </a:solidFill>
                <a:latin typeface="Source Sans Pro"/>
                <a:ea typeface="Source Sans Pro"/>
                <a:cs typeface="Source Sans Pro"/>
                <a:sym typeface="Source Sans Pro"/>
              </a:rPr>
              <a:t>“french”</a:t>
            </a:r>
            <a:r>
              <a:rPr b="1" lang="fr">
                <a:solidFill>
                  <a:srgbClr val="7451EB"/>
                </a:solidFill>
                <a:latin typeface="Source Sans Pro"/>
                <a:ea typeface="Source Sans Pro"/>
                <a:cs typeface="Source Sans Pro"/>
                <a:sym typeface="Source Sans Pro"/>
              </a:rPr>
              <a:t>)</a:t>
            </a:r>
            <a:endParaRPr b="1">
              <a:solidFill>
                <a:srgbClr val="7451EB"/>
              </a:solidFill>
              <a:latin typeface="Source Sans Pro"/>
              <a:ea typeface="Source Sans Pro"/>
              <a:cs typeface="Source Sans Pro"/>
              <a:sym typeface="Source Sans Pro"/>
            </a:endParaRPr>
          </a:p>
        </p:txBody>
      </p:sp>
      <p:cxnSp>
        <p:nvCxnSpPr>
          <p:cNvPr id="466" name="Google Shape;466;p38"/>
          <p:cNvCxnSpPr>
            <a:stCxn id="464" idx="3"/>
            <a:endCxn id="465" idx="1"/>
          </p:cNvCxnSpPr>
          <p:nvPr/>
        </p:nvCxnSpPr>
        <p:spPr>
          <a:xfrm flipH="1" rot="10800000">
            <a:off x="2537225" y="2436127"/>
            <a:ext cx="392100" cy="1200"/>
          </a:xfrm>
          <a:prstGeom prst="straightConnector1">
            <a:avLst/>
          </a:prstGeom>
          <a:noFill/>
          <a:ln cap="flat" cmpd="sng" w="28575">
            <a:solidFill>
              <a:srgbClr val="7451EB"/>
            </a:solidFill>
            <a:prstDash val="solid"/>
            <a:round/>
            <a:headEnd len="med" w="med" type="none"/>
            <a:tailEnd len="med" w="med" type="none"/>
          </a:ln>
        </p:spPr>
      </p:cxnSp>
      <p:sp>
        <p:nvSpPr>
          <p:cNvPr id="467" name="Google Shape;467;p38"/>
          <p:cNvSpPr txBox="1"/>
          <p:nvPr/>
        </p:nvSpPr>
        <p:spPr>
          <a:xfrm>
            <a:off x="194525" y="2800649"/>
            <a:ext cx="1593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Désaccentuation</a:t>
            </a:r>
            <a:endParaRPr b="1" i="1">
              <a:solidFill>
                <a:srgbClr val="7451EB"/>
              </a:solidFill>
              <a:latin typeface="Source Sans Pro"/>
              <a:ea typeface="Source Sans Pro"/>
              <a:cs typeface="Source Sans Pro"/>
              <a:sym typeface="Source Sans Pro"/>
            </a:endParaRPr>
          </a:p>
        </p:txBody>
      </p:sp>
      <p:sp>
        <p:nvSpPr>
          <p:cNvPr id="468" name="Google Shape;468;p38"/>
          <p:cNvSpPr txBox="1"/>
          <p:nvPr/>
        </p:nvSpPr>
        <p:spPr>
          <a:xfrm>
            <a:off x="2243575" y="2797962"/>
            <a:ext cx="2259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unidecode.</a:t>
            </a:r>
            <a:r>
              <a:rPr b="1" lang="fr">
                <a:solidFill>
                  <a:schemeClr val="dk2"/>
                </a:solidFill>
                <a:latin typeface="Source Sans Pro"/>
                <a:ea typeface="Source Sans Pro"/>
                <a:cs typeface="Source Sans Pro"/>
                <a:sym typeface="Source Sans Pro"/>
              </a:rPr>
              <a:t>unidecode</a:t>
            </a:r>
            <a:r>
              <a:rPr b="1" lang="fr">
                <a:solidFill>
                  <a:schemeClr val="dk2"/>
                </a:solidFill>
                <a:latin typeface="Source Sans Pro"/>
                <a:ea typeface="Source Sans Pro"/>
                <a:cs typeface="Source Sans Pro"/>
                <a:sym typeface="Source Sans Pro"/>
              </a:rPr>
              <a:t>()</a:t>
            </a:r>
            <a:endParaRPr b="1">
              <a:solidFill>
                <a:srgbClr val="7451EB"/>
              </a:solidFill>
              <a:latin typeface="Source Sans Pro"/>
              <a:ea typeface="Source Sans Pro"/>
              <a:cs typeface="Source Sans Pro"/>
              <a:sym typeface="Source Sans Pro"/>
            </a:endParaRPr>
          </a:p>
        </p:txBody>
      </p:sp>
      <p:cxnSp>
        <p:nvCxnSpPr>
          <p:cNvPr id="469" name="Google Shape;469;p38"/>
          <p:cNvCxnSpPr>
            <a:stCxn id="467" idx="3"/>
            <a:endCxn id="468" idx="1"/>
          </p:cNvCxnSpPr>
          <p:nvPr/>
        </p:nvCxnSpPr>
        <p:spPr>
          <a:xfrm flipH="1" rot="10800000">
            <a:off x="1787825" y="2987999"/>
            <a:ext cx="455700" cy="2700"/>
          </a:xfrm>
          <a:prstGeom prst="straightConnector1">
            <a:avLst/>
          </a:prstGeom>
          <a:noFill/>
          <a:ln cap="flat" cmpd="sng" w="28575">
            <a:solidFill>
              <a:srgbClr val="7451EB"/>
            </a:solidFill>
            <a:prstDash val="solid"/>
            <a:round/>
            <a:headEnd len="med" w="med" type="none"/>
            <a:tailEnd len="med" w="med" type="none"/>
          </a:ln>
        </p:spPr>
      </p:cxnSp>
      <p:sp>
        <p:nvSpPr>
          <p:cNvPr id="470" name="Google Shape;470;p38"/>
          <p:cNvSpPr txBox="1"/>
          <p:nvPr/>
        </p:nvSpPr>
        <p:spPr>
          <a:xfrm>
            <a:off x="5033225" y="2794672"/>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Source Sans Pro"/>
                <a:ea typeface="Source Sans Pro"/>
                <a:cs typeface="Source Sans Pro"/>
                <a:sym typeface="Source Sans Pro"/>
              </a:rPr>
              <a:t>céréales</a:t>
            </a:r>
            <a:endParaRPr>
              <a:latin typeface="Source Sans Pro"/>
              <a:ea typeface="Source Sans Pro"/>
              <a:cs typeface="Source Sans Pro"/>
              <a:sym typeface="Source Sans Pro"/>
            </a:endParaRPr>
          </a:p>
        </p:txBody>
      </p:sp>
      <p:cxnSp>
        <p:nvCxnSpPr>
          <p:cNvPr id="471" name="Google Shape;471;p38"/>
          <p:cNvCxnSpPr>
            <a:stCxn id="470" idx="3"/>
          </p:cNvCxnSpPr>
          <p:nvPr/>
        </p:nvCxnSpPr>
        <p:spPr>
          <a:xfrm>
            <a:off x="6107525" y="2984722"/>
            <a:ext cx="519000" cy="0"/>
          </a:xfrm>
          <a:prstGeom prst="straightConnector1">
            <a:avLst/>
          </a:prstGeom>
          <a:noFill/>
          <a:ln cap="flat" cmpd="sng" w="28575">
            <a:solidFill>
              <a:srgbClr val="7451EB"/>
            </a:solidFill>
            <a:prstDash val="solid"/>
            <a:round/>
            <a:headEnd len="med" w="med" type="none"/>
            <a:tailEnd len="med" w="med" type="none"/>
          </a:ln>
        </p:spPr>
      </p:cxnSp>
      <p:sp>
        <p:nvSpPr>
          <p:cNvPr id="472" name="Google Shape;472;p38"/>
          <p:cNvSpPr txBox="1"/>
          <p:nvPr/>
        </p:nvSpPr>
        <p:spPr>
          <a:xfrm>
            <a:off x="6637275" y="2797972"/>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Source Sans Pro"/>
                <a:ea typeface="Source Sans Pro"/>
                <a:cs typeface="Source Sans Pro"/>
                <a:sym typeface="Source Sans Pro"/>
              </a:rPr>
              <a:t>cereales</a:t>
            </a:r>
            <a:endParaRPr>
              <a:latin typeface="Source Sans Pro"/>
              <a:ea typeface="Source Sans Pro"/>
              <a:cs typeface="Source Sans Pro"/>
              <a:sym typeface="Source Sans Pro"/>
            </a:endParaRPr>
          </a:p>
        </p:txBody>
      </p:sp>
      <p:cxnSp>
        <p:nvCxnSpPr>
          <p:cNvPr id="473" name="Google Shape;473;p38"/>
          <p:cNvCxnSpPr>
            <a:endCxn id="470" idx="1"/>
          </p:cNvCxnSpPr>
          <p:nvPr/>
        </p:nvCxnSpPr>
        <p:spPr>
          <a:xfrm>
            <a:off x="4500425" y="2984722"/>
            <a:ext cx="532800" cy="0"/>
          </a:xfrm>
          <a:prstGeom prst="straightConnector1">
            <a:avLst/>
          </a:prstGeom>
          <a:noFill/>
          <a:ln cap="flat" cmpd="sng" w="28575">
            <a:solidFill>
              <a:srgbClr val="7451EB"/>
            </a:solidFill>
            <a:prstDash val="solid"/>
            <a:round/>
            <a:headEnd len="med" w="med" type="none"/>
            <a:tailEnd len="med" w="med" type="none"/>
          </a:ln>
        </p:spPr>
      </p:cxnSp>
      <p:sp>
        <p:nvSpPr>
          <p:cNvPr id="474" name="Google Shape;474;p38"/>
          <p:cNvSpPr txBox="1"/>
          <p:nvPr/>
        </p:nvSpPr>
        <p:spPr>
          <a:xfrm>
            <a:off x="194525" y="3283388"/>
            <a:ext cx="1593300" cy="492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Racinisation :</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i="1" lang="fr">
                <a:solidFill>
                  <a:srgbClr val="7451EB"/>
                </a:solidFill>
                <a:latin typeface="Source Sans Pro"/>
                <a:ea typeface="Source Sans Pro"/>
                <a:cs typeface="Source Sans Pro"/>
                <a:sym typeface="Source Sans Pro"/>
              </a:rPr>
              <a:t>stemming</a:t>
            </a:r>
            <a:endParaRPr b="1" i="1">
              <a:solidFill>
                <a:srgbClr val="7451EB"/>
              </a:solidFill>
              <a:latin typeface="Source Sans Pro"/>
              <a:ea typeface="Source Sans Pro"/>
              <a:cs typeface="Source Sans Pro"/>
              <a:sym typeface="Source Sans Pro"/>
            </a:endParaRPr>
          </a:p>
        </p:txBody>
      </p:sp>
      <p:sp>
        <p:nvSpPr>
          <p:cNvPr id="475" name="Google Shape;475;p38"/>
          <p:cNvSpPr txBox="1"/>
          <p:nvPr/>
        </p:nvSpPr>
        <p:spPr>
          <a:xfrm>
            <a:off x="2243575" y="3338367"/>
            <a:ext cx="2259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(nltk)    </a:t>
            </a:r>
            <a:r>
              <a:rPr b="1" lang="fr">
                <a:solidFill>
                  <a:schemeClr val="dk2"/>
                </a:solidFill>
                <a:latin typeface="Source Sans Pro"/>
                <a:ea typeface="Source Sans Pro"/>
                <a:cs typeface="Source Sans Pro"/>
                <a:sym typeface="Source Sans Pro"/>
              </a:rPr>
              <a:t>FrenchStemmer()</a:t>
            </a:r>
            <a:endParaRPr b="1">
              <a:solidFill>
                <a:srgbClr val="7451EB"/>
              </a:solidFill>
              <a:latin typeface="Source Sans Pro"/>
              <a:ea typeface="Source Sans Pro"/>
              <a:cs typeface="Source Sans Pro"/>
              <a:sym typeface="Source Sans Pro"/>
            </a:endParaRPr>
          </a:p>
        </p:txBody>
      </p:sp>
      <p:cxnSp>
        <p:nvCxnSpPr>
          <p:cNvPr id="476" name="Google Shape;476;p38"/>
          <p:cNvCxnSpPr>
            <a:stCxn id="474" idx="3"/>
            <a:endCxn id="475" idx="1"/>
          </p:cNvCxnSpPr>
          <p:nvPr/>
        </p:nvCxnSpPr>
        <p:spPr>
          <a:xfrm flipH="1" rot="10800000">
            <a:off x="1787825" y="3528488"/>
            <a:ext cx="455700" cy="1200"/>
          </a:xfrm>
          <a:prstGeom prst="straightConnector1">
            <a:avLst/>
          </a:prstGeom>
          <a:noFill/>
          <a:ln cap="flat" cmpd="sng" w="28575">
            <a:solidFill>
              <a:srgbClr val="7451EB"/>
            </a:solidFill>
            <a:prstDash val="solid"/>
            <a:round/>
            <a:headEnd len="med" w="med" type="none"/>
            <a:tailEnd len="med" w="med" type="none"/>
          </a:ln>
        </p:spPr>
      </p:cxnSp>
      <p:sp>
        <p:nvSpPr>
          <p:cNvPr id="477" name="Google Shape;477;p38"/>
          <p:cNvSpPr txBox="1"/>
          <p:nvPr/>
        </p:nvSpPr>
        <p:spPr>
          <a:xfrm>
            <a:off x="5033225" y="3335077"/>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fr">
                <a:solidFill>
                  <a:schemeClr val="dk2"/>
                </a:solidFill>
                <a:latin typeface="Source Sans Pro"/>
                <a:ea typeface="Source Sans Pro"/>
                <a:cs typeface="Source Sans Pro"/>
                <a:sym typeface="Source Sans Pro"/>
              </a:rPr>
              <a:t>cereales</a:t>
            </a:r>
            <a:endParaRPr>
              <a:latin typeface="Source Sans Pro"/>
              <a:ea typeface="Source Sans Pro"/>
              <a:cs typeface="Source Sans Pro"/>
              <a:sym typeface="Source Sans Pro"/>
            </a:endParaRPr>
          </a:p>
        </p:txBody>
      </p:sp>
      <p:cxnSp>
        <p:nvCxnSpPr>
          <p:cNvPr id="478" name="Google Shape;478;p38"/>
          <p:cNvCxnSpPr>
            <a:stCxn id="477" idx="3"/>
          </p:cNvCxnSpPr>
          <p:nvPr/>
        </p:nvCxnSpPr>
        <p:spPr>
          <a:xfrm>
            <a:off x="6107525" y="3525127"/>
            <a:ext cx="519000" cy="0"/>
          </a:xfrm>
          <a:prstGeom prst="straightConnector1">
            <a:avLst/>
          </a:prstGeom>
          <a:noFill/>
          <a:ln cap="flat" cmpd="sng" w="28575">
            <a:solidFill>
              <a:srgbClr val="7451EB"/>
            </a:solidFill>
            <a:prstDash val="solid"/>
            <a:round/>
            <a:headEnd len="med" w="med" type="none"/>
            <a:tailEnd len="med" w="med" type="none"/>
          </a:ln>
        </p:spPr>
      </p:cxnSp>
      <p:sp>
        <p:nvSpPr>
          <p:cNvPr id="479" name="Google Shape;479;p38"/>
          <p:cNvSpPr txBox="1"/>
          <p:nvPr/>
        </p:nvSpPr>
        <p:spPr>
          <a:xfrm>
            <a:off x="6637275" y="3338377"/>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fr">
                <a:solidFill>
                  <a:schemeClr val="dk2"/>
                </a:solidFill>
                <a:latin typeface="Source Sans Pro"/>
                <a:ea typeface="Source Sans Pro"/>
                <a:cs typeface="Source Sans Pro"/>
                <a:sym typeface="Source Sans Pro"/>
              </a:rPr>
              <a:t>cereal</a:t>
            </a:r>
            <a:endParaRPr>
              <a:latin typeface="Source Sans Pro"/>
              <a:ea typeface="Source Sans Pro"/>
              <a:cs typeface="Source Sans Pro"/>
              <a:sym typeface="Source Sans Pro"/>
            </a:endParaRPr>
          </a:p>
        </p:txBody>
      </p:sp>
      <p:cxnSp>
        <p:nvCxnSpPr>
          <p:cNvPr id="480" name="Google Shape;480;p38"/>
          <p:cNvCxnSpPr>
            <a:endCxn id="477" idx="1"/>
          </p:cNvCxnSpPr>
          <p:nvPr/>
        </p:nvCxnSpPr>
        <p:spPr>
          <a:xfrm>
            <a:off x="4500425" y="3525127"/>
            <a:ext cx="532800" cy="0"/>
          </a:xfrm>
          <a:prstGeom prst="straightConnector1">
            <a:avLst/>
          </a:prstGeom>
          <a:noFill/>
          <a:ln cap="flat" cmpd="sng" w="28575">
            <a:solidFill>
              <a:srgbClr val="7451EB"/>
            </a:solidFill>
            <a:prstDash val="solid"/>
            <a:round/>
            <a:headEnd len="med" w="med" type="none"/>
            <a:tailEnd len="med" w="med" type="none"/>
          </a:ln>
        </p:spPr>
      </p:cxnSp>
      <p:sp>
        <p:nvSpPr>
          <p:cNvPr id="481" name="Google Shape;481;p38"/>
          <p:cNvSpPr txBox="1"/>
          <p:nvPr/>
        </p:nvSpPr>
        <p:spPr>
          <a:xfrm>
            <a:off x="194515" y="3885354"/>
            <a:ext cx="1593300" cy="380100"/>
          </a:xfrm>
          <a:prstGeom prst="rect">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Vectorisation</a:t>
            </a:r>
            <a:endParaRPr b="1" i="1">
              <a:solidFill>
                <a:srgbClr val="7451EB"/>
              </a:solidFill>
              <a:latin typeface="Source Sans Pro"/>
              <a:ea typeface="Source Sans Pro"/>
              <a:cs typeface="Source Sans Pro"/>
              <a:sym typeface="Source Sans Pro"/>
            </a:endParaRPr>
          </a:p>
        </p:txBody>
      </p:sp>
      <p:sp>
        <p:nvSpPr>
          <p:cNvPr id="482" name="Google Shape;482;p38"/>
          <p:cNvSpPr txBox="1"/>
          <p:nvPr/>
        </p:nvSpPr>
        <p:spPr>
          <a:xfrm>
            <a:off x="2243575" y="3882675"/>
            <a:ext cx="1657200" cy="380100"/>
          </a:xfrm>
          <a:prstGeom prst="rect">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dk2"/>
                </a:solidFill>
                <a:latin typeface="Source Sans Pro"/>
                <a:ea typeface="Source Sans Pro"/>
                <a:cs typeface="Source Sans Pro"/>
                <a:sym typeface="Source Sans Pro"/>
              </a:rPr>
              <a:t>TfidfVectorizer()</a:t>
            </a:r>
            <a:endParaRPr b="1">
              <a:solidFill>
                <a:srgbClr val="7451EB"/>
              </a:solidFill>
              <a:latin typeface="Source Sans Pro"/>
              <a:ea typeface="Source Sans Pro"/>
              <a:cs typeface="Source Sans Pro"/>
              <a:sym typeface="Source Sans Pro"/>
            </a:endParaRPr>
          </a:p>
        </p:txBody>
      </p:sp>
      <p:cxnSp>
        <p:nvCxnSpPr>
          <p:cNvPr id="483" name="Google Shape;483;p38"/>
          <p:cNvCxnSpPr>
            <a:stCxn id="481" idx="3"/>
            <a:endCxn id="482" idx="1"/>
          </p:cNvCxnSpPr>
          <p:nvPr/>
        </p:nvCxnSpPr>
        <p:spPr>
          <a:xfrm flipH="1" rot="10800000">
            <a:off x="1787815" y="4072704"/>
            <a:ext cx="455700" cy="2700"/>
          </a:xfrm>
          <a:prstGeom prst="straightConnector1">
            <a:avLst/>
          </a:prstGeom>
          <a:noFill/>
          <a:ln cap="flat" cmpd="sng" w="28575">
            <a:solidFill>
              <a:srgbClr val="990000"/>
            </a:solidFill>
            <a:prstDash val="solid"/>
            <a:round/>
            <a:headEnd len="med" w="med" type="none"/>
            <a:tailEnd len="med" w="med" type="none"/>
          </a:ln>
        </p:spPr>
      </p:cxnSp>
      <p:pic>
        <p:nvPicPr>
          <p:cNvPr id="484" name="Google Shape;484;p38"/>
          <p:cNvPicPr preferRelativeResize="0"/>
          <p:nvPr/>
        </p:nvPicPr>
        <p:blipFill>
          <a:blip r:embed="rId3">
            <a:alphaModFix/>
          </a:blip>
          <a:stretch>
            <a:fillRect/>
          </a:stretch>
        </p:blipFill>
        <p:spPr>
          <a:xfrm>
            <a:off x="4400610" y="3890333"/>
            <a:ext cx="2999400" cy="934437"/>
          </a:xfrm>
          <a:prstGeom prst="rect">
            <a:avLst/>
          </a:prstGeom>
          <a:noFill/>
          <a:ln cap="flat" cmpd="sng" w="28575">
            <a:solidFill>
              <a:srgbClr val="990000"/>
            </a:solidFill>
            <a:prstDash val="solid"/>
            <a:round/>
            <a:headEnd len="sm" w="sm" type="none"/>
            <a:tailEnd len="sm" w="sm" type="none"/>
          </a:ln>
        </p:spPr>
      </p:pic>
      <p:cxnSp>
        <p:nvCxnSpPr>
          <p:cNvPr id="485" name="Google Shape;485;p38"/>
          <p:cNvCxnSpPr/>
          <p:nvPr/>
        </p:nvCxnSpPr>
        <p:spPr>
          <a:xfrm flipH="1" rot="10800000">
            <a:off x="3900815" y="4084929"/>
            <a:ext cx="455700" cy="2700"/>
          </a:xfrm>
          <a:prstGeom prst="straightConnector1">
            <a:avLst/>
          </a:prstGeom>
          <a:noFill/>
          <a:ln cap="flat" cmpd="sng" w="28575">
            <a:solidFill>
              <a:srgbClr val="99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1"/>
                                        <p:tgtEl>
                                          <p:spTgt spid="453"/>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9"/>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P2_6_Moteur_Conc.ipynb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491" name="Google Shape;491;p39"/>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5</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Moteur</a:t>
            </a:r>
            <a:endParaRPr>
              <a:latin typeface="Source Sans Pro"/>
              <a:ea typeface="Source Sans Pro"/>
              <a:cs typeface="Source Sans Pro"/>
              <a:sym typeface="Source Sans Pro"/>
            </a:endParaRPr>
          </a:p>
        </p:txBody>
      </p:sp>
      <p:sp>
        <p:nvSpPr>
          <p:cNvPr id="492" name="Google Shape;492;p39"/>
          <p:cNvSpPr txBox="1"/>
          <p:nvPr/>
        </p:nvSpPr>
        <p:spPr>
          <a:xfrm>
            <a:off x="3578700" y="407125"/>
            <a:ext cx="1978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Prototype du moteur</a:t>
            </a:r>
            <a:endParaRPr u="sng">
              <a:latin typeface="Source Sans Pro"/>
              <a:ea typeface="Source Sans Pro"/>
              <a:cs typeface="Source Sans Pro"/>
              <a:sym typeface="Source Sans Pro"/>
            </a:endParaRPr>
          </a:p>
        </p:txBody>
      </p:sp>
      <p:sp>
        <p:nvSpPr>
          <p:cNvPr id="493" name="Google Shape;493;p39"/>
          <p:cNvSpPr txBox="1"/>
          <p:nvPr/>
        </p:nvSpPr>
        <p:spPr>
          <a:xfrm>
            <a:off x="413525" y="3212025"/>
            <a:ext cx="1074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0 &lt; sim &lt; 1</a:t>
            </a:r>
            <a:endParaRPr b="1">
              <a:solidFill>
                <a:srgbClr val="7451EB"/>
              </a:solidFill>
              <a:latin typeface="Source Sans Pro"/>
              <a:ea typeface="Source Sans Pro"/>
              <a:cs typeface="Source Sans Pro"/>
              <a:sym typeface="Source Sans Pro"/>
            </a:endParaRPr>
          </a:p>
        </p:txBody>
      </p:sp>
      <p:sp>
        <p:nvSpPr>
          <p:cNvPr id="494" name="Google Shape;494;p39"/>
          <p:cNvSpPr txBox="1"/>
          <p:nvPr/>
        </p:nvSpPr>
        <p:spPr>
          <a:xfrm>
            <a:off x="194525" y="1853675"/>
            <a:ext cx="3521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Moyen de comparaison : </a:t>
            </a:r>
            <a:r>
              <a:rPr b="1" lang="fr">
                <a:solidFill>
                  <a:srgbClr val="990000"/>
                </a:solidFill>
                <a:latin typeface="Source Sans Pro"/>
                <a:ea typeface="Source Sans Pro"/>
                <a:cs typeface="Source Sans Pro"/>
                <a:sym typeface="Source Sans Pro"/>
              </a:rPr>
              <a:t>cosine similarity</a:t>
            </a:r>
            <a:endParaRPr b="1">
              <a:solidFill>
                <a:srgbClr val="990000"/>
              </a:solidFill>
              <a:latin typeface="Source Sans Pro"/>
              <a:ea typeface="Source Sans Pro"/>
              <a:cs typeface="Source Sans Pro"/>
              <a:sym typeface="Source Sans Pro"/>
            </a:endParaRPr>
          </a:p>
        </p:txBody>
      </p:sp>
      <p:pic>
        <p:nvPicPr>
          <p:cNvPr id="495" name="Google Shape;495;p39"/>
          <p:cNvPicPr preferRelativeResize="0"/>
          <p:nvPr/>
        </p:nvPicPr>
        <p:blipFill>
          <a:blip r:embed="rId3">
            <a:alphaModFix/>
          </a:blip>
          <a:stretch>
            <a:fillRect/>
          </a:stretch>
        </p:blipFill>
        <p:spPr>
          <a:xfrm>
            <a:off x="252188" y="2407713"/>
            <a:ext cx="3381126" cy="2454125"/>
          </a:xfrm>
          <a:prstGeom prst="rect">
            <a:avLst/>
          </a:prstGeom>
          <a:noFill/>
          <a:ln cap="flat" cmpd="sng" w="9525">
            <a:solidFill>
              <a:srgbClr val="7451EB"/>
            </a:solidFill>
            <a:prstDash val="solid"/>
            <a:round/>
            <a:headEnd len="sm" w="sm" type="none"/>
            <a:tailEnd len="sm" w="sm" type="none"/>
          </a:ln>
        </p:spPr>
      </p:pic>
      <p:sp>
        <p:nvSpPr>
          <p:cNvPr id="496" name="Google Shape;496;p39"/>
          <p:cNvSpPr txBox="1"/>
          <p:nvPr/>
        </p:nvSpPr>
        <p:spPr>
          <a:xfrm>
            <a:off x="656253" y="1116825"/>
            <a:ext cx="869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Requête</a:t>
            </a:r>
            <a:endParaRPr b="1">
              <a:solidFill>
                <a:srgbClr val="7451EB"/>
              </a:solidFill>
              <a:latin typeface="Source Sans Pro"/>
              <a:ea typeface="Source Sans Pro"/>
              <a:cs typeface="Source Sans Pro"/>
              <a:sym typeface="Source Sans Pro"/>
            </a:endParaRPr>
          </a:p>
        </p:txBody>
      </p:sp>
      <p:cxnSp>
        <p:nvCxnSpPr>
          <p:cNvPr id="497" name="Google Shape;497;p39"/>
          <p:cNvCxnSpPr>
            <a:stCxn id="496" idx="3"/>
          </p:cNvCxnSpPr>
          <p:nvPr/>
        </p:nvCxnSpPr>
        <p:spPr>
          <a:xfrm>
            <a:off x="1525653" y="1306875"/>
            <a:ext cx="519000" cy="0"/>
          </a:xfrm>
          <a:prstGeom prst="straightConnector1">
            <a:avLst/>
          </a:prstGeom>
          <a:noFill/>
          <a:ln cap="flat" cmpd="sng" w="28575">
            <a:solidFill>
              <a:srgbClr val="7451EB"/>
            </a:solidFill>
            <a:prstDash val="solid"/>
            <a:round/>
            <a:headEnd len="med" w="med" type="none"/>
            <a:tailEnd len="med" w="med" type="none"/>
          </a:ln>
        </p:spPr>
      </p:cxnSp>
      <p:sp>
        <p:nvSpPr>
          <p:cNvPr id="498" name="Google Shape;498;p39"/>
          <p:cNvSpPr txBox="1"/>
          <p:nvPr/>
        </p:nvSpPr>
        <p:spPr>
          <a:xfrm>
            <a:off x="2044653" y="942775"/>
            <a:ext cx="1164600" cy="7410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Traitement sémantique identique</a:t>
            </a:r>
            <a:endParaRPr b="1">
              <a:solidFill>
                <a:srgbClr val="7451EB"/>
              </a:solidFill>
              <a:latin typeface="Source Sans Pro"/>
              <a:ea typeface="Source Sans Pro"/>
              <a:cs typeface="Source Sans Pro"/>
              <a:sym typeface="Source Sans Pro"/>
            </a:endParaRPr>
          </a:p>
        </p:txBody>
      </p:sp>
      <p:cxnSp>
        <p:nvCxnSpPr>
          <p:cNvPr id="499" name="Google Shape;499;p39"/>
          <p:cNvCxnSpPr/>
          <p:nvPr/>
        </p:nvCxnSpPr>
        <p:spPr>
          <a:xfrm>
            <a:off x="3209253" y="1313275"/>
            <a:ext cx="532800" cy="0"/>
          </a:xfrm>
          <a:prstGeom prst="straightConnector1">
            <a:avLst/>
          </a:prstGeom>
          <a:noFill/>
          <a:ln cap="flat" cmpd="sng" w="28575">
            <a:solidFill>
              <a:srgbClr val="7451EB"/>
            </a:solidFill>
            <a:prstDash val="solid"/>
            <a:round/>
            <a:headEnd len="med" w="med" type="none"/>
            <a:tailEnd len="med" w="med" type="none"/>
          </a:ln>
        </p:spPr>
      </p:cxnSp>
      <p:pic>
        <p:nvPicPr>
          <p:cNvPr id="500" name="Google Shape;500;p39"/>
          <p:cNvPicPr preferRelativeResize="0"/>
          <p:nvPr/>
        </p:nvPicPr>
        <p:blipFill>
          <a:blip r:embed="rId4">
            <a:alphaModFix/>
          </a:blip>
          <a:stretch>
            <a:fillRect/>
          </a:stretch>
        </p:blipFill>
        <p:spPr>
          <a:xfrm>
            <a:off x="3743942" y="1051500"/>
            <a:ext cx="5235750" cy="523550"/>
          </a:xfrm>
          <a:prstGeom prst="rect">
            <a:avLst/>
          </a:prstGeom>
          <a:noFill/>
          <a:ln cap="flat" cmpd="sng" w="9525">
            <a:solidFill>
              <a:srgbClr val="990000"/>
            </a:solidFill>
            <a:prstDash val="solid"/>
            <a:round/>
            <a:headEnd len="sm" w="sm" type="none"/>
            <a:tailEnd len="sm" w="sm" type="none"/>
          </a:ln>
        </p:spPr>
      </p:pic>
      <p:sp>
        <p:nvSpPr>
          <p:cNvPr id="501" name="Google Shape;501;p39"/>
          <p:cNvSpPr txBox="1"/>
          <p:nvPr/>
        </p:nvSpPr>
        <p:spPr>
          <a:xfrm>
            <a:off x="5026642" y="1706840"/>
            <a:ext cx="2682000" cy="5604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Tri du dataset en fonction de ce SCORE</a:t>
            </a:r>
            <a:endParaRPr b="1">
              <a:solidFill>
                <a:srgbClr val="7451EB"/>
              </a:solidFill>
              <a:latin typeface="Source Sans Pro"/>
              <a:ea typeface="Source Sans Pro"/>
              <a:cs typeface="Source Sans Pro"/>
              <a:sym typeface="Source Sans Pro"/>
            </a:endParaRPr>
          </a:p>
        </p:txBody>
      </p:sp>
      <p:pic>
        <p:nvPicPr>
          <p:cNvPr id="502" name="Google Shape;502;p39"/>
          <p:cNvPicPr preferRelativeResize="0"/>
          <p:nvPr/>
        </p:nvPicPr>
        <p:blipFill>
          <a:blip r:embed="rId5">
            <a:alphaModFix/>
          </a:blip>
          <a:stretch>
            <a:fillRect/>
          </a:stretch>
        </p:blipFill>
        <p:spPr>
          <a:xfrm>
            <a:off x="4249064" y="2407725"/>
            <a:ext cx="4239834" cy="2594525"/>
          </a:xfrm>
          <a:prstGeom prst="rect">
            <a:avLst/>
          </a:prstGeom>
          <a:noFill/>
          <a:ln cap="flat" cmpd="sng" w="9525">
            <a:solidFill>
              <a:srgbClr val="990000"/>
            </a:solidFill>
            <a:prstDash val="solid"/>
            <a:round/>
            <a:headEnd len="sm" w="sm" type="none"/>
            <a:tailEnd len="sm" w="sm" type="none"/>
          </a:ln>
        </p:spPr>
      </p:pic>
      <p:cxnSp>
        <p:nvCxnSpPr>
          <p:cNvPr id="503" name="Google Shape;503;p39"/>
          <p:cNvCxnSpPr>
            <a:stCxn id="501" idx="0"/>
            <a:endCxn id="501" idx="0"/>
          </p:cNvCxnSpPr>
          <p:nvPr/>
        </p:nvCxnSpPr>
        <p:spPr>
          <a:xfrm>
            <a:off x="6367642" y="1706840"/>
            <a:ext cx="0" cy="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39"/>
          <p:cNvCxnSpPr>
            <a:stCxn id="502" idx="0"/>
            <a:endCxn id="501" idx="2"/>
          </p:cNvCxnSpPr>
          <p:nvPr/>
        </p:nvCxnSpPr>
        <p:spPr>
          <a:xfrm rot="10800000">
            <a:off x="6367780" y="2267325"/>
            <a:ext cx="1200" cy="140400"/>
          </a:xfrm>
          <a:prstGeom prst="straightConnector1">
            <a:avLst/>
          </a:prstGeom>
          <a:noFill/>
          <a:ln cap="flat" cmpd="sng" w="28575">
            <a:solidFill>
              <a:srgbClr val="7451EB"/>
            </a:solidFill>
            <a:prstDash val="solid"/>
            <a:round/>
            <a:headEnd len="med" w="med" type="none"/>
            <a:tailEnd len="med" w="med" type="none"/>
          </a:ln>
        </p:spPr>
      </p:cxnSp>
      <p:cxnSp>
        <p:nvCxnSpPr>
          <p:cNvPr id="505" name="Google Shape;505;p39"/>
          <p:cNvCxnSpPr>
            <a:stCxn id="501" idx="0"/>
            <a:endCxn id="500" idx="2"/>
          </p:cNvCxnSpPr>
          <p:nvPr/>
        </p:nvCxnSpPr>
        <p:spPr>
          <a:xfrm rot="10800000">
            <a:off x="6361942" y="1575140"/>
            <a:ext cx="5700" cy="131700"/>
          </a:xfrm>
          <a:prstGeom prst="straightConnector1">
            <a:avLst/>
          </a:prstGeom>
          <a:noFill/>
          <a:ln cap="flat" cmpd="sng" w="28575">
            <a:solidFill>
              <a:srgbClr val="7451EB"/>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0"/>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P2_6_Moteur_Conc.ipynb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511" name="Google Shape;511;p40"/>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5</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Moteur</a:t>
            </a:r>
            <a:endParaRPr>
              <a:latin typeface="Source Sans Pro"/>
              <a:ea typeface="Source Sans Pro"/>
              <a:cs typeface="Source Sans Pro"/>
              <a:sym typeface="Source Sans Pro"/>
            </a:endParaRPr>
          </a:p>
        </p:txBody>
      </p:sp>
      <p:sp>
        <p:nvSpPr>
          <p:cNvPr id="512" name="Google Shape;512;p40"/>
          <p:cNvSpPr txBox="1"/>
          <p:nvPr/>
        </p:nvSpPr>
        <p:spPr>
          <a:xfrm>
            <a:off x="3578700" y="407125"/>
            <a:ext cx="1978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Prototype du moteur</a:t>
            </a:r>
            <a:endParaRPr u="sng">
              <a:latin typeface="Source Sans Pro"/>
              <a:ea typeface="Source Sans Pro"/>
              <a:cs typeface="Source Sans Pro"/>
              <a:sym typeface="Source Sans Pro"/>
            </a:endParaRPr>
          </a:p>
        </p:txBody>
      </p:sp>
      <p:pic>
        <p:nvPicPr>
          <p:cNvPr id="513" name="Google Shape;513;p40"/>
          <p:cNvPicPr preferRelativeResize="0"/>
          <p:nvPr/>
        </p:nvPicPr>
        <p:blipFill>
          <a:blip r:embed="rId3">
            <a:alphaModFix/>
          </a:blip>
          <a:stretch>
            <a:fillRect/>
          </a:stretch>
        </p:blipFill>
        <p:spPr>
          <a:xfrm>
            <a:off x="1292650" y="1085525"/>
            <a:ext cx="6550875" cy="3620224"/>
          </a:xfrm>
          <a:prstGeom prst="rect">
            <a:avLst/>
          </a:prstGeom>
          <a:noFill/>
          <a:ln cap="flat" cmpd="sng" w="9525">
            <a:solidFill>
              <a:srgbClr val="7451EB"/>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1"/>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P2_6_Moteur_Conc.ipynb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519" name="Google Shape;519;p41"/>
          <p:cNvSpPr txBox="1"/>
          <p:nvPr/>
        </p:nvSpPr>
        <p:spPr>
          <a:xfrm>
            <a:off x="194525" y="407125"/>
            <a:ext cx="1512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5</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Moteur</a:t>
            </a:r>
            <a:endParaRPr>
              <a:latin typeface="Source Sans Pro"/>
              <a:ea typeface="Source Sans Pro"/>
              <a:cs typeface="Source Sans Pro"/>
              <a:sym typeface="Source Sans Pro"/>
            </a:endParaRPr>
          </a:p>
        </p:txBody>
      </p:sp>
      <p:sp>
        <p:nvSpPr>
          <p:cNvPr id="520" name="Google Shape;520;p41"/>
          <p:cNvSpPr txBox="1"/>
          <p:nvPr/>
        </p:nvSpPr>
        <p:spPr>
          <a:xfrm>
            <a:off x="3578700" y="407125"/>
            <a:ext cx="1978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Prototype du moteur</a:t>
            </a:r>
            <a:endParaRPr u="sng">
              <a:latin typeface="Source Sans Pro"/>
              <a:ea typeface="Source Sans Pro"/>
              <a:cs typeface="Source Sans Pro"/>
              <a:sym typeface="Source Sans Pro"/>
            </a:endParaRPr>
          </a:p>
        </p:txBody>
      </p:sp>
      <p:pic>
        <p:nvPicPr>
          <p:cNvPr id="521" name="Google Shape;521;p41"/>
          <p:cNvPicPr preferRelativeResize="0"/>
          <p:nvPr/>
        </p:nvPicPr>
        <p:blipFill>
          <a:blip r:embed="rId3">
            <a:alphaModFix/>
          </a:blip>
          <a:stretch>
            <a:fillRect/>
          </a:stretch>
        </p:blipFill>
        <p:spPr>
          <a:xfrm>
            <a:off x="1378288" y="1279500"/>
            <a:ext cx="6387424" cy="3121050"/>
          </a:xfrm>
          <a:prstGeom prst="rect">
            <a:avLst/>
          </a:prstGeom>
          <a:noFill/>
          <a:ln cap="flat" cmpd="sng" w="9525">
            <a:solidFill>
              <a:srgbClr val="7451EB"/>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INTRODUCTION / 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79" name="Google Shape;79;p15"/>
          <p:cNvPicPr preferRelativeResize="0"/>
          <p:nvPr/>
        </p:nvPicPr>
        <p:blipFill>
          <a:blip r:embed="rId3">
            <a:alphaModFix/>
          </a:blip>
          <a:stretch>
            <a:fillRect/>
          </a:stretch>
        </p:blipFill>
        <p:spPr>
          <a:xfrm>
            <a:off x="1340000" y="608375"/>
            <a:ext cx="1467313" cy="673150"/>
          </a:xfrm>
          <a:prstGeom prst="rect">
            <a:avLst/>
          </a:prstGeom>
          <a:noFill/>
          <a:ln>
            <a:noFill/>
          </a:ln>
        </p:spPr>
      </p:pic>
      <p:pic>
        <p:nvPicPr>
          <p:cNvPr id="80" name="Google Shape;80;p15"/>
          <p:cNvPicPr preferRelativeResize="0"/>
          <p:nvPr/>
        </p:nvPicPr>
        <p:blipFill>
          <a:blip r:embed="rId4">
            <a:alphaModFix/>
          </a:blip>
          <a:stretch>
            <a:fillRect/>
          </a:stretch>
        </p:blipFill>
        <p:spPr>
          <a:xfrm>
            <a:off x="5507906" y="608375"/>
            <a:ext cx="2193669" cy="573962"/>
          </a:xfrm>
          <a:prstGeom prst="rect">
            <a:avLst/>
          </a:prstGeom>
          <a:noFill/>
          <a:ln>
            <a:noFill/>
          </a:ln>
        </p:spPr>
      </p:pic>
      <p:cxnSp>
        <p:nvCxnSpPr>
          <p:cNvPr id="81" name="Google Shape;81;p15"/>
          <p:cNvCxnSpPr/>
          <p:nvPr/>
        </p:nvCxnSpPr>
        <p:spPr>
          <a:xfrm>
            <a:off x="3135278" y="1001441"/>
            <a:ext cx="1947900" cy="0"/>
          </a:xfrm>
          <a:prstGeom prst="straightConnector1">
            <a:avLst/>
          </a:prstGeom>
          <a:noFill/>
          <a:ln cap="flat" cmpd="sng" w="76200">
            <a:solidFill>
              <a:srgbClr val="7451EB"/>
            </a:solidFill>
            <a:prstDash val="solid"/>
            <a:round/>
            <a:headEnd len="med" w="med" type="none"/>
            <a:tailEnd len="med" w="med" type="triangle"/>
          </a:ln>
        </p:spPr>
      </p:cxnSp>
      <p:sp>
        <p:nvSpPr>
          <p:cNvPr id="82" name="Google Shape;82;p15"/>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83" name="Google Shape;83;p15"/>
          <p:cNvSpPr txBox="1"/>
          <p:nvPr/>
        </p:nvSpPr>
        <p:spPr>
          <a:xfrm>
            <a:off x="1736225" y="17832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84" name="Google Shape;84;p15"/>
          <p:cNvSpPr txBox="1"/>
          <p:nvPr/>
        </p:nvSpPr>
        <p:spPr>
          <a:xfrm>
            <a:off x="1735450" y="21107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85" name="Google Shape;85;p15"/>
          <p:cNvSpPr txBox="1"/>
          <p:nvPr/>
        </p:nvSpPr>
        <p:spPr>
          <a:xfrm>
            <a:off x="1735450" y="24155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86" name="Google Shape;86;p15"/>
          <p:cNvSpPr txBox="1"/>
          <p:nvPr/>
        </p:nvSpPr>
        <p:spPr>
          <a:xfrm>
            <a:off x="1735450" y="27279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87" name="Google Shape;87;p15"/>
          <p:cNvSpPr txBox="1"/>
          <p:nvPr/>
        </p:nvSpPr>
        <p:spPr>
          <a:xfrm>
            <a:off x="1735450" y="30480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88" name="Google Shape;88;p15"/>
          <p:cNvSpPr txBox="1"/>
          <p:nvPr/>
        </p:nvSpPr>
        <p:spPr>
          <a:xfrm>
            <a:off x="1735450" y="33604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89" name="Google Shape;89;p15"/>
          <p:cNvSpPr/>
          <p:nvPr/>
        </p:nvSpPr>
        <p:spPr>
          <a:xfrm>
            <a:off x="1775450" y="1790850"/>
            <a:ext cx="53568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Où en sommes-nous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527" name="Google Shape;527;p42"/>
          <p:cNvPicPr preferRelativeResize="0"/>
          <p:nvPr/>
        </p:nvPicPr>
        <p:blipFill>
          <a:blip r:embed="rId3">
            <a:alphaModFix/>
          </a:blip>
          <a:stretch>
            <a:fillRect/>
          </a:stretch>
        </p:blipFill>
        <p:spPr>
          <a:xfrm>
            <a:off x="1111400" y="379775"/>
            <a:ext cx="1654876" cy="1034303"/>
          </a:xfrm>
          <a:prstGeom prst="rect">
            <a:avLst/>
          </a:prstGeom>
          <a:noFill/>
          <a:ln>
            <a:noFill/>
          </a:ln>
        </p:spPr>
      </p:pic>
      <p:pic>
        <p:nvPicPr>
          <p:cNvPr id="528" name="Google Shape;528;p42"/>
          <p:cNvPicPr preferRelativeResize="0"/>
          <p:nvPr/>
        </p:nvPicPr>
        <p:blipFill>
          <a:blip r:embed="rId4">
            <a:alphaModFix/>
          </a:blip>
          <a:stretch>
            <a:fillRect/>
          </a:stretch>
        </p:blipFill>
        <p:spPr>
          <a:xfrm>
            <a:off x="5812075" y="379775"/>
            <a:ext cx="2474079" cy="881900"/>
          </a:xfrm>
          <a:prstGeom prst="rect">
            <a:avLst/>
          </a:prstGeom>
          <a:noFill/>
          <a:ln>
            <a:noFill/>
          </a:ln>
        </p:spPr>
      </p:pic>
      <p:cxnSp>
        <p:nvCxnSpPr>
          <p:cNvPr id="529" name="Google Shape;529;p42"/>
          <p:cNvCxnSpPr/>
          <p:nvPr/>
        </p:nvCxnSpPr>
        <p:spPr>
          <a:xfrm>
            <a:off x="3136163" y="9837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530" name="Google Shape;530;p42"/>
          <p:cNvSpPr txBox="1"/>
          <p:nvPr/>
        </p:nvSpPr>
        <p:spPr>
          <a:xfrm>
            <a:off x="2669363" y="4559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531" name="Google Shape;531;p42"/>
          <p:cNvCxnSpPr/>
          <p:nvPr/>
        </p:nvCxnSpPr>
        <p:spPr>
          <a:xfrm flipH="1">
            <a:off x="4060125" y="1167025"/>
            <a:ext cx="900" cy="345900"/>
          </a:xfrm>
          <a:prstGeom prst="straightConnector1">
            <a:avLst/>
          </a:prstGeom>
          <a:noFill/>
          <a:ln cap="flat" cmpd="sng" w="38100">
            <a:solidFill>
              <a:srgbClr val="7451EB"/>
            </a:solidFill>
            <a:prstDash val="solid"/>
            <a:round/>
            <a:headEnd len="med" w="med" type="none"/>
            <a:tailEnd len="med" w="med" type="triangle"/>
          </a:ln>
        </p:spPr>
      </p:cxnSp>
      <p:sp>
        <p:nvSpPr>
          <p:cNvPr id="532" name="Google Shape;532;p42"/>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33" name="Google Shape;533;p42"/>
          <p:cNvSpPr txBox="1"/>
          <p:nvPr/>
        </p:nvSpPr>
        <p:spPr>
          <a:xfrm>
            <a:off x="1289475" y="15133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534" name="Google Shape;534;p42"/>
          <p:cNvSpPr txBox="1"/>
          <p:nvPr/>
        </p:nvSpPr>
        <p:spPr>
          <a:xfrm>
            <a:off x="1434250" y="1821485"/>
            <a:ext cx="8016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sp>
        <p:nvSpPr>
          <p:cNvPr id="535" name="Google Shape;535;p42"/>
          <p:cNvSpPr txBox="1"/>
          <p:nvPr/>
        </p:nvSpPr>
        <p:spPr>
          <a:xfrm>
            <a:off x="1736225" y="24690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536" name="Google Shape;536;p42"/>
          <p:cNvSpPr txBox="1"/>
          <p:nvPr/>
        </p:nvSpPr>
        <p:spPr>
          <a:xfrm>
            <a:off x="1735450" y="27965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537" name="Google Shape;537;p42"/>
          <p:cNvSpPr txBox="1"/>
          <p:nvPr/>
        </p:nvSpPr>
        <p:spPr>
          <a:xfrm>
            <a:off x="1735450" y="31013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538" name="Google Shape;538;p42"/>
          <p:cNvSpPr txBox="1"/>
          <p:nvPr/>
        </p:nvSpPr>
        <p:spPr>
          <a:xfrm>
            <a:off x="1735450" y="34137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539" name="Google Shape;539;p42"/>
          <p:cNvSpPr txBox="1"/>
          <p:nvPr/>
        </p:nvSpPr>
        <p:spPr>
          <a:xfrm>
            <a:off x="1735450" y="37338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540" name="Google Shape;540;p42"/>
          <p:cNvSpPr txBox="1"/>
          <p:nvPr/>
        </p:nvSpPr>
        <p:spPr>
          <a:xfrm>
            <a:off x="1735450" y="40462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541" name="Google Shape;541;p42"/>
          <p:cNvSpPr/>
          <p:nvPr/>
        </p:nvSpPr>
        <p:spPr>
          <a:xfrm>
            <a:off x="1735450" y="4065548"/>
            <a:ext cx="36366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a:off x="1715500" y="3739190"/>
            <a:ext cx="57855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3"/>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P2_6_Moteur_Conc.ipynb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548" name="Google Shape;548;p43"/>
          <p:cNvSpPr txBox="1"/>
          <p:nvPr/>
        </p:nvSpPr>
        <p:spPr>
          <a:xfrm>
            <a:off x="194525" y="407125"/>
            <a:ext cx="17805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6</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Conclusion</a:t>
            </a:r>
            <a:endParaRPr>
              <a:latin typeface="Source Sans Pro"/>
              <a:ea typeface="Source Sans Pro"/>
              <a:cs typeface="Source Sans Pro"/>
              <a:sym typeface="Source Sans Pro"/>
            </a:endParaRPr>
          </a:p>
        </p:txBody>
      </p:sp>
      <p:sp>
        <p:nvSpPr>
          <p:cNvPr id="549" name="Google Shape;549;p43"/>
          <p:cNvSpPr txBox="1"/>
          <p:nvPr/>
        </p:nvSpPr>
        <p:spPr>
          <a:xfrm>
            <a:off x="194525" y="1023350"/>
            <a:ext cx="4698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Avec une approche “data” et des manières “drastiques”...</a:t>
            </a:r>
            <a:endParaRPr u="sng">
              <a:latin typeface="Source Sans Pro"/>
              <a:ea typeface="Source Sans Pro"/>
              <a:cs typeface="Source Sans Pro"/>
              <a:sym typeface="Source Sans Pro"/>
            </a:endParaRPr>
          </a:p>
        </p:txBody>
      </p:sp>
      <p:sp>
        <p:nvSpPr>
          <p:cNvPr id="550" name="Google Shape;550;p43"/>
          <p:cNvSpPr txBox="1"/>
          <p:nvPr/>
        </p:nvSpPr>
        <p:spPr>
          <a:xfrm>
            <a:off x="5780675" y="1023350"/>
            <a:ext cx="1833600" cy="380100"/>
          </a:xfrm>
          <a:prstGeom prst="rect">
            <a:avLst/>
          </a:prstGeom>
          <a:noFill/>
          <a:ln cap="flat" cmpd="sng" w="9525">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On a des résultats !</a:t>
            </a:r>
            <a:endParaRPr u="sng">
              <a:latin typeface="Source Sans Pro"/>
              <a:ea typeface="Source Sans Pro"/>
              <a:cs typeface="Source Sans Pro"/>
              <a:sym typeface="Source Sans Pro"/>
            </a:endParaRPr>
          </a:p>
        </p:txBody>
      </p:sp>
      <p:sp>
        <p:nvSpPr>
          <p:cNvPr id="551" name="Google Shape;551;p43"/>
          <p:cNvSpPr txBox="1"/>
          <p:nvPr/>
        </p:nvSpPr>
        <p:spPr>
          <a:xfrm>
            <a:off x="194525" y="1487125"/>
            <a:ext cx="15843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Alors si en plus...</a:t>
            </a:r>
            <a:endParaRPr u="sng">
              <a:latin typeface="Source Sans Pro"/>
              <a:ea typeface="Source Sans Pro"/>
              <a:cs typeface="Source Sans Pro"/>
              <a:sym typeface="Source Sans Pro"/>
            </a:endParaRPr>
          </a:p>
        </p:txBody>
      </p:sp>
      <p:sp>
        <p:nvSpPr>
          <p:cNvPr id="552" name="Google Shape;552;p43"/>
          <p:cNvSpPr txBox="1"/>
          <p:nvPr/>
        </p:nvSpPr>
        <p:spPr>
          <a:xfrm>
            <a:off x="194525" y="2188975"/>
            <a:ext cx="1930200" cy="979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Conseil et expertise “métier” dans le domaine agro-alimentaire...</a:t>
            </a:r>
            <a:endParaRPr u="sng">
              <a:latin typeface="Source Sans Pro"/>
              <a:ea typeface="Source Sans Pro"/>
              <a:cs typeface="Source Sans Pro"/>
              <a:sym typeface="Source Sans Pro"/>
            </a:endParaRPr>
          </a:p>
        </p:txBody>
      </p:sp>
      <p:sp>
        <p:nvSpPr>
          <p:cNvPr id="553" name="Google Shape;553;p43"/>
          <p:cNvSpPr txBox="1"/>
          <p:nvPr/>
        </p:nvSpPr>
        <p:spPr>
          <a:xfrm>
            <a:off x="2295900" y="2188975"/>
            <a:ext cx="1930200" cy="12909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Approche plus réfléchie et meilleure utilisation des  données et outils déjà à notre disposition...</a:t>
            </a:r>
            <a:endParaRPr u="sng">
              <a:latin typeface="Source Sans Pro"/>
              <a:ea typeface="Source Sans Pro"/>
              <a:cs typeface="Source Sans Pro"/>
              <a:sym typeface="Source Sans Pro"/>
            </a:endParaRPr>
          </a:p>
        </p:txBody>
      </p:sp>
      <p:sp>
        <p:nvSpPr>
          <p:cNvPr id="554" name="Google Shape;554;p43"/>
          <p:cNvSpPr txBox="1"/>
          <p:nvPr/>
        </p:nvSpPr>
        <p:spPr>
          <a:xfrm>
            <a:off x="4394900" y="2188975"/>
            <a:ext cx="1930200" cy="979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Nouveaux outils ouvrant de nouvelles perspectives...</a:t>
            </a:r>
            <a:endParaRPr u="sng">
              <a:latin typeface="Source Sans Pro"/>
              <a:ea typeface="Source Sans Pro"/>
              <a:cs typeface="Source Sans Pro"/>
              <a:sym typeface="Source Sans Pro"/>
            </a:endParaRPr>
          </a:p>
        </p:txBody>
      </p:sp>
      <p:sp>
        <p:nvSpPr>
          <p:cNvPr id="555" name="Google Shape;555;p43"/>
          <p:cNvSpPr txBox="1"/>
          <p:nvPr/>
        </p:nvSpPr>
        <p:spPr>
          <a:xfrm>
            <a:off x="6516975" y="2188975"/>
            <a:ext cx="2181300" cy="852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Enrichissement des données, é</a:t>
            </a:r>
            <a:r>
              <a:rPr b="1" lang="fr">
                <a:solidFill>
                  <a:srgbClr val="7451EB"/>
                </a:solidFill>
                <a:latin typeface="Source Sans Pro"/>
                <a:ea typeface="Source Sans Pro"/>
                <a:cs typeface="Source Sans Pro"/>
                <a:sym typeface="Source Sans Pro"/>
              </a:rPr>
              <a:t>largissement du cadre...</a:t>
            </a:r>
            <a:endParaRPr u="sng">
              <a:latin typeface="Source Sans Pro"/>
              <a:ea typeface="Source Sans Pro"/>
              <a:cs typeface="Source Sans Pro"/>
              <a:sym typeface="Source Sans Pro"/>
            </a:endParaRPr>
          </a:p>
        </p:txBody>
      </p:sp>
      <p:cxnSp>
        <p:nvCxnSpPr>
          <p:cNvPr id="556" name="Google Shape;556;p43"/>
          <p:cNvCxnSpPr>
            <a:stCxn id="551" idx="2"/>
            <a:endCxn id="552" idx="0"/>
          </p:cNvCxnSpPr>
          <p:nvPr/>
        </p:nvCxnSpPr>
        <p:spPr>
          <a:xfrm>
            <a:off x="986675" y="1867225"/>
            <a:ext cx="173100" cy="321900"/>
          </a:xfrm>
          <a:prstGeom prst="straightConnector1">
            <a:avLst/>
          </a:prstGeom>
          <a:noFill/>
          <a:ln cap="flat" cmpd="sng" w="28575">
            <a:solidFill>
              <a:srgbClr val="7451EB"/>
            </a:solidFill>
            <a:prstDash val="solid"/>
            <a:round/>
            <a:headEnd len="med" w="med" type="none"/>
            <a:tailEnd len="med" w="med" type="none"/>
          </a:ln>
        </p:spPr>
      </p:cxnSp>
      <p:cxnSp>
        <p:nvCxnSpPr>
          <p:cNvPr id="557" name="Google Shape;557;p43"/>
          <p:cNvCxnSpPr>
            <a:stCxn id="551" idx="2"/>
            <a:endCxn id="553" idx="0"/>
          </p:cNvCxnSpPr>
          <p:nvPr/>
        </p:nvCxnSpPr>
        <p:spPr>
          <a:xfrm>
            <a:off x="986675" y="1867225"/>
            <a:ext cx="2274300" cy="321900"/>
          </a:xfrm>
          <a:prstGeom prst="straightConnector1">
            <a:avLst/>
          </a:prstGeom>
          <a:noFill/>
          <a:ln cap="flat" cmpd="sng" w="28575">
            <a:solidFill>
              <a:srgbClr val="7451EB"/>
            </a:solidFill>
            <a:prstDash val="solid"/>
            <a:round/>
            <a:headEnd len="med" w="med" type="none"/>
            <a:tailEnd len="med" w="med" type="none"/>
          </a:ln>
        </p:spPr>
      </p:cxnSp>
      <p:cxnSp>
        <p:nvCxnSpPr>
          <p:cNvPr id="558" name="Google Shape;558;p43"/>
          <p:cNvCxnSpPr>
            <a:stCxn id="551" idx="2"/>
            <a:endCxn id="554" idx="0"/>
          </p:cNvCxnSpPr>
          <p:nvPr/>
        </p:nvCxnSpPr>
        <p:spPr>
          <a:xfrm>
            <a:off x="986675" y="1867225"/>
            <a:ext cx="4373400" cy="321900"/>
          </a:xfrm>
          <a:prstGeom prst="straightConnector1">
            <a:avLst/>
          </a:prstGeom>
          <a:noFill/>
          <a:ln cap="flat" cmpd="sng" w="28575">
            <a:solidFill>
              <a:srgbClr val="7451EB"/>
            </a:solidFill>
            <a:prstDash val="solid"/>
            <a:round/>
            <a:headEnd len="med" w="med" type="none"/>
            <a:tailEnd len="med" w="med" type="none"/>
          </a:ln>
        </p:spPr>
      </p:cxnSp>
      <p:cxnSp>
        <p:nvCxnSpPr>
          <p:cNvPr id="559" name="Google Shape;559;p43"/>
          <p:cNvCxnSpPr>
            <a:stCxn id="551" idx="2"/>
            <a:endCxn id="555" idx="0"/>
          </p:cNvCxnSpPr>
          <p:nvPr/>
        </p:nvCxnSpPr>
        <p:spPr>
          <a:xfrm>
            <a:off x="986675" y="1867225"/>
            <a:ext cx="6621000" cy="321900"/>
          </a:xfrm>
          <a:prstGeom prst="straightConnector1">
            <a:avLst/>
          </a:prstGeom>
          <a:noFill/>
          <a:ln cap="flat" cmpd="sng" w="28575">
            <a:solidFill>
              <a:srgbClr val="7451EB"/>
            </a:solidFill>
            <a:prstDash val="solid"/>
            <a:round/>
            <a:headEnd len="med" w="med" type="none"/>
            <a:tailEnd len="med" w="med" type="none"/>
          </a:ln>
        </p:spPr>
      </p:cxnSp>
      <p:cxnSp>
        <p:nvCxnSpPr>
          <p:cNvPr id="560" name="Google Shape;560;p43"/>
          <p:cNvCxnSpPr>
            <a:stCxn id="549" idx="3"/>
            <a:endCxn id="550" idx="1"/>
          </p:cNvCxnSpPr>
          <p:nvPr/>
        </p:nvCxnSpPr>
        <p:spPr>
          <a:xfrm>
            <a:off x="4892825" y="1213400"/>
            <a:ext cx="888000" cy="0"/>
          </a:xfrm>
          <a:prstGeom prst="straightConnector1">
            <a:avLst/>
          </a:prstGeom>
          <a:noFill/>
          <a:ln cap="flat" cmpd="sng" w="28575">
            <a:solidFill>
              <a:srgbClr val="7451EB"/>
            </a:solidFill>
            <a:prstDash val="solid"/>
            <a:round/>
            <a:headEnd len="med" w="med" type="none"/>
            <a:tailEnd len="med" w="med" type="none"/>
          </a:ln>
        </p:spPr>
      </p:cxnSp>
      <p:pic>
        <p:nvPicPr>
          <p:cNvPr id="561" name="Google Shape;561;p43"/>
          <p:cNvPicPr preferRelativeResize="0"/>
          <p:nvPr/>
        </p:nvPicPr>
        <p:blipFill>
          <a:blip r:embed="rId3">
            <a:alphaModFix/>
          </a:blip>
          <a:stretch>
            <a:fillRect/>
          </a:stretch>
        </p:blipFill>
        <p:spPr>
          <a:xfrm>
            <a:off x="4409383" y="3298216"/>
            <a:ext cx="3526562" cy="1670225"/>
          </a:xfrm>
          <a:prstGeom prst="rect">
            <a:avLst/>
          </a:prstGeom>
          <a:noFill/>
          <a:ln cap="flat" cmpd="sng" w="9525">
            <a:solidFill>
              <a:srgbClr val="7451EB"/>
            </a:solidFill>
            <a:prstDash val="solid"/>
            <a:round/>
            <a:headEnd len="sm" w="sm" type="none"/>
            <a:tailEnd len="sm" w="sm" type="none"/>
          </a:ln>
        </p:spPr>
      </p:pic>
      <p:cxnSp>
        <p:nvCxnSpPr>
          <p:cNvPr id="562" name="Google Shape;562;p43"/>
          <p:cNvCxnSpPr/>
          <p:nvPr/>
        </p:nvCxnSpPr>
        <p:spPr>
          <a:xfrm>
            <a:off x="5395575" y="3192025"/>
            <a:ext cx="0" cy="124500"/>
          </a:xfrm>
          <a:prstGeom prst="straightConnector1">
            <a:avLst/>
          </a:prstGeom>
          <a:noFill/>
          <a:ln cap="flat" cmpd="sng" w="28575">
            <a:solidFill>
              <a:srgbClr val="7451EB"/>
            </a:solidFill>
            <a:prstDash val="solid"/>
            <a:round/>
            <a:headEnd len="med" w="med" type="none"/>
            <a:tailEnd len="med" w="med" type="none"/>
          </a:ln>
        </p:spPr>
      </p:cxnSp>
      <p:sp>
        <p:nvSpPr>
          <p:cNvPr id="563" name="Google Shape;563;p43"/>
          <p:cNvSpPr txBox="1"/>
          <p:nvPr/>
        </p:nvSpPr>
        <p:spPr>
          <a:xfrm>
            <a:off x="194525" y="3780200"/>
            <a:ext cx="3615000" cy="9795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Il y a matière à concevoir une application</a:t>
            </a:r>
            <a:endParaRPr b="1">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990000"/>
                </a:solidFill>
                <a:latin typeface="Source Sans Pro"/>
                <a:ea typeface="Source Sans Pro"/>
                <a:cs typeface="Source Sans Pro"/>
                <a:sym typeface="Source Sans Pro"/>
              </a:rPr>
              <a:t>Open Food Search</a:t>
            </a:r>
            <a:endParaRPr b="1">
              <a:solidFill>
                <a:srgbClr val="990000"/>
              </a:solidFill>
              <a:latin typeface="Source Sans Pro"/>
              <a:ea typeface="Source Sans Pro"/>
              <a:cs typeface="Source Sans Pro"/>
              <a:sym typeface="Source Sans Pro"/>
            </a:endParaRPr>
          </a:p>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riche et attrayante.</a:t>
            </a:r>
            <a:endParaRPr b="1">
              <a:solidFill>
                <a:srgbClr val="7451EB"/>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2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P2_1_EDA_1-Cleaning.ipynb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95" name="Google Shape;95;p1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96" name="Google Shape;96;p16"/>
          <p:cNvSpPr txBox="1"/>
          <p:nvPr/>
        </p:nvSpPr>
        <p:spPr>
          <a:xfrm>
            <a:off x="194525" y="407125"/>
            <a:ext cx="38949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1</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Prise de contact et premier nettoyage</a:t>
            </a:r>
            <a:endParaRPr>
              <a:latin typeface="Source Sans Pro"/>
              <a:ea typeface="Source Sans Pro"/>
              <a:cs typeface="Source Sans Pro"/>
              <a:sym typeface="Source Sans Pro"/>
            </a:endParaRPr>
          </a:p>
        </p:txBody>
      </p:sp>
      <p:pic>
        <p:nvPicPr>
          <p:cNvPr id="97" name="Google Shape;97;p16"/>
          <p:cNvPicPr preferRelativeResize="0"/>
          <p:nvPr/>
        </p:nvPicPr>
        <p:blipFill>
          <a:blip r:embed="rId3">
            <a:alphaModFix/>
          </a:blip>
          <a:stretch>
            <a:fillRect/>
          </a:stretch>
        </p:blipFill>
        <p:spPr>
          <a:xfrm>
            <a:off x="270725" y="1182000"/>
            <a:ext cx="4552925" cy="1753600"/>
          </a:xfrm>
          <a:prstGeom prst="rect">
            <a:avLst/>
          </a:prstGeom>
          <a:noFill/>
          <a:ln cap="flat" cmpd="sng" w="9525">
            <a:solidFill>
              <a:srgbClr val="7451EB"/>
            </a:solidFill>
            <a:prstDash val="solid"/>
            <a:round/>
            <a:headEnd len="sm" w="sm" type="none"/>
            <a:tailEnd len="sm" w="sm" type="none"/>
          </a:ln>
        </p:spPr>
      </p:pic>
      <p:pic>
        <p:nvPicPr>
          <p:cNvPr id="98" name="Google Shape;98;p16"/>
          <p:cNvPicPr preferRelativeResize="0"/>
          <p:nvPr/>
        </p:nvPicPr>
        <p:blipFill>
          <a:blip r:embed="rId4">
            <a:alphaModFix/>
          </a:blip>
          <a:stretch>
            <a:fillRect/>
          </a:stretch>
        </p:blipFill>
        <p:spPr>
          <a:xfrm>
            <a:off x="6076700" y="557975"/>
            <a:ext cx="2591501" cy="4179950"/>
          </a:xfrm>
          <a:prstGeom prst="rect">
            <a:avLst/>
          </a:prstGeom>
          <a:noFill/>
          <a:ln cap="flat" cmpd="sng" w="9525">
            <a:solidFill>
              <a:srgbClr val="7451EB"/>
            </a:solidFill>
            <a:prstDash val="solid"/>
            <a:round/>
            <a:headEnd len="sm" w="sm" type="none"/>
            <a:tailEnd len="sm" w="sm" type="none"/>
          </a:ln>
        </p:spPr>
      </p:pic>
      <p:cxnSp>
        <p:nvCxnSpPr>
          <p:cNvPr id="99" name="Google Shape;99;p16"/>
          <p:cNvCxnSpPr>
            <a:stCxn id="96" idx="2"/>
            <a:endCxn id="97" idx="0"/>
          </p:cNvCxnSpPr>
          <p:nvPr/>
        </p:nvCxnSpPr>
        <p:spPr>
          <a:xfrm>
            <a:off x="2141975" y="787225"/>
            <a:ext cx="405300" cy="394800"/>
          </a:xfrm>
          <a:prstGeom prst="straightConnector1">
            <a:avLst/>
          </a:prstGeom>
          <a:noFill/>
          <a:ln cap="flat" cmpd="sng" w="38100">
            <a:solidFill>
              <a:srgbClr val="7451EB"/>
            </a:solidFill>
            <a:prstDash val="solid"/>
            <a:round/>
            <a:headEnd len="med" w="med" type="oval"/>
            <a:tailEnd len="med" w="med" type="oval"/>
          </a:ln>
        </p:spPr>
      </p:cxnSp>
      <p:cxnSp>
        <p:nvCxnSpPr>
          <p:cNvPr id="100" name="Google Shape;100;p16"/>
          <p:cNvCxnSpPr>
            <a:stCxn id="97" idx="3"/>
            <a:endCxn id="98" idx="1"/>
          </p:cNvCxnSpPr>
          <p:nvPr/>
        </p:nvCxnSpPr>
        <p:spPr>
          <a:xfrm>
            <a:off x="4823650" y="2058800"/>
            <a:ext cx="1253100" cy="589200"/>
          </a:xfrm>
          <a:prstGeom prst="straightConnector1">
            <a:avLst/>
          </a:prstGeom>
          <a:noFill/>
          <a:ln cap="flat" cmpd="sng" w="38100">
            <a:solidFill>
              <a:srgbClr val="7451EB"/>
            </a:solidFill>
            <a:prstDash val="solid"/>
            <a:round/>
            <a:headEnd len="med" w="med" type="oval"/>
            <a:tailEnd len="med" w="med" type="oval"/>
          </a:ln>
        </p:spPr>
      </p:cxnSp>
      <p:pic>
        <p:nvPicPr>
          <p:cNvPr id="101" name="Google Shape;101;p16"/>
          <p:cNvPicPr preferRelativeResize="0"/>
          <p:nvPr/>
        </p:nvPicPr>
        <p:blipFill>
          <a:blip r:embed="rId5">
            <a:alphaModFix/>
          </a:blip>
          <a:stretch>
            <a:fillRect/>
          </a:stretch>
        </p:blipFill>
        <p:spPr>
          <a:xfrm>
            <a:off x="914400" y="3392800"/>
            <a:ext cx="3212700" cy="1349875"/>
          </a:xfrm>
          <a:prstGeom prst="rect">
            <a:avLst/>
          </a:prstGeom>
          <a:noFill/>
          <a:ln cap="flat" cmpd="sng" w="9525">
            <a:solidFill>
              <a:srgbClr val="7451EB"/>
            </a:solidFill>
            <a:prstDash val="solid"/>
            <a:round/>
            <a:headEnd len="sm" w="sm" type="none"/>
            <a:tailEnd len="sm" w="sm" type="none"/>
          </a:ln>
        </p:spPr>
      </p:pic>
      <p:cxnSp>
        <p:nvCxnSpPr>
          <p:cNvPr id="102" name="Google Shape;102;p16"/>
          <p:cNvCxnSpPr>
            <a:endCxn id="101" idx="3"/>
          </p:cNvCxnSpPr>
          <p:nvPr/>
        </p:nvCxnSpPr>
        <p:spPr>
          <a:xfrm flipH="1">
            <a:off x="4127100" y="3771038"/>
            <a:ext cx="1959600" cy="296700"/>
          </a:xfrm>
          <a:prstGeom prst="straightConnector1">
            <a:avLst/>
          </a:prstGeom>
          <a:noFill/>
          <a:ln cap="flat" cmpd="sng" w="38100">
            <a:solidFill>
              <a:srgbClr val="7451EB"/>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P2_1_EDA_1-Cleaning.ipynb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08" name="Google Shape;108;p1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9" name="Google Shape;109;p17"/>
          <p:cNvSpPr txBox="1"/>
          <p:nvPr/>
        </p:nvSpPr>
        <p:spPr>
          <a:xfrm>
            <a:off x="194525" y="407125"/>
            <a:ext cx="38949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1</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Prise de contact et premier nettoyage</a:t>
            </a:r>
            <a:endParaRPr>
              <a:latin typeface="Source Sans Pro"/>
              <a:ea typeface="Source Sans Pro"/>
              <a:cs typeface="Source Sans Pro"/>
              <a:sym typeface="Source Sans Pro"/>
            </a:endParaRPr>
          </a:p>
        </p:txBody>
      </p:sp>
      <p:sp>
        <p:nvSpPr>
          <p:cNvPr id="110" name="Google Shape;110;p17"/>
          <p:cNvSpPr txBox="1"/>
          <p:nvPr/>
        </p:nvSpPr>
        <p:spPr>
          <a:xfrm>
            <a:off x="194525" y="870950"/>
            <a:ext cx="5512800" cy="8547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600">
                <a:latin typeface="Source Sans Pro"/>
                <a:ea typeface="Source Sans Pro"/>
                <a:cs typeface="Source Sans Pro"/>
                <a:sym typeface="Source Sans Pro"/>
              </a:rPr>
              <a:t>Sélection des variables en deux étapes :</a:t>
            </a:r>
            <a:endParaRPr sz="1600">
              <a:latin typeface="Source Sans Pro"/>
              <a:ea typeface="Source Sans Pro"/>
              <a:cs typeface="Source Sans Pro"/>
              <a:sym typeface="Source Sans Pro"/>
            </a:endParaRPr>
          </a:p>
          <a:p>
            <a:pPr indent="0" lvl="0" marL="457200" rtl="0" algn="l">
              <a:spcBef>
                <a:spcPts val="0"/>
              </a:spcBef>
              <a:spcAft>
                <a:spcPts val="0"/>
              </a:spcAft>
              <a:buNone/>
            </a:pPr>
            <a:r>
              <a:rPr b="1" lang="fr" sz="1800">
                <a:solidFill>
                  <a:srgbClr val="7451EB"/>
                </a:solidFill>
                <a:latin typeface="Source Sans Pro"/>
                <a:ea typeface="Source Sans Pro"/>
                <a:cs typeface="Source Sans Pro"/>
                <a:sym typeface="Source Sans Pro"/>
              </a:rPr>
              <a:t>a) Pertinence - Quantité de données renseignées</a:t>
            </a:r>
            <a:endParaRPr b="1" sz="1800">
              <a:solidFill>
                <a:srgbClr val="7451EB"/>
              </a:solidFill>
              <a:latin typeface="Source Sans Pro"/>
              <a:ea typeface="Source Sans Pro"/>
              <a:cs typeface="Source Sans Pro"/>
              <a:sym typeface="Source Sans Pro"/>
            </a:endParaRPr>
          </a:p>
          <a:p>
            <a:pPr indent="0" lvl="0" marL="457200" rtl="0" algn="l">
              <a:spcBef>
                <a:spcPts val="0"/>
              </a:spcBef>
              <a:spcAft>
                <a:spcPts val="0"/>
              </a:spcAft>
              <a:buNone/>
            </a:pPr>
            <a:r>
              <a:rPr b="1" lang="fr" sz="1700">
                <a:solidFill>
                  <a:srgbClr val="7451EB"/>
                </a:solidFill>
                <a:latin typeface="Source Sans Pro"/>
                <a:ea typeface="Source Sans Pro"/>
                <a:cs typeface="Source Sans Pro"/>
                <a:sym typeface="Source Sans Pro"/>
              </a:rPr>
              <a:t>b)</a:t>
            </a:r>
            <a:r>
              <a:rPr lang="fr" sz="1700">
                <a:latin typeface="Source Sans Pro"/>
                <a:ea typeface="Source Sans Pro"/>
                <a:cs typeface="Source Sans Pro"/>
                <a:sym typeface="Source Sans Pro"/>
              </a:rPr>
              <a:t> </a:t>
            </a:r>
            <a:r>
              <a:rPr b="1" lang="fr" sz="1800">
                <a:solidFill>
                  <a:srgbClr val="7451EB"/>
                </a:solidFill>
                <a:latin typeface="Source Sans Pro"/>
                <a:ea typeface="Source Sans Pro"/>
                <a:cs typeface="Source Sans Pro"/>
                <a:sym typeface="Source Sans Pro"/>
              </a:rPr>
              <a:t>C</a:t>
            </a:r>
            <a:r>
              <a:rPr b="1" lang="fr" sz="1800">
                <a:solidFill>
                  <a:srgbClr val="7451EB"/>
                </a:solidFill>
                <a:latin typeface="Source Sans Pro"/>
                <a:ea typeface="Source Sans Pro"/>
                <a:cs typeface="Source Sans Pro"/>
                <a:sym typeface="Source Sans Pro"/>
              </a:rPr>
              <a:t>hoix</a:t>
            </a:r>
            <a:r>
              <a:rPr lang="fr" sz="1700">
                <a:latin typeface="Source Sans Pro"/>
                <a:ea typeface="Source Sans Pro"/>
                <a:cs typeface="Source Sans Pro"/>
                <a:sym typeface="Source Sans Pro"/>
              </a:rPr>
              <a:t> - </a:t>
            </a:r>
            <a:r>
              <a:rPr b="1" lang="fr" sz="1800">
                <a:solidFill>
                  <a:srgbClr val="7451EB"/>
                </a:solidFill>
                <a:latin typeface="Source Sans Pro"/>
                <a:ea typeface="Source Sans Pro"/>
                <a:cs typeface="Source Sans Pro"/>
                <a:sym typeface="Source Sans Pro"/>
              </a:rPr>
              <a:t>R</a:t>
            </a:r>
            <a:r>
              <a:rPr b="1" lang="fr" sz="1800">
                <a:solidFill>
                  <a:srgbClr val="7451EB"/>
                </a:solidFill>
                <a:latin typeface="Source Sans Pro"/>
                <a:ea typeface="Source Sans Pro"/>
                <a:cs typeface="Source Sans Pro"/>
                <a:sym typeface="Source Sans Pro"/>
              </a:rPr>
              <a:t>edondances</a:t>
            </a:r>
            <a:r>
              <a:rPr lang="fr" sz="1700">
                <a:latin typeface="Source Sans Pro"/>
                <a:ea typeface="Source Sans Pro"/>
                <a:cs typeface="Source Sans Pro"/>
                <a:sym typeface="Source Sans Pro"/>
              </a:rPr>
              <a:t> </a:t>
            </a:r>
            <a:endParaRPr sz="1700">
              <a:latin typeface="Source Sans Pro"/>
              <a:ea typeface="Source Sans Pro"/>
              <a:cs typeface="Source Sans Pro"/>
              <a:sym typeface="Source Sans Pro"/>
            </a:endParaRPr>
          </a:p>
        </p:txBody>
      </p:sp>
      <p:sp>
        <p:nvSpPr>
          <p:cNvPr id="111" name="Google Shape;111;p17"/>
          <p:cNvSpPr txBox="1"/>
          <p:nvPr/>
        </p:nvSpPr>
        <p:spPr>
          <a:xfrm>
            <a:off x="8298125" y="2106650"/>
            <a:ext cx="878700" cy="22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rgbClr val="7451EB"/>
                </a:solidFill>
                <a:latin typeface="Source Sans Pro"/>
                <a:ea typeface="Source Sans Pro"/>
                <a:cs typeface="Source Sans Pro"/>
                <a:sym typeface="Source Sans Pro"/>
              </a:rPr>
              <a:t>181</a:t>
            </a:r>
            <a:endParaRPr b="1" sz="3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3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3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3000">
                <a:solidFill>
                  <a:srgbClr val="7451EB"/>
                </a:solidFill>
                <a:latin typeface="Source Sans Pro"/>
                <a:ea typeface="Source Sans Pro"/>
                <a:cs typeface="Source Sans Pro"/>
                <a:sym typeface="Source Sans Pro"/>
              </a:rPr>
              <a:t>29</a:t>
            </a:r>
            <a:endParaRPr b="1" sz="3000">
              <a:solidFill>
                <a:srgbClr val="7451EB"/>
              </a:solidFill>
              <a:latin typeface="Source Sans Pro"/>
              <a:ea typeface="Source Sans Pro"/>
              <a:cs typeface="Source Sans Pro"/>
              <a:sym typeface="Source Sans Pro"/>
            </a:endParaRPr>
          </a:p>
        </p:txBody>
      </p:sp>
      <p:cxnSp>
        <p:nvCxnSpPr>
          <p:cNvPr id="112" name="Google Shape;112;p17"/>
          <p:cNvCxnSpPr/>
          <p:nvPr/>
        </p:nvCxnSpPr>
        <p:spPr>
          <a:xfrm>
            <a:off x="8751800" y="2939300"/>
            <a:ext cx="0" cy="617700"/>
          </a:xfrm>
          <a:prstGeom prst="straightConnector1">
            <a:avLst/>
          </a:prstGeom>
          <a:noFill/>
          <a:ln cap="flat" cmpd="sng" w="38100">
            <a:solidFill>
              <a:srgbClr val="7451EB"/>
            </a:solidFill>
            <a:prstDash val="solid"/>
            <a:round/>
            <a:headEnd len="med" w="med" type="none"/>
            <a:tailEnd len="med" w="med" type="triangle"/>
          </a:ln>
        </p:spPr>
      </p:cxnSp>
      <p:sp>
        <p:nvSpPr>
          <p:cNvPr id="113" name="Google Shape;113;p17"/>
          <p:cNvSpPr txBox="1"/>
          <p:nvPr/>
        </p:nvSpPr>
        <p:spPr>
          <a:xfrm>
            <a:off x="194525" y="1808205"/>
            <a:ext cx="8103600" cy="31143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Source Sans Pro"/>
                <a:ea typeface="Source Sans Pro"/>
                <a:cs typeface="Source Sans Pro"/>
                <a:sym typeface="Source Sans Pro"/>
              </a:rPr>
              <a:t>Détail de la sélection par </a:t>
            </a:r>
            <a:r>
              <a:rPr b="1" lang="fr" sz="1600">
                <a:solidFill>
                  <a:srgbClr val="7451EB"/>
                </a:solidFill>
                <a:latin typeface="Source Sans Pro"/>
                <a:ea typeface="Source Sans Pro"/>
                <a:cs typeface="Source Sans Pro"/>
                <a:sym typeface="Source Sans Pro"/>
              </a:rPr>
              <a:t>tranches</a:t>
            </a:r>
            <a:r>
              <a:rPr lang="fr" sz="1600">
                <a:latin typeface="Source Sans Pro"/>
                <a:ea typeface="Source Sans Pro"/>
                <a:cs typeface="Source Sans Pro"/>
                <a:sym typeface="Source Sans Pro"/>
              </a:rPr>
              <a:t> :</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fr" sz="1600">
                <a:solidFill>
                  <a:srgbClr val="7451EB"/>
                </a:solidFill>
                <a:latin typeface="Source Sans Pro"/>
                <a:ea typeface="Source Sans Pro"/>
                <a:cs typeface="Source Sans Pro"/>
                <a:sym typeface="Source Sans Pro"/>
              </a:rPr>
              <a:t>1- Infos. Gén. :</a:t>
            </a:r>
            <a:r>
              <a:rPr lang="fr" sz="1600">
                <a:latin typeface="Source Sans Pro"/>
                <a:ea typeface="Source Sans Pro"/>
                <a:cs typeface="Source Sans Pro"/>
                <a:sym typeface="Source Sans Pro"/>
              </a:rPr>
              <a:t> </a:t>
            </a:r>
            <a:r>
              <a:rPr lang="fr">
                <a:solidFill>
                  <a:srgbClr val="1155CC"/>
                </a:solidFill>
                <a:latin typeface="Source Sans Pro"/>
                <a:ea typeface="Source Sans Pro"/>
                <a:cs typeface="Source Sans Pro"/>
                <a:sym typeface="Source Sans Pro"/>
              </a:rPr>
              <a:t>'code', 'url', '</a:t>
            </a:r>
            <a:r>
              <a:rPr b="1" lang="fr">
                <a:solidFill>
                  <a:srgbClr val="1155CC"/>
                </a:solidFill>
                <a:latin typeface="Source Sans Pro"/>
                <a:ea typeface="Source Sans Pro"/>
                <a:cs typeface="Source Sans Pro"/>
                <a:sym typeface="Source Sans Pro"/>
              </a:rPr>
              <a:t>product_name</a:t>
            </a:r>
            <a:r>
              <a:rPr lang="fr">
                <a:solidFill>
                  <a:srgbClr val="1155CC"/>
                </a:solidFill>
                <a:latin typeface="Source Sans Pro"/>
                <a:ea typeface="Source Sans Pro"/>
                <a:cs typeface="Source Sans Pro"/>
                <a:sym typeface="Source Sans Pro"/>
              </a:rPr>
              <a:t>'</a:t>
            </a:r>
            <a:endParaRPr>
              <a:solidFill>
                <a:srgbClr val="1155CC"/>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1155CC"/>
              </a:solidFill>
              <a:latin typeface="Source Sans Pro"/>
              <a:ea typeface="Source Sans Pro"/>
              <a:cs typeface="Source Sans Pro"/>
              <a:sym typeface="Source Sans Pro"/>
            </a:endParaRPr>
          </a:p>
          <a:p>
            <a:pPr indent="0" lvl="0" marL="0" rtl="0" algn="l">
              <a:spcBef>
                <a:spcPts val="0"/>
              </a:spcBef>
              <a:spcAft>
                <a:spcPts val="0"/>
              </a:spcAft>
              <a:buNone/>
            </a:pPr>
            <a:r>
              <a:rPr b="1" lang="fr" sz="1600">
                <a:solidFill>
                  <a:srgbClr val="7451EB"/>
                </a:solidFill>
                <a:latin typeface="Source Sans Pro"/>
                <a:ea typeface="Source Sans Pro"/>
                <a:cs typeface="Source Sans Pro"/>
                <a:sym typeface="Source Sans Pro"/>
              </a:rPr>
              <a:t>2- Tags              : </a:t>
            </a:r>
            <a:r>
              <a:rPr lang="fr">
                <a:solidFill>
                  <a:schemeClr val="dk2"/>
                </a:solidFill>
                <a:latin typeface="Source Sans Pro"/>
                <a:ea typeface="Source Sans Pro"/>
                <a:cs typeface="Source Sans Pro"/>
                <a:sym typeface="Source Sans Pro"/>
              </a:rPr>
              <a:t>'countries_en', '</a:t>
            </a:r>
            <a:r>
              <a:rPr b="1" lang="fr">
                <a:solidFill>
                  <a:schemeClr val="dk2"/>
                </a:solidFill>
                <a:latin typeface="Source Sans Pro"/>
                <a:ea typeface="Source Sans Pro"/>
                <a:cs typeface="Source Sans Pro"/>
                <a:sym typeface="Source Sans Pro"/>
              </a:rPr>
              <a:t>brands</a:t>
            </a:r>
            <a:r>
              <a:rPr lang="fr">
                <a:solidFill>
                  <a:schemeClr val="dk2"/>
                </a:solidFill>
                <a:latin typeface="Source Sans Pro"/>
                <a:ea typeface="Source Sans Pro"/>
                <a:cs typeface="Source Sans Pro"/>
                <a:sym typeface="Source Sans Pro"/>
              </a:rPr>
              <a:t>'</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b="1" lang="fr" sz="1600">
                <a:solidFill>
                  <a:srgbClr val="7451EB"/>
                </a:solidFill>
                <a:latin typeface="Source Sans Pro"/>
                <a:ea typeface="Source Sans Pro"/>
                <a:cs typeface="Source Sans Pro"/>
                <a:sym typeface="Source Sans Pro"/>
              </a:rPr>
              <a:t>3- Misc. Ingr.  : </a:t>
            </a:r>
            <a:r>
              <a:rPr lang="fr">
                <a:solidFill>
                  <a:srgbClr val="1155CC"/>
                </a:solidFill>
                <a:latin typeface="Source Sans Pro"/>
                <a:ea typeface="Source Sans Pro"/>
                <a:cs typeface="Source Sans Pro"/>
                <a:sym typeface="Source Sans Pro"/>
              </a:rPr>
              <a:t>'allergens', '</a:t>
            </a:r>
            <a:r>
              <a:rPr b="1" lang="fr">
                <a:solidFill>
                  <a:srgbClr val="1155CC"/>
                </a:solidFill>
                <a:latin typeface="Source Sans Pro"/>
                <a:ea typeface="Source Sans Pro"/>
                <a:cs typeface="Source Sans Pro"/>
                <a:sym typeface="Source Sans Pro"/>
              </a:rPr>
              <a:t>nova_group</a:t>
            </a:r>
            <a:r>
              <a:rPr lang="fr">
                <a:solidFill>
                  <a:srgbClr val="1155CC"/>
                </a:solidFill>
                <a:latin typeface="Source Sans Pro"/>
                <a:ea typeface="Source Sans Pro"/>
                <a:cs typeface="Source Sans Pro"/>
                <a:sym typeface="Source Sans Pro"/>
              </a:rPr>
              <a:t>', 'additives_en', 'additives_n', ingredients_from_palm_oil_n',</a:t>
            </a:r>
            <a:endParaRPr>
              <a:solidFill>
                <a:srgbClr val="1155CC"/>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fr">
                <a:solidFill>
                  <a:srgbClr val="1155CC"/>
                </a:solidFill>
                <a:latin typeface="Source Sans Pro"/>
                <a:ea typeface="Source Sans Pro"/>
                <a:cs typeface="Source Sans Pro"/>
                <a:sym typeface="Source Sans Pro"/>
              </a:rPr>
              <a:t>       	                        'ingredients_that_may_be_from_palm_oil_n', 'nutriscore_score', '</a:t>
            </a:r>
            <a:r>
              <a:rPr b="1" lang="fr">
                <a:solidFill>
                  <a:srgbClr val="1155CC"/>
                </a:solidFill>
                <a:latin typeface="Source Sans Pro"/>
                <a:ea typeface="Source Sans Pro"/>
                <a:cs typeface="Source Sans Pro"/>
                <a:sym typeface="Source Sans Pro"/>
              </a:rPr>
              <a:t>nutriscore_grade'</a:t>
            </a:r>
            <a:endParaRPr b="1">
              <a:solidFill>
                <a:srgbClr val="1155CC"/>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a:solidFill>
                <a:srgbClr val="1155CC"/>
              </a:solidFill>
              <a:latin typeface="Source Sans Pro"/>
              <a:ea typeface="Source Sans Pro"/>
              <a:cs typeface="Source Sans Pro"/>
              <a:sym typeface="Source Sans Pro"/>
            </a:endParaRPr>
          </a:p>
          <a:p>
            <a:pPr indent="0" lvl="0" marL="0" rtl="0" algn="l">
              <a:spcBef>
                <a:spcPts val="0"/>
              </a:spcBef>
              <a:spcAft>
                <a:spcPts val="0"/>
              </a:spcAft>
              <a:buNone/>
            </a:pPr>
            <a:r>
              <a:rPr b="1" lang="fr" sz="1600">
                <a:solidFill>
                  <a:srgbClr val="7451EB"/>
                </a:solidFill>
                <a:latin typeface="Source Sans Pro"/>
                <a:ea typeface="Source Sans Pro"/>
                <a:cs typeface="Source Sans Pro"/>
                <a:sym typeface="Source Sans Pro"/>
              </a:rPr>
              <a:t>4- Nutrition    : </a:t>
            </a:r>
            <a:r>
              <a:rPr lang="fr">
                <a:solidFill>
                  <a:schemeClr val="dk2"/>
                </a:solidFill>
                <a:latin typeface="Source Sans Pro"/>
                <a:ea typeface="Source Sans Pro"/>
                <a:cs typeface="Source Sans Pro"/>
                <a:sym typeface="Source Sans Pro"/>
              </a:rPr>
              <a:t>'energy-kcal_100g', 'energy_100g', 'fat_100g', 'saturated-fat_100g', 'trans-fat_100g',</a:t>
            </a:r>
            <a:endParaRPr>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fr">
                <a:solidFill>
                  <a:schemeClr val="dk2"/>
                </a:solidFill>
                <a:latin typeface="Source Sans Pro"/>
                <a:ea typeface="Source Sans Pro"/>
                <a:cs typeface="Source Sans Pro"/>
                <a:sym typeface="Source Sans Pro"/>
              </a:rPr>
              <a:t>       	                        'cholesterol_100g', 'carbohydrates_100g', 'sugars_100g', 'fiber_100g', 'proteins_100g',</a:t>
            </a:r>
            <a:endParaRPr>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fr">
                <a:solidFill>
                  <a:schemeClr val="dk2"/>
                </a:solidFill>
                <a:latin typeface="Source Sans Pro"/>
                <a:ea typeface="Source Sans Pro"/>
                <a:cs typeface="Source Sans Pro"/>
                <a:sym typeface="Source Sans Pro"/>
              </a:rPr>
              <a:t>       	                        'salt_100g', 'sodium_100g', 'vitamin-a_100g', 'vitamin-c_100g', 'calcium_100g', iron_100g'</a:t>
            </a:r>
            <a:endParaRPr b="1" sz="1600">
              <a:solidFill>
                <a:srgbClr val="7451EB"/>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a:solidFill>
                <a:srgbClr val="1155CC"/>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2"/>
              </a:buClr>
              <a:buSzPts val="1100"/>
              <a:buFont typeface="Arial"/>
              <a:buNone/>
            </a:pPr>
            <a:r>
              <a:t/>
            </a:r>
            <a:endParaRPr b="1">
              <a:solidFill>
                <a:srgbClr val="1155CC"/>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300">
                <a:solidFill>
                  <a:schemeClr val="lt1"/>
                </a:solidFill>
                <a:latin typeface="Verdana"/>
                <a:ea typeface="Verdana"/>
                <a:cs typeface="Verdana"/>
                <a:sym typeface="Verdana"/>
              </a:rPr>
              <a:t>Où en sommes-nous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pic>
        <p:nvPicPr>
          <p:cNvPr id="119" name="Google Shape;119;p18"/>
          <p:cNvPicPr preferRelativeResize="0"/>
          <p:nvPr/>
        </p:nvPicPr>
        <p:blipFill>
          <a:blip r:embed="rId3">
            <a:alphaModFix/>
          </a:blip>
          <a:stretch>
            <a:fillRect/>
          </a:stretch>
        </p:blipFill>
        <p:spPr>
          <a:xfrm>
            <a:off x="1111400" y="379775"/>
            <a:ext cx="1654876" cy="1034303"/>
          </a:xfrm>
          <a:prstGeom prst="rect">
            <a:avLst/>
          </a:prstGeom>
          <a:noFill/>
          <a:ln>
            <a:noFill/>
          </a:ln>
        </p:spPr>
      </p:pic>
      <p:pic>
        <p:nvPicPr>
          <p:cNvPr id="120" name="Google Shape;120;p18"/>
          <p:cNvPicPr preferRelativeResize="0"/>
          <p:nvPr/>
        </p:nvPicPr>
        <p:blipFill>
          <a:blip r:embed="rId4">
            <a:alphaModFix/>
          </a:blip>
          <a:stretch>
            <a:fillRect/>
          </a:stretch>
        </p:blipFill>
        <p:spPr>
          <a:xfrm>
            <a:off x="5812075" y="379775"/>
            <a:ext cx="2474079" cy="881900"/>
          </a:xfrm>
          <a:prstGeom prst="rect">
            <a:avLst/>
          </a:prstGeom>
          <a:noFill/>
          <a:ln>
            <a:noFill/>
          </a:ln>
        </p:spPr>
      </p:pic>
      <p:cxnSp>
        <p:nvCxnSpPr>
          <p:cNvPr id="121" name="Google Shape;121;p18"/>
          <p:cNvCxnSpPr/>
          <p:nvPr/>
        </p:nvCxnSpPr>
        <p:spPr>
          <a:xfrm>
            <a:off x="3136163" y="983725"/>
            <a:ext cx="2196900" cy="0"/>
          </a:xfrm>
          <a:prstGeom prst="straightConnector1">
            <a:avLst/>
          </a:prstGeom>
          <a:noFill/>
          <a:ln cap="flat" cmpd="sng" w="76200">
            <a:solidFill>
              <a:srgbClr val="7451EB"/>
            </a:solidFill>
            <a:prstDash val="solid"/>
            <a:round/>
            <a:headEnd len="med" w="med" type="none"/>
            <a:tailEnd len="med" w="med" type="triangle"/>
          </a:ln>
        </p:spPr>
      </p:cxnSp>
      <p:sp>
        <p:nvSpPr>
          <p:cNvPr id="122" name="Google Shape;122;p18"/>
          <p:cNvSpPr txBox="1"/>
          <p:nvPr/>
        </p:nvSpPr>
        <p:spPr>
          <a:xfrm>
            <a:off x="2669363" y="455975"/>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APPEL À PROJET </a:t>
            </a:r>
            <a:endParaRPr b="1" sz="1900">
              <a:latin typeface="Verdana"/>
              <a:ea typeface="Verdana"/>
              <a:cs typeface="Verdana"/>
              <a:sym typeface="Verdana"/>
            </a:endParaRPr>
          </a:p>
        </p:txBody>
      </p:sp>
      <p:cxnSp>
        <p:nvCxnSpPr>
          <p:cNvPr id="123" name="Google Shape;123;p18"/>
          <p:cNvCxnSpPr/>
          <p:nvPr/>
        </p:nvCxnSpPr>
        <p:spPr>
          <a:xfrm flipH="1">
            <a:off x="4060125" y="1167025"/>
            <a:ext cx="900" cy="345900"/>
          </a:xfrm>
          <a:prstGeom prst="straightConnector1">
            <a:avLst/>
          </a:prstGeom>
          <a:noFill/>
          <a:ln cap="flat" cmpd="sng" w="38100">
            <a:solidFill>
              <a:srgbClr val="7451EB"/>
            </a:solidFill>
            <a:prstDash val="solid"/>
            <a:round/>
            <a:headEnd len="med" w="med" type="none"/>
            <a:tailEnd len="med" w="med" type="triangle"/>
          </a:ln>
        </p:spPr>
      </p:cxnSp>
      <p:sp>
        <p:nvSpPr>
          <p:cNvPr id="124" name="Google Shape;124;p1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25" name="Google Shape;125;p18"/>
          <p:cNvSpPr txBox="1"/>
          <p:nvPr/>
        </p:nvSpPr>
        <p:spPr>
          <a:xfrm>
            <a:off x="1289475" y="1513350"/>
            <a:ext cx="6772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Faisabilité d’un </a:t>
            </a:r>
            <a:r>
              <a:rPr lang="fr" sz="2100">
                <a:solidFill>
                  <a:srgbClr val="7451EB"/>
                </a:solidFill>
                <a:latin typeface="Verdana"/>
                <a:ea typeface="Verdana"/>
                <a:cs typeface="Verdana"/>
                <a:sym typeface="Verdana"/>
              </a:rPr>
              <a:t>MOTEUR DE RECOMMANDATION</a:t>
            </a:r>
            <a:endParaRPr sz="2100">
              <a:solidFill>
                <a:srgbClr val="7451EB"/>
              </a:solidFill>
              <a:latin typeface="Verdana"/>
              <a:ea typeface="Verdana"/>
              <a:cs typeface="Verdana"/>
              <a:sym typeface="Verdana"/>
            </a:endParaRPr>
          </a:p>
        </p:txBody>
      </p:sp>
      <p:sp>
        <p:nvSpPr>
          <p:cNvPr id="126" name="Google Shape;126;p18"/>
          <p:cNvSpPr txBox="1"/>
          <p:nvPr/>
        </p:nvSpPr>
        <p:spPr>
          <a:xfrm>
            <a:off x="1434250" y="1821485"/>
            <a:ext cx="8016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solidFill>
                  <a:schemeClr val="dk2"/>
                </a:solidFill>
                <a:latin typeface="Verdana"/>
                <a:ea typeface="Verdana"/>
                <a:cs typeface="Verdana"/>
                <a:sym typeface="Verdana"/>
              </a:rPr>
              <a:t>(étude exploratoire des données + prototype)</a:t>
            </a:r>
            <a:endParaRPr sz="2100">
              <a:solidFill>
                <a:srgbClr val="7451EB"/>
              </a:solidFill>
              <a:latin typeface="Verdana"/>
              <a:ea typeface="Verdana"/>
              <a:cs typeface="Verdana"/>
              <a:sym typeface="Verdana"/>
            </a:endParaRPr>
          </a:p>
        </p:txBody>
      </p:sp>
      <p:sp>
        <p:nvSpPr>
          <p:cNvPr id="127" name="Google Shape;127;p18"/>
          <p:cNvSpPr txBox="1"/>
          <p:nvPr/>
        </p:nvSpPr>
        <p:spPr>
          <a:xfrm>
            <a:off x="1736225" y="2469010"/>
            <a:ext cx="5426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Prise de contact / Nettoyage des données</a:t>
            </a:r>
            <a:endParaRPr sz="1800">
              <a:latin typeface="Verdana"/>
              <a:ea typeface="Verdana"/>
              <a:cs typeface="Verdana"/>
              <a:sym typeface="Verdana"/>
            </a:endParaRPr>
          </a:p>
        </p:txBody>
      </p:sp>
      <p:sp>
        <p:nvSpPr>
          <p:cNvPr id="128" name="Google Shape;128;p18"/>
          <p:cNvSpPr txBox="1"/>
          <p:nvPr/>
        </p:nvSpPr>
        <p:spPr>
          <a:xfrm>
            <a:off x="1735450" y="2796540"/>
            <a:ext cx="45510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Analyses univariées (corrections)</a:t>
            </a:r>
            <a:endParaRPr sz="1800">
              <a:latin typeface="Verdana"/>
              <a:ea typeface="Verdana"/>
              <a:cs typeface="Verdana"/>
              <a:sym typeface="Verdana"/>
            </a:endParaRPr>
          </a:p>
        </p:txBody>
      </p:sp>
      <p:sp>
        <p:nvSpPr>
          <p:cNvPr id="129" name="Google Shape;129;p18"/>
          <p:cNvSpPr txBox="1"/>
          <p:nvPr/>
        </p:nvSpPr>
        <p:spPr>
          <a:xfrm>
            <a:off x="1735450" y="31013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Analyses bivariées (corrélations entre var.)</a:t>
            </a:r>
            <a:endParaRPr sz="1800">
              <a:latin typeface="Verdana"/>
              <a:ea typeface="Verdana"/>
              <a:cs typeface="Verdana"/>
              <a:sym typeface="Verdana"/>
            </a:endParaRPr>
          </a:p>
        </p:txBody>
      </p:sp>
      <p:sp>
        <p:nvSpPr>
          <p:cNvPr id="130" name="Google Shape;130;p18"/>
          <p:cNvSpPr txBox="1"/>
          <p:nvPr/>
        </p:nvSpPr>
        <p:spPr>
          <a:xfrm>
            <a:off x="1735450" y="3413760"/>
            <a:ext cx="61437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Utilisation d’un modèle ML (complétion de data)</a:t>
            </a:r>
            <a:endParaRPr sz="1800">
              <a:latin typeface="Verdana"/>
              <a:ea typeface="Verdana"/>
              <a:cs typeface="Verdana"/>
              <a:sym typeface="Verdana"/>
            </a:endParaRPr>
          </a:p>
        </p:txBody>
      </p:sp>
      <p:sp>
        <p:nvSpPr>
          <p:cNvPr id="131" name="Google Shape;131;p18"/>
          <p:cNvSpPr txBox="1"/>
          <p:nvPr/>
        </p:nvSpPr>
        <p:spPr>
          <a:xfrm>
            <a:off x="1735450" y="3733800"/>
            <a:ext cx="57855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5</a:t>
            </a:r>
            <a:r>
              <a:rPr b="1" lang="fr" sz="1800">
                <a:latin typeface="Verdana"/>
                <a:ea typeface="Verdana"/>
                <a:cs typeface="Verdana"/>
                <a:sym typeface="Verdana"/>
              </a:rPr>
              <a:t> </a:t>
            </a:r>
            <a:r>
              <a:rPr lang="fr" sz="1800">
                <a:latin typeface="Verdana"/>
                <a:ea typeface="Verdana"/>
                <a:cs typeface="Verdana"/>
                <a:sym typeface="Verdana"/>
              </a:rPr>
              <a:t>- Réalisation d’un prototype de moteur de rec.</a:t>
            </a:r>
            <a:endParaRPr sz="1800">
              <a:latin typeface="Verdana"/>
              <a:ea typeface="Verdana"/>
              <a:cs typeface="Verdana"/>
              <a:sym typeface="Verdana"/>
            </a:endParaRPr>
          </a:p>
        </p:txBody>
      </p:sp>
      <p:sp>
        <p:nvSpPr>
          <p:cNvPr id="132" name="Google Shape;132;p18"/>
          <p:cNvSpPr txBox="1"/>
          <p:nvPr/>
        </p:nvSpPr>
        <p:spPr>
          <a:xfrm>
            <a:off x="1735450" y="4046220"/>
            <a:ext cx="3636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6</a:t>
            </a:r>
            <a:r>
              <a:rPr b="1" lang="fr" sz="1800">
                <a:latin typeface="Verdana"/>
                <a:ea typeface="Verdana"/>
                <a:cs typeface="Verdana"/>
                <a:sym typeface="Verdana"/>
              </a:rPr>
              <a:t> </a:t>
            </a:r>
            <a:r>
              <a:rPr lang="fr" sz="1800">
                <a:latin typeface="Verdana"/>
                <a:ea typeface="Verdana"/>
                <a:cs typeface="Verdana"/>
                <a:sym typeface="Verdana"/>
              </a:rPr>
              <a:t>- Conclusion &amp; Perspectives</a:t>
            </a:r>
            <a:endParaRPr sz="1800">
              <a:latin typeface="Verdana"/>
              <a:ea typeface="Verdana"/>
              <a:cs typeface="Verdana"/>
              <a:sym typeface="Verdana"/>
            </a:endParaRPr>
          </a:p>
        </p:txBody>
      </p:sp>
      <p:sp>
        <p:nvSpPr>
          <p:cNvPr id="133" name="Google Shape;133;p18"/>
          <p:cNvSpPr/>
          <p:nvPr/>
        </p:nvSpPr>
        <p:spPr>
          <a:xfrm>
            <a:off x="1775450" y="2476650"/>
            <a:ext cx="53568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1775450" y="2819555"/>
            <a:ext cx="4343400" cy="3123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40" name="Google Shape;140;p19"/>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41" name="Google Shape;141;p19"/>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2</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UNIVARIÉES</a:t>
            </a:r>
            <a:endParaRPr>
              <a:latin typeface="Source Sans Pro"/>
              <a:ea typeface="Source Sans Pro"/>
              <a:cs typeface="Source Sans Pro"/>
              <a:sym typeface="Source Sans Pro"/>
            </a:endParaRPr>
          </a:p>
        </p:txBody>
      </p:sp>
      <p:sp>
        <p:nvSpPr>
          <p:cNvPr id="142" name="Google Shape;142;p19"/>
          <p:cNvSpPr txBox="1"/>
          <p:nvPr/>
        </p:nvSpPr>
        <p:spPr>
          <a:xfrm>
            <a:off x="4233125" y="407125"/>
            <a:ext cx="33381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Var. Qualitatives Texte</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43" name="Google Shape;143;p19"/>
          <p:cNvPicPr preferRelativeResize="0"/>
          <p:nvPr/>
        </p:nvPicPr>
        <p:blipFill>
          <a:blip r:embed="rId3">
            <a:alphaModFix/>
          </a:blip>
          <a:stretch>
            <a:fillRect/>
          </a:stretch>
        </p:blipFill>
        <p:spPr>
          <a:xfrm>
            <a:off x="194525" y="1023338"/>
            <a:ext cx="4877516" cy="1460575"/>
          </a:xfrm>
          <a:prstGeom prst="rect">
            <a:avLst/>
          </a:prstGeom>
          <a:noFill/>
          <a:ln>
            <a:noFill/>
          </a:ln>
        </p:spPr>
      </p:pic>
      <p:pic>
        <p:nvPicPr>
          <p:cNvPr id="144" name="Google Shape;144;p19"/>
          <p:cNvPicPr preferRelativeResize="0"/>
          <p:nvPr/>
        </p:nvPicPr>
        <p:blipFill>
          <a:blip r:embed="rId4">
            <a:alphaModFix/>
          </a:blip>
          <a:stretch>
            <a:fillRect/>
          </a:stretch>
        </p:blipFill>
        <p:spPr>
          <a:xfrm>
            <a:off x="194525" y="2788675"/>
            <a:ext cx="4805675" cy="1460550"/>
          </a:xfrm>
          <a:prstGeom prst="rect">
            <a:avLst/>
          </a:prstGeom>
          <a:noFill/>
          <a:ln>
            <a:noFill/>
          </a:ln>
        </p:spPr>
      </p:pic>
      <p:pic>
        <p:nvPicPr>
          <p:cNvPr id="145" name="Google Shape;145;p19"/>
          <p:cNvPicPr preferRelativeResize="0"/>
          <p:nvPr/>
        </p:nvPicPr>
        <p:blipFill>
          <a:blip r:embed="rId5">
            <a:alphaModFix/>
          </a:blip>
          <a:stretch>
            <a:fillRect/>
          </a:stretch>
        </p:blipFill>
        <p:spPr>
          <a:xfrm>
            <a:off x="5130890" y="1023350"/>
            <a:ext cx="2355711" cy="1460550"/>
          </a:xfrm>
          <a:prstGeom prst="rect">
            <a:avLst/>
          </a:prstGeom>
          <a:noFill/>
          <a:ln>
            <a:noFill/>
          </a:ln>
        </p:spPr>
      </p:pic>
      <p:sp>
        <p:nvSpPr>
          <p:cNvPr id="146" name="Google Shape;146;p19"/>
          <p:cNvSpPr txBox="1"/>
          <p:nvPr/>
        </p:nvSpPr>
        <p:spPr>
          <a:xfrm>
            <a:off x="6057325" y="302050"/>
            <a:ext cx="2528400" cy="61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et “Nova Group”</a:t>
            </a:r>
            <a:endParaRPr b="1">
              <a:solidFill>
                <a:srgbClr val="7451EB"/>
              </a:solidFill>
              <a:latin typeface="Source Sans Pro"/>
              <a:ea typeface="Source Sans Pro"/>
              <a:cs typeface="Source Sans Pro"/>
              <a:sym typeface="Source Sans Pro"/>
            </a:endParaRPr>
          </a:p>
        </p:txBody>
      </p:sp>
      <p:pic>
        <p:nvPicPr>
          <p:cNvPr id="147" name="Google Shape;147;p19"/>
          <p:cNvPicPr preferRelativeResize="0"/>
          <p:nvPr/>
        </p:nvPicPr>
        <p:blipFill>
          <a:blip r:embed="rId6">
            <a:alphaModFix/>
          </a:blip>
          <a:stretch>
            <a:fillRect/>
          </a:stretch>
        </p:blipFill>
        <p:spPr>
          <a:xfrm>
            <a:off x="5152600" y="2712500"/>
            <a:ext cx="2355700" cy="15824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53" name="Google Shape;153;p20"/>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54" name="Google Shape;154;p20"/>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2</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UNIVARIÉES</a:t>
            </a:r>
            <a:endParaRPr>
              <a:latin typeface="Source Sans Pro"/>
              <a:ea typeface="Source Sans Pro"/>
              <a:cs typeface="Source Sans Pro"/>
              <a:sym typeface="Source Sans Pro"/>
            </a:endParaRPr>
          </a:p>
        </p:txBody>
      </p:sp>
      <p:sp>
        <p:nvSpPr>
          <p:cNvPr id="155" name="Google Shape;155;p20"/>
          <p:cNvSpPr txBox="1"/>
          <p:nvPr/>
        </p:nvSpPr>
        <p:spPr>
          <a:xfrm>
            <a:off x="42331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Var. Quantitatives Discontinue</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56" name="Google Shape;156;p20"/>
          <p:cNvPicPr preferRelativeResize="0"/>
          <p:nvPr/>
        </p:nvPicPr>
        <p:blipFill>
          <a:blip r:embed="rId3">
            <a:alphaModFix/>
          </a:blip>
          <a:stretch>
            <a:fillRect/>
          </a:stretch>
        </p:blipFill>
        <p:spPr>
          <a:xfrm>
            <a:off x="152400" y="1320625"/>
            <a:ext cx="5205876" cy="2285875"/>
          </a:xfrm>
          <a:prstGeom prst="rect">
            <a:avLst/>
          </a:prstGeom>
          <a:noFill/>
          <a:ln cap="flat" cmpd="sng" w="9525">
            <a:solidFill>
              <a:srgbClr val="7451EB"/>
            </a:solidFill>
            <a:prstDash val="solid"/>
            <a:round/>
            <a:headEnd len="sm" w="sm" type="none"/>
            <a:tailEnd len="sm" w="sm" type="none"/>
          </a:ln>
        </p:spPr>
      </p:pic>
      <p:pic>
        <p:nvPicPr>
          <p:cNvPr id="157" name="Google Shape;157;p20"/>
          <p:cNvPicPr preferRelativeResize="0"/>
          <p:nvPr/>
        </p:nvPicPr>
        <p:blipFill>
          <a:blip r:embed="rId4">
            <a:alphaModFix/>
          </a:blip>
          <a:stretch>
            <a:fillRect/>
          </a:stretch>
        </p:blipFill>
        <p:spPr>
          <a:xfrm>
            <a:off x="5510675" y="1396825"/>
            <a:ext cx="3212700" cy="2304754"/>
          </a:xfrm>
          <a:prstGeom prst="rect">
            <a:avLst/>
          </a:prstGeom>
          <a:noFill/>
          <a:ln>
            <a:noFill/>
          </a:ln>
        </p:spPr>
      </p:pic>
      <p:sp>
        <p:nvSpPr>
          <p:cNvPr id="158" name="Google Shape;158;p20"/>
          <p:cNvSpPr txBox="1"/>
          <p:nvPr/>
        </p:nvSpPr>
        <p:spPr>
          <a:xfrm>
            <a:off x="2641400" y="3781150"/>
            <a:ext cx="33612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CORRECTION : </a:t>
            </a:r>
            <a:r>
              <a:rPr b="1" lang="fr">
                <a:solidFill>
                  <a:srgbClr val="CC0000"/>
                </a:solidFill>
                <a:latin typeface="Source Sans Pro"/>
                <a:ea typeface="Source Sans Pro"/>
                <a:cs typeface="Source Sans Pro"/>
                <a:sym typeface="Source Sans Pro"/>
              </a:rPr>
              <a:t>ÉLIMINATION D’OUTLIERS</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59" name="Google Shape;159;p20"/>
          <p:cNvSpPr txBox="1"/>
          <p:nvPr/>
        </p:nvSpPr>
        <p:spPr>
          <a:xfrm>
            <a:off x="3403400" y="4222400"/>
            <a:ext cx="15060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additives_n  &gt; </a:t>
            </a:r>
            <a:r>
              <a:rPr b="1" lang="fr">
                <a:solidFill>
                  <a:srgbClr val="CC0000"/>
                </a:solidFill>
                <a:latin typeface="Source Sans Pro"/>
                <a:ea typeface="Source Sans Pro"/>
                <a:cs typeface="Source Sans Pro"/>
                <a:sym typeface="Source Sans Pro"/>
              </a:rPr>
              <a:t>30</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cxnSp>
        <p:nvCxnSpPr>
          <p:cNvPr id="160" name="Google Shape;160;p20"/>
          <p:cNvCxnSpPr/>
          <p:nvPr/>
        </p:nvCxnSpPr>
        <p:spPr>
          <a:xfrm flipH="1" rot="10800000">
            <a:off x="1159050" y="3710500"/>
            <a:ext cx="11100" cy="466500"/>
          </a:xfrm>
          <a:prstGeom prst="straightConnector1">
            <a:avLst/>
          </a:prstGeom>
          <a:noFill/>
          <a:ln cap="flat" cmpd="sng" w="38100">
            <a:solidFill>
              <a:srgbClr val="CC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P2_2_EDA_2_Ana_Uni.ipynb</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p:txBody>
      </p:sp>
      <p:sp>
        <p:nvSpPr>
          <p:cNvPr id="166" name="Google Shape;166;p21"/>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67" name="Google Shape;167;p21"/>
          <p:cNvSpPr txBox="1"/>
          <p:nvPr/>
        </p:nvSpPr>
        <p:spPr>
          <a:xfrm>
            <a:off x="194525" y="407125"/>
            <a:ext cx="26658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500">
                <a:solidFill>
                  <a:srgbClr val="7451EB"/>
                </a:solidFill>
                <a:latin typeface="Source Sans Pro"/>
                <a:ea typeface="Source Sans Pro"/>
                <a:cs typeface="Source Sans Pro"/>
                <a:sym typeface="Source Sans Pro"/>
              </a:rPr>
              <a:t>Phase 2</a:t>
            </a:r>
            <a:r>
              <a:rPr lang="fr">
                <a:solidFill>
                  <a:srgbClr val="7451EB"/>
                </a:solidFill>
                <a:latin typeface="Source Sans Pro"/>
                <a:ea typeface="Source Sans Pro"/>
                <a:cs typeface="Source Sans Pro"/>
                <a:sym typeface="Source Sans Pro"/>
              </a:rPr>
              <a:t> </a:t>
            </a:r>
            <a:r>
              <a:rPr lang="fr">
                <a:latin typeface="Source Sans Pro"/>
                <a:ea typeface="Source Sans Pro"/>
                <a:cs typeface="Source Sans Pro"/>
                <a:sym typeface="Source Sans Pro"/>
              </a:rPr>
              <a:t>: Analyses UNIVARIÉES</a:t>
            </a:r>
            <a:endParaRPr>
              <a:latin typeface="Source Sans Pro"/>
              <a:ea typeface="Source Sans Pro"/>
              <a:cs typeface="Source Sans Pro"/>
              <a:sym typeface="Source Sans Pro"/>
            </a:endParaRPr>
          </a:p>
        </p:txBody>
      </p:sp>
      <p:sp>
        <p:nvSpPr>
          <p:cNvPr id="168" name="Google Shape;168;p21"/>
          <p:cNvSpPr txBox="1"/>
          <p:nvPr/>
        </p:nvSpPr>
        <p:spPr>
          <a:xfrm>
            <a:off x="4233125" y="407125"/>
            <a:ext cx="16536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Var. Quantitatives</a:t>
            </a:r>
            <a:endParaRPr>
              <a:latin typeface="Source Sans Pro"/>
              <a:ea typeface="Source Sans Pro"/>
              <a:cs typeface="Source Sans Pro"/>
              <a:sym typeface="Source Sans Pro"/>
            </a:endParaRPr>
          </a:p>
        </p:txBody>
      </p:sp>
      <p:sp>
        <p:nvSpPr>
          <p:cNvPr id="169" name="Google Shape;169;p21"/>
          <p:cNvSpPr txBox="1"/>
          <p:nvPr/>
        </p:nvSpPr>
        <p:spPr>
          <a:xfrm>
            <a:off x="490875" y="3964638"/>
            <a:ext cx="33612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CORRECTION : </a:t>
            </a:r>
            <a:r>
              <a:rPr b="1" lang="fr">
                <a:solidFill>
                  <a:srgbClr val="CC0000"/>
                </a:solidFill>
                <a:latin typeface="Source Sans Pro"/>
                <a:ea typeface="Source Sans Pro"/>
                <a:cs typeface="Source Sans Pro"/>
                <a:sym typeface="Source Sans Pro"/>
              </a:rPr>
              <a:t>ÉLIMINATION D’OUTLIERS</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70" name="Google Shape;170;p21"/>
          <p:cNvSpPr txBox="1"/>
          <p:nvPr/>
        </p:nvSpPr>
        <p:spPr>
          <a:xfrm>
            <a:off x="3978725" y="3964650"/>
            <a:ext cx="1991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energy_kcal </a:t>
            </a:r>
            <a:r>
              <a:rPr b="1" lang="fr">
                <a:solidFill>
                  <a:srgbClr val="7451EB"/>
                </a:solidFill>
                <a:latin typeface="Source Sans Pro"/>
                <a:ea typeface="Source Sans Pro"/>
                <a:cs typeface="Source Sans Pro"/>
                <a:sym typeface="Source Sans Pro"/>
              </a:rPr>
              <a:t>&gt; </a:t>
            </a:r>
            <a:r>
              <a:rPr b="1" lang="fr">
                <a:solidFill>
                  <a:srgbClr val="CC0000"/>
                </a:solidFill>
                <a:latin typeface="Source Sans Pro"/>
                <a:ea typeface="Source Sans Pro"/>
                <a:cs typeface="Source Sans Pro"/>
                <a:sym typeface="Source Sans Pro"/>
              </a:rPr>
              <a:t>1500</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71" name="Google Shape;171;p21"/>
          <p:cNvPicPr preferRelativeResize="0"/>
          <p:nvPr/>
        </p:nvPicPr>
        <p:blipFill>
          <a:blip r:embed="rId3">
            <a:alphaModFix/>
          </a:blip>
          <a:stretch>
            <a:fillRect/>
          </a:stretch>
        </p:blipFill>
        <p:spPr>
          <a:xfrm>
            <a:off x="490867" y="1674693"/>
            <a:ext cx="1991258" cy="2029900"/>
          </a:xfrm>
          <a:prstGeom prst="rect">
            <a:avLst/>
          </a:prstGeom>
          <a:noFill/>
          <a:ln cap="flat" cmpd="sng" w="9525">
            <a:solidFill>
              <a:srgbClr val="7451EB"/>
            </a:solidFill>
            <a:prstDash val="solid"/>
            <a:round/>
            <a:headEnd len="sm" w="sm" type="none"/>
            <a:tailEnd len="sm" w="sm" type="none"/>
          </a:ln>
        </p:spPr>
      </p:pic>
      <p:pic>
        <p:nvPicPr>
          <p:cNvPr id="172" name="Google Shape;172;p21"/>
          <p:cNvPicPr preferRelativeResize="0"/>
          <p:nvPr/>
        </p:nvPicPr>
        <p:blipFill>
          <a:blip r:embed="rId4">
            <a:alphaModFix/>
          </a:blip>
          <a:stretch>
            <a:fillRect/>
          </a:stretch>
        </p:blipFill>
        <p:spPr>
          <a:xfrm>
            <a:off x="2570975" y="1520300"/>
            <a:ext cx="6009190" cy="2175462"/>
          </a:xfrm>
          <a:prstGeom prst="rect">
            <a:avLst/>
          </a:prstGeom>
          <a:noFill/>
          <a:ln cap="flat" cmpd="sng" w="9525">
            <a:solidFill>
              <a:srgbClr val="7451EB"/>
            </a:solidFill>
            <a:prstDash val="solid"/>
            <a:round/>
            <a:headEnd len="sm" w="sm" type="none"/>
            <a:tailEnd len="sm" w="sm" type="none"/>
          </a:ln>
        </p:spPr>
      </p:pic>
      <p:sp>
        <p:nvSpPr>
          <p:cNvPr id="173" name="Google Shape;173;p21"/>
          <p:cNvSpPr txBox="1"/>
          <p:nvPr/>
        </p:nvSpPr>
        <p:spPr>
          <a:xfrm>
            <a:off x="490875" y="1040913"/>
            <a:ext cx="16536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Var. Énergétiques</a:t>
            </a:r>
            <a:endParaRPr>
              <a:latin typeface="Source Sans Pro"/>
              <a:ea typeface="Source Sans Pro"/>
              <a:cs typeface="Source Sans Pro"/>
              <a:sym typeface="Source Sans Pro"/>
            </a:endParaRPr>
          </a:p>
        </p:txBody>
      </p:sp>
      <p:sp>
        <p:nvSpPr>
          <p:cNvPr id="174" name="Google Shape;174;p21"/>
          <p:cNvSpPr txBox="1"/>
          <p:nvPr/>
        </p:nvSpPr>
        <p:spPr>
          <a:xfrm>
            <a:off x="6424200" y="1040925"/>
            <a:ext cx="21561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fr">
                <a:solidFill>
                  <a:srgbClr val="7451EB"/>
                </a:solidFill>
                <a:latin typeface="Source Sans Pro"/>
                <a:ea typeface="Source Sans Pro"/>
                <a:cs typeface="Source Sans Pro"/>
                <a:sym typeface="Source Sans Pro"/>
              </a:rPr>
              <a:t>Var. Nutritionnelles 100g</a:t>
            </a:r>
            <a:endParaRPr>
              <a:latin typeface="Source Sans Pro"/>
              <a:ea typeface="Source Sans Pro"/>
              <a:cs typeface="Source Sans Pro"/>
              <a:sym typeface="Source Sans Pro"/>
            </a:endParaRPr>
          </a:p>
        </p:txBody>
      </p:sp>
      <p:sp>
        <p:nvSpPr>
          <p:cNvPr id="175" name="Google Shape;175;p21"/>
          <p:cNvSpPr txBox="1"/>
          <p:nvPr/>
        </p:nvSpPr>
        <p:spPr>
          <a:xfrm>
            <a:off x="3978725" y="4393400"/>
            <a:ext cx="1991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energy_100g &gt; </a:t>
            </a:r>
            <a:r>
              <a:rPr b="1" lang="fr">
                <a:solidFill>
                  <a:srgbClr val="CC0000"/>
                </a:solidFill>
                <a:latin typeface="Source Sans Pro"/>
                <a:ea typeface="Source Sans Pro"/>
                <a:cs typeface="Source Sans Pro"/>
                <a:sym typeface="Source Sans Pro"/>
              </a:rPr>
              <a:t>6200</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76" name="Google Shape;176;p21"/>
          <p:cNvSpPr txBox="1"/>
          <p:nvPr/>
        </p:nvSpPr>
        <p:spPr>
          <a:xfrm>
            <a:off x="6340925" y="3964650"/>
            <a:ext cx="1352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7451EB"/>
                </a:solidFill>
                <a:latin typeface="Source Sans Pro"/>
                <a:ea typeface="Source Sans Pro"/>
                <a:cs typeface="Source Sans Pro"/>
                <a:sym typeface="Source Sans Pro"/>
              </a:rPr>
              <a:t>val_nutri </a:t>
            </a:r>
            <a:r>
              <a:rPr b="1" lang="fr">
                <a:solidFill>
                  <a:srgbClr val="7451EB"/>
                </a:solidFill>
                <a:latin typeface="Source Sans Pro"/>
                <a:ea typeface="Source Sans Pro"/>
                <a:cs typeface="Source Sans Pro"/>
                <a:sym typeface="Source Sans Pro"/>
              </a:rPr>
              <a:t>&gt; </a:t>
            </a:r>
            <a:r>
              <a:rPr b="1" lang="fr">
                <a:solidFill>
                  <a:srgbClr val="CC0000"/>
                </a:solidFill>
                <a:latin typeface="Source Sans Pro"/>
                <a:ea typeface="Source Sans Pro"/>
                <a:cs typeface="Source Sans Pro"/>
                <a:sym typeface="Source Sans Pro"/>
              </a:rPr>
              <a:t>100</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77" name="Google Shape;177;p21"/>
          <p:cNvSpPr txBox="1"/>
          <p:nvPr/>
        </p:nvSpPr>
        <p:spPr>
          <a:xfrm>
            <a:off x="6340925" y="4396900"/>
            <a:ext cx="1352400" cy="3801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7451EB"/>
                </a:solidFill>
                <a:latin typeface="Source Sans Pro"/>
                <a:ea typeface="Source Sans Pro"/>
                <a:cs typeface="Source Sans Pro"/>
                <a:sym typeface="Source Sans Pro"/>
              </a:rPr>
              <a:t>val_nutri &lt; </a:t>
            </a:r>
            <a:r>
              <a:rPr b="1" lang="fr">
                <a:solidFill>
                  <a:srgbClr val="CC0000"/>
                </a:solidFill>
                <a:latin typeface="Source Sans Pro"/>
                <a:ea typeface="Source Sans Pro"/>
                <a:cs typeface="Source Sans Pro"/>
                <a:sym typeface="Source Sans Pro"/>
              </a:rPr>
              <a:t>0</a:t>
            </a:r>
            <a:endParaRPr b="1">
              <a:solidFill>
                <a:srgbClr val="CC0000"/>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