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63" r:id="rId4"/>
    <p:sldId id="264" r:id="rId5"/>
    <p:sldId id="268" r:id="rId6"/>
    <p:sldId id="259" r:id="rId7"/>
    <p:sldId id="269" r:id="rId8"/>
    <p:sldId id="270" r:id="rId9"/>
    <p:sldId id="271" r:id="rId10"/>
    <p:sldId id="272" r:id="rId11"/>
    <p:sldId id="274" r:id="rId12"/>
    <p:sldId id="260" r:id="rId13"/>
    <p:sldId id="275" r:id="rId14"/>
    <p:sldId id="267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veland, Eliot" initials="CE" lastIdx="1" clrIdx="0">
    <p:extLst>
      <p:ext uri="{19B8F6BF-5375-455C-9EA6-DF929625EA0E}">
        <p15:presenceInfo xmlns:p15="http://schemas.microsoft.com/office/powerpoint/2012/main" userId="S-1-5-21-1177238915-1767777339-682003330-78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705"/>
  </p:normalViewPr>
  <p:slideViewPr>
    <p:cSldViewPr snapToGrid="0" snapToObjects="1">
      <p:cViewPr varScale="1">
        <p:scale>
          <a:sx n="82" d="100"/>
          <a:sy n="82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4:31:39.74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4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1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parency.org/en/cpi/2020" TargetMode="External"/><Relationship Id="rId7" Type="http://schemas.openxmlformats.org/officeDocument/2006/relationships/hyperlink" Target="http://www.kaggle.com/paultimothymooney/latitude-and-longitude-for-every-country-and-state" TargetMode="External"/><Relationship Id="rId2" Type="http://schemas.openxmlformats.org/officeDocument/2006/relationships/hyperlink" Target="http://transparenc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40470175/boxplot-outliers-labels-python" TargetMode="External"/><Relationship Id="rId5" Type="http://schemas.openxmlformats.org/officeDocument/2006/relationships/hyperlink" Target="http://saylordotorg.github.io/text_world-regional-geography-people-places-and-globalization/s05-04-regions-of-western-europe.html" TargetMode="External"/><Relationship Id="rId4" Type="http://schemas.openxmlformats.org/officeDocument/2006/relationships/hyperlink" Target="http://www.etiasvisa.com/schengen-visa/countr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s and thread forming a heptagon">
            <a:extLst>
              <a:ext uri="{FF2B5EF4-FFF2-40B4-BE49-F238E27FC236}">
                <a16:creationId xmlns:a16="http://schemas.microsoft.com/office/drawing/2014/main" id="{C53C5023-540F-4586-B82A-FA88262F0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b="615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97E7D-9508-D348-87B6-C251253D1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Autofit/>
          </a:bodyPr>
          <a:lstStyle/>
          <a:p>
            <a:r>
              <a:rPr lang="en-US" sz="4800" dirty="0"/>
              <a:t>Correlation of National level factors with Covid-19.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FC7EF-6AB9-DE4E-8D98-046A2DA15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Eliot Cleveland</a:t>
            </a:r>
          </a:p>
          <a:p>
            <a:r>
              <a:rPr lang="en-US" dirty="0">
                <a:solidFill>
                  <a:schemeClr val="tx1"/>
                </a:solidFill>
              </a:rPr>
              <a:t>Gina Freed</a:t>
            </a:r>
          </a:p>
          <a:p>
            <a:r>
              <a:rPr lang="en-US" dirty="0">
                <a:solidFill>
                  <a:schemeClr val="tx1"/>
                </a:solidFill>
              </a:rPr>
              <a:t>Marc Leslie</a:t>
            </a:r>
          </a:p>
        </p:txBody>
      </p:sp>
    </p:spTree>
    <p:extLst>
      <p:ext uri="{BB962C8B-B14F-4D97-AF65-F5344CB8AC3E}">
        <p14:creationId xmlns:p14="http://schemas.microsoft.com/office/powerpoint/2010/main" val="246935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397B-408C-184B-84D9-36085B7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Fun to look at, difficult to interpret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EA377-3663-4D80-B86B-D9B4F9DC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722" y="2103438"/>
            <a:ext cx="7214556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397B-408C-184B-84D9-36085B7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GDP &amp; HDI were most correlated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EA377-3663-4D80-B86B-D9B4F9DC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21" r="1440" b="9396"/>
          <a:stretch/>
        </p:blipFill>
        <p:spPr>
          <a:xfrm>
            <a:off x="6164428" y="2068663"/>
            <a:ext cx="5486401" cy="2817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3ADFD-17F1-4BD6-AE95-D8AAA80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3" y="2068664"/>
            <a:ext cx="5486401" cy="281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97DF-4CD2-DC48-B47A-02CEB01A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70B8-550E-6A4A-989D-A094EE84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55FA-B255-4160-98C1-DAF353F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CD7C0-FA1D-4BE3-B8C3-D6B328080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5165-02CA-4F0C-939D-C80C31C2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0F36-2335-4218-B022-09FDC81E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Uniformity in reporting was lacking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6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E368-CFB5-438B-A06D-ACA31B76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F56B-5D34-4959-9F23-F337D948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an information bias</a:t>
            </a:r>
          </a:p>
          <a:p>
            <a:pPr lvl="1"/>
            <a:r>
              <a:rPr lang="en-US" dirty="0"/>
              <a:t>Need data for percent positivity or tests per capita by county</a:t>
            </a:r>
          </a:p>
          <a:p>
            <a:pPr lvl="1"/>
            <a:r>
              <a:rPr lang="en-US" dirty="0"/>
              <a:t>Examples of this data fell woefully short but potentially could be piecemealed together</a:t>
            </a:r>
          </a:p>
          <a:p>
            <a:r>
              <a:rPr lang="en-US" dirty="0"/>
              <a:t>Look at more granular data</a:t>
            </a:r>
          </a:p>
          <a:p>
            <a:pPr lvl="1"/>
            <a:r>
              <a:rPr lang="en-US" dirty="0"/>
              <a:t>Lots of noise at the national level</a:t>
            </a:r>
          </a:p>
          <a:p>
            <a:pPr lvl="1"/>
            <a:r>
              <a:rPr lang="en-US" dirty="0"/>
              <a:t>Population/population density not well understood at national level</a:t>
            </a:r>
          </a:p>
          <a:p>
            <a:r>
              <a:rPr lang="en-US" dirty="0"/>
              <a:t>Need more vaccination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DC5A-3C82-41A1-AD7C-B6CB0A2D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C758-1007-49F2-8748-0CB75AC5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Marsja</a:t>
            </a:r>
            <a:r>
              <a:rPr lang="en-US" dirty="0"/>
              <a:t>, Erik. “Four Ways to Conduct One-Way ANOVA with Python.” </a:t>
            </a:r>
            <a:r>
              <a:rPr lang="en-US" i="1" dirty="0"/>
              <a:t>Erik </a:t>
            </a:r>
            <a:r>
              <a:rPr lang="en-US" i="1" dirty="0" err="1"/>
              <a:t>Marsja</a:t>
            </a:r>
            <a:r>
              <a:rPr lang="en-US" dirty="0"/>
              <a:t>, 19 Nov. 2020,</a:t>
            </a:r>
          </a:p>
          <a:p>
            <a:r>
              <a:rPr lang="en-US" dirty="0"/>
              <a:t>“2020 - CPI.” </a:t>
            </a:r>
            <a:r>
              <a:rPr lang="en-US" i="1" dirty="0">
                <a:hlinkClick r:id="rId2"/>
              </a:rPr>
              <a:t>Transparency.org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www.transparency.org/en/cpi/2020</a:t>
            </a:r>
            <a:r>
              <a:rPr lang="en-US" dirty="0"/>
              <a:t>.</a:t>
            </a:r>
          </a:p>
          <a:p>
            <a:r>
              <a:rPr lang="en-US" dirty="0"/>
              <a:t>“Schengen Countries: Visa Information for Schengen Area.” </a:t>
            </a:r>
            <a:r>
              <a:rPr lang="en-US" i="1" dirty="0"/>
              <a:t>ETIAS Visa Waiver for Europe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www.etiasvisa.com/schengen-visa/countries</a:t>
            </a:r>
            <a:r>
              <a:rPr lang="en-US" dirty="0"/>
              <a:t>.</a:t>
            </a:r>
          </a:p>
          <a:p>
            <a:r>
              <a:rPr lang="en-US" i="1" dirty="0"/>
              <a:t>Regions of Western Europe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saylordotorg.github.io/</a:t>
            </a:r>
            <a:r>
              <a:rPr lang="en-US" dirty="0" err="1">
                <a:hlinkClick r:id="rId5"/>
              </a:rPr>
              <a:t>text_world</a:t>
            </a:r>
            <a:r>
              <a:rPr lang="en-US" dirty="0">
                <a:hlinkClick r:id="rId5"/>
              </a:rPr>
              <a:t>-regional-geography-people-places-and-globalization/s05-04-regions-of-western-europe.html</a:t>
            </a:r>
            <a:r>
              <a:rPr lang="en-US" dirty="0"/>
              <a:t>.</a:t>
            </a:r>
          </a:p>
          <a:p>
            <a:r>
              <a:rPr lang="en-US" dirty="0"/>
              <a:t> “Boxplot : Outliers Labels Python.” Edited by Andrea </a:t>
            </a:r>
            <a:r>
              <a:rPr lang="en-US" dirty="0" err="1"/>
              <a:t>Blengino</a:t>
            </a:r>
            <a:r>
              <a:rPr lang="en-US" dirty="0"/>
              <a:t> 4, </a:t>
            </a:r>
            <a:r>
              <a:rPr lang="en-US" i="1" dirty="0"/>
              <a:t>Stack Overflow</a:t>
            </a:r>
            <a:r>
              <a:rPr lang="en-US" dirty="0"/>
              <a:t>, 7 Nov. 2016, 16:41, </a:t>
            </a:r>
            <a:r>
              <a:rPr lang="en-US" dirty="0">
                <a:hlinkClick r:id="rId6"/>
              </a:rPr>
              <a:t>stackoverflow.com/questions/40470175/boxplot-outliers-labels-python</a:t>
            </a:r>
            <a:r>
              <a:rPr lang="en-US" dirty="0"/>
              <a:t>.</a:t>
            </a:r>
          </a:p>
          <a:p>
            <a:r>
              <a:rPr lang="en-US" dirty="0"/>
              <a:t>Mooney, Paul. “Latitude and Longitude for Every Country and State.” </a:t>
            </a:r>
            <a:r>
              <a:rPr lang="en-US" i="1" dirty="0"/>
              <a:t>Kaggle</a:t>
            </a:r>
            <a:r>
              <a:rPr lang="en-US" dirty="0"/>
              <a:t>, 13 Mar. </a:t>
            </a:r>
            <a:r>
              <a:rPr lang="en-US"/>
              <a:t>2020, </a:t>
            </a:r>
            <a:r>
              <a:rPr lang="en-US">
                <a:hlinkClick r:id="rId7"/>
              </a:rPr>
              <a:t>www.kaggle.com/paultimothymooney/latitude-and-longitude-for-every-country-and-state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0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EEC9-A471-EB40-A3CE-DB1F502F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EEFB-E1D6-EE43-8E91-0D8B2E14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183086" cy="3849624"/>
          </a:xfrm>
        </p:spPr>
        <p:txBody>
          <a:bodyPr/>
          <a:lstStyle/>
          <a:p>
            <a:pPr lvl="0"/>
            <a:r>
              <a:rPr lang="en-US" sz="1600" dirty="0"/>
              <a:t>What’s going on in the data?</a:t>
            </a:r>
          </a:p>
          <a:p>
            <a:pPr lvl="1"/>
            <a:r>
              <a:rPr lang="en-US" sz="1400" dirty="0"/>
              <a:t>We thought richer and more developed countries should fair better during the pandemic, but…</a:t>
            </a:r>
          </a:p>
          <a:p>
            <a:pPr lvl="1"/>
            <a:r>
              <a:rPr lang="en-US" sz="1400" dirty="0"/>
              <a:t>We looked at various factors we believed might be at play</a:t>
            </a:r>
          </a:p>
          <a:p>
            <a:pPr lvl="2"/>
            <a:r>
              <a:rPr lang="en-US" sz="1300" dirty="0"/>
              <a:t>GDP, Population, Population Density</a:t>
            </a:r>
          </a:p>
          <a:p>
            <a:pPr lvl="2"/>
            <a:endParaRPr lang="en-US" sz="1300" dirty="0"/>
          </a:p>
          <a:p>
            <a:pPr lvl="2"/>
            <a:r>
              <a:rPr lang="en-US" sz="1300" dirty="0"/>
              <a:t>Corruption index, Human Decency index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Ultimately we believe that there may be information bias – higher GDP countries had better testing and reporting</a:t>
            </a:r>
          </a:p>
          <a:p>
            <a:pPr lvl="1"/>
            <a:r>
              <a:rPr lang="en-US" sz="1400" dirty="0"/>
              <a:t>Some evidence to support GDP and Population Density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9ECD5-F3EF-4B34-A867-568C89DA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69" y="2103120"/>
            <a:ext cx="3753519" cy="28151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B07951-EED8-4153-AAD8-7A3C0A0BD52E}"/>
              </a:ext>
            </a:extLst>
          </p:cNvPr>
          <p:cNvSpPr/>
          <p:nvPr/>
        </p:nvSpPr>
        <p:spPr>
          <a:xfrm>
            <a:off x="6630954" y="61374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Picture credit: </a:t>
            </a:r>
          </a:p>
          <a:p>
            <a:r>
              <a:rPr lang="en-US" sz="900" dirty="0"/>
              <a:t>https://www.vanityfair.com/news/2020/03/anthony-fauci-on-dealing-with-coronavirus-and-trump</a:t>
            </a:r>
          </a:p>
        </p:txBody>
      </p:sp>
    </p:spTree>
    <p:extLst>
      <p:ext uri="{BB962C8B-B14F-4D97-AF65-F5344CB8AC3E}">
        <p14:creationId xmlns:p14="http://schemas.microsoft.com/office/powerpoint/2010/main" val="20162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88FC-A47F-4E43-A39C-6EF120C8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55" y="511965"/>
            <a:ext cx="2805404" cy="13716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A10E0-4037-4869-99DE-B01012F38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83565"/>
            <a:ext cx="10058400" cy="344663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78D129-5310-4C86-9B22-4A24C713C771}"/>
              </a:ext>
            </a:extLst>
          </p:cNvPr>
          <p:cNvCxnSpPr/>
          <p:nvPr/>
        </p:nvCxnSpPr>
        <p:spPr>
          <a:xfrm>
            <a:off x="6095999" y="3694922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D37BE7-0B0F-4671-8552-FF5E3507A2A2}"/>
              </a:ext>
            </a:extLst>
          </p:cNvPr>
          <p:cNvCxnSpPr>
            <a:cxnSpLocks/>
          </p:cNvCxnSpPr>
          <p:nvPr/>
        </p:nvCxnSpPr>
        <p:spPr>
          <a:xfrm flipV="1">
            <a:off x="4618651" y="4005944"/>
            <a:ext cx="3004459" cy="3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7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4754-255B-4DCB-B53A-9ABA76A7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1BCF-0B1E-4775-B8BD-8CDDA264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461174"/>
          </a:xfrm>
        </p:spPr>
        <p:txBody>
          <a:bodyPr>
            <a:normAutofit/>
          </a:bodyPr>
          <a:lstStyle/>
          <a:p>
            <a:r>
              <a:rPr lang="en-US" dirty="0"/>
              <a:t>It was a big dataset, so we removed the extra data and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We merged with the transparency data, lost a few countries</a:t>
            </a:r>
          </a:p>
          <a:p>
            <a:r>
              <a:rPr lang="en-US" dirty="0"/>
              <a:t>Then got to work exploring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2FCDD-C417-4B89-829B-43D3DE9A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53220"/>
            <a:ext cx="8663353" cy="18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E2C-6581-40B9-ABCD-56D4F53D5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6E7A7-3322-48D9-8810-99A571545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397B-408C-184B-84D9-36085B7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GDP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AC2EEB-9339-4B70-AC7A-0E89321C9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175" y="2199065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3336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397B-408C-184B-84D9-36085B7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Population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6B7498-07C6-4EBB-9DB8-05CCF4E7D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175" y="2199065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44345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397B-408C-184B-84D9-36085B7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Transparency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2E526D-0C65-4239-B5F3-E0E13B25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175" y="2199065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14434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397B-408C-184B-84D9-36085B7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HDI (More Correlated)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60BB84-EAE0-4174-8A9F-300E38993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175" y="2199065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819376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C2E32"/>
      </a:dk2>
      <a:lt2>
        <a:srgbClr val="E8E3E2"/>
      </a:lt2>
      <a:accent1>
        <a:srgbClr val="16AFCD"/>
      </a:accent1>
      <a:accent2>
        <a:srgbClr val="20B690"/>
      </a:accent2>
      <a:accent3>
        <a:srgbClr val="2979E7"/>
      </a:accent3>
      <a:accent4>
        <a:srgbClr val="D51774"/>
      </a:accent4>
      <a:accent5>
        <a:srgbClr val="E72937"/>
      </a:accent5>
      <a:accent6>
        <a:srgbClr val="D55817"/>
      </a:accent6>
      <a:hlink>
        <a:srgbClr val="BF543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408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Avenir Next LT Pro</vt:lpstr>
      <vt:lpstr>Avenir Next LT Pro Light</vt:lpstr>
      <vt:lpstr>Garamond</vt:lpstr>
      <vt:lpstr>SavonVTI</vt:lpstr>
      <vt:lpstr>Correlation of National level factors with Covid-19.</vt:lpstr>
      <vt:lpstr>Motivation and Overall Summary</vt:lpstr>
      <vt:lpstr>Dataset</vt:lpstr>
      <vt:lpstr>Data clean up</vt:lpstr>
      <vt:lpstr>Data exploration</vt:lpstr>
      <vt:lpstr>Regression - GDP</vt:lpstr>
      <vt:lpstr>Regression – Population </vt:lpstr>
      <vt:lpstr>Regression – Transparency </vt:lpstr>
      <vt:lpstr>Regression – HDI (More Correlated)</vt:lpstr>
      <vt:lpstr>Maps – Fun to look at, difficult to interpret</vt:lpstr>
      <vt:lpstr>Maps – GDP &amp; HDI were most correlated</vt:lpstr>
      <vt:lpstr>Population</vt:lpstr>
      <vt:lpstr>Analysis</vt:lpstr>
      <vt:lpstr>Challenges</vt:lpstr>
      <vt:lpstr>Suggestions Future Research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of National level factors with Covid-19.</dc:title>
  <dc:creator>Gina Freed</dc:creator>
  <cp:lastModifiedBy>Cleveland, Eliot</cp:lastModifiedBy>
  <cp:revision>20</cp:revision>
  <dcterms:created xsi:type="dcterms:W3CDTF">2021-05-03T22:55:54Z</dcterms:created>
  <dcterms:modified xsi:type="dcterms:W3CDTF">2021-05-05T19:59:12Z</dcterms:modified>
</cp:coreProperties>
</file>