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64" r:id="rId2"/>
    <p:sldId id="278" r:id="rId3"/>
    <p:sldId id="277" r:id="rId4"/>
    <p:sldId id="276"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eveland, Eliot" initials="CE" lastIdx="1" clrIdx="0">
    <p:extLst>
      <p:ext uri="{19B8F6BF-5375-455C-9EA6-DF929625EA0E}">
        <p15:presenceInfo xmlns:p15="http://schemas.microsoft.com/office/powerpoint/2012/main" userId="S-1-5-21-1177238915-1767777339-682003330-787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34"/>
    <p:restoredTop sz="94718"/>
  </p:normalViewPr>
  <p:slideViewPr>
    <p:cSldViewPr snapToGrid="0" snapToObjects="1">
      <p:cViewPr varScale="1">
        <p:scale>
          <a:sx n="191" d="100"/>
          <a:sy n="191" d="100"/>
        </p:scale>
        <p:origin x="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5/5/21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7984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1163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22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5798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5/5/21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7124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02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288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4660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0069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5/5/21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7613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5/5/21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413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5/5/21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9068162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5"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4754-255B-4DCB-B53A-9ABA76A7539A}"/>
              </a:ext>
            </a:extLst>
          </p:cNvPr>
          <p:cNvSpPr>
            <a:spLocks noGrp="1"/>
          </p:cNvSpPr>
          <p:nvPr>
            <p:ph type="title"/>
          </p:nvPr>
        </p:nvSpPr>
        <p:spPr>
          <a:xfrm>
            <a:off x="389471" y="382290"/>
            <a:ext cx="10058400" cy="732343"/>
          </a:xfrm>
        </p:spPr>
        <p:txBody>
          <a:bodyPr/>
          <a:lstStyle/>
          <a:p>
            <a:r>
              <a:rPr lang="en-US" dirty="0"/>
              <a:t>Data clean up</a:t>
            </a:r>
          </a:p>
        </p:txBody>
      </p:sp>
      <p:sp>
        <p:nvSpPr>
          <p:cNvPr id="3" name="Content Placeholder 2">
            <a:extLst>
              <a:ext uri="{FF2B5EF4-FFF2-40B4-BE49-F238E27FC236}">
                <a16:creationId xmlns:a16="http://schemas.microsoft.com/office/drawing/2014/main" id="{16931BCF-0B1E-4775-B8BD-8CDDA2643136}"/>
              </a:ext>
            </a:extLst>
          </p:cNvPr>
          <p:cNvSpPr>
            <a:spLocks noGrp="1"/>
          </p:cNvSpPr>
          <p:nvPr>
            <p:ph idx="1"/>
          </p:nvPr>
        </p:nvSpPr>
        <p:spPr>
          <a:xfrm>
            <a:off x="389471" y="1495077"/>
            <a:ext cx="4536275" cy="4720329"/>
          </a:xfrm>
        </p:spPr>
        <p:txBody>
          <a:bodyPr>
            <a:normAutofit/>
          </a:bodyPr>
          <a:lstStyle/>
          <a:p>
            <a:r>
              <a:rPr lang="en-US" dirty="0"/>
              <a:t>1) Pull in the csv file with 85580 records across 60 columns.  Everything we tried to look at was general and murky.</a:t>
            </a:r>
          </a:p>
          <a:p>
            <a:r>
              <a:rPr lang="en-US" dirty="0"/>
              <a:t>2) Cut the down the data. We limited to the continent of Europe as of 4/30/2021 and were left with 48 records with 12 columns.</a:t>
            </a:r>
          </a:p>
          <a:p>
            <a:r>
              <a:rPr lang="en-US" dirty="0"/>
              <a:t>3) Renamed lots of fields because things like “</a:t>
            </a:r>
            <a:r>
              <a:rPr lang="en-US" dirty="0" err="1"/>
              <a:t>total_deaths_per_million</a:t>
            </a:r>
            <a:r>
              <a:rPr lang="en-US" dirty="0"/>
              <a:t>” were going to be horrible to query.</a:t>
            </a:r>
          </a:p>
          <a:p>
            <a:r>
              <a:rPr lang="en-US" dirty="0"/>
              <a:t>4) Merged via inner joins to add in corruption perception index and separate Europe into four regions.</a:t>
            </a:r>
          </a:p>
          <a:p>
            <a:r>
              <a:rPr lang="en-US" dirty="0"/>
              <a:t>6) Charts were throwing out errors, so we removed records with N/A values and were left with 40 records and 14 columns to work with.</a:t>
            </a:r>
          </a:p>
          <a:p>
            <a:endParaRPr lang="en-US" dirty="0"/>
          </a:p>
        </p:txBody>
      </p:sp>
      <p:pic>
        <p:nvPicPr>
          <p:cNvPr id="8" name="Picture 7" descr="Text&#10;&#10;Description automatically generated">
            <a:extLst>
              <a:ext uri="{FF2B5EF4-FFF2-40B4-BE49-F238E27FC236}">
                <a16:creationId xmlns:a16="http://schemas.microsoft.com/office/drawing/2014/main" id="{00B775E6-C05E-6044-A245-E36331BE2174}"/>
              </a:ext>
            </a:extLst>
          </p:cNvPr>
          <p:cNvPicPr>
            <a:picLocks noChangeAspect="1"/>
          </p:cNvPicPr>
          <p:nvPr/>
        </p:nvPicPr>
        <p:blipFill>
          <a:blip r:embed="rId2"/>
          <a:stretch>
            <a:fillRect/>
          </a:stretch>
        </p:blipFill>
        <p:spPr>
          <a:xfrm>
            <a:off x="4925745" y="1628566"/>
            <a:ext cx="6876783" cy="3889793"/>
          </a:xfrm>
          <a:prstGeom prst="rect">
            <a:avLst/>
          </a:prstGeom>
        </p:spPr>
      </p:pic>
    </p:spTree>
    <p:extLst>
      <p:ext uri="{BB962C8B-B14F-4D97-AF65-F5344CB8AC3E}">
        <p14:creationId xmlns:p14="http://schemas.microsoft.com/office/powerpoint/2010/main" val="106721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43FA-E26D-854D-9E34-F3CD00D5C95F}"/>
              </a:ext>
            </a:extLst>
          </p:cNvPr>
          <p:cNvSpPr>
            <a:spLocks noGrp="1"/>
          </p:cNvSpPr>
          <p:nvPr>
            <p:ph type="title"/>
          </p:nvPr>
        </p:nvSpPr>
        <p:spPr>
          <a:xfrm>
            <a:off x="379332" y="375928"/>
            <a:ext cx="10058400" cy="879181"/>
          </a:xfrm>
        </p:spPr>
        <p:txBody>
          <a:bodyPr/>
          <a:lstStyle/>
          <a:p>
            <a:r>
              <a:rPr lang="en-US" dirty="0"/>
              <a:t>A LOT OF NOTHING</a:t>
            </a:r>
          </a:p>
        </p:txBody>
      </p:sp>
      <p:pic>
        <p:nvPicPr>
          <p:cNvPr id="17" name="Picture 16" descr="Chart, scatter chart&#10;&#10;Description automatically generated">
            <a:extLst>
              <a:ext uri="{FF2B5EF4-FFF2-40B4-BE49-F238E27FC236}">
                <a16:creationId xmlns:a16="http://schemas.microsoft.com/office/drawing/2014/main" id="{2AA79E28-7D54-FC4E-AA50-B3D09EC7D818}"/>
              </a:ext>
            </a:extLst>
          </p:cNvPr>
          <p:cNvPicPr>
            <a:picLocks noChangeAspect="1"/>
          </p:cNvPicPr>
          <p:nvPr/>
        </p:nvPicPr>
        <p:blipFill>
          <a:blip r:embed="rId2"/>
          <a:stretch>
            <a:fillRect/>
          </a:stretch>
        </p:blipFill>
        <p:spPr>
          <a:xfrm>
            <a:off x="684600" y="2616376"/>
            <a:ext cx="2743200" cy="1828800"/>
          </a:xfrm>
          <a:prstGeom prst="rect">
            <a:avLst/>
          </a:prstGeom>
        </p:spPr>
      </p:pic>
      <p:pic>
        <p:nvPicPr>
          <p:cNvPr id="19" name="Picture 18" descr="Chart, scatter chart&#10;&#10;Description automatically generated">
            <a:extLst>
              <a:ext uri="{FF2B5EF4-FFF2-40B4-BE49-F238E27FC236}">
                <a16:creationId xmlns:a16="http://schemas.microsoft.com/office/drawing/2014/main" id="{331AE343-ECAD-474F-B2FE-DF068A353678}"/>
              </a:ext>
            </a:extLst>
          </p:cNvPr>
          <p:cNvPicPr>
            <a:picLocks noChangeAspect="1"/>
          </p:cNvPicPr>
          <p:nvPr/>
        </p:nvPicPr>
        <p:blipFill>
          <a:blip r:embed="rId3"/>
          <a:stretch>
            <a:fillRect/>
          </a:stretch>
        </p:blipFill>
        <p:spPr>
          <a:xfrm>
            <a:off x="684600" y="4602026"/>
            <a:ext cx="2743200" cy="1828800"/>
          </a:xfrm>
          <a:prstGeom prst="rect">
            <a:avLst/>
          </a:prstGeom>
        </p:spPr>
      </p:pic>
      <p:pic>
        <p:nvPicPr>
          <p:cNvPr id="21" name="Picture 20" descr="Chart, scatter chart&#10;&#10;Description automatically generated">
            <a:extLst>
              <a:ext uri="{FF2B5EF4-FFF2-40B4-BE49-F238E27FC236}">
                <a16:creationId xmlns:a16="http://schemas.microsoft.com/office/drawing/2014/main" id="{190CF0C2-C13F-D644-AB81-E7DC4BFD1CD7}"/>
              </a:ext>
            </a:extLst>
          </p:cNvPr>
          <p:cNvPicPr>
            <a:picLocks noChangeAspect="1"/>
          </p:cNvPicPr>
          <p:nvPr/>
        </p:nvPicPr>
        <p:blipFill>
          <a:blip r:embed="rId4"/>
          <a:stretch>
            <a:fillRect/>
          </a:stretch>
        </p:blipFill>
        <p:spPr>
          <a:xfrm>
            <a:off x="4582568" y="2616376"/>
            <a:ext cx="2743200" cy="1828800"/>
          </a:xfrm>
          <a:prstGeom prst="rect">
            <a:avLst/>
          </a:prstGeom>
        </p:spPr>
      </p:pic>
      <p:pic>
        <p:nvPicPr>
          <p:cNvPr id="23" name="Picture 22" descr="Chart, scatter chart&#10;&#10;Description automatically generated">
            <a:extLst>
              <a:ext uri="{FF2B5EF4-FFF2-40B4-BE49-F238E27FC236}">
                <a16:creationId xmlns:a16="http://schemas.microsoft.com/office/drawing/2014/main" id="{312BB446-BEE3-FE48-A281-248A2FB1AB2C}"/>
              </a:ext>
            </a:extLst>
          </p:cNvPr>
          <p:cNvPicPr>
            <a:picLocks noChangeAspect="1"/>
          </p:cNvPicPr>
          <p:nvPr/>
        </p:nvPicPr>
        <p:blipFill>
          <a:blip r:embed="rId5"/>
          <a:stretch>
            <a:fillRect/>
          </a:stretch>
        </p:blipFill>
        <p:spPr>
          <a:xfrm>
            <a:off x="4582568" y="4602026"/>
            <a:ext cx="2743200" cy="1828800"/>
          </a:xfrm>
          <a:prstGeom prst="rect">
            <a:avLst/>
          </a:prstGeom>
        </p:spPr>
      </p:pic>
      <p:pic>
        <p:nvPicPr>
          <p:cNvPr id="25" name="Picture 24" descr="Chart, scatter chart&#10;&#10;Description automatically generated">
            <a:extLst>
              <a:ext uri="{FF2B5EF4-FFF2-40B4-BE49-F238E27FC236}">
                <a16:creationId xmlns:a16="http://schemas.microsoft.com/office/drawing/2014/main" id="{5A04BDAB-639D-9842-A757-7D3DE3633463}"/>
              </a:ext>
            </a:extLst>
          </p:cNvPr>
          <p:cNvPicPr>
            <a:picLocks noChangeAspect="1"/>
          </p:cNvPicPr>
          <p:nvPr/>
        </p:nvPicPr>
        <p:blipFill>
          <a:blip r:embed="rId6"/>
          <a:stretch>
            <a:fillRect/>
          </a:stretch>
        </p:blipFill>
        <p:spPr>
          <a:xfrm>
            <a:off x="8480536" y="2616376"/>
            <a:ext cx="2743200" cy="1828800"/>
          </a:xfrm>
          <a:prstGeom prst="rect">
            <a:avLst/>
          </a:prstGeom>
        </p:spPr>
      </p:pic>
      <p:pic>
        <p:nvPicPr>
          <p:cNvPr id="27" name="Picture 26" descr="Chart, scatter chart&#10;&#10;Description automatically generated">
            <a:extLst>
              <a:ext uri="{FF2B5EF4-FFF2-40B4-BE49-F238E27FC236}">
                <a16:creationId xmlns:a16="http://schemas.microsoft.com/office/drawing/2014/main" id="{BBC76667-9EEB-7F4C-99C3-4BA8F8B0904F}"/>
              </a:ext>
            </a:extLst>
          </p:cNvPr>
          <p:cNvPicPr>
            <a:picLocks noChangeAspect="1"/>
          </p:cNvPicPr>
          <p:nvPr/>
        </p:nvPicPr>
        <p:blipFill>
          <a:blip r:embed="rId7"/>
          <a:stretch>
            <a:fillRect/>
          </a:stretch>
        </p:blipFill>
        <p:spPr>
          <a:xfrm>
            <a:off x="8480536" y="4602026"/>
            <a:ext cx="2743200" cy="1828800"/>
          </a:xfrm>
          <a:prstGeom prst="rect">
            <a:avLst/>
          </a:prstGeom>
          <a:ln w="44450" cmpd="thickThin">
            <a:solidFill>
              <a:schemeClr val="accent1">
                <a:alpha val="0"/>
              </a:schemeClr>
            </a:solidFill>
            <a:extLst>
              <a:ext uri="{C807C97D-BFC1-408E-A445-0C87EB9F89A2}">
                <ask:lineSketchStyleProps xmlns:ask="http://schemas.microsoft.com/office/drawing/2018/sketchyshapes" sd="1219033472">
                  <a:custGeom>
                    <a:avLst/>
                    <a:gdLst>
                      <a:gd name="connsiteX0" fmla="*/ 0 w 2743200"/>
                      <a:gd name="connsiteY0" fmla="*/ 0 h 1828800"/>
                      <a:gd name="connsiteX1" fmla="*/ 2743200 w 2743200"/>
                      <a:gd name="connsiteY1" fmla="*/ 0 h 1828800"/>
                      <a:gd name="connsiteX2" fmla="*/ 2743200 w 2743200"/>
                      <a:gd name="connsiteY2" fmla="*/ 1828800 h 1828800"/>
                      <a:gd name="connsiteX3" fmla="*/ 0 w 2743200"/>
                      <a:gd name="connsiteY3" fmla="*/ 1828800 h 1828800"/>
                      <a:gd name="connsiteX4" fmla="*/ 0 w 27432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1828800" fill="none" extrusionOk="0">
                        <a:moveTo>
                          <a:pt x="0" y="0"/>
                        </a:moveTo>
                        <a:cubicBezTo>
                          <a:pt x="557698" y="-49533"/>
                          <a:pt x="1714911" y="-14809"/>
                          <a:pt x="2743200" y="0"/>
                        </a:cubicBezTo>
                        <a:cubicBezTo>
                          <a:pt x="2636599" y="367117"/>
                          <a:pt x="2853145" y="984081"/>
                          <a:pt x="2743200" y="1828800"/>
                        </a:cubicBezTo>
                        <a:cubicBezTo>
                          <a:pt x="2370134" y="1780569"/>
                          <a:pt x="535906" y="1913255"/>
                          <a:pt x="0" y="1828800"/>
                        </a:cubicBezTo>
                        <a:cubicBezTo>
                          <a:pt x="-74709" y="1288832"/>
                          <a:pt x="115789" y="437046"/>
                          <a:pt x="0" y="0"/>
                        </a:cubicBezTo>
                        <a:close/>
                      </a:path>
                      <a:path w="2743200" h="1828800" stroke="0" extrusionOk="0">
                        <a:moveTo>
                          <a:pt x="0" y="0"/>
                        </a:moveTo>
                        <a:cubicBezTo>
                          <a:pt x="510230" y="118645"/>
                          <a:pt x="2203280" y="116012"/>
                          <a:pt x="2743200" y="0"/>
                        </a:cubicBezTo>
                        <a:cubicBezTo>
                          <a:pt x="2764206" y="662342"/>
                          <a:pt x="2879095" y="1373568"/>
                          <a:pt x="2743200" y="1828800"/>
                        </a:cubicBezTo>
                        <a:cubicBezTo>
                          <a:pt x="1393899" y="1963400"/>
                          <a:pt x="301312" y="1671604"/>
                          <a:pt x="0" y="1828800"/>
                        </a:cubicBezTo>
                        <a:cubicBezTo>
                          <a:pt x="-8667" y="1207121"/>
                          <a:pt x="84160" y="722087"/>
                          <a:pt x="0" y="0"/>
                        </a:cubicBezTo>
                        <a:close/>
                      </a:path>
                    </a:pathLst>
                  </a:custGeom>
                  <ask:type>
                    <ask:lineSketchNone/>
                  </ask:type>
                </ask:lineSketchStyleProps>
              </a:ext>
            </a:extLst>
          </a:ln>
        </p:spPr>
      </p:pic>
      <p:sp>
        <p:nvSpPr>
          <p:cNvPr id="28" name="TextBox 27">
            <a:extLst>
              <a:ext uri="{FF2B5EF4-FFF2-40B4-BE49-F238E27FC236}">
                <a16:creationId xmlns:a16="http://schemas.microsoft.com/office/drawing/2014/main" id="{67B81ADB-47D3-F843-AD2D-2D4E7CC15488}"/>
              </a:ext>
            </a:extLst>
          </p:cNvPr>
          <p:cNvSpPr txBox="1"/>
          <p:nvPr/>
        </p:nvSpPr>
        <p:spPr>
          <a:xfrm>
            <a:off x="740864" y="1428333"/>
            <a:ext cx="10932754" cy="923330"/>
          </a:xfrm>
          <a:prstGeom prst="rect">
            <a:avLst/>
          </a:prstGeom>
          <a:noFill/>
        </p:spPr>
        <p:txBody>
          <a:bodyPr wrap="square" rtlCol="0">
            <a:spAutoFit/>
          </a:bodyPr>
          <a:lstStyle/>
          <a:p>
            <a:r>
              <a:rPr lang="en-US" dirty="0"/>
              <a:t>Creating scatter plots to see the relationship between GDP, Human Development Index (HDI) and Corruption perception showed ups that there was little to no correlation between any of these metrics and Cases or Deaths per million.</a:t>
            </a:r>
          </a:p>
        </p:txBody>
      </p:sp>
      <p:sp>
        <p:nvSpPr>
          <p:cNvPr id="29" name="TextBox 28">
            <a:extLst>
              <a:ext uri="{FF2B5EF4-FFF2-40B4-BE49-F238E27FC236}">
                <a16:creationId xmlns:a16="http://schemas.microsoft.com/office/drawing/2014/main" id="{9FF93891-26F9-FE4A-8B95-9C8312AF2BDA}"/>
              </a:ext>
            </a:extLst>
          </p:cNvPr>
          <p:cNvSpPr txBox="1"/>
          <p:nvPr/>
        </p:nvSpPr>
        <p:spPr>
          <a:xfrm>
            <a:off x="2869782" y="4260384"/>
            <a:ext cx="567327" cy="215444"/>
          </a:xfrm>
          <a:prstGeom prst="rect">
            <a:avLst/>
          </a:prstGeom>
          <a:noFill/>
        </p:spPr>
        <p:txBody>
          <a:bodyPr wrap="square" rtlCol="0">
            <a:spAutoFit/>
          </a:bodyPr>
          <a:lstStyle/>
          <a:p>
            <a:r>
              <a:rPr lang="en-US" sz="800" dirty="0">
                <a:solidFill>
                  <a:srgbClr val="FF0000"/>
                </a:solidFill>
              </a:rPr>
              <a:t>r</a:t>
            </a:r>
            <a:r>
              <a:rPr lang="en-US" sz="800" baseline="30000" dirty="0">
                <a:solidFill>
                  <a:srgbClr val="FF0000"/>
                </a:solidFill>
              </a:rPr>
              <a:t>2</a:t>
            </a:r>
            <a:r>
              <a:rPr lang="en-US" sz="800" dirty="0">
                <a:solidFill>
                  <a:srgbClr val="FF0000"/>
                </a:solidFill>
              </a:rPr>
              <a:t> = 0.0 </a:t>
            </a:r>
          </a:p>
        </p:txBody>
      </p:sp>
      <p:sp>
        <p:nvSpPr>
          <p:cNvPr id="30" name="TextBox 29">
            <a:extLst>
              <a:ext uri="{FF2B5EF4-FFF2-40B4-BE49-F238E27FC236}">
                <a16:creationId xmlns:a16="http://schemas.microsoft.com/office/drawing/2014/main" id="{EC16F38D-77CB-3A41-BABE-7248F569A134}"/>
              </a:ext>
            </a:extLst>
          </p:cNvPr>
          <p:cNvSpPr txBox="1"/>
          <p:nvPr/>
        </p:nvSpPr>
        <p:spPr>
          <a:xfrm>
            <a:off x="2783247" y="6276685"/>
            <a:ext cx="644553" cy="215444"/>
          </a:xfrm>
          <a:prstGeom prst="rect">
            <a:avLst/>
          </a:prstGeom>
          <a:noFill/>
        </p:spPr>
        <p:txBody>
          <a:bodyPr wrap="square" rtlCol="0">
            <a:spAutoFit/>
          </a:bodyPr>
          <a:lstStyle/>
          <a:p>
            <a:pPr algn="r"/>
            <a:r>
              <a:rPr lang="en-US" sz="800" dirty="0">
                <a:solidFill>
                  <a:srgbClr val="FF0000"/>
                </a:solidFill>
              </a:rPr>
              <a:t>r</a:t>
            </a:r>
            <a:r>
              <a:rPr lang="en-US" sz="800" baseline="30000" dirty="0">
                <a:solidFill>
                  <a:srgbClr val="FF0000"/>
                </a:solidFill>
              </a:rPr>
              <a:t>2</a:t>
            </a:r>
            <a:r>
              <a:rPr lang="en-US" sz="800" dirty="0">
                <a:solidFill>
                  <a:srgbClr val="FF0000"/>
                </a:solidFill>
              </a:rPr>
              <a:t> = 0.08 </a:t>
            </a:r>
          </a:p>
        </p:txBody>
      </p:sp>
      <p:sp>
        <p:nvSpPr>
          <p:cNvPr id="31" name="TextBox 30">
            <a:extLst>
              <a:ext uri="{FF2B5EF4-FFF2-40B4-BE49-F238E27FC236}">
                <a16:creationId xmlns:a16="http://schemas.microsoft.com/office/drawing/2014/main" id="{2B6263E9-1B93-1F46-8983-FAD6103EE508}"/>
              </a:ext>
            </a:extLst>
          </p:cNvPr>
          <p:cNvSpPr txBox="1"/>
          <p:nvPr/>
        </p:nvSpPr>
        <p:spPr>
          <a:xfrm>
            <a:off x="6767750" y="4290894"/>
            <a:ext cx="567327" cy="215444"/>
          </a:xfrm>
          <a:prstGeom prst="rect">
            <a:avLst/>
          </a:prstGeom>
          <a:noFill/>
        </p:spPr>
        <p:txBody>
          <a:bodyPr wrap="square" rtlCol="0">
            <a:spAutoFit/>
          </a:bodyPr>
          <a:lstStyle/>
          <a:p>
            <a:r>
              <a:rPr lang="en-US" sz="800" dirty="0">
                <a:solidFill>
                  <a:srgbClr val="FF0000"/>
                </a:solidFill>
              </a:rPr>
              <a:t>r</a:t>
            </a:r>
            <a:r>
              <a:rPr lang="en-US" sz="800" baseline="30000" dirty="0">
                <a:solidFill>
                  <a:srgbClr val="FF0000"/>
                </a:solidFill>
              </a:rPr>
              <a:t>2</a:t>
            </a:r>
            <a:r>
              <a:rPr lang="en-US" sz="800" dirty="0">
                <a:solidFill>
                  <a:srgbClr val="FF0000"/>
                </a:solidFill>
              </a:rPr>
              <a:t> = 0.0 </a:t>
            </a:r>
          </a:p>
        </p:txBody>
      </p:sp>
      <p:sp>
        <p:nvSpPr>
          <p:cNvPr id="32" name="TextBox 31">
            <a:extLst>
              <a:ext uri="{FF2B5EF4-FFF2-40B4-BE49-F238E27FC236}">
                <a16:creationId xmlns:a16="http://schemas.microsoft.com/office/drawing/2014/main" id="{DB22CBBD-FCE5-F74C-BE83-C33B3ABEB024}"/>
              </a:ext>
            </a:extLst>
          </p:cNvPr>
          <p:cNvSpPr txBox="1"/>
          <p:nvPr/>
        </p:nvSpPr>
        <p:spPr>
          <a:xfrm>
            <a:off x="6734523" y="6276685"/>
            <a:ext cx="591245" cy="215444"/>
          </a:xfrm>
          <a:prstGeom prst="rect">
            <a:avLst/>
          </a:prstGeom>
          <a:noFill/>
        </p:spPr>
        <p:txBody>
          <a:bodyPr wrap="square" rtlCol="0">
            <a:spAutoFit/>
          </a:bodyPr>
          <a:lstStyle/>
          <a:p>
            <a:pPr algn="r"/>
            <a:r>
              <a:rPr lang="en-US" sz="800" dirty="0">
                <a:solidFill>
                  <a:srgbClr val="FF0000"/>
                </a:solidFill>
              </a:rPr>
              <a:t>r</a:t>
            </a:r>
            <a:r>
              <a:rPr lang="en-US" sz="800" baseline="30000" dirty="0">
                <a:solidFill>
                  <a:srgbClr val="FF0000"/>
                </a:solidFill>
              </a:rPr>
              <a:t>2</a:t>
            </a:r>
            <a:r>
              <a:rPr lang="en-US" sz="800" dirty="0">
                <a:solidFill>
                  <a:srgbClr val="FF0000"/>
                </a:solidFill>
              </a:rPr>
              <a:t> = 0.02 </a:t>
            </a:r>
          </a:p>
        </p:txBody>
      </p:sp>
      <p:sp>
        <p:nvSpPr>
          <p:cNvPr id="33" name="TextBox 32">
            <a:extLst>
              <a:ext uri="{FF2B5EF4-FFF2-40B4-BE49-F238E27FC236}">
                <a16:creationId xmlns:a16="http://schemas.microsoft.com/office/drawing/2014/main" id="{5E3C1406-ECC9-404E-B5F5-D0F7877050E7}"/>
              </a:ext>
            </a:extLst>
          </p:cNvPr>
          <p:cNvSpPr txBox="1"/>
          <p:nvPr/>
        </p:nvSpPr>
        <p:spPr>
          <a:xfrm>
            <a:off x="10656409" y="4305325"/>
            <a:ext cx="567327" cy="215444"/>
          </a:xfrm>
          <a:prstGeom prst="rect">
            <a:avLst/>
          </a:prstGeom>
          <a:noFill/>
        </p:spPr>
        <p:txBody>
          <a:bodyPr wrap="square" rtlCol="0">
            <a:spAutoFit/>
          </a:bodyPr>
          <a:lstStyle/>
          <a:p>
            <a:r>
              <a:rPr lang="en-US" sz="800" dirty="0">
                <a:solidFill>
                  <a:srgbClr val="FF0000"/>
                </a:solidFill>
              </a:rPr>
              <a:t>r</a:t>
            </a:r>
            <a:r>
              <a:rPr lang="en-US" sz="800" baseline="30000" dirty="0">
                <a:solidFill>
                  <a:srgbClr val="FF0000"/>
                </a:solidFill>
              </a:rPr>
              <a:t>2</a:t>
            </a:r>
            <a:r>
              <a:rPr lang="en-US" sz="800" dirty="0">
                <a:solidFill>
                  <a:srgbClr val="FF0000"/>
                </a:solidFill>
              </a:rPr>
              <a:t> = 0.0 </a:t>
            </a:r>
          </a:p>
        </p:txBody>
      </p:sp>
      <p:sp>
        <p:nvSpPr>
          <p:cNvPr id="34" name="TextBox 33">
            <a:extLst>
              <a:ext uri="{FF2B5EF4-FFF2-40B4-BE49-F238E27FC236}">
                <a16:creationId xmlns:a16="http://schemas.microsoft.com/office/drawing/2014/main" id="{33BBB4D5-5CD4-AF48-B0DE-B3DB0A22F693}"/>
              </a:ext>
            </a:extLst>
          </p:cNvPr>
          <p:cNvSpPr txBox="1"/>
          <p:nvPr/>
        </p:nvSpPr>
        <p:spPr>
          <a:xfrm>
            <a:off x="10625905" y="6276685"/>
            <a:ext cx="591245" cy="215444"/>
          </a:xfrm>
          <a:prstGeom prst="rect">
            <a:avLst/>
          </a:prstGeom>
          <a:noFill/>
        </p:spPr>
        <p:txBody>
          <a:bodyPr wrap="square" rtlCol="0">
            <a:spAutoFit/>
          </a:bodyPr>
          <a:lstStyle/>
          <a:p>
            <a:r>
              <a:rPr lang="en-US" sz="800" dirty="0">
                <a:solidFill>
                  <a:srgbClr val="FF0000"/>
                </a:solidFill>
              </a:rPr>
              <a:t>r</a:t>
            </a:r>
            <a:r>
              <a:rPr lang="en-US" sz="800" baseline="30000" dirty="0">
                <a:solidFill>
                  <a:srgbClr val="FF0000"/>
                </a:solidFill>
              </a:rPr>
              <a:t>2</a:t>
            </a:r>
            <a:r>
              <a:rPr lang="en-US" sz="800" dirty="0">
                <a:solidFill>
                  <a:srgbClr val="FF0000"/>
                </a:solidFill>
              </a:rPr>
              <a:t> = 0.13 </a:t>
            </a:r>
          </a:p>
        </p:txBody>
      </p:sp>
    </p:spTree>
    <p:extLst>
      <p:ext uri="{BB962C8B-B14F-4D97-AF65-F5344CB8AC3E}">
        <p14:creationId xmlns:p14="http://schemas.microsoft.com/office/powerpoint/2010/main" val="3688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6D8F-5E8F-B444-9A01-2FBB11A0F1F1}"/>
              </a:ext>
            </a:extLst>
          </p:cNvPr>
          <p:cNvSpPr>
            <a:spLocks noGrp="1"/>
          </p:cNvSpPr>
          <p:nvPr>
            <p:ph type="title"/>
          </p:nvPr>
        </p:nvSpPr>
        <p:spPr>
          <a:xfrm>
            <a:off x="386006" y="398114"/>
            <a:ext cx="10058400" cy="692297"/>
          </a:xfrm>
        </p:spPr>
        <p:txBody>
          <a:bodyPr>
            <a:normAutofit/>
          </a:bodyPr>
          <a:lstStyle/>
          <a:p>
            <a:r>
              <a:rPr lang="en-US" dirty="0"/>
              <a:t>Stacking Up the Boxes</a:t>
            </a:r>
          </a:p>
        </p:txBody>
      </p:sp>
      <p:pic>
        <p:nvPicPr>
          <p:cNvPr id="7" name="Picture 6" descr="Chart, box and whisker chart&#10;&#10;Description automatically generated">
            <a:extLst>
              <a:ext uri="{FF2B5EF4-FFF2-40B4-BE49-F238E27FC236}">
                <a16:creationId xmlns:a16="http://schemas.microsoft.com/office/drawing/2014/main" id="{3816175B-E468-7046-AC68-744DC26D4C8D}"/>
              </a:ext>
            </a:extLst>
          </p:cNvPr>
          <p:cNvPicPr>
            <a:picLocks noChangeAspect="1"/>
          </p:cNvPicPr>
          <p:nvPr/>
        </p:nvPicPr>
        <p:blipFill>
          <a:blip r:embed="rId2"/>
          <a:stretch>
            <a:fillRect/>
          </a:stretch>
        </p:blipFill>
        <p:spPr>
          <a:xfrm>
            <a:off x="6353800" y="1388287"/>
            <a:ext cx="5157216" cy="3438144"/>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A1965AAD-EE3B-094A-AB3F-9E124D62ADB4}"/>
              </a:ext>
            </a:extLst>
          </p:cNvPr>
          <p:cNvPicPr>
            <a:picLocks noChangeAspect="1"/>
          </p:cNvPicPr>
          <p:nvPr/>
        </p:nvPicPr>
        <p:blipFill>
          <a:blip r:embed="rId3"/>
          <a:stretch>
            <a:fillRect/>
          </a:stretch>
        </p:blipFill>
        <p:spPr>
          <a:xfrm>
            <a:off x="680984" y="1388287"/>
            <a:ext cx="5157216" cy="3438144"/>
          </a:xfrm>
          <a:prstGeom prst="rect">
            <a:avLst/>
          </a:prstGeom>
        </p:spPr>
      </p:pic>
      <p:sp>
        <p:nvSpPr>
          <p:cNvPr id="10" name="TextBox 9">
            <a:extLst>
              <a:ext uri="{FF2B5EF4-FFF2-40B4-BE49-F238E27FC236}">
                <a16:creationId xmlns:a16="http://schemas.microsoft.com/office/drawing/2014/main" id="{69E84149-2D22-A04C-A06C-830300BC25A0}"/>
              </a:ext>
            </a:extLst>
          </p:cNvPr>
          <p:cNvSpPr txBox="1"/>
          <p:nvPr/>
        </p:nvSpPr>
        <p:spPr>
          <a:xfrm>
            <a:off x="1234775" y="5019188"/>
            <a:ext cx="9890425" cy="1200329"/>
          </a:xfrm>
          <a:prstGeom prst="rect">
            <a:avLst/>
          </a:prstGeom>
          <a:noFill/>
        </p:spPr>
        <p:txBody>
          <a:bodyPr wrap="square" rtlCol="0">
            <a:spAutoFit/>
          </a:bodyPr>
          <a:lstStyle/>
          <a:p>
            <a:pPr algn="ctr"/>
            <a:r>
              <a:rPr lang="en-US" sz="2400" dirty="0"/>
              <a:t>By simply charting a boxplot of the different regions, we could see that Northern Europe looked different enough from the other three regions to be worth investigating. </a:t>
            </a:r>
          </a:p>
        </p:txBody>
      </p:sp>
      <p:sp>
        <p:nvSpPr>
          <p:cNvPr id="12" name="TextBox 11">
            <a:extLst>
              <a:ext uri="{FF2B5EF4-FFF2-40B4-BE49-F238E27FC236}">
                <a16:creationId xmlns:a16="http://schemas.microsoft.com/office/drawing/2014/main" id="{7489F18E-B40A-6F40-8E8D-4F1DF2273078}"/>
              </a:ext>
            </a:extLst>
          </p:cNvPr>
          <p:cNvSpPr txBox="1"/>
          <p:nvPr/>
        </p:nvSpPr>
        <p:spPr>
          <a:xfrm>
            <a:off x="1962290" y="1775405"/>
            <a:ext cx="622286" cy="461665"/>
          </a:xfrm>
          <a:prstGeom prst="rect">
            <a:avLst/>
          </a:prstGeom>
          <a:noFill/>
        </p:spPr>
        <p:txBody>
          <a:bodyPr wrap="none" rtlCol="0">
            <a:spAutoFit/>
          </a:bodyPr>
          <a:lstStyle/>
          <a:p>
            <a:r>
              <a:rPr lang="en-US" sz="600" dirty="0"/>
              <a:t>Czechia</a:t>
            </a:r>
          </a:p>
          <a:p>
            <a:endParaRPr lang="en-US" sz="600" dirty="0"/>
          </a:p>
          <a:p>
            <a:endParaRPr lang="en-US" sz="600" dirty="0"/>
          </a:p>
          <a:p>
            <a:r>
              <a:rPr lang="en-US" sz="600" dirty="0"/>
              <a:t>Montenegro</a:t>
            </a:r>
          </a:p>
        </p:txBody>
      </p:sp>
      <p:cxnSp>
        <p:nvCxnSpPr>
          <p:cNvPr id="14" name="Straight Arrow Connector 13">
            <a:extLst>
              <a:ext uri="{FF2B5EF4-FFF2-40B4-BE49-F238E27FC236}">
                <a16:creationId xmlns:a16="http://schemas.microsoft.com/office/drawing/2014/main" id="{1FC26C0F-3D30-3048-897D-E6A5FC0FF8A8}"/>
              </a:ext>
            </a:extLst>
          </p:cNvPr>
          <p:cNvCxnSpPr/>
          <p:nvPr/>
        </p:nvCxnSpPr>
        <p:spPr>
          <a:xfrm flipH="1" flipV="1">
            <a:off x="1708660" y="1838812"/>
            <a:ext cx="327048" cy="2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16F4A20-2BCF-BA41-955F-22AD552054DF}"/>
              </a:ext>
            </a:extLst>
          </p:cNvPr>
          <p:cNvCxnSpPr>
            <a:cxnSpLocks/>
          </p:cNvCxnSpPr>
          <p:nvPr/>
        </p:nvCxnSpPr>
        <p:spPr>
          <a:xfrm flipH="1" flipV="1">
            <a:off x="1708660" y="1889587"/>
            <a:ext cx="327048" cy="266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608A9E-E1AB-6543-A45C-65D069B9641C}"/>
              </a:ext>
            </a:extLst>
          </p:cNvPr>
          <p:cNvSpPr txBox="1"/>
          <p:nvPr/>
        </p:nvSpPr>
        <p:spPr>
          <a:xfrm>
            <a:off x="3111911" y="2498483"/>
            <a:ext cx="622286" cy="184666"/>
          </a:xfrm>
          <a:prstGeom prst="rect">
            <a:avLst/>
          </a:prstGeom>
          <a:noFill/>
        </p:spPr>
        <p:txBody>
          <a:bodyPr wrap="square" rtlCol="0">
            <a:spAutoFit/>
          </a:bodyPr>
          <a:lstStyle/>
          <a:p>
            <a:r>
              <a:rPr lang="en-US" sz="600" dirty="0"/>
              <a:t>Sweden</a:t>
            </a:r>
          </a:p>
        </p:txBody>
      </p:sp>
      <p:cxnSp>
        <p:nvCxnSpPr>
          <p:cNvPr id="25" name="Straight Arrow Connector 24">
            <a:extLst>
              <a:ext uri="{FF2B5EF4-FFF2-40B4-BE49-F238E27FC236}">
                <a16:creationId xmlns:a16="http://schemas.microsoft.com/office/drawing/2014/main" id="{1A864CCF-5F30-F945-BAF1-806D8F678017}"/>
              </a:ext>
            </a:extLst>
          </p:cNvPr>
          <p:cNvCxnSpPr>
            <a:cxnSpLocks/>
          </p:cNvCxnSpPr>
          <p:nvPr/>
        </p:nvCxnSpPr>
        <p:spPr>
          <a:xfrm flipH="1">
            <a:off x="2756549" y="2617514"/>
            <a:ext cx="408705" cy="20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76ABD27-0BC2-6949-89AF-87B6BFCC68FD}"/>
              </a:ext>
            </a:extLst>
          </p:cNvPr>
          <p:cNvSpPr txBox="1"/>
          <p:nvPr/>
        </p:nvSpPr>
        <p:spPr>
          <a:xfrm>
            <a:off x="8563426" y="2693707"/>
            <a:ext cx="622286" cy="184666"/>
          </a:xfrm>
          <a:prstGeom prst="rect">
            <a:avLst/>
          </a:prstGeom>
          <a:noFill/>
        </p:spPr>
        <p:txBody>
          <a:bodyPr wrap="square" rtlCol="0">
            <a:spAutoFit/>
          </a:bodyPr>
          <a:lstStyle/>
          <a:p>
            <a:r>
              <a:rPr lang="en-US" sz="600" dirty="0"/>
              <a:t>Sweden</a:t>
            </a:r>
          </a:p>
        </p:txBody>
      </p:sp>
      <p:cxnSp>
        <p:nvCxnSpPr>
          <p:cNvPr id="27" name="Straight Arrow Connector 26">
            <a:extLst>
              <a:ext uri="{FF2B5EF4-FFF2-40B4-BE49-F238E27FC236}">
                <a16:creationId xmlns:a16="http://schemas.microsoft.com/office/drawing/2014/main" id="{303C07D4-2656-7444-801C-6430BD86E073}"/>
              </a:ext>
            </a:extLst>
          </p:cNvPr>
          <p:cNvCxnSpPr>
            <a:cxnSpLocks/>
          </p:cNvCxnSpPr>
          <p:nvPr/>
        </p:nvCxnSpPr>
        <p:spPr>
          <a:xfrm flipH="1">
            <a:off x="8428721" y="2823293"/>
            <a:ext cx="214695" cy="245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AAF13D3-09ED-B348-A883-06614FA366EB}"/>
              </a:ext>
            </a:extLst>
          </p:cNvPr>
          <p:cNvSpPr txBox="1"/>
          <p:nvPr/>
        </p:nvSpPr>
        <p:spPr>
          <a:xfrm>
            <a:off x="4145389" y="3904857"/>
            <a:ext cx="622286" cy="184666"/>
          </a:xfrm>
          <a:prstGeom prst="rect">
            <a:avLst/>
          </a:prstGeom>
          <a:noFill/>
        </p:spPr>
        <p:txBody>
          <a:bodyPr wrap="square" rtlCol="0">
            <a:spAutoFit/>
          </a:bodyPr>
          <a:lstStyle/>
          <a:p>
            <a:r>
              <a:rPr lang="en-US" sz="600" dirty="0"/>
              <a:t>Greece</a:t>
            </a:r>
          </a:p>
        </p:txBody>
      </p:sp>
      <p:cxnSp>
        <p:nvCxnSpPr>
          <p:cNvPr id="30" name="Straight Arrow Connector 29">
            <a:extLst>
              <a:ext uri="{FF2B5EF4-FFF2-40B4-BE49-F238E27FC236}">
                <a16:creationId xmlns:a16="http://schemas.microsoft.com/office/drawing/2014/main" id="{23812764-2752-8F43-8106-E8F57A846329}"/>
              </a:ext>
            </a:extLst>
          </p:cNvPr>
          <p:cNvCxnSpPr>
            <a:cxnSpLocks/>
          </p:cNvCxnSpPr>
          <p:nvPr/>
        </p:nvCxnSpPr>
        <p:spPr>
          <a:xfrm flipH="1" flipV="1">
            <a:off x="3796653" y="3903440"/>
            <a:ext cx="414927" cy="100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04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D67E-5E88-D342-9C5F-CEF8DAC49A48}"/>
              </a:ext>
            </a:extLst>
          </p:cNvPr>
          <p:cNvSpPr>
            <a:spLocks noGrp="1"/>
          </p:cNvSpPr>
          <p:nvPr>
            <p:ph type="title"/>
          </p:nvPr>
        </p:nvSpPr>
        <p:spPr>
          <a:xfrm>
            <a:off x="379332" y="388964"/>
            <a:ext cx="10058400" cy="718994"/>
          </a:xfrm>
        </p:spPr>
        <p:txBody>
          <a:bodyPr/>
          <a:lstStyle/>
          <a:p>
            <a:r>
              <a:rPr lang="en-US" dirty="0"/>
              <a:t>ANOVA</a:t>
            </a:r>
          </a:p>
        </p:txBody>
      </p:sp>
      <p:pic>
        <p:nvPicPr>
          <p:cNvPr id="5" name="Content Placeholder 4">
            <a:extLst>
              <a:ext uri="{FF2B5EF4-FFF2-40B4-BE49-F238E27FC236}">
                <a16:creationId xmlns:a16="http://schemas.microsoft.com/office/drawing/2014/main" id="{5B9CA90A-A8E6-5340-ACB6-C4F960039E68}"/>
              </a:ext>
            </a:extLst>
          </p:cNvPr>
          <p:cNvPicPr>
            <a:picLocks noGrp="1" noChangeAspect="1"/>
          </p:cNvPicPr>
          <p:nvPr>
            <p:ph idx="1"/>
          </p:nvPr>
        </p:nvPicPr>
        <p:blipFill>
          <a:blip r:embed="rId2"/>
          <a:stretch>
            <a:fillRect/>
          </a:stretch>
        </p:blipFill>
        <p:spPr>
          <a:xfrm>
            <a:off x="2469892" y="2103949"/>
            <a:ext cx="6835366" cy="4298347"/>
          </a:xfrm>
        </p:spPr>
      </p:pic>
      <p:sp>
        <p:nvSpPr>
          <p:cNvPr id="6" name="TextBox 5">
            <a:extLst>
              <a:ext uri="{FF2B5EF4-FFF2-40B4-BE49-F238E27FC236}">
                <a16:creationId xmlns:a16="http://schemas.microsoft.com/office/drawing/2014/main" id="{FA4D7E49-6EFE-6D42-A65B-8AC6D200B9FF}"/>
              </a:ext>
            </a:extLst>
          </p:cNvPr>
          <p:cNvSpPr txBox="1"/>
          <p:nvPr/>
        </p:nvSpPr>
        <p:spPr>
          <a:xfrm>
            <a:off x="330426" y="1107958"/>
            <a:ext cx="11482241" cy="923330"/>
          </a:xfrm>
          <a:prstGeom prst="rect">
            <a:avLst/>
          </a:prstGeom>
          <a:noFill/>
        </p:spPr>
        <p:txBody>
          <a:bodyPr wrap="square" rtlCol="0">
            <a:spAutoFit/>
          </a:bodyPr>
          <a:lstStyle/>
          <a:p>
            <a:pPr algn="ctr"/>
            <a:r>
              <a:rPr lang="en-US" dirty="0"/>
              <a:t>For Cases per Million, H</a:t>
            </a:r>
            <a:r>
              <a:rPr lang="en-US" baseline="-25000" dirty="0"/>
              <a:t>0</a:t>
            </a:r>
            <a:r>
              <a:rPr lang="en-US" dirty="0"/>
              <a:t> was </a:t>
            </a:r>
            <a:r>
              <a:rPr lang="en-US" dirty="0">
                <a:solidFill>
                  <a:srgbClr val="00B050"/>
                </a:solidFill>
              </a:rPr>
              <a:t>accepted</a:t>
            </a:r>
            <a:r>
              <a:rPr lang="en-US" dirty="0"/>
              <a:t> with a p-value of 0.0845 against an Alpha of 0.05</a:t>
            </a:r>
          </a:p>
          <a:p>
            <a:pPr algn="ctr"/>
            <a:endParaRPr lang="en-US" dirty="0"/>
          </a:p>
          <a:p>
            <a:pPr algn="ctr"/>
            <a:r>
              <a:rPr lang="en-US" dirty="0"/>
              <a:t>For Deaths per Million H</a:t>
            </a:r>
            <a:r>
              <a:rPr lang="en-US" baseline="-25000" dirty="0"/>
              <a:t>0</a:t>
            </a:r>
            <a:r>
              <a:rPr lang="en-US" dirty="0"/>
              <a:t> was </a:t>
            </a:r>
            <a:r>
              <a:rPr lang="en-US" dirty="0">
                <a:solidFill>
                  <a:srgbClr val="FF0000"/>
                </a:solidFill>
              </a:rPr>
              <a:t>rejected</a:t>
            </a:r>
            <a:r>
              <a:rPr lang="en-US" dirty="0"/>
              <a:t> with a p-value of 0.0066 against an Alpha of 0.05</a:t>
            </a:r>
          </a:p>
        </p:txBody>
      </p:sp>
    </p:spTree>
    <p:extLst>
      <p:ext uri="{BB962C8B-B14F-4D97-AF65-F5344CB8AC3E}">
        <p14:creationId xmlns:p14="http://schemas.microsoft.com/office/powerpoint/2010/main" val="202553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97DF-4CD2-DC48-B47A-02CEB01A9C32}"/>
              </a:ext>
            </a:extLst>
          </p:cNvPr>
          <p:cNvSpPr>
            <a:spLocks noGrp="1"/>
          </p:cNvSpPr>
          <p:nvPr>
            <p:ph type="title"/>
          </p:nvPr>
        </p:nvSpPr>
        <p:spPr>
          <a:xfrm>
            <a:off x="365982" y="375616"/>
            <a:ext cx="10058400" cy="714153"/>
          </a:xfrm>
        </p:spPr>
        <p:txBody>
          <a:bodyPr/>
          <a:lstStyle/>
          <a:p>
            <a:r>
              <a:rPr lang="en-US" dirty="0"/>
              <a:t>T-Tests by Region</a:t>
            </a:r>
          </a:p>
        </p:txBody>
      </p:sp>
      <p:graphicFrame>
        <p:nvGraphicFramePr>
          <p:cNvPr id="4" name="Table 4">
            <a:extLst>
              <a:ext uri="{FF2B5EF4-FFF2-40B4-BE49-F238E27FC236}">
                <a16:creationId xmlns:a16="http://schemas.microsoft.com/office/drawing/2014/main" id="{FE5A6B91-FB25-7847-9419-C07FA2B434DE}"/>
              </a:ext>
            </a:extLst>
          </p:cNvPr>
          <p:cNvGraphicFramePr>
            <a:graphicFrameLocks noGrp="1"/>
          </p:cNvGraphicFramePr>
          <p:nvPr>
            <p:ph idx="1"/>
            <p:extLst>
              <p:ext uri="{D42A27DB-BD31-4B8C-83A1-F6EECF244321}">
                <p14:modId xmlns:p14="http://schemas.microsoft.com/office/powerpoint/2010/main" val="2196433108"/>
              </p:ext>
            </p:extLst>
          </p:nvPr>
        </p:nvGraphicFramePr>
        <p:xfrm>
          <a:off x="1066800" y="1656247"/>
          <a:ext cx="4795901" cy="1483360"/>
        </p:xfrm>
        <a:graphic>
          <a:graphicData uri="http://schemas.openxmlformats.org/drawingml/2006/table">
            <a:tbl>
              <a:tblPr firstRow="1" bandRow="1">
                <a:tableStyleId>{69012ECD-51FC-41F1-AA8D-1B2483CD663E}</a:tableStyleId>
              </a:tblPr>
              <a:tblGrid>
                <a:gridCol w="1194118">
                  <a:extLst>
                    <a:ext uri="{9D8B030D-6E8A-4147-A177-3AD203B41FA5}">
                      <a16:colId xmlns:a16="http://schemas.microsoft.com/office/drawing/2014/main" val="3596118799"/>
                    </a:ext>
                  </a:extLst>
                </a:gridCol>
                <a:gridCol w="1248473">
                  <a:extLst>
                    <a:ext uri="{9D8B030D-6E8A-4147-A177-3AD203B41FA5}">
                      <a16:colId xmlns:a16="http://schemas.microsoft.com/office/drawing/2014/main" val="4102889937"/>
                    </a:ext>
                  </a:extLst>
                </a:gridCol>
                <a:gridCol w="1254443">
                  <a:extLst>
                    <a:ext uri="{9D8B030D-6E8A-4147-A177-3AD203B41FA5}">
                      <a16:colId xmlns:a16="http://schemas.microsoft.com/office/drawing/2014/main" val="540501471"/>
                    </a:ext>
                  </a:extLst>
                </a:gridCol>
                <a:gridCol w="1098867">
                  <a:extLst>
                    <a:ext uri="{9D8B030D-6E8A-4147-A177-3AD203B41FA5}">
                      <a16:colId xmlns:a16="http://schemas.microsoft.com/office/drawing/2014/main" val="1720270736"/>
                    </a:ext>
                  </a:extLst>
                </a:gridCol>
              </a:tblGrid>
              <a:tr h="370840">
                <a:tc>
                  <a:txBody>
                    <a:bodyPr/>
                    <a:lstStyle/>
                    <a:p>
                      <a:r>
                        <a:rPr lang="en-US" dirty="0"/>
                        <a:t>Region</a:t>
                      </a:r>
                    </a:p>
                  </a:txBody>
                  <a:tcPr/>
                </a:tc>
                <a:tc>
                  <a:txBody>
                    <a:bodyPr/>
                    <a:lstStyle/>
                    <a:p>
                      <a:pPr algn="ctr"/>
                      <a:r>
                        <a:rPr lang="en-US" dirty="0"/>
                        <a:t>Northern</a:t>
                      </a:r>
                    </a:p>
                  </a:txBody>
                  <a:tcPr/>
                </a:tc>
                <a:tc>
                  <a:txBody>
                    <a:bodyPr/>
                    <a:lstStyle/>
                    <a:p>
                      <a:pPr algn="ctr"/>
                      <a:r>
                        <a:rPr lang="en-US" dirty="0"/>
                        <a:t>Southern</a:t>
                      </a:r>
                    </a:p>
                  </a:txBody>
                  <a:tcPr/>
                </a:tc>
                <a:tc>
                  <a:txBody>
                    <a:bodyPr/>
                    <a:lstStyle/>
                    <a:p>
                      <a:pPr algn="ctr"/>
                      <a:r>
                        <a:rPr lang="en-US" dirty="0"/>
                        <a:t>Eastern</a:t>
                      </a:r>
                    </a:p>
                  </a:txBody>
                  <a:tcPr/>
                </a:tc>
                <a:extLst>
                  <a:ext uri="{0D108BD9-81ED-4DB2-BD59-A6C34878D82A}">
                    <a16:rowId xmlns:a16="http://schemas.microsoft.com/office/drawing/2014/main" val="3177569296"/>
                  </a:ext>
                </a:extLst>
              </a:tr>
              <a:tr h="370840">
                <a:tc>
                  <a:txBody>
                    <a:bodyPr/>
                    <a:lstStyle/>
                    <a:p>
                      <a:r>
                        <a:rPr lang="en-US" dirty="0"/>
                        <a:t>Southern</a:t>
                      </a:r>
                    </a:p>
                  </a:txBody>
                  <a:tcPr/>
                </a:tc>
                <a:tc>
                  <a:txBody>
                    <a:bodyPr/>
                    <a:lstStyle/>
                    <a:p>
                      <a:pPr algn="ctr"/>
                      <a:r>
                        <a:rPr lang="en-US" dirty="0"/>
                        <a:t>0.17456</a:t>
                      </a:r>
                    </a:p>
                  </a:txBody>
                  <a:tcPr/>
                </a:tc>
                <a:tc>
                  <a:txBody>
                    <a:bodyPr/>
                    <a:lstStyle/>
                    <a:p>
                      <a:pPr algn="ctr"/>
                      <a:endParaRPr lang="en-US" dirty="0"/>
                    </a:p>
                  </a:txBody>
                  <a:tcPr>
                    <a:solidFill>
                      <a:schemeClr val="tx1">
                        <a:lumMod val="95000"/>
                        <a:lumOff val="5000"/>
                      </a:schemeClr>
                    </a:solidFill>
                  </a:tcPr>
                </a:tc>
                <a:tc>
                  <a:txBody>
                    <a:bodyPr/>
                    <a:lstStyle/>
                    <a:p>
                      <a:pPr algn="ctr"/>
                      <a:endParaRPr lang="en-US" dirty="0"/>
                    </a:p>
                  </a:txBody>
                  <a:tcPr>
                    <a:solidFill>
                      <a:schemeClr val="tx1">
                        <a:lumMod val="95000"/>
                        <a:lumOff val="5000"/>
                      </a:schemeClr>
                    </a:solidFill>
                  </a:tcPr>
                </a:tc>
                <a:extLst>
                  <a:ext uri="{0D108BD9-81ED-4DB2-BD59-A6C34878D82A}">
                    <a16:rowId xmlns:a16="http://schemas.microsoft.com/office/drawing/2014/main" val="3272831061"/>
                  </a:ext>
                </a:extLst>
              </a:tr>
              <a:tr h="370840">
                <a:tc>
                  <a:txBody>
                    <a:bodyPr/>
                    <a:lstStyle/>
                    <a:p>
                      <a:r>
                        <a:rPr lang="en-US" dirty="0"/>
                        <a:t>Eastern</a:t>
                      </a:r>
                    </a:p>
                  </a:txBody>
                  <a:tcPr/>
                </a:tc>
                <a:tc>
                  <a:txBody>
                    <a:bodyPr/>
                    <a:lstStyle/>
                    <a:p>
                      <a:pPr algn="ctr"/>
                      <a:r>
                        <a:rPr lang="en-US" dirty="0"/>
                        <a:t>0.09409</a:t>
                      </a:r>
                    </a:p>
                  </a:txBody>
                  <a:tcPr/>
                </a:tc>
                <a:tc>
                  <a:txBody>
                    <a:bodyPr/>
                    <a:lstStyle/>
                    <a:p>
                      <a:pPr algn="ctr"/>
                      <a:r>
                        <a:rPr lang="en-US" dirty="0"/>
                        <a:t>0.45341</a:t>
                      </a:r>
                    </a:p>
                  </a:txBody>
                  <a:tcPr/>
                </a:tc>
                <a:tc>
                  <a:txBody>
                    <a:bodyPr/>
                    <a:lstStyle/>
                    <a:p>
                      <a:pPr algn="ctr"/>
                      <a:endParaRPr lang="en-US" dirty="0"/>
                    </a:p>
                  </a:txBody>
                  <a:tcPr>
                    <a:solidFill>
                      <a:schemeClr val="tx1">
                        <a:lumMod val="95000"/>
                        <a:lumOff val="5000"/>
                      </a:schemeClr>
                    </a:solidFill>
                  </a:tcPr>
                </a:tc>
                <a:extLst>
                  <a:ext uri="{0D108BD9-81ED-4DB2-BD59-A6C34878D82A}">
                    <a16:rowId xmlns:a16="http://schemas.microsoft.com/office/drawing/2014/main" val="2333697400"/>
                  </a:ext>
                </a:extLst>
              </a:tr>
              <a:tr h="370840">
                <a:tc>
                  <a:txBody>
                    <a:bodyPr/>
                    <a:lstStyle/>
                    <a:p>
                      <a:r>
                        <a:rPr lang="en-US" dirty="0"/>
                        <a:t>Western</a:t>
                      </a:r>
                    </a:p>
                  </a:txBody>
                  <a:tcPr/>
                </a:tc>
                <a:tc>
                  <a:txBody>
                    <a:bodyPr/>
                    <a:lstStyle/>
                    <a:p>
                      <a:pPr algn="ctr"/>
                      <a:r>
                        <a:rPr lang="en-US" dirty="0"/>
                        <a:t>0.04081</a:t>
                      </a:r>
                    </a:p>
                  </a:txBody>
                  <a:tcPr/>
                </a:tc>
                <a:tc>
                  <a:txBody>
                    <a:bodyPr/>
                    <a:lstStyle/>
                    <a:p>
                      <a:pPr algn="ctr"/>
                      <a:r>
                        <a:rPr lang="en-US" dirty="0"/>
                        <a:t>0.63630</a:t>
                      </a:r>
                    </a:p>
                  </a:txBody>
                  <a:tcPr/>
                </a:tc>
                <a:tc>
                  <a:txBody>
                    <a:bodyPr/>
                    <a:lstStyle/>
                    <a:p>
                      <a:pPr algn="ctr"/>
                      <a:r>
                        <a:rPr lang="en-US" dirty="0"/>
                        <a:t>0.15506</a:t>
                      </a:r>
                    </a:p>
                  </a:txBody>
                  <a:tcPr/>
                </a:tc>
                <a:extLst>
                  <a:ext uri="{0D108BD9-81ED-4DB2-BD59-A6C34878D82A}">
                    <a16:rowId xmlns:a16="http://schemas.microsoft.com/office/drawing/2014/main" val="258911073"/>
                  </a:ext>
                </a:extLst>
              </a:tr>
            </a:tbl>
          </a:graphicData>
        </a:graphic>
      </p:graphicFrame>
      <p:graphicFrame>
        <p:nvGraphicFramePr>
          <p:cNvPr id="5" name="Table 4">
            <a:extLst>
              <a:ext uri="{FF2B5EF4-FFF2-40B4-BE49-F238E27FC236}">
                <a16:creationId xmlns:a16="http://schemas.microsoft.com/office/drawing/2014/main" id="{D3036723-D9AC-E64D-9E67-E134F7DDC0DE}"/>
              </a:ext>
            </a:extLst>
          </p:cNvPr>
          <p:cNvGraphicFramePr>
            <a:graphicFrameLocks/>
          </p:cNvGraphicFramePr>
          <p:nvPr>
            <p:extLst>
              <p:ext uri="{D42A27DB-BD31-4B8C-83A1-F6EECF244321}">
                <p14:modId xmlns:p14="http://schemas.microsoft.com/office/powerpoint/2010/main" val="1979012406"/>
              </p:ext>
            </p:extLst>
          </p:nvPr>
        </p:nvGraphicFramePr>
        <p:xfrm>
          <a:off x="1066800" y="3957818"/>
          <a:ext cx="4795901" cy="1483360"/>
        </p:xfrm>
        <a:graphic>
          <a:graphicData uri="http://schemas.openxmlformats.org/drawingml/2006/table">
            <a:tbl>
              <a:tblPr firstRow="1" bandRow="1">
                <a:tableStyleId>{69012ECD-51FC-41F1-AA8D-1B2483CD663E}</a:tableStyleId>
              </a:tblPr>
              <a:tblGrid>
                <a:gridCol w="1194118">
                  <a:extLst>
                    <a:ext uri="{9D8B030D-6E8A-4147-A177-3AD203B41FA5}">
                      <a16:colId xmlns:a16="http://schemas.microsoft.com/office/drawing/2014/main" val="3596118799"/>
                    </a:ext>
                  </a:extLst>
                </a:gridCol>
                <a:gridCol w="1248473">
                  <a:extLst>
                    <a:ext uri="{9D8B030D-6E8A-4147-A177-3AD203B41FA5}">
                      <a16:colId xmlns:a16="http://schemas.microsoft.com/office/drawing/2014/main" val="4102889937"/>
                    </a:ext>
                  </a:extLst>
                </a:gridCol>
                <a:gridCol w="1254443">
                  <a:extLst>
                    <a:ext uri="{9D8B030D-6E8A-4147-A177-3AD203B41FA5}">
                      <a16:colId xmlns:a16="http://schemas.microsoft.com/office/drawing/2014/main" val="540501471"/>
                    </a:ext>
                  </a:extLst>
                </a:gridCol>
                <a:gridCol w="1098867">
                  <a:extLst>
                    <a:ext uri="{9D8B030D-6E8A-4147-A177-3AD203B41FA5}">
                      <a16:colId xmlns:a16="http://schemas.microsoft.com/office/drawing/2014/main" val="1720270736"/>
                    </a:ext>
                  </a:extLst>
                </a:gridCol>
              </a:tblGrid>
              <a:tr h="370840">
                <a:tc>
                  <a:txBody>
                    <a:bodyPr/>
                    <a:lstStyle/>
                    <a:p>
                      <a:r>
                        <a:rPr lang="en-US" dirty="0"/>
                        <a:t>Region</a:t>
                      </a:r>
                    </a:p>
                  </a:txBody>
                  <a:tcPr/>
                </a:tc>
                <a:tc>
                  <a:txBody>
                    <a:bodyPr/>
                    <a:lstStyle/>
                    <a:p>
                      <a:pPr algn="ctr"/>
                      <a:r>
                        <a:rPr lang="en-US" dirty="0"/>
                        <a:t>Northern</a:t>
                      </a:r>
                    </a:p>
                  </a:txBody>
                  <a:tcPr/>
                </a:tc>
                <a:tc>
                  <a:txBody>
                    <a:bodyPr/>
                    <a:lstStyle/>
                    <a:p>
                      <a:pPr algn="ctr"/>
                      <a:r>
                        <a:rPr lang="en-US" dirty="0"/>
                        <a:t>Southern</a:t>
                      </a:r>
                    </a:p>
                  </a:txBody>
                  <a:tcPr/>
                </a:tc>
                <a:tc>
                  <a:txBody>
                    <a:bodyPr/>
                    <a:lstStyle/>
                    <a:p>
                      <a:pPr algn="ctr"/>
                      <a:r>
                        <a:rPr lang="en-US" dirty="0"/>
                        <a:t>Eastern</a:t>
                      </a:r>
                    </a:p>
                  </a:txBody>
                  <a:tcPr/>
                </a:tc>
                <a:extLst>
                  <a:ext uri="{0D108BD9-81ED-4DB2-BD59-A6C34878D82A}">
                    <a16:rowId xmlns:a16="http://schemas.microsoft.com/office/drawing/2014/main" val="3177569296"/>
                  </a:ext>
                </a:extLst>
              </a:tr>
              <a:tr h="370840">
                <a:tc>
                  <a:txBody>
                    <a:bodyPr/>
                    <a:lstStyle/>
                    <a:p>
                      <a:r>
                        <a:rPr lang="en-US" dirty="0"/>
                        <a:t>Southern</a:t>
                      </a:r>
                    </a:p>
                  </a:txBody>
                  <a:tcPr/>
                </a:tc>
                <a:tc>
                  <a:txBody>
                    <a:bodyPr/>
                    <a:lstStyle/>
                    <a:p>
                      <a:pPr algn="ctr"/>
                      <a:r>
                        <a:rPr lang="en-US" dirty="0"/>
                        <a:t>0.15572</a:t>
                      </a:r>
                    </a:p>
                  </a:txBody>
                  <a:tcPr/>
                </a:tc>
                <a:tc>
                  <a:txBody>
                    <a:bodyPr/>
                    <a:lstStyle/>
                    <a:p>
                      <a:pPr algn="ctr"/>
                      <a:endParaRPr lang="en-US" dirty="0"/>
                    </a:p>
                  </a:txBody>
                  <a:tcPr>
                    <a:solidFill>
                      <a:schemeClr val="tx1">
                        <a:lumMod val="95000"/>
                        <a:lumOff val="5000"/>
                      </a:schemeClr>
                    </a:solidFill>
                  </a:tcPr>
                </a:tc>
                <a:tc>
                  <a:txBody>
                    <a:bodyPr/>
                    <a:lstStyle/>
                    <a:p>
                      <a:pPr algn="ctr"/>
                      <a:endParaRPr lang="en-US" dirty="0"/>
                    </a:p>
                  </a:txBody>
                  <a:tcPr>
                    <a:solidFill>
                      <a:schemeClr val="tx1">
                        <a:lumMod val="95000"/>
                        <a:lumOff val="5000"/>
                      </a:schemeClr>
                    </a:solidFill>
                  </a:tcPr>
                </a:tc>
                <a:extLst>
                  <a:ext uri="{0D108BD9-81ED-4DB2-BD59-A6C34878D82A}">
                    <a16:rowId xmlns:a16="http://schemas.microsoft.com/office/drawing/2014/main" val="3272831061"/>
                  </a:ext>
                </a:extLst>
              </a:tr>
              <a:tr h="370840">
                <a:tc>
                  <a:txBody>
                    <a:bodyPr/>
                    <a:lstStyle/>
                    <a:p>
                      <a:r>
                        <a:rPr lang="en-US" dirty="0"/>
                        <a:t>Eastern</a:t>
                      </a:r>
                    </a:p>
                  </a:txBody>
                  <a:tcPr/>
                </a:tc>
                <a:tc>
                  <a:txBody>
                    <a:bodyPr/>
                    <a:lstStyle/>
                    <a:p>
                      <a:pPr algn="ctr"/>
                      <a:r>
                        <a:rPr lang="en-US" dirty="0"/>
                        <a:t>0.02734</a:t>
                      </a:r>
                    </a:p>
                  </a:txBody>
                  <a:tcPr/>
                </a:tc>
                <a:tc>
                  <a:txBody>
                    <a:bodyPr/>
                    <a:lstStyle/>
                    <a:p>
                      <a:pPr algn="ctr"/>
                      <a:r>
                        <a:rPr lang="en-US" dirty="0"/>
                        <a:t>0.41709</a:t>
                      </a:r>
                    </a:p>
                  </a:txBody>
                  <a:tcPr/>
                </a:tc>
                <a:tc>
                  <a:txBody>
                    <a:bodyPr/>
                    <a:lstStyle/>
                    <a:p>
                      <a:pPr algn="ctr"/>
                      <a:endParaRPr lang="en-US" dirty="0"/>
                    </a:p>
                  </a:txBody>
                  <a:tcPr>
                    <a:solidFill>
                      <a:schemeClr val="tx1">
                        <a:lumMod val="95000"/>
                        <a:lumOff val="5000"/>
                      </a:schemeClr>
                    </a:solidFill>
                  </a:tcPr>
                </a:tc>
                <a:extLst>
                  <a:ext uri="{0D108BD9-81ED-4DB2-BD59-A6C34878D82A}">
                    <a16:rowId xmlns:a16="http://schemas.microsoft.com/office/drawing/2014/main" val="2333697400"/>
                  </a:ext>
                </a:extLst>
              </a:tr>
              <a:tr h="370840">
                <a:tc>
                  <a:txBody>
                    <a:bodyPr/>
                    <a:lstStyle/>
                    <a:p>
                      <a:r>
                        <a:rPr lang="en-US" dirty="0"/>
                        <a:t>Western</a:t>
                      </a:r>
                    </a:p>
                  </a:txBody>
                  <a:tcPr/>
                </a:tc>
                <a:tc>
                  <a:txBody>
                    <a:bodyPr/>
                    <a:lstStyle/>
                    <a:p>
                      <a:pPr algn="ctr"/>
                      <a:r>
                        <a:rPr lang="en-US" dirty="0"/>
                        <a:t>0.04365</a:t>
                      </a:r>
                    </a:p>
                  </a:txBody>
                  <a:tcPr/>
                </a:tc>
                <a:tc>
                  <a:txBody>
                    <a:bodyPr/>
                    <a:lstStyle/>
                    <a:p>
                      <a:pPr algn="ctr"/>
                      <a:r>
                        <a:rPr lang="en-US" dirty="0"/>
                        <a:t>0.85791</a:t>
                      </a:r>
                    </a:p>
                  </a:txBody>
                  <a:tcPr/>
                </a:tc>
                <a:tc>
                  <a:txBody>
                    <a:bodyPr/>
                    <a:lstStyle/>
                    <a:p>
                      <a:pPr algn="ctr"/>
                      <a:r>
                        <a:rPr lang="en-US" dirty="0"/>
                        <a:t>0.20632</a:t>
                      </a:r>
                    </a:p>
                  </a:txBody>
                  <a:tcPr/>
                </a:tc>
                <a:extLst>
                  <a:ext uri="{0D108BD9-81ED-4DB2-BD59-A6C34878D82A}">
                    <a16:rowId xmlns:a16="http://schemas.microsoft.com/office/drawing/2014/main" val="258911073"/>
                  </a:ext>
                </a:extLst>
              </a:tr>
            </a:tbl>
          </a:graphicData>
        </a:graphic>
      </p:graphicFrame>
      <p:sp>
        <p:nvSpPr>
          <p:cNvPr id="6" name="TextBox 5">
            <a:extLst>
              <a:ext uri="{FF2B5EF4-FFF2-40B4-BE49-F238E27FC236}">
                <a16:creationId xmlns:a16="http://schemas.microsoft.com/office/drawing/2014/main" id="{678FCE8B-129B-FD46-BBFC-5931CEF7E199}"/>
              </a:ext>
            </a:extLst>
          </p:cNvPr>
          <p:cNvSpPr txBox="1"/>
          <p:nvPr/>
        </p:nvSpPr>
        <p:spPr>
          <a:xfrm>
            <a:off x="1066800" y="1273567"/>
            <a:ext cx="2108911" cy="369332"/>
          </a:xfrm>
          <a:prstGeom prst="rect">
            <a:avLst/>
          </a:prstGeom>
          <a:noFill/>
        </p:spPr>
        <p:txBody>
          <a:bodyPr wrap="none" rtlCol="0">
            <a:spAutoFit/>
          </a:bodyPr>
          <a:lstStyle/>
          <a:p>
            <a:r>
              <a:rPr lang="en-US" b="1" dirty="0"/>
              <a:t>Cases per Million</a:t>
            </a:r>
          </a:p>
        </p:txBody>
      </p:sp>
      <p:sp>
        <p:nvSpPr>
          <p:cNvPr id="7" name="TextBox 6">
            <a:extLst>
              <a:ext uri="{FF2B5EF4-FFF2-40B4-BE49-F238E27FC236}">
                <a16:creationId xmlns:a16="http://schemas.microsoft.com/office/drawing/2014/main" id="{42923FE8-85EC-EE4F-9AD0-C9C58A961177}"/>
              </a:ext>
            </a:extLst>
          </p:cNvPr>
          <p:cNvSpPr txBox="1"/>
          <p:nvPr/>
        </p:nvSpPr>
        <p:spPr>
          <a:xfrm>
            <a:off x="1066800" y="3580115"/>
            <a:ext cx="2247346" cy="369332"/>
          </a:xfrm>
          <a:prstGeom prst="rect">
            <a:avLst/>
          </a:prstGeom>
          <a:noFill/>
        </p:spPr>
        <p:txBody>
          <a:bodyPr wrap="none" rtlCol="0">
            <a:spAutoFit/>
          </a:bodyPr>
          <a:lstStyle/>
          <a:p>
            <a:r>
              <a:rPr lang="en-US" b="1" dirty="0"/>
              <a:t>Deaths per Million</a:t>
            </a:r>
          </a:p>
        </p:txBody>
      </p:sp>
      <p:sp>
        <p:nvSpPr>
          <p:cNvPr id="8" name="TextBox 7">
            <a:extLst>
              <a:ext uri="{FF2B5EF4-FFF2-40B4-BE49-F238E27FC236}">
                <a16:creationId xmlns:a16="http://schemas.microsoft.com/office/drawing/2014/main" id="{8B5B1DAE-72D4-BB4D-9C4F-A0F920F2B504}"/>
              </a:ext>
            </a:extLst>
          </p:cNvPr>
          <p:cNvSpPr txBox="1"/>
          <p:nvPr/>
        </p:nvSpPr>
        <p:spPr>
          <a:xfrm>
            <a:off x="6767896" y="1601639"/>
            <a:ext cx="4859001" cy="3970318"/>
          </a:xfrm>
          <a:prstGeom prst="rect">
            <a:avLst/>
          </a:prstGeom>
          <a:noFill/>
        </p:spPr>
        <p:txBody>
          <a:bodyPr wrap="square" rtlCol="0">
            <a:spAutoFit/>
          </a:bodyPr>
          <a:lstStyle/>
          <a:p>
            <a:r>
              <a:rPr lang="en-US" dirty="0"/>
              <a:t>The ANOVA test showed that there were differences in at least one region for Deaths per Million, but we were curious exactly which region or regions were different.</a:t>
            </a:r>
          </a:p>
          <a:p>
            <a:endParaRPr lang="en-US" dirty="0"/>
          </a:p>
          <a:p>
            <a:r>
              <a:rPr lang="en-US" dirty="0"/>
              <a:t>For Cases per Million, the only combination with p-value less than 0.05 was Northern Europe vs Western Europe.</a:t>
            </a:r>
          </a:p>
          <a:p>
            <a:endParaRPr lang="en-US" dirty="0"/>
          </a:p>
          <a:p>
            <a:r>
              <a:rPr lang="en-US" dirty="0"/>
              <a:t>For Deaths per Million, Northern Europe had p-values less than 0.05 for both Eastern and Western Europe.  </a:t>
            </a:r>
          </a:p>
          <a:p>
            <a:endParaRPr lang="en-US" dirty="0"/>
          </a:p>
          <a:p>
            <a:endParaRPr lang="en-US" dirty="0"/>
          </a:p>
        </p:txBody>
      </p:sp>
      <p:sp>
        <p:nvSpPr>
          <p:cNvPr id="9" name="Rectangle 8">
            <a:extLst>
              <a:ext uri="{FF2B5EF4-FFF2-40B4-BE49-F238E27FC236}">
                <a16:creationId xmlns:a16="http://schemas.microsoft.com/office/drawing/2014/main" id="{E59E9CF9-BC4C-EE41-8E27-39DEDC87F488}"/>
              </a:ext>
            </a:extLst>
          </p:cNvPr>
          <p:cNvSpPr/>
          <p:nvPr/>
        </p:nvSpPr>
        <p:spPr>
          <a:xfrm>
            <a:off x="2399746" y="2789924"/>
            <a:ext cx="914400" cy="363037"/>
          </a:xfrm>
          <a:prstGeom prst="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3FC2DE-BB3C-C241-9534-C9C0DCAA3C08}"/>
              </a:ext>
            </a:extLst>
          </p:cNvPr>
          <p:cNvSpPr/>
          <p:nvPr/>
        </p:nvSpPr>
        <p:spPr>
          <a:xfrm>
            <a:off x="2399746" y="4694339"/>
            <a:ext cx="914400" cy="363037"/>
          </a:xfrm>
          <a:prstGeom prst="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1801AE-4D95-4C49-867C-E562F7DDE8E6}"/>
              </a:ext>
            </a:extLst>
          </p:cNvPr>
          <p:cNvSpPr/>
          <p:nvPr/>
        </p:nvSpPr>
        <p:spPr>
          <a:xfrm>
            <a:off x="2399746" y="5091501"/>
            <a:ext cx="914400" cy="363037"/>
          </a:xfrm>
          <a:prstGeom prst="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751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1C2E32"/>
      </a:dk2>
      <a:lt2>
        <a:srgbClr val="E8E3E2"/>
      </a:lt2>
      <a:accent1>
        <a:srgbClr val="16AFCD"/>
      </a:accent1>
      <a:accent2>
        <a:srgbClr val="20B690"/>
      </a:accent2>
      <a:accent3>
        <a:srgbClr val="2979E7"/>
      </a:accent3>
      <a:accent4>
        <a:srgbClr val="D51774"/>
      </a:accent4>
      <a:accent5>
        <a:srgbClr val="E72937"/>
      </a:accent5>
      <a:accent6>
        <a:srgbClr val="D55817"/>
      </a:accent6>
      <a:hlink>
        <a:srgbClr val="BF543F"/>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443</TotalTime>
  <Words>371</Words>
  <Application>Microsoft Macintosh PowerPoint</Application>
  <PresentationFormat>Widescreen</PresentationFormat>
  <Paragraphs>61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Avenir Next LT Pro</vt:lpstr>
      <vt:lpstr>Avenir Next LT Pro Light</vt:lpstr>
      <vt:lpstr>Garamond</vt:lpstr>
      <vt:lpstr>SavonVTI</vt:lpstr>
      <vt:lpstr>Data clean up</vt:lpstr>
      <vt:lpstr>A LOT OF NOTHING</vt:lpstr>
      <vt:lpstr>Stacking Up the Boxes</vt:lpstr>
      <vt:lpstr>ANOVA</vt:lpstr>
      <vt:lpstr>T-Tests by Region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of National level factors with Covid-19.</dc:title>
  <dc:creator>Gina Freed</dc:creator>
  <cp:lastModifiedBy>Gina Freed</cp:lastModifiedBy>
  <cp:revision>32</cp:revision>
  <dcterms:created xsi:type="dcterms:W3CDTF">2021-05-03T22:55:54Z</dcterms:created>
  <dcterms:modified xsi:type="dcterms:W3CDTF">2021-05-06T00:11:41Z</dcterms:modified>
</cp:coreProperties>
</file>