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Comforta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bold.fntdata"/><Relationship Id="rId6" Type="http://schemas.openxmlformats.org/officeDocument/2006/relationships/slide" Target="slides/slide1.xml"/><Relationship Id="rId18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1b205e0c9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1b205e0c9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1b205e0c9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1b205e0c9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1b205e0c9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1b205e0c9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1b205e0c9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1b205e0c9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1b205e0c9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1b205e0c9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1b205e0c9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1b205e0c9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1b205e0c9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1b205e0c9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ol i cos 1">
  <p:cSld name="TITLE_AND_BODY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27" name="Google Shape;127;p13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13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133" name="Google Shape;133;p13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13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136" name="Google Shape;136;p1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13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139" name="Google Shape;139;p13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3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HOUSING CHALLENGE</a:t>
            </a:r>
            <a:endParaRPr/>
          </a:p>
        </p:txBody>
      </p:sp>
      <p:sp>
        <p:nvSpPr>
          <p:cNvPr id="148" name="Google Shape;148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WILL IT BE AFFORDABLE TO LIVE IN BARCELONA IN THE NEAR FUTURE?</a:t>
            </a:r>
            <a:endParaRPr/>
          </a:p>
        </p:txBody>
      </p:sp>
      <p:sp>
        <p:nvSpPr>
          <p:cNvPr id="149" name="Google Shape;149;p14"/>
          <p:cNvSpPr txBox="1"/>
          <p:nvPr>
            <p:ph idx="1" type="subTitle"/>
          </p:nvPr>
        </p:nvSpPr>
        <p:spPr>
          <a:xfrm>
            <a:off x="2924250" y="4077963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SERGI CANTÓN SIMÓ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BERNAT ESPINET TORRESCASSANA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MARC LLOPART ENAJAS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QUÈ MIREM?</a:t>
            </a:r>
            <a:endParaRPr/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819150" y="1990725"/>
            <a:ext cx="75057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Char char="●"/>
            </a:pPr>
            <a:r>
              <a:rPr lang="ca">
                <a:latin typeface="Comfortaa"/>
                <a:ea typeface="Comfortaa"/>
                <a:cs typeface="Comfortaa"/>
                <a:sym typeface="Comfortaa"/>
              </a:rPr>
              <a:t>RENDA NETA ANUAL PER VIVENDA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Char char="●"/>
            </a:pPr>
            <a:r>
              <a:rPr lang="ca">
                <a:latin typeface="Comfortaa"/>
                <a:ea typeface="Comfortaa"/>
                <a:cs typeface="Comfortaa"/>
                <a:sym typeface="Comfortaa"/>
              </a:rPr>
              <a:t>PREUS DELS LLOGUERS MENSUALS (CONVERTITS A ANUALS)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6" name="Google Shape;1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600" y="257325"/>
            <a:ext cx="533255" cy="58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5661" y="257325"/>
            <a:ext cx="465822" cy="58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3290" y="257325"/>
            <a:ext cx="588267" cy="58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1188" y="2694225"/>
            <a:ext cx="4801622" cy="214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TENDÈNCIA DE BARCELONA</a:t>
            </a:r>
            <a:endParaRPr/>
          </a:p>
        </p:txBody>
      </p:sp>
      <p:sp>
        <p:nvSpPr>
          <p:cNvPr id="165" name="Google Shape;165;p16"/>
          <p:cNvSpPr txBox="1"/>
          <p:nvPr>
            <p:ph idx="1" type="body"/>
          </p:nvPr>
        </p:nvSpPr>
        <p:spPr>
          <a:xfrm>
            <a:off x="819150" y="1615675"/>
            <a:ext cx="75057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Char char="●"/>
            </a:pPr>
            <a:r>
              <a:rPr lang="ca">
                <a:latin typeface="Comfortaa"/>
                <a:ea typeface="Comfortaa"/>
                <a:cs typeface="Comfortaa"/>
                <a:sym typeface="Comfortaa"/>
              </a:rPr>
              <a:t>TROBEM UNA TENDÈNCIA A L’ALÇA, PERÒ CREIXEN PROPORCIONALMENT?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6" name="Google Shape;16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00" y="207407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525" y="207407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0600" y="257325"/>
            <a:ext cx="533255" cy="58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75661" y="257325"/>
            <a:ext cx="465822" cy="58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83290" y="257325"/>
            <a:ext cx="588267" cy="58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LA REGLA DEL 30%</a:t>
            </a:r>
            <a:endParaRPr/>
          </a:p>
        </p:txBody>
      </p:sp>
      <p:pic>
        <p:nvPicPr>
          <p:cNvPr id="176" name="Google Shape;1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010" y="1585075"/>
            <a:ext cx="3861975" cy="30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600" y="257325"/>
            <a:ext cx="533255" cy="58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5661" y="257325"/>
            <a:ext cx="465822" cy="58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83290" y="257325"/>
            <a:ext cx="588267" cy="58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type="title"/>
          </p:nvPr>
        </p:nvSpPr>
        <p:spPr>
          <a:xfrm>
            <a:off x="819150" y="687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ON ESTEM?</a:t>
            </a:r>
            <a:endParaRPr/>
          </a:p>
        </p:txBody>
      </p:sp>
      <p:sp>
        <p:nvSpPr>
          <p:cNvPr id="185" name="Google Shape;185;p18"/>
          <p:cNvSpPr txBox="1"/>
          <p:nvPr>
            <p:ph idx="1" type="body"/>
          </p:nvPr>
        </p:nvSpPr>
        <p:spPr>
          <a:xfrm>
            <a:off x="222150" y="1875925"/>
            <a:ext cx="27093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●"/>
            </a:pPr>
            <a:r>
              <a:rPr lang="ca">
                <a:latin typeface="Comfortaa"/>
                <a:ea typeface="Comfortaa"/>
                <a:cs typeface="Comfortaa"/>
                <a:sym typeface="Comfortaa"/>
              </a:rPr>
              <a:t>5’5% SITUACIÓ CRÍTICA (&gt;35%)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●"/>
            </a:pPr>
            <a:r>
              <a:rPr lang="ca">
                <a:latin typeface="Comfortaa"/>
                <a:ea typeface="Comfortaa"/>
                <a:cs typeface="Comfortaa"/>
                <a:sym typeface="Comfortaa"/>
              </a:rPr>
              <a:t>16’7% RISC ELEVAT (&gt;30%)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●"/>
            </a:pPr>
            <a:r>
              <a:rPr lang="ca">
                <a:latin typeface="Comfortaa"/>
                <a:ea typeface="Comfortaa"/>
                <a:cs typeface="Comfortaa"/>
                <a:sym typeface="Comfortaa"/>
              </a:rPr>
              <a:t>77’8% </a:t>
            </a:r>
            <a:r>
              <a:rPr lang="ca">
                <a:latin typeface="Comfortaa"/>
                <a:ea typeface="Comfortaa"/>
                <a:cs typeface="Comfortaa"/>
                <a:sym typeface="Comfortaa"/>
              </a:rPr>
              <a:t>SENSE </a:t>
            </a:r>
            <a:r>
              <a:rPr lang="ca">
                <a:latin typeface="Comfortaa"/>
                <a:ea typeface="Comfortaa"/>
                <a:cs typeface="Comfortaa"/>
                <a:sym typeface="Comfortaa"/>
              </a:rPr>
              <a:t>RISC(&lt;30%)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6" name="Google Shape;1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600" y="257325"/>
            <a:ext cx="533255" cy="58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5661" y="257325"/>
            <a:ext cx="465822" cy="58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3290" y="257325"/>
            <a:ext cx="588267" cy="58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8"/>
          <p:cNvPicPr preferRelativeResize="0"/>
          <p:nvPr/>
        </p:nvPicPr>
        <p:blipFill rotWithShape="1">
          <a:blip r:embed="rId6">
            <a:alphaModFix/>
          </a:blip>
          <a:srcRect b="57666" l="7237" r="7721" t="8825"/>
          <a:stretch/>
        </p:blipFill>
        <p:spPr>
          <a:xfrm>
            <a:off x="2931450" y="1281475"/>
            <a:ext cx="5740349" cy="361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title"/>
          </p:nvPr>
        </p:nvSpPr>
        <p:spPr>
          <a:xfrm>
            <a:off x="819150" y="705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 ON ANEM</a:t>
            </a:r>
            <a:r>
              <a:rPr lang="ca"/>
              <a:t>? (2035)</a:t>
            </a:r>
            <a:endParaRPr/>
          </a:p>
        </p:txBody>
      </p:sp>
      <p:sp>
        <p:nvSpPr>
          <p:cNvPr id="195" name="Google Shape;195;p19"/>
          <p:cNvSpPr txBox="1"/>
          <p:nvPr>
            <p:ph idx="1" type="body"/>
          </p:nvPr>
        </p:nvSpPr>
        <p:spPr>
          <a:xfrm>
            <a:off x="222150" y="1875925"/>
            <a:ext cx="27093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●"/>
            </a:pPr>
            <a:r>
              <a:rPr lang="ca">
                <a:latin typeface="Comfortaa"/>
                <a:ea typeface="Comfortaa"/>
                <a:cs typeface="Comfortaa"/>
                <a:sym typeface="Comfortaa"/>
              </a:rPr>
              <a:t>70’8</a:t>
            </a:r>
            <a:r>
              <a:rPr lang="ca">
                <a:latin typeface="Comfortaa"/>
                <a:ea typeface="Comfortaa"/>
                <a:cs typeface="Comfortaa"/>
                <a:sym typeface="Comfortaa"/>
              </a:rPr>
              <a:t>% SITUACIÓ CRÍTICA (&gt;35%)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●"/>
            </a:pPr>
            <a:r>
              <a:rPr lang="ca">
                <a:latin typeface="Comfortaa"/>
                <a:ea typeface="Comfortaa"/>
                <a:cs typeface="Comfortaa"/>
                <a:sym typeface="Comfortaa"/>
              </a:rPr>
              <a:t>16’7% RISC ELEVAT (&gt;30%)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●"/>
            </a:pPr>
            <a:r>
              <a:rPr lang="ca">
                <a:latin typeface="Comfortaa"/>
                <a:ea typeface="Comfortaa"/>
                <a:cs typeface="Comfortaa"/>
                <a:sym typeface="Comfortaa"/>
              </a:rPr>
              <a:t>12’5% SENSE RISC(&lt;30%)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6" name="Google Shape;1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600" y="257325"/>
            <a:ext cx="533255" cy="58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5661" y="257325"/>
            <a:ext cx="465822" cy="58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3290" y="257325"/>
            <a:ext cx="588267" cy="58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9"/>
          <p:cNvPicPr preferRelativeResize="0"/>
          <p:nvPr/>
        </p:nvPicPr>
        <p:blipFill rotWithShape="1">
          <a:blip r:embed="rId6">
            <a:alphaModFix/>
          </a:blip>
          <a:srcRect b="57878" l="7362" r="7820" t="9265"/>
          <a:stretch/>
        </p:blipFill>
        <p:spPr>
          <a:xfrm>
            <a:off x="3124725" y="1528075"/>
            <a:ext cx="5477024" cy="339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TRES POSSIBLES ESCENARIS</a:t>
            </a:r>
            <a:endParaRPr/>
          </a:p>
        </p:txBody>
      </p:sp>
      <p:sp>
        <p:nvSpPr>
          <p:cNvPr id="205" name="Google Shape;205;p20"/>
          <p:cNvSpPr txBox="1"/>
          <p:nvPr>
            <p:ph idx="1" type="body"/>
          </p:nvPr>
        </p:nvSpPr>
        <p:spPr>
          <a:xfrm>
            <a:off x="581875" y="4286925"/>
            <a:ext cx="23649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ca" sz="1305">
                <a:latin typeface="Comfortaa"/>
                <a:ea typeface="Comfortaa"/>
                <a:cs typeface="Comfortaa"/>
                <a:sym typeface="Comfortaa"/>
              </a:rPr>
              <a:t>EL RAVAL (CLASSE BAIXA)</a:t>
            </a:r>
            <a:endParaRPr sz="1305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6" name="Google Shape;206;p20"/>
          <p:cNvSpPr txBox="1"/>
          <p:nvPr>
            <p:ph idx="1" type="body"/>
          </p:nvPr>
        </p:nvSpPr>
        <p:spPr>
          <a:xfrm>
            <a:off x="3228450" y="4286925"/>
            <a:ext cx="26871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ca" sz="1305">
                <a:latin typeface="Comfortaa"/>
                <a:ea typeface="Comfortaa"/>
                <a:cs typeface="Comfortaa"/>
                <a:sym typeface="Comfortaa"/>
              </a:rPr>
              <a:t>LES CORTS (CLASSE MITJA)</a:t>
            </a:r>
            <a:endParaRPr sz="1305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7" name="Google Shape;207;p20"/>
          <p:cNvSpPr txBox="1"/>
          <p:nvPr>
            <p:ph idx="1" type="body"/>
          </p:nvPr>
        </p:nvSpPr>
        <p:spPr>
          <a:xfrm>
            <a:off x="6197225" y="4286925"/>
            <a:ext cx="24747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ca" sz="1305">
                <a:latin typeface="Comfortaa"/>
                <a:ea typeface="Comfortaa"/>
                <a:cs typeface="Comfortaa"/>
                <a:sym typeface="Comfortaa"/>
              </a:rPr>
              <a:t>PEDRALBES (CLASSE ALTA)</a:t>
            </a:r>
            <a:endParaRPr sz="1305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8" name="Google Shape;2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38" y="2165213"/>
            <a:ext cx="2794376" cy="1756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1525" y="2165225"/>
            <a:ext cx="2686998" cy="175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0"/>
          <p:cNvPicPr preferRelativeResize="0"/>
          <p:nvPr/>
        </p:nvPicPr>
        <p:blipFill rotWithShape="1">
          <a:blip r:embed="rId5">
            <a:alphaModFix/>
          </a:blip>
          <a:srcRect b="0" l="0" r="0" t="1922"/>
          <a:stretch/>
        </p:blipFill>
        <p:spPr>
          <a:xfrm>
            <a:off x="6058250" y="2165225"/>
            <a:ext cx="2752653" cy="175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0600" y="257325"/>
            <a:ext cx="533255" cy="58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75661" y="257325"/>
            <a:ext cx="465822" cy="58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83290" y="257325"/>
            <a:ext cx="588267" cy="58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CONCLUSIONS I QUE PODEM FER?</a:t>
            </a:r>
            <a:endParaRPr/>
          </a:p>
        </p:txBody>
      </p:sp>
      <p:sp>
        <p:nvSpPr>
          <p:cNvPr id="219" name="Google Shape;219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WILL IT BE AFFORDABLE TO LIVE IN BARCELONA IN THE NEAR FUTURE?</a:t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Comfortaa"/>
              <a:buChar char="●"/>
            </a:pPr>
            <a:r>
              <a:rPr lang="ca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MAJORITÀRIAMENT NO SERÀ ASSEQUIBLE VIURE</a:t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Comfortaa"/>
              <a:buChar char="●"/>
            </a:pPr>
            <a:r>
              <a:rPr lang="ca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MIGRACIÓ INTERNA POBRA, EXTERNA SÍ</a:t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Comfortaa"/>
              <a:buChar char="●"/>
            </a:pPr>
            <a:r>
              <a:rPr lang="ca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LA LLEI AJUDARIA A FREANAR EL QUE VEIEM EN EL 2035, PERÒ COM L’APLIQUEM?</a:t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0" name="Google Shape;2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600" y="257325"/>
            <a:ext cx="533255" cy="58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5661" y="257325"/>
            <a:ext cx="465822" cy="58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3290" y="257325"/>
            <a:ext cx="588267" cy="58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