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rispace"/>
      <p:regular r:id="rId16"/>
      <p:bold r:id="rId17"/>
    </p:embeddedFont>
    <p:embeddedFont>
      <p:font typeface="Bebas Neue"/>
      <p:regular r:id="rId18"/>
    </p:embeddedFont>
    <p:embeddedFont>
      <p:font typeface="Maven Pro"/>
      <p:regular r:id="rId19"/>
      <p:bold r:id="rId20"/>
    </p:embeddedFon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052683-10E8-4206-BE47-3C14FB98FBF8}">
  <a:tblStyle styleId="{B7052683-10E8-4206-BE47-3C14FB98FB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ED60EA1-D0DD-46D7-B22F-C327A93116B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22" Type="http://schemas.openxmlformats.org/officeDocument/2006/relationships/font" Target="fonts/PTSans-bold.fntdata"/><Relationship Id="rId10" Type="http://schemas.openxmlformats.org/officeDocument/2006/relationships/slide" Target="slides/slide5.xml"/><Relationship Id="rId21" Type="http://schemas.openxmlformats.org/officeDocument/2006/relationships/font" Target="fonts/PTSans-regular.fntdata"/><Relationship Id="rId13" Type="http://schemas.openxmlformats.org/officeDocument/2006/relationships/slide" Target="slides/slide8.xml"/><Relationship Id="rId24" Type="http://schemas.openxmlformats.org/officeDocument/2006/relationships/font" Target="fonts/PTSans-boldItalic.fntdata"/><Relationship Id="rId12" Type="http://schemas.openxmlformats.org/officeDocument/2006/relationships/slide" Target="slides/slide7.xml"/><Relationship Id="rId23" Type="http://schemas.openxmlformats.org/officeDocument/2006/relationships/font" Target="fonts/PT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rispace-bold.fntdata"/><Relationship Id="rId16" Type="http://schemas.openxmlformats.org/officeDocument/2006/relationships/font" Target="fonts/Trispac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6a13e2e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6a13e2e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9f2f57a7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9f2f57a7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6a13e2e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6a13e2e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6a13e2e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6a13e2e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6a13e2e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6a13e2e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6a13e2e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6a13e2e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b5859bcbd_0_17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b5859bcbd_0_17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a13e2e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a13e2e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6a13e2e1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6a13e2e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12" name="Google Shape;112;p11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16" name="Google Shape;116;p11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2" type="title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3" type="title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4" type="title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hasCustomPrompt="1" idx="5" type="title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6" type="subTitle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7" type="subTitle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8" type="subTitle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_1_1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 flipH="1" rot="1292342">
            <a:off x="-3321456" y="1927346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 rot="4535783">
            <a:off x="6914450" y="2837966"/>
            <a:ext cx="3524110" cy="239677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10800000">
            <a:off x="8514859" y="2937143"/>
            <a:ext cx="511267" cy="2017916"/>
            <a:chOff x="8552930" y="2910118"/>
            <a:chExt cx="511267" cy="2017916"/>
          </a:xfrm>
        </p:grpSpPr>
        <p:sp>
          <p:nvSpPr>
            <p:cNvPr id="150" name="Google Shape;150;p14"/>
            <p:cNvSpPr/>
            <p:nvPr/>
          </p:nvSpPr>
          <p:spPr>
            <a:xfrm>
              <a:off x="8737186" y="3350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601061" y="46009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4"/>
          <p:cNvGrpSpPr/>
          <p:nvPr/>
        </p:nvGrpSpPr>
        <p:grpSpPr>
          <a:xfrm rot="7347507">
            <a:off x="134581" y="3888252"/>
            <a:ext cx="912282" cy="1615081"/>
            <a:chOff x="133086" y="3408328"/>
            <a:chExt cx="912262" cy="1615044"/>
          </a:xfrm>
        </p:grpSpPr>
        <p:sp>
          <p:nvSpPr>
            <p:cNvPr id="154" name="Google Shape;154;p14"/>
            <p:cNvSpPr/>
            <p:nvPr/>
          </p:nvSpPr>
          <p:spPr>
            <a:xfrm>
              <a:off x="265110" y="340832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85324" y="4098816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5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2" type="subTitle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5"/>
          <p:cNvSpPr txBox="1"/>
          <p:nvPr>
            <p:ph idx="4" type="subTitle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idx="6" type="subTitle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82" name="Google Shape;182;p16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187" name="Google Shape;187;p16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" type="subTitle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2" type="subTitle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6"/>
          <p:cNvSpPr txBox="1"/>
          <p:nvPr>
            <p:ph idx="3" type="subTitle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4" type="subTitle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5" type="subTitle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6" type="subTitle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7" type="subTitle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8" type="subTitle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7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03" name="Google Shape;203;p17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07" name="Google Shape;207;p17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idx="1" type="subTitle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2" type="subTitle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3" type="subTitle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4" type="subTitle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7"/>
          <p:cNvSpPr txBox="1"/>
          <p:nvPr>
            <p:ph idx="5" type="subTitle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6" type="subTitle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7" type="subTitle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8" type="subTitle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19" name="Google Shape;219;p17"/>
          <p:cNvSpPr txBox="1"/>
          <p:nvPr>
            <p:ph idx="9" type="subTitle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13" type="subTitle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14" type="subTitle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15" type="subTitle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8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27" name="Google Shape;227;p18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232" name="Google Shape;232;p18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8"/>
          <p:cNvSpPr txBox="1"/>
          <p:nvPr>
            <p:ph hasCustomPrompt="1" type="title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hasCustomPrompt="1" idx="2" type="title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hasCustomPrompt="1" idx="4" type="title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245" name="Google Shape;245;p19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250" name="Google Shape;250;p19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20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259" name="Google Shape;259;p20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264" name="Google Shape;264;p20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2718684" y="2188525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510909" y="2530450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1" type="subTitle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21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4523725" y="316260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-10492926">
            <a:off x="-1867197" y="3324908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30" name="Google Shape;30;p4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35" name="Google Shape;35;p4"/>
            <p:cNvSpPr/>
            <p:nvPr/>
          </p:nvSpPr>
          <p:spPr>
            <a:xfrm>
              <a:off x="7450103" y="4431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478061" y="37598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44" name="Google Shape;44;p5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49" name="Google Shape;49;p5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2" name="Google Shape;62;p6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6" name="Google Shape;66;p6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>
            <p:ph idx="2" type="pic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5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11" name="Google Shape;311;p25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12" name="Google Shape;312;p25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13" name="Google Shape;313;p25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14" name="Google Shape;314;p25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rect b="b" l="l" r="r" t="t"/>
                    <a:pathLst>
                      <a:path extrusionOk="0" h="207" w="14078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25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rect b="b" l="l" r="r" t="t"/>
                    <a:pathLst>
                      <a:path extrusionOk="0" h="11197" w="2010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16" name="Google Shape;316;p25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17" name="Google Shape;317;p25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rect b="b" l="l" r="r" t="t"/>
                      <a:pathLst>
                        <a:path extrusionOk="0" h="2722" w="2785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" name="Google Shape;318;p25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rect b="b" l="l" r="r" t="t"/>
                      <a:pathLst>
                        <a:path extrusionOk="0" h="1937" w="1981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" name="Google Shape;319;p25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" name="Google Shape;320;p25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" name="Google Shape;321;p25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" name="Google Shape;322;p25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" name="Google Shape;323;p25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" name="Google Shape;324;p25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rect b="b" l="l" r="r" t="t"/>
                      <a:pathLst>
                        <a:path extrusionOk="0" h="1794" w="1482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" name="Google Shape;325;p25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rect b="b" l="l" r="r" t="t"/>
                      <a:pathLst>
                        <a:path extrusionOk="0" h="1412" w="599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" name="Google Shape;326;p25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rect b="b" l="l" r="r" t="t"/>
                      <a:pathLst>
                        <a:path extrusionOk="0" h="367" w="885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" name="Google Shape;327;p25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" name="Google Shape;328;p25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" name="Google Shape;329;p25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" name="Google Shape;330;p25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" name="Google Shape;331;p25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rect b="b" l="l" r="r" t="t"/>
                      <a:pathLst>
                        <a:path extrusionOk="0" h="1797" w="1482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" name="Google Shape;332;p25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rect b="b" l="l" r="r" t="t"/>
                      <a:pathLst>
                        <a:path extrusionOk="0" h="1412" w="598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" name="Google Shape;333;p25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" name="Google Shape;334;p25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" name="Google Shape;335;p25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rect b="b" l="l" r="r" t="t"/>
                      <a:pathLst>
                        <a:path extrusionOk="0" h="367" w="884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" name="Google Shape;336;p25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37" name="Google Shape;337;p25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rect b="b" l="l" r="r" t="t"/>
                    <a:pathLst>
                      <a:path extrusionOk="0" h="4301" w="6835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rotWithShape="0" algn="bl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25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rect b="b" l="l" r="r" t="t"/>
                    <a:pathLst>
                      <a:path extrusionOk="0" h="322" w="116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9" name="Google Shape;339;p25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rect b="b" l="l" r="r" t="t"/>
                    <a:pathLst>
                      <a:path extrusionOk="0" h="2409" w="6843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0" name="Google Shape;340;p25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rect b="b" l="l" r="r" t="t"/>
                    <a:pathLst>
                      <a:path extrusionOk="0" h="1161" w="1714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1" name="Google Shape;341;p25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5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5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5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5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5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5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5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5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0" name="Google Shape;350;p25"/>
              <p:cNvGrpSpPr/>
              <p:nvPr/>
            </p:nvGrpSpPr>
            <p:grpSpPr>
              <a:xfrm flipH="1" rot="-2979843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51" name="Google Shape;351;p25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rect b="b" l="l" r="r" t="t"/>
                  <a:pathLst>
                    <a:path extrusionOk="0" h="7308" w="19075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5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rect b="b" l="l" r="r" t="t"/>
                  <a:pathLst>
                    <a:path extrusionOk="0" h="5416" w="7298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3" name="Google Shape;353;p25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rect b="b" l="l" r="r" t="t"/>
              <a:pathLst>
                <a:path extrusionOk="0" h="1161" w="1714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flipH="1" rot="7930158">
              <a:off x="7532339" y="1461822"/>
              <a:ext cx="162646" cy="45148"/>
            </a:xfrm>
            <a:custGeom>
              <a:rect b="b" l="l" r="r" t="t"/>
              <a:pathLst>
                <a:path extrusionOk="0" h="322" w="116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5"/>
          <p:cNvSpPr txBox="1"/>
          <p:nvPr>
            <p:ph type="ctrTitle"/>
          </p:nvPr>
        </p:nvSpPr>
        <p:spPr>
          <a:xfrm>
            <a:off x="524625" y="1007000"/>
            <a:ext cx="6026100" cy="26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AI and the mind 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 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Exploring behaviour and IA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784219" y="1433244"/>
            <a:ext cx="74514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study suggests that frequent use of AI tools may be quietly influencing how people feel about their own judgment and emotional independence. By focusing on well-being rather than just productivity, this approach offers a different way to think about AI's role in everyday life. It’s a small but important step toward understanding how we can use these tools without losing touch with our own instincts and confidence.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675300" y="1246278"/>
            <a:ext cx="7793400" cy="13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We received survey responses from people around the world, covering a wide range of ages, educational backgrounds, and professions. The survey was divided into two main parts.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first section focused on gathering personal and contextual information about each participant’s daily life and environment.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The second part explored their perception and use of AI.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00" y="2730148"/>
            <a:ext cx="4288167" cy="20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350" y="2443551"/>
            <a:ext cx="3156551" cy="249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050" y="477725"/>
            <a:ext cx="42386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50" y="2128375"/>
            <a:ext cx="8595899" cy="29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675" y="328600"/>
            <a:ext cx="573405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381" name="Google Shape;381;p29"/>
          <p:cNvSpPr txBox="1"/>
          <p:nvPr/>
        </p:nvSpPr>
        <p:spPr>
          <a:xfrm>
            <a:off x="675300" y="1246273"/>
            <a:ext cx="77934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People who use AI have a more lazy brain feeling → Failed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People who use AI tools more frequently are more likely to feel more confident in solving problems on their own without AI </a:t>
            </a:r>
            <a:r>
              <a:rPr lang="en" sz="1100">
                <a:solidFill>
                  <a:schemeClr val="dk1"/>
                </a:solidFill>
              </a:rPr>
              <a:t>assistance. → Failed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Frequent users of AI tools are more likely to report </a:t>
            </a:r>
            <a:r>
              <a:rPr lang="en" sz="1100">
                <a:solidFill>
                  <a:schemeClr val="dk1"/>
                </a:solidFill>
              </a:rPr>
              <a:t>being</a:t>
            </a:r>
            <a:r>
              <a:rPr lang="en" sz="1100">
                <a:solidFill>
                  <a:schemeClr val="dk1"/>
                </a:solidFill>
              </a:rPr>
              <a:t> less stress → True with confidence of 98%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385575" y="539400"/>
            <a:ext cx="856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Ryff scale of psychological well-being</a:t>
            </a:r>
            <a:endParaRPr/>
          </a:p>
        </p:txBody>
      </p:sp>
      <p:graphicFrame>
        <p:nvGraphicFramePr>
          <p:cNvPr id="387" name="Google Shape;387;p30"/>
          <p:cNvGraphicFramePr/>
          <p:nvPr/>
        </p:nvGraphicFramePr>
        <p:xfrm>
          <a:off x="645925" y="14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{B7052683-10E8-4206-BE47-3C14FB98FBF8}</a:tableStyleId>
              </a:tblPr>
              <a:tblGrid>
                <a:gridCol w="2211350"/>
                <a:gridCol w="57835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Dimension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 Self-Acceptance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Evaluating how one feels about oneself.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2. Positive Relations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Ability to maintain close interpersonal relationships.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3. Autonomy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Being independent and capable of resisting social pressures.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4. Environmental Mastery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Ability to manage life and the world around us.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5. Purpose in Life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Having goals and a sense of direction.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6. Personal Growth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Sense of ongoing development and openness to new experiences.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Liketr Notation</a:t>
            </a:r>
            <a:endParaRPr/>
          </a:p>
        </p:txBody>
      </p:sp>
      <p:graphicFrame>
        <p:nvGraphicFramePr>
          <p:cNvPr id="393" name="Google Shape;393;p31"/>
          <p:cNvGraphicFramePr/>
          <p:nvPr/>
        </p:nvGraphicFramePr>
        <p:xfrm>
          <a:off x="2914663" y="13461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{AED60EA1-D0DD-46D7-B22F-C327A93116B7}</a:tableStyleId>
              </a:tblPr>
              <a:tblGrid>
                <a:gridCol w="1528900"/>
                <a:gridCol w="15289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Scale Point</a:t>
                      </a:r>
                      <a:endParaRPr sz="200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Label</a:t>
                      </a:r>
                      <a:endParaRPr sz="2000">
                        <a:solidFill>
                          <a:schemeClr val="dk1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Strongly Disagree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Disagree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Neutral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Agree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Strongly Agree</a:t>
                      </a:r>
                      <a:endParaRPr sz="120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075" y="569175"/>
            <a:ext cx="5230150" cy="40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663" y="470400"/>
            <a:ext cx="3096675" cy="44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