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7.jpg" ContentType="image/p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Lst>
  <p:notesMasterIdLst>
    <p:notesMasterId r:id="rId20"/>
  </p:notesMasterIdLst>
  <p:sldIdLst>
    <p:sldId id="256" r:id="rId3"/>
    <p:sldId id="257" r:id="rId4"/>
    <p:sldId id="271" r:id="rId5"/>
    <p:sldId id="258" r:id="rId6"/>
    <p:sldId id="259" r:id="rId7"/>
    <p:sldId id="272" r:id="rId8"/>
    <p:sldId id="262" r:id="rId9"/>
    <p:sldId id="273" r:id="rId10"/>
    <p:sldId id="274" r:id="rId11"/>
    <p:sldId id="275" r:id="rId12"/>
    <p:sldId id="261" r:id="rId13"/>
    <p:sldId id="264" r:id="rId14"/>
    <p:sldId id="270" r:id="rId15"/>
    <p:sldId id="265" r:id="rId16"/>
    <p:sldId id="276" r:id="rId17"/>
    <p:sldId id="268" r:id="rId18"/>
    <p:sldId id="269" r:id="rId19"/>
  </p:sldIdLst>
  <p:sldSz cx="9144000" cy="5143500" type="screen16x9"/>
  <p:notesSz cx="6858000" cy="9144000"/>
  <p:embeddedFontLst>
    <p:embeddedFont>
      <p:font typeface="Cambria Math" panose="02040503050406030204" pitchFamily="18"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28"/>
  </p:normalViewPr>
  <p:slideViewPr>
    <p:cSldViewPr snapToGrid="0">
      <p:cViewPr varScale="1">
        <p:scale>
          <a:sx n="153" d="100"/>
          <a:sy n="153" d="100"/>
        </p:scale>
        <p:origin x="68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8710742dd_2_56:notes"/>
          <p:cNvSpPr txBox="1">
            <a:spLocks noGrp="1"/>
          </p:cNvSpPr>
          <p:nvPr>
            <p:ph type="body" idx="1"/>
          </p:nvPr>
        </p:nvSpPr>
        <p:spPr>
          <a:xfrm>
            <a:off x="987971" y="4343400"/>
            <a:ext cx="4908331"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268710742dd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8b219e5a7_0_22:notes"/>
          <p:cNvSpPr txBox="1">
            <a:spLocks noGrp="1"/>
          </p:cNvSpPr>
          <p:nvPr>
            <p:ph type="body" idx="1"/>
          </p:nvPr>
        </p:nvSpPr>
        <p:spPr>
          <a:xfrm>
            <a:off x="987971" y="4343400"/>
            <a:ext cx="49083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g2b8b219e5a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8710742dd_2_85:notes"/>
          <p:cNvSpPr txBox="1">
            <a:spLocks noGrp="1"/>
          </p:cNvSpPr>
          <p:nvPr>
            <p:ph type="body" idx="1"/>
          </p:nvPr>
        </p:nvSpPr>
        <p:spPr>
          <a:xfrm>
            <a:off x="987971" y="4343400"/>
            <a:ext cx="4908331"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68710742dd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68710742dd_0_1: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68710742d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8743ECF1-E0B5-912A-D04F-83C9C9F3D5A0}"/>
            </a:ext>
          </a:extLst>
        </p:cNvPr>
        <p:cNvGrpSpPr/>
        <p:nvPr/>
      </p:nvGrpSpPr>
      <p:grpSpPr>
        <a:xfrm>
          <a:off x="0" y="0"/>
          <a:ext cx="0" cy="0"/>
          <a:chOff x="0" y="0"/>
          <a:chExt cx="0" cy="0"/>
        </a:xfrm>
      </p:grpSpPr>
      <p:sp>
        <p:nvSpPr>
          <p:cNvPr id="170" name="Google Shape;170;g268710742dd_0_1:notes">
            <a:extLst>
              <a:ext uri="{FF2B5EF4-FFF2-40B4-BE49-F238E27FC236}">
                <a16:creationId xmlns:a16="http://schemas.microsoft.com/office/drawing/2014/main" id="{FFF753A8-AE4F-B02A-1FA5-61EAB3436A7B}"/>
              </a:ext>
            </a:extLst>
          </p:cNvPr>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68710742dd_0_1:notes">
            <a:extLst>
              <a:ext uri="{FF2B5EF4-FFF2-40B4-BE49-F238E27FC236}">
                <a16:creationId xmlns:a16="http://schemas.microsoft.com/office/drawing/2014/main" id="{A3D8253F-BB90-827D-327D-0427DF08B0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5147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8710742dd_0_36: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68710742d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b81db9acb2_1_142:notes"/>
          <p:cNvSpPr txBox="1">
            <a:spLocks noGrp="1"/>
          </p:cNvSpPr>
          <p:nvPr>
            <p:ph type="body" idx="1"/>
          </p:nvPr>
        </p:nvSpPr>
        <p:spPr>
          <a:xfrm>
            <a:off x="987971" y="4343400"/>
            <a:ext cx="49083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g2b81db9acb2_1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68710742dd_0_22: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5" name="Google Shape;205;g268710742d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8710742dd_2_100:notes"/>
          <p:cNvSpPr txBox="1">
            <a:spLocks noGrp="1"/>
          </p:cNvSpPr>
          <p:nvPr>
            <p:ph type="body" idx="1"/>
          </p:nvPr>
        </p:nvSpPr>
        <p:spPr>
          <a:xfrm>
            <a:off x="987971" y="4343400"/>
            <a:ext cx="4908331"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68710742dd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81db9acb2_1_63:notes"/>
          <p:cNvSpPr txBox="1">
            <a:spLocks noGrp="1"/>
          </p:cNvSpPr>
          <p:nvPr>
            <p:ph type="body" idx="1"/>
          </p:nvPr>
        </p:nvSpPr>
        <p:spPr>
          <a:xfrm>
            <a:off x="987971" y="4343400"/>
            <a:ext cx="4908331"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g2b81db9acb2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b81db9acb2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b81db9acb2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8d69deb7a_0_2: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268d69deb7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8d69deb7a_0_15:notes"/>
          <p:cNvSpPr txBox="1">
            <a:spLocks noGrp="1"/>
          </p:cNvSpPr>
          <p:nvPr>
            <p:ph type="body" idx="1"/>
          </p:nvPr>
        </p:nvSpPr>
        <p:spPr>
          <a:xfrm>
            <a:off x="987971" y="4343400"/>
            <a:ext cx="49083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268d69deb7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b81db9acb2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b81db9acb2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81db9acb2_1_84:notes"/>
          <p:cNvSpPr txBox="1">
            <a:spLocks noGrp="1"/>
          </p:cNvSpPr>
          <p:nvPr>
            <p:ph type="body" idx="1"/>
          </p:nvPr>
        </p:nvSpPr>
        <p:spPr>
          <a:xfrm>
            <a:off x="987971" y="4343400"/>
            <a:ext cx="4908331"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b81db9acb2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b8b219e5a7_1_0:notes"/>
          <p:cNvSpPr txBox="1">
            <a:spLocks noGrp="1"/>
          </p:cNvSpPr>
          <p:nvPr>
            <p:ph type="body" idx="1"/>
          </p:nvPr>
        </p:nvSpPr>
        <p:spPr>
          <a:xfrm>
            <a:off x="987971" y="4343400"/>
            <a:ext cx="49083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g2b8b219e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b8b219e5a7_1_24:notes"/>
          <p:cNvSpPr txBox="1">
            <a:spLocks noGrp="1"/>
          </p:cNvSpPr>
          <p:nvPr>
            <p:ph type="body" idx="1"/>
          </p:nvPr>
        </p:nvSpPr>
        <p:spPr>
          <a:xfrm>
            <a:off x="987971" y="4343400"/>
            <a:ext cx="49083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g2b8b219e5a7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56"/>
        <p:cNvGrpSpPr/>
        <p:nvPr/>
      </p:nvGrpSpPr>
      <p:grpSpPr>
        <a:xfrm>
          <a:off x="0" y="0"/>
          <a:ext cx="0" cy="0"/>
          <a:chOff x="0" y="0"/>
          <a:chExt cx="0" cy="0"/>
        </a:xfrm>
      </p:grpSpPr>
      <p:pic>
        <p:nvPicPr>
          <p:cNvPr id="57" name="Google Shape;57;p14" descr="PPT_background.png"/>
          <p:cNvPicPr preferRelativeResize="0"/>
          <p:nvPr/>
        </p:nvPicPr>
        <p:blipFill rotWithShape="1">
          <a:blip r:embed="rId2">
            <a:alphaModFix/>
          </a:blip>
          <a:srcRect/>
          <a:stretch/>
        </p:blipFill>
        <p:spPr>
          <a:xfrm>
            <a:off x="0" y="0"/>
            <a:ext cx="9165128" cy="5143500"/>
          </a:xfrm>
          <a:prstGeom prst="rect">
            <a:avLst/>
          </a:prstGeom>
          <a:noFill/>
          <a:ln>
            <a:noFill/>
          </a:ln>
        </p:spPr>
      </p:pic>
      <p:sp>
        <p:nvSpPr>
          <p:cNvPr id="58" name="Google Shape;58;p14"/>
          <p:cNvSpPr txBox="1">
            <a:spLocks noGrp="1"/>
          </p:cNvSpPr>
          <p:nvPr>
            <p:ph type="ctrTitle"/>
          </p:nvPr>
        </p:nvSpPr>
        <p:spPr>
          <a:xfrm>
            <a:off x="828686" y="2786400"/>
            <a:ext cx="7500939" cy="416138"/>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lt1"/>
              </a:buClr>
              <a:buSzPts val="2600"/>
              <a:buFont typeface="Calibri"/>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subTitle" idx="1"/>
          </p:nvPr>
        </p:nvSpPr>
        <p:spPr>
          <a:xfrm>
            <a:off x="828675" y="3217050"/>
            <a:ext cx="7500938" cy="271350"/>
          </a:xfrm>
          <a:prstGeom prst="rect">
            <a:avLst/>
          </a:prstGeom>
          <a:noFill/>
          <a:ln>
            <a:noFill/>
          </a:ln>
        </p:spPr>
        <p:txBody>
          <a:bodyPr spcFirstLastPara="1" wrap="square" lIns="0" tIns="0" rIns="0" bIns="0" anchor="t" anchorCtr="0">
            <a:noAutofit/>
          </a:bodyPr>
          <a:lstStyle>
            <a:lvl1pPr lvl="0" algn="l">
              <a:spcBef>
                <a:spcPts val="1417"/>
              </a:spcBef>
              <a:spcAft>
                <a:spcPts val="0"/>
              </a:spcAft>
              <a:buClr>
                <a:schemeClr val="lt1"/>
              </a:buClr>
              <a:buSzPts val="2000"/>
              <a:buNone/>
              <a:defRPr sz="2000" b="0">
                <a:solidFill>
                  <a:schemeClr val="lt1"/>
                </a:solidFill>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60" name="Google Shape;60;p14"/>
          <p:cNvSpPr txBox="1">
            <a:spLocks noGrp="1"/>
          </p:cNvSpPr>
          <p:nvPr>
            <p:ph type="body" idx="2"/>
          </p:nvPr>
        </p:nvSpPr>
        <p:spPr>
          <a:xfrm>
            <a:off x="828688" y="4111318"/>
            <a:ext cx="4679325" cy="734531"/>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Clr>
                <a:schemeClr val="lt1"/>
              </a:buClr>
              <a:buSzPts val="1400"/>
              <a:buNone/>
              <a:defRPr sz="1400">
                <a:solidFill>
                  <a:schemeClr val="lt1"/>
                </a:solidFill>
              </a:defRPr>
            </a:lvl1pPr>
            <a:lvl2pPr marL="914400" lvl="1" indent="-228600" algn="l">
              <a:spcBef>
                <a:spcPts val="0"/>
              </a:spcBef>
              <a:spcAft>
                <a:spcPts val="0"/>
              </a:spcAft>
              <a:buSzPts val="1400"/>
              <a:buNone/>
              <a:defRPr sz="1400">
                <a:solidFill>
                  <a:schemeClr val="lt1"/>
                </a:solidFill>
              </a:defRPr>
            </a:lvl2pPr>
            <a:lvl3pPr marL="1371600" lvl="2" indent="-228600" algn="l">
              <a:spcBef>
                <a:spcPts val="567"/>
              </a:spcBef>
              <a:spcAft>
                <a:spcPts val="0"/>
              </a:spcAft>
              <a:buSzPts val="1400"/>
              <a:buNone/>
              <a:defRPr sz="1400">
                <a:solidFill>
                  <a:schemeClr val="lt1"/>
                </a:solidFill>
              </a:defRPr>
            </a:lvl3pPr>
            <a:lvl4pPr marL="1828800" lvl="3" indent="-317500" algn="l">
              <a:spcBef>
                <a:spcPts val="0"/>
              </a:spcBef>
              <a:spcAft>
                <a:spcPts val="0"/>
              </a:spcAft>
              <a:buSzPts val="1400"/>
              <a:buChar char="‒"/>
              <a:defRPr sz="1400">
                <a:solidFill>
                  <a:schemeClr val="lt1"/>
                </a:solidFill>
              </a:defRPr>
            </a:lvl4pPr>
            <a:lvl5pPr marL="2286000" lvl="4" indent="-317500" algn="l">
              <a:spcBef>
                <a:spcPts val="0"/>
              </a:spcBef>
              <a:spcAft>
                <a:spcPts val="0"/>
              </a:spcAft>
              <a:buSzPts val="1400"/>
              <a:buChar char="»"/>
              <a:defRPr sz="14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61" name="Google Shape;61;p14" descr="TCD_White.png"/>
          <p:cNvPicPr preferRelativeResize="0"/>
          <p:nvPr/>
        </p:nvPicPr>
        <p:blipFill rotWithShape="1">
          <a:blip r:embed="rId3">
            <a:alphaModFix/>
          </a:blip>
          <a:srcRect/>
          <a:stretch/>
        </p:blipFill>
        <p:spPr>
          <a:xfrm>
            <a:off x="820477" y="381655"/>
            <a:ext cx="3039743" cy="81937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Content 20pt">
  <p:cSld name="Title &amp; Content 20p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828675" y="1302191"/>
            <a:ext cx="7500938" cy="3030141"/>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1800"/>
              <a:buNone/>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body" idx="2"/>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15"/>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mp; Image">
  <p:cSld name="Title &amp; Image">
    <p:spTree>
      <p:nvGrpSpPr>
        <p:cNvPr id="1" name="Shape 75"/>
        <p:cNvGrpSpPr/>
        <p:nvPr/>
      </p:nvGrpSpPr>
      <p:grpSpPr>
        <a:xfrm>
          <a:off x="0" y="0"/>
          <a:ext cx="0" cy="0"/>
          <a:chOff x="0" y="0"/>
          <a:chExt cx="0" cy="0"/>
        </a:xfrm>
      </p:grpSpPr>
      <p:sp>
        <p:nvSpPr>
          <p:cNvPr id="76" name="Google Shape;76;p17"/>
          <p:cNvSpPr>
            <a:spLocks noGrp="1"/>
          </p:cNvSpPr>
          <p:nvPr>
            <p:ph type="pic" idx="2"/>
          </p:nvPr>
        </p:nvSpPr>
        <p:spPr>
          <a:xfrm>
            <a:off x="0" y="1078712"/>
            <a:ext cx="9144000" cy="3807619"/>
          </a:xfrm>
          <a:prstGeom prst="rect">
            <a:avLst/>
          </a:prstGeom>
          <a:solidFill>
            <a:schemeClr val="accent4"/>
          </a:solidFill>
          <a:ln>
            <a:noFill/>
          </a:ln>
        </p:spPr>
      </p:sp>
      <p:sp>
        <p:nvSpPr>
          <p:cNvPr id="77" name="Google Shape;77;p17"/>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7"/>
          <p:cNvSpPr txBox="1">
            <a:spLocks noGrp="1"/>
          </p:cNvSpPr>
          <p:nvPr>
            <p:ph type="body" idx="1"/>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17"/>
          <p:cNvSpPr/>
          <p:nvPr/>
        </p:nvSpPr>
        <p:spPr>
          <a:xfrm>
            <a:off x="0" y="4873500"/>
            <a:ext cx="9144000" cy="270000"/>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GB" sz="1000" b="1" i="0" u="none" strike="noStrike" cap="none">
                <a:solidFill>
                  <a:schemeClr val="lt1"/>
                </a:solidFill>
                <a:latin typeface="Calibri"/>
                <a:ea typeface="Calibri"/>
                <a:cs typeface="Calibri"/>
                <a:sym typeface="Calibri"/>
              </a:rPr>
              <a:t>Trinity College Dublin, </a:t>
            </a:r>
            <a:r>
              <a:rPr lang="en-GB" sz="1000" b="0" i="0" u="none" strike="noStrike" cap="none">
                <a:solidFill>
                  <a:schemeClr val="lt1"/>
                </a:solidFill>
                <a:latin typeface="Calibri"/>
                <a:ea typeface="Calibri"/>
                <a:cs typeface="Calibri"/>
                <a:sym typeface="Calibri"/>
              </a:rPr>
              <a:t>The University of Dublin</a:t>
            </a:r>
            <a:endParaRPr/>
          </a:p>
        </p:txBody>
      </p:sp>
      <p:cxnSp>
        <p:nvCxnSpPr>
          <p:cNvPr id="80" name="Google Shape;80;p17"/>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81" name="Google Shape;81;p17"/>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mp; 2 Column Content 20pt">
  <p:cSld name="Title &amp; 2 Column Content 20pt">
    <p:spTree>
      <p:nvGrpSpPr>
        <p:cNvPr id="1" name="Shape 82"/>
        <p:cNvGrpSpPr/>
        <p:nvPr/>
      </p:nvGrpSpPr>
      <p:grpSpPr>
        <a:xfrm>
          <a:off x="0" y="0"/>
          <a:ext cx="0" cy="0"/>
          <a:chOff x="0" y="0"/>
          <a:chExt cx="0" cy="0"/>
        </a:xfrm>
      </p:grpSpPr>
      <p:sp>
        <p:nvSpPr>
          <p:cNvPr id="83" name="Google Shape;83;p18"/>
          <p:cNvSpPr/>
          <p:nvPr/>
        </p:nvSpPr>
        <p:spPr>
          <a:xfrm>
            <a:off x="0" y="4545078"/>
            <a:ext cx="9144000" cy="597231"/>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
        <p:nvSpPr>
          <p:cNvPr id="84" name="Google Shape;84;p18"/>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8"/>
          <p:cNvSpPr txBox="1">
            <a:spLocks noGrp="1"/>
          </p:cNvSpPr>
          <p:nvPr>
            <p:ph type="body" idx="1"/>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86" name="Google Shape;86;p18"/>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87" name="Google Shape;87;p18"/>
          <p:cNvSpPr txBox="1">
            <a:spLocks noGrp="1"/>
          </p:cNvSpPr>
          <p:nvPr>
            <p:ph type="body" idx="2"/>
          </p:nvPr>
        </p:nvSpPr>
        <p:spPr>
          <a:xfrm>
            <a:off x="828675" y="1302192"/>
            <a:ext cx="7500938" cy="2891980"/>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1800"/>
              <a:buNone/>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88" name="Google Shape;88;p18" descr="TCD_White.png"/>
          <p:cNvPicPr preferRelativeResize="0"/>
          <p:nvPr/>
        </p:nvPicPr>
        <p:blipFill rotWithShape="1">
          <a:blip r:embed="rId2">
            <a:alphaModFix/>
          </a:blip>
          <a:srcRect/>
          <a:stretch/>
        </p:blipFill>
        <p:spPr>
          <a:xfrm>
            <a:off x="820478" y="4642666"/>
            <a:ext cx="1585894" cy="427482"/>
          </a:xfrm>
          <a:prstGeom prst="rect">
            <a:avLst/>
          </a:prstGeom>
          <a:noFill/>
          <a:ln>
            <a:noFill/>
          </a:ln>
        </p:spPr>
      </p:pic>
      <p:sp>
        <p:nvSpPr>
          <p:cNvPr id="89" name="Google Shape;89;p18"/>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1_Title &amp; 2 Column Content 20pt">
  <p:cSld name="1_Title &amp; 2 Column Content 20pt">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body" idx="1"/>
          </p:nvPr>
        </p:nvSpPr>
        <p:spPr>
          <a:xfrm>
            <a:off x="828676" y="1410807"/>
            <a:ext cx="3933824" cy="2372524"/>
          </a:xfrm>
          <a:prstGeom prst="rect">
            <a:avLst/>
          </a:prstGeom>
          <a:noFill/>
          <a:ln>
            <a:noFill/>
          </a:ln>
        </p:spPr>
        <p:txBody>
          <a:bodyPr spcFirstLastPara="1" wrap="square" lIns="0" tIns="0" rIns="0" bIns="0" anchor="t" anchorCtr="0">
            <a:noAutofit/>
          </a:bodyPr>
          <a:lstStyle>
            <a:lvl1pPr marL="457200" lvl="0" indent="-330200" algn="l">
              <a:spcBef>
                <a:spcPts val="900"/>
              </a:spcBef>
              <a:spcAft>
                <a:spcPts val="0"/>
              </a:spcAft>
              <a:buClr>
                <a:schemeClr val="dk2"/>
              </a:buClr>
              <a:buSzPts val="1600"/>
              <a:buFont typeface="Arial"/>
              <a:buChar char="‒"/>
              <a:defRPr sz="1600" b="0"/>
            </a:lvl1pPr>
            <a:lvl2pPr marL="914400" lvl="1" indent="-330200" algn="l">
              <a:spcBef>
                <a:spcPts val="1134"/>
              </a:spcBef>
              <a:spcAft>
                <a:spcPts val="0"/>
              </a:spcAft>
              <a:buSzPts val="1600"/>
              <a:buFont typeface="Arial"/>
              <a:buChar char="•"/>
              <a:defRPr sz="1600"/>
            </a:lvl2pPr>
            <a:lvl3pPr marL="1371600" lvl="2" indent="-330200" algn="l">
              <a:spcBef>
                <a:spcPts val="1134"/>
              </a:spcBef>
              <a:spcAft>
                <a:spcPts val="0"/>
              </a:spcAft>
              <a:buSzPts val="1600"/>
              <a:buChar char="•"/>
              <a:defRPr sz="1600"/>
            </a:lvl3pPr>
            <a:lvl4pPr marL="1828800" lvl="3" indent="-330200" algn="l">
              <a:spcBef>
                <a:spcPts val="1134"/>
              </a:spcBef>
              <a:spcAft>
                <a:spcPts val="0"/>
              </a:spcAft>
              <a:buSzPts val="1600"/>
              <a:buChar char="‒"/>
              <a:defRPr sz="1600"/>
            </a:lvl4pPr>
            <a:lvl5pPr marL="2286000" lvl="4" indent="-330200" algn="l">
              <a:spcBef>
                <a:spcPts val="1134"/>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19"/>
          <p:cNvSpPr txBox="1">
            <a:spLocks noGrp="1"/>
          </p:cNvSpPr>
          <p:nvPr>
            <p:ph type="body" idx="2"/>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spcBef>
                <a:spcPts val="1417"/>
              </a:spcBef>
              <a:spcAft>
                <a:spcPts val="0"/>
              </a:spcAft>
              <a:buClr>
                <a:schemeClr val="dk1"/>
              </a:buClr>
              <a:buSzPts val="2000"/>
              <a:buNone/>
              <a:defRPr sz="2000" b="0">
                <a:solidFill>
                  <a:schemeClr val="dk1"/>
                </a:solidFill>
              </a:defRPr>
            </a:lvl1pPr>
            <a:lvl2pPr marL="914400" lvl="1" indent="-342900" algn="l">
              <a:spcBef>
                <a:spcPts val="1134"/>
              </a:spcBef>
              <a:spcAft>
                <a:spcPts val="0"/>
              </a:spcAft>
              <a:buSzPts val="1800"/>
              <a:buChar char="–"/>
              <a:defRPr/>
            </a:lvl2pPr>
            <a:lvl3pPr marL="1371600" lvl="2" indent="-342900" algn="l">
              <a:spcBef>
                <a:spcPts val="1134"/>
              </a:spcBef>
              <a:spcAft>
                <a:spcPts val="0"/>
              </a:spcAft>
              <a:buSzPts val="1800"/>
              <a:buChar char="•"/>
              <a:defRPr/>
            </a:lvl3pPr>
            <a:lvl4pPr marL="1828800" lvl="3" indent="-342900" algn="l">
              <a:spcBef>
                <a:spcPts val="1134"/>
              </a:spcBef>
              <a:spcAft>
                <a:spcPts val="0"/>
              </a:spcAft>
              <a:buSzPts val="1800"/>
              <a:buChar char="‒"/>
              <a:defRPr/>
            </a:lvl4pPr>
            <a:lvl5pPr marL="2286000" lvl="4" indent="-342900" algn="l">
              <a:spcBef>
                <a:spcPts val="1134"/>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94" name="Google Shape;94;p19"/>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95" name="Google Shape;95;p19"/>
          <p:cNvSpPr txBox="1">
            <a:spLocks noGrp="1"/>
          </p:cNvSpPr>
          <p:nvPr>
            <p:ph type="body" idx="3"/>
          </p:nvPr>
        </p:nvSpPr>
        <p:spPr>
          <a:xfrm>
            <a:off x="4914901" y="1410807"/>
            <a:ext cx="3934800" cy="2372524"/>
          </a:xfrm>
          <a:prstGeom prst="rect">
            <a:avLst/>
          </a:prstGeom>
          <a:noFill/>
          <a:ln>
            <a:noFill/>
          </a:ln>
        </p:spPr>
        <p:txBody>
          <a:bodyPr spcFirstLastPara="1" wrap="square" lIns="0" tIns="0" rIns="0" bIns="0" anchor="t" anchorCtr="0">
            <a:noAutofit/>
          </a:bodyPr>
          <a:lstStyle>
            <a:lvl1pPr marL="457200" lvl="0" indent="-330200" algn="l">
              <a:spcBef>
                <a:spcPts val="900"/>
              </a:spcBef>
              <a:spcAft>
                <a:spcPts val="0"/>
              </a:spcAft>
              <a:buClr>
                <a:schemeClr val="dk2"/>
              </a:buClr>
              <a:buSzPts val="1600"/>
              <a:buFont typeface="Arial"/>
              <a:buChar char="‒"/>
              <a:defRPr sz="1600" b="0"/>
            </a:lvl1pPr>
            <a:lvl2pPr marL="914400" lvl="1" indent="-330200" algn="l">
              <a:spcBef>
                <a:spcPts val="1134"/>
              </a:spcBef>
              <a:spcAft>
                <a:spcPts val="0"/>
              </a:spcAft>
              <a:buSzPts val="1600"/>
              <a:buFont typeface="Arial"/>
              <a:buChar char="•"/>
              <a:defRPr sz="1600"/>
            </a:lvl2pPr>
            <a:lvl3pPr marL="1371600" lvl="2" indent="-330200" algn="l">
              <a:spcBef>
                <a:spcPts val="1134"/>
              </a:spcBef>
              <a:spcAft>
                <a:spcPts val="0"/>
              </a:spcAft>
              <a:buSzPts val="1600"/>
              <a:buChar char="•"/>
              <a:defRPr sz="1600"/>
            </a:lvl3pPr>
            <a:lvl4pPr marL="1828800" lvl="3" indent="-330200" algn="l">
              <a:spcBef>
                <a:spcPts val="1134"/>
              </a:spcBef>
              <a:spcAft>
                <a:spcPts val="0"/>
              </a:spcAft>
              <a:buSzPts val="1600"/>
              <a:buChar char="‒"/>
              <a:defRPr sz="1600"/>
            </a:lvl4pPr>
            <a:lvl5pPr marL="2286000" lvl="4" indent="-330200" algn="l">
              <a:spcBef>
                <a:spcPts val="1134"/>
              </a:spcBef>
              <a:spcAft>
                <a:spcPts val="0"/>
              </a:spcAft>
              <a:buSzPts val="1600"/>
              <a:buChar char="»"/>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6" name="Google Shape;96;p19"/>
          <p:cNvSpPr/>
          <p:nvPr/>
        </p:nvSpPr>
        <p:spPr>
          <a:xfrm>
            <a:off x="0" y="4545078"/>
            <a:ext cx="9144000" cy="597231"/>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endParaRPr sz="1000" b="0" i="0" u="none" strike="noStrike" cap="none">
              <a:solidFill>
                <a:schemeClr val="lt1"/>
              </a:solidFill>
              <a:latin typeface="Calibri"/>
              <a:ea typeface="Calibri"/>
              <a:cs typeface="Calibri"/>
              <a:sym typeface="Calibri"/>
            </a:endParaRPr>
          </a:p>
        </p:txBody>
      </p:sp>
      <p:pic>
        <p:nvPicPr>
          <p:cNvPr id="97" name="Google Shape;97;p19" descr="TCD_White.png"/>
          <p:cNvPicPr preferRelativeResize="0"/>
          <p:nvPr/>
        </p:nvPicPr>
        <p:blipFill rotWithShape="1">
          <a:blip r:embed="rId2">
            <a:alphaModFix/>
          </a:blip>
          <a:srcRect/>
          <a:stretch/>
        </p:blipFill>
        <p:spPr>
          <a:xfrm>
            <a:off x="820478" y="4642666"/>
            <a:ext cx="1585894" cy="427482"/>
          </a:xfrm>
          <a:prstGeom prst="rect">
            <a:avLst/>
          </a:prstGeom>
          <a:noFill/>
          <a:ln>
            <a:noFill/>
          </a:ln>
        </p:spPr>
      </p:pic>
      <p:sp>
        <p:nvSpPr>
          <p:cNvPr id="98" name="Google Shape;98;p19"/>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hank You">
  <p:cSld name="Thank You">
    <p:spTree>
      <p:nvGrpSpPr>
        <p:cNvPr id="1" name="Shape 99"/>
        <p:cNvGrpSpPr/>
        <p:nvPr/>
      </p:nvGrpSpPr>
      <p:grpSpPr>
        <a:xfrm>
          <a:off x="0" y="0"/>
          <a:ext cx="0" cy="0"/>
          <a:chOff x="0" y="0"/>
          <a:chExt cx="0" cy="0"/>
        </a:xfrm>
      </p:grpSpPr>
      <p:pic>
        <p:nvPicPr>
          <p:cNvPr id="100" name="Google Shape;100;p20" descr="PPT_background.png"/>
          <p:cNvPicPr preferRelativeResize="0"/>
          <p:nvPr/>
        </p:nvPicPr>
        <p:blipFill rotWithShape="1">
          <a:blip r:embed="rId2">
            <a:alphaModFix/>
          </a:blip>
          <a:srcRect/>
          <a:stretch/>
        </p:blipFill>
        <p:spPr>
          <a:xfrm>
            <a:off x="-1" y="0"/>
            <a:ext cx="9171711" cy="5147195"/>
          </a:xfrm>
          <a:prstGeom prst="rect">
            <a:avLst/>
          </a:prstGeom>
          <a:noFill/>
          <a:ln>
            <a:noFill/>
          </a:ln>
        </p:spPr>
      </p:pic>
      <p:sp>
        <p:nvSpPr>
          <p:cNvPr id="101" name="Google Shape;101;p20"/>
          <p:cNvSpPr txBox="1">
            <a:spLocks noGrp="1"/>
          </p:cNvSpPr>
          <p:nvPr>
            <p:ph type="ctrTitle"/>
          </p:nvPr>
        </p:nvSpPr>
        <p:spPr>
          <a:xfrm>
            <a:off x="828686" y="2786400"/>
            <a:ext cx="7500939" cy="416138"/>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lt1"/>
              </a:buClr>
              <a:buSzPts val="4200"/>
              <a:buFont typeface="Calibri"/>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2" name="Google Shape;102;p20" descr="TCD_White.png"/>
          <p:cNvPicPr preferRelativeResize="0"/>
          <p:nvPr/>
        </p:nvPicPr>
        <p:blipFill rotWithShape="1">
          <a:blip r:embed="rId3">
            <a:alphaModFix/>
          </a:blip>
          <a:srcRect/>
          <a:stretch/>
        </p:blipFill>
        <p:spPr>
          <a:xfrm>
            <a:off x="820477" y="381655"/>
            <a:ext cx="3039743" cy="81937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lvl="0" indent="0" algn="r">
              <a:spcBef>
                <a:spcPts val="0"/>
              </a:spcBef>
              <a:buNone/>
              <a:defRPr sz="1000" b="0" i="0" u="none" strike="noStrike" cap="none">
                <a:solidFill>
                  <a:schemeClr val="lt1"/>
                </a:solidFill>
                <a:latin typeface="Calibri"/>
                <a:ea typeface="Calibri"/>
                <a:cs typeface="Calibri"/>
                <a:sym typeface="Calibri"/>
              </a:defRPr>
            </a:lvl1pPr>
            <a:lvl2pPr marL="0" lvl="1" indent="0" algn="r">
              <a:spcBef>
                <a:spcPts val="0"/>
              </a:spcBef>
              <a:buNone/>
              <a:defRPr sz="1000" b="0" i="0" u="none" strike="noStrike" cap="none">
                <a:solidFill>
                  <a:schemeClr val="lt1"/>
                </a:solidFill>
                <a:latin typeface="Calibri"/>
                <a:ea typeface="Calibri"/>
                <a:cs typeface="Calibri"/>
                <a:sym typeface="Calibri"/>
              </a:defRPr>
            </a:lvl2pPr>
            <a:lvl3pPr marL="0" lvl="2" indent="0" algn="r">
              <a:spcBef>
                <a:spcPts val="0"/>
              </a:spcBef>
              <a:buNone/>
              <a:defRPr sz="1000" b="0" i="0" u="none" strike="noStrike" cap="none">
                <a:solidFill>
                  <a:schemeClr val="lt1"/>
                </a:solidFill>
                <a:latin typeface="Calibri"/>
                <a:ea typeface="Calibri"/>
                <a:cs typeface="Calibri"/>
                <a:sym typeface="Calibri"/>
              </a:defRPr>
            </a:lvl3pPr>
            <a:lvl4pPr marL="0" lvl="3" indent="0" algn="r">
              <a:spcBef>
                <a:spcPts val="0"/>
              </a:spcBef>
              <a:buNone/>
              <a:defRPr sz="1000" b="0" i="0" u="none" strike="noStrike" cap="none">
                <a:solidFill>
                  <a:schemeClr val="lt1"/>
                </a:solidFill>
                <a:latin typeface="Calibri"/>
                <a:ea typeface="Calibri"/>
                <a:cs typeface="Calibri"/>
                <a:sym typeface="Calibri"/>
              </a:defRPr>
            </a:lvl4pPr>
            <a:lvl5pPr marL="0" lvl="4" indent="0" algn="r">
              <a:spcBef>
                <a:spcPts val="0"/>
              </a:spcBef>
              <a:buNone/>
              <a:defRPr sz="1000" b="0" i="0" u="none" strike="noStrike" cap="none">
                <a:solidFill>
                  <a:schemeClr val="lt1"/>
                </a:solidFill>
                <a:latin typeface="Calibri"/>
                <a:ea typeface="Calibri"/>
                <a:cs typeface="Calibri"/>
                <a:sym typeface="Calibri"/>
              </a:defRPr>
            </a:lvl5pPr>
            <a:lvl6pPr marL="0" lvl="5" indent="0" algn="r">
              <a:spcBef>
                <a:spcPts val="0"/>
              </a:spcBef>
              <a:buNone/>
              <a:defRPr sz="1000" b="0" i="0" u="none" strike="noStrike" cap="none">
                <a:solidFill>
                  <a:schemeClr val="lt1"/>
                </a:solidFill>
                <a:latin typeface="Calibri"/>
                <a:ea typeface="Calibri"/>
                <a:cs typeface="Calibri"/>
                <a:sym typeface="Calibri"/>
              </a:defRPr>
            </a:lvl6pPr>
            <a:lvl7pPr marL="0" lvl="6" indent="0" algn="r">
              <a:spcBef>
                <a:spcPts val="0"/>
              </a:spcBef>
              <a:buNone/>
              <a:defRPr sz="1000" b="0" i="0" u="none" strike="noStrike" cap="none">
                <a:solidFill>
                  <a:schemeClr val="lt1"/>
                </a:solidFill>
                <a:latin typeface="Calibri"/>
                <a:ea typeface="Calibri"/>
                <a:cs typeface="Calibri"/>
                <a:sym typeface="Calibri"/>
              </a:defRPr>
            </a:lvl7pPr>
            <a:lvl8pPr marL="0" lvl="7" indent="0" algn="r">
              <a:spcBef>
                <a:spcPts val="0"/>
              </a:spcBef>
              <a:buNone/>
              <a:defRPr sz="1000" b="0" i="0" u="none" strike="noStrike" cap="none">
                <a:solidFill>
                  <a:schemeClr val="lt1"/>
                </a:solidFill>
                <a:latin typeface="Calibri"/>
                <a:ea typeface="Calibri"/>
                <a:cs typeface="Calibri"/>
                <a:sym typeface="Calibri"/>
              </a:defRPr>
            </a:lvl8pPr>
            <a:lvl9pPr marL="0" lvl="8" indent="0" algn="r">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Content &amp; Image">
  <p:cSld name="Title, Content &amp; Image">
    <p:spTree>
      <p:nvGrpSpPr>
        <p:cNvPr id="1" name="Shape 67"/>
        <p:cNvGrpSpPr/>
        <p:nvPr/>
      </p:nvGrpSpPr>
      <p:grpSpPr>
        <a:xfrm>
          <a:off x="0" y="0"/>
          <a:ext cx="0" cy="0"/>
          <a:chOff x="0" y="0"/>
          <a:chExt cx="0" cy="0"/>
        </a:xfrm>
      </p:grpSpPr>
      <p:sp>
        <p:nvSpPr>
          <p:cNvPr id="68" name="Google Shape;68;p16"/>
          <p:cNvSpPr>
            <a:spLocks noGrp="1"/>
          </p:cNvSpPr>
          <p:nvPr>
            <p:ph type="pic" idx="2"/>
          </p:nvPr>
        </p:nvSpPr>
        <p:spPr>
          <a:xfrm>
            <a:off x="4939200" y="1078712"/>
            <a:ext cx="4204800" cy="3807619"/>
          </a:xfrm>
          <a:prstGeom prst="rect">
            <a:avLst/>
          </a:prstGeom>
          <a:solidFill>
            <a:schemeClr val="accent4"/>
          </a:solidFill>
          <a:ln>
            <a:noFill/>
          </a:ln>
        </p:spPr>
      </p:sp>
      <p:sp>
        <p:nvSpPr>
          <p:cNvPr id="69" name="Google Shape;69;p16"/>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828683" y="1428750"/>
            <a:ext cx="3819525" cy="2990766"/>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850"/>
              </a:spcBef>
              <a:spcAft>
                <a:spcPts val="0"/>
              </a:spcAft>
              <a:buClr>
                <a:schemeClr val="dk2"/>
              </a:buClr>
              <a:buSzPts val="1600"/>
              <a:buFont typeface="Calibri"/>
              <a:buChar char="–"/>
              <a:defRPr sz="1600" b="0"/>
            </a:lvl1pPr>
            <a:lvl2pPr marL="914400" lvl="1" indent="-330200" algn="l">
              <a:lnSpc>
                <a:spcPct val="100000"/>
              </a:lnSpc>
              <a:spcBef>
                <a:spcPts val="0"/>
              </a:spcBef>
              <a:spcAft>
                <a:spcPts val="0"/>
              </a:spcAft>
              <a:buSzPts val="1600"/>
              <a:buChar char="–"/>
              <a:defRPr sz="1600" b="0"/>
            </a:lvl2pPr>
            <a:lvl3pPr marL="1371600" lvl="2" indent="-317500" algn="l">
              <a:lnSpc>
                <a:spcPct val="100000"/>
              </a:lnSpc>
              <a:spcBef>
                <a:spcPts val="1134"/>
              </a:spcBef>
              <a:spcAft>
                <a:spcPts val="0"/>
              </a:spcAft>
              <a:buSzPts val="1400"/>
              <a:buChar char="•"/>
              <a:defRPr sz="1400" b="0"/>
            </a:lvl3pPr>
            <a:lvl4pPr marL="1828800" lvl="3" indent="-317500" algn="l">
              <a:lnSpc>
                <a:spcPct val="100000"/>
              </a:lnSpc>
              <a:spcBef>
                <a:spcPts val="1134"/>
              </a:spcBef>
              <a:spcAft>
                <a:spcPts val="0"/>
              </a:spcAft>
              <a:buSzPts val="1400"/>
              <a:buChar char="‒"/>
              <a:defRPr sz="1400" b="0"/>
            </a:lvl4pPr>
            <a:lvl5pPr marL="2286000" lvl="4" indent="-317500" algn="l">
              <a:lnSpc>
                <a:spcPct val="100000"/>
              </a:lnSpc>
              <a:spcBef>
                <a:spcPts val="1134"/>
              </a:spcBef>
              <a:spcAft>
                <a:spcPts val="0"/>
              </a:spcAft>
              <a:buSzPts val="1400"/>
              <a:buChar char="»"/>
              <a:defRPr sz="14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6"/>
          <p:cNvSpPr txBox="1">
            <a:spLocks noGrp="1"/>
          </p:cNvSpPr>
          <p:nvPr>
            <p:ph type="body" idx="3"/>
          </p:nvPr>
        </p:nvSpPr>
        <p:spPr>
          <a:xfrm>
            <a:off x="828675" y="685806"/>
            <a:ext cx="7500938" cy="20716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417"/>
              </a:spcBef>
              <a:spcAft>
                <a:spcPts val="0"/>
              </a:spcAft>
              <a:buClr>
                <a:schemeClr val="dk1"/>
              </a:buClr>
              <a:buSzPts val="2000"/>
              <a:buNone/>
              <a:defRPr sz="2000" b="0">
                <a:solidFill>
                  <a:schemeClr val="dk1"/>
                </a:solidFill>
              </a:defRPr>
            </a:lvl1pPr>
            <a:lvl2pPr marL="914400" lvl="1" indent="-342900" algn="l">
              <a:lnSpc>
                <a:spcPct val="100000"/>
              </a:lnSpc>
              <a:spcBef>
                <a:spcPts val="1134"/>
              </a:spcBef>
              <a:spcAft>
                <a:spcPts val="0"/>
              </a:spcAft>
              <a:buSzPts val="1800"/>
              <a:buChar char="–"/>
              <a:defRPr/>
            </a:lvl2pPr>
            <a:lvl3pPr marL="1371600" lvl="2" indent="-342900" algn="l">
              <a:lnSpc>
                <a:spcPct val="100000"/>
              </a:lnSpc>
              <a:spcBef>
                <a:spcPts val="1134"/>
              </a:spcBef>
              <a:spcAft>
                <a:spcPts val="0"/>
              </a:spcAft>
              <a:buSzPts val="1800"/>
              <a:buChar char="•"/>
              <a:defRPr/>
            </a:lvl3pPr>
            <a:lvl4pPr marL="1828800" lvl="3" indent="-342900" algn="l">
              <a:lnSpc>
                <a:spcPct val="100000"/>
              </a:lnSpc>
              <a:spcBef>
                <a:spcPts val="1134"/>
              </a:spcBef>
              <a:spcAft>
                <a:spcPts val="0"/>
              </a:spcAft>
              <a:buSzPts val="1800"/>
              <a:buChar char="‒"/>
              <a:defRPr/>
            </a:lvl4pPr>
            <a:lvl5pPr marL="2286000" lvl="4" indent="-342900" algn="l">
              <a:lnSpc>
                <a:spcPct val="100000"/>
              </a:lnSpc>
              <a:spcBef>
                <a:spcPts val="1134"/>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2" name="Google Shape;72;p16"/>
          <p:cNvSpPr/>
          <p:nvPr/>
        </p:nvSpPr>
        <p:spPr>
          <a:xfrm>
            <a:off x="0" y="4873500"/>
            <a:ext cx="9144000" cy="270000"/>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lnSpc>
                <a:spcPct val="100000"/>
              </a:lnSpc>
              <a:spcBef>
                <a:spcPts val="0"/>
              </a:spcBef>
              <a:spcAft>
                <a:spcPts val="0"/>
              </a:spcAft>
              <a:buClr>
                <a:srgbClr val="000000"/>
              </a:buClr>
              <a:buSzPts val="1000"/>
              <a:buFont typeface="Arial"/>
              <a:buNone/>
            </a:pPr>
            <a:r>
              <a:rPr lang="en-GB" sz="1000" b="1" i="0" u="none" strike="noStrike" cap="none">
                <a:solidFill>
                  <a:schemeClr val="lt1"/>
                </a:solidFill>
                <a:latin typeface="Calibri"/>
                <a:ea typeface="Calibri"/>
                <a:cs typeface="Calibri"/>
                <a:sym typeface="Calibri"/>
              </a:rPr>
              <a:t>Trinity College Dublin, </a:t>
            </a:r>
            <a:r>
              <a:rPr lang="en-GB" sz="1000" b="0" i="0" u="none" strike="noStrike" cap="none">
                <a:solidFill>
                  <a:schemeClr val="lt1"/>
                </a:solidFill>
                <a:latin typeface="Calibri"/>
                <a:ea typeface="Calibri"/>
                <a:cs typeface="Calibri"/>
                <a:sym typeface="Calibri"/>
              </a:rPr>
              <a:t>The University of Dublin</a:t>
            </a:r>
            <a:endParaRPr sz="1400" b="0" i="0" u="none" strike="noStrike" cap="none">
              <a:solidFill>
                <a:srgbClr val="000000"/>
              </a:solidFill>
              <a:latin typeface="Arial"/>
              <a:ea typeface="Arial"/>
              <a:cs typeface="Arial"/>
              <a:sym typeface="Arial"/>
            </a:endParaRPr>
          </a:p>
        </p:txBody>
      </p:sp>
      <p:cxnSp>
        <p:nvCxnSpPr>
          <p:cNvPr id="73" name="Google Shape;73;p16"/>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74" name="Google Shape;74;p16"/>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4265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Clr>
                <a:schemeClr val="dk1"/>
              </a:buClr>
              <a:buSzPts val="2600"/>
              <a:buFont typeface="Calibri"/>
              <a:buNone/>
              <a:defRPr sz="2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828675" y="1303403"/>
            <a:ext cx="7500938" cy="3072600"/>
          </a:xfrm>
          <a:prstGeom prst="rect">
            <a:avLst/>
          </a:prstGeom>
          <a:noFill/>
          <a:ln>
            <a:noFill/>
          </a:ln>
        </p:spPr>
        <p:txBody>
          <a:bodyPr spcFirstLastPara="1" wrap="square" lIns="0" tIns="0" rIns="0" bIns="0" anchor="t" anchorCtr="0">
            <a:noAutofit/>
          </a:bodyPr>
          <a:lstStyle>
            <a:lvl1pPr marL="457200" marR="0" lvl="0" indent="-228600" algn="l" rtl="0">
              <a:spcBef>
                <a:spcPts val="1417"/>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1pPr>
            <a:lvl2pPr marL="914400" marR="0" lvl="1"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spcBef>
                <a:spcPts val="1134"/>
              </a:spcBef>
              <a:spcAft>
                <a:spcPts val="0"/>
              </a:spcAft>
              <a:buClr>
                <a:schemeClr val="dk2"/>
              </a:buClr>
              <a:buSzPts val="2000"/>
              <a:buFont typeface="EB Garamond"/>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134"/>
              </a:spcBef>
              <a:spcAft>
                <a:spcPts val="0"/>
              </a:spcAft>
              <a:buClr>
                <a:schemeClr val="dk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p:nvPr/>
        </p:nvSpPr>
        <p:spPr>
          <a:xfrm>
            <a:off x="0" y="4873500"/>
            <a:ext cx="9144000" cy="270000"/>
          </a:xfrm>
          <a:prstGeom prst="rect">
            <a:avLst/>
          </a:prstGeom>
          <a:solidFill>
            <a:srgbClr val="0E73B9"/>
          </a:solidFill>
          <a:ln>
            <a:noFill/>
          </a:ln>
        </p:spPr>
        <p:txBody>
          <a:bodyPr spcFirstLastPara="1" wrap="square" lIns="91425" tIns="45700" rIns="91425" bIns="45700" anchor="t" anchorCtr="0">
            <a:noAutofit/>
          </a:bodyPr>
          <a:lstStyle/>
          <a:p>
            <a:pPr marL="727075" marR="0" lvl="0" indent="0" algn="l" rtl="0">
              <a:spcBef>
                <a:spcPts val="0"/>
              </a:spcBef>
              <a:spcAft>
                <a:spcPts val="0"/>
              </a:spcAft>
              <a:buNone/>
            </a:pPr>
            <a:r>
              <a:rPr lang="en-GB" sz="1000" b="1" i="0" u="none" strike="noStrike" cap="none">
                <a:solidFill>
                  <a:schemeClr val="lt1"/>
                </a:solidFill>
                <a:latin typeface="Calibri"/>
                <a:ea typeface="Calibri"/>
                <a:cs typeface="Calibri"/>
                <a:sym typeface="Calibri"/>
              </a:rPr>
              <a:t>Trinity College Dublin, </a:t>
            </a:r>
            <a:r>
              <a:rPr lang="en-GB" sz="1000" b="0" i="0" u="none" strike="noStrike" cap="none">
                <a:solidFill>
                  <a:schemeClr val="lt1"/>
                </a:solidFill>
                <a:latin typeface="Calibri"/>
                <a:ea typeface="Calibri"/>
                <a:cs typeface="Calibri"/>
                <a:sym typeface="Calibri"/>
              </a:rPr>
              <a:t>The University of Dublin</a:t>
            </a:r>
            <a:endParaRPr/>
          </a:p>
        </p:txBody>
      </p:sp>
      <p:cxnSp>
        <p:nvCxnSpPr>
          <p:cNvPr id="54" name="Google Shape;54;p13"/>
          <p:cNvCxnSpPr/>
          <p:nvPr/>
        </p:nvCxnSpPr>
        <p:spPr>
          <a:xfrm>
            <a:off x="0" y="1078706"/>
            <a:ext cx="9144000" cy="0"/>
          </a:xfrm>
          <a:prstGeom prst="straightConnector1">
            <a:avLst/>
          </a:prstGeom>
          <a:noFill/>
          <a:ln w="9525" cap="flat" cmpd="sng">
            <a:solidFill>
              <a:schemeClr val="accent2"/>
            </a:solidFill>
            <a:prstDash val="solid"/>
            <a:round/>
            <a:headEnd type="none" w="sm" len="sm"/>
            <a:tailEnd type="none" w="sm" len="sm"/>
          </a:ln>
        </p:spPr>
      </p:cxnSp>
      <p:sp>
        <p:nvSpPr>
          <p:cNvPr id="55" name="Google Shape;55;p13"/>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4" r:id="rId5"/>
    <p:sldLayoutId id="2147483665" r:id="rId6"/>
    <p:sldLayoutId id="2147483666"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3.emf"/><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24.png"/><Relationship Id="rId5" Type="http://schemas.openxmlformats.org/officeDocument/2006/relationships/image" Target="../media/image120.png"/><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ctrTitle"/>
          </p:nvPr>
        </p:nvSpPr>
        <p:spPr>
          <a:xfrm>
            <a:off x="828686" y="2571750"/>
            <a:ext cx="7500939" cy="416138"/>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lt1"/>
              </a:buClr>
              <a:buSzPts val="2600"/>
              <a:buFont typeface="Calibri"/>
              <a:buNone/>
            </a:pPr>
            <a:r>
              <a:rPr lang="en-GB" dirty="0"/>
              <a:t>Group Plan</a:t>
            </a:r>
            <a:endParaRPr dirty="0"/>
          </a:p>
        </p:txBody>
      </p:sp>
      <p:sp>
        <p:nvSpPr>
          <p:cNvPr id="111" name="Google Shape;111;p22"/>
          <p:cNvSpPr txBox="1">
            <a:spLocks noGrp="1"/>
          </p:cNvSpPr>
          <p:nvPr>
            <p:ph type="subTitle" idx="1"/>
          </p:nvPr>
        </p:nvSpPr>
        <p:spPr>
          <a:xfrm>
            <a:off x="828675" y="3002400"/>
            <a:ext cx="7500938" cy="27135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lt1"/>
              </a:buClr>
              <a:buSzPts val="2000"/>
              <a:buNone/>
            </a:pPr>
            <a:r>
              <a:rPr lang="en-GB" dirty="0"/>
              <a:t>Project of Implementing Bayesian Matting</a:t>
            </a:r>
            <a:endParaRPr dirty="0"/>
          </a:p>
        </p:txBody>
      </p:sp>
      <p:sp>
        <p:nvSpPr>
          <p:cNvPr id="112" name="Google Shape;112;p22"/>
          <p:cNvSpPr txBox="1">
            <a:spLocks noGrp="1"/>
          </p:cNvSpPr>
          <p:nvPr>
            <p:ph type="body" idx="2"/>
          </p:nvPr>
        </p:nvSpPr>
        <p:spPr>
          <a:xfrm>
            <a:off x="828675" y="3682538"/>
            <a:ext cx="7319100" cy="1271712"/>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lt1"/>
              </a:buClr>
              <a:buSzPts val="1600"/>
              <a:buNone/>
            </a:pPr>
            <a:r>
              <a:rPr lang="en-GB" sz="1600" dirty="0"/>
              <a:t>Group members</a:t>
            </a:r>
            <a:r>
              <a:rPr lang="zh-CN" altLang="en-US" sz="1600" dirty="0"/>
              <a:t>：</a:t>
            </a:r>
            <a:endParaRPr lang="en-GB" sz="1600" dirty="0"/>
          </a:p>
          <a:p>
            <a:pPr marL="0" lvl="0" indent="0" algn="l" rtl="0">
              <a:spcBef>
                <a:spcPts val="0"/>
              </a:spcBef>
              <a:spcAft>
                <a:spcPts val="0"/>
              </a:spcAft>
              <a:buClr>
                <a:schemeClr val="lt1"/>
              </a:buClr>
              <a:buSzPts val="1600"/>
              <a:buNone/>
            </a:pPr>
            <a:r>
              <a:rPr lang="en-GB" sz="1600" dirty="0"/>
              <a:t>Aparna Sujatha </a:t>
            </a:r>
            <a:r>
              <a:rPr lang="en-GB" sz="1600" dirty="0" err="1"/>
              <a:t>Ramdoss</a:t>
            </a:r>
            <a:r>
              <a:rPr lang="en-GB" sz="1600" dirty="0"/>
              <a:t> </a:t>
            </a:r>
          </a:p>
          <a:p>
            <a:pPr marL="0" lvl="0" indent="0" algn="l" rtl="0">
              <a:spcBef>
                <a:spcPts val="0"/>
              </a:spcBef>
              <a:spcAft>
                <a:spcPts val="0"/>
              </a:spcAft>
              <a:buClr>
                <a:schemeClr val="lt1"/>
              </a:buClr>
              <a:buSzPts val="1600"/>
              <a:buNone/>
            </a:pPr>
            <a:r>
              <a:rPr lang="en-GB" sz="1600" dirty="0" err="1"/>
              <a:t>Jiacheng</a:t>
            </a:r>
            <a:r>
              <a:rPr lang="en-GB" sz="1600" dirty="0"/>
              <a:t> Li</a:t>
            </a:r>
            <a:endParaRPr sz="1600" dirty="0"/>
          </a:p>
          <a:p>
            <a:pPr marL="0" lvl="0" indent="0" algn="l" rtl="0">
              <a:spcBef>
                <a:spcPts val="0"/>
              </a:spcBef>
              <a:spcAft>
                <a:spcPts val="0"/>
              </a:spcAft>
              <a:buClr>
                <a:schemeClr val="lt1"/>
              </a:buClr>
              <a:buSzPts val="1600"/>
              <a:buNone/>
            </a:pPr>
            <a:r>
              <a:rPr lang="en-GB" sz="1600" dirty="0" err="1"/>
              <a:t>Yujie</a:t>
            </a:r>
            <a:r>
              <a:rPr lang="en-GB" sz="1600" dirty="0"/>
              <a:t> Jia</a:t>
            </a:r>
            <a:endParaRPr sz="1600" dirty="0"/>
          </a:p>
          <a:p>
            <a:pPr marL="0" lvl="2" indent="0" algn="l" rtl="0">
              <a:spcBef>
                <a:spcPts val="567"/>
              </a:spcBef>
              <a:spcAft>
                <a:spcPts val="0"/>
              </a:spcAft>
              <a:buSzPts val="1600"/>
              <a:buNone/>
            </a:pPr>
            <a:r>
              <a:rPr lang="en-GB" sz="1600" dirty="0"/>
              <a:t>Date 15/02/2024</a:t>
            </a:r>
            <a:endParaRPr dirty="0"/>
          </a:p>
        </p:txBody>
      </p:sp>
      <p:sp>
        <p:nvSpPr>
          <p:cNvPr id="2" name="Google Shape;112;p22">
            <a:extLst>
              <a:ext uri="{FF2B5EF4-FFF2-40B4-BE49-F238E27FC236}">
                <a16:creationId xmlns:a16="http://schemas.microsoft.com/office/drawing/2014/main" id="{22E61DD7-75CD-833F-7C47-DB4416AF702C}"/>
              </a:ext>
            </a:extLst>
          </p:cNvPr>
          <p:cNvSpPr txBox="1">
            <a:spLocks/>
          </p:cNvSpPr>
          <p:nvPr/>
        </p:nvSpPr>
        <p:spPr>
          <a:xfrm>
            <a:off x="828675" y="3342468"/>
            <a:ext cx="7319100" cy="27135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lt1"/>
              </a:buClr>
              <a:buSzPts val="1400"/>
              <a:buFont typeface="Arial"/>
              <a:buNone/>
              <a:defRPr sz="1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2"/>
              </a:buClr>
              <a:buSzPts val="1400"/>
              <a:buFont typeface="Arial"/>
              <a:buNone/>
              <a:defRPr sz="14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567"/>
              </a:spcBef>
              <a:spcAft>
                <a:spcPts val="0"/>
              </a:spcAft>
              <a:buClr>
                <a:schemeClr val="dk2"/>
              </a:buClr>
              <a:buSzPts val="1400"/>
              <a:buFont typeface="Arial"/>
              <a:buNone/>
              <a:defRPr sz="1400" b="0" i="0" u="none" strike="noStrike" cap="none">
                <a:solidFill>
                  <a:schemeClr val="lt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dk2"/>
              </a:buClr>
              <a:buSzPts val="1400"/>
              <a:buFont typeface="EB Garamond"/>
              <a:buChar char="‒"/>
              <a:defRPr sz="1400" b="0" i="0" u="none" strike="noStrike" cap="none">
                <a:solidFill>
                  <a:schemeClr val="lt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dk2"/>
              </a:buClr>
              <a:buSzPts val="1400"/>
              <a:buFont typeface="Arial"/>
              <a:buChar char="»"/>
              <a:defRPr sz="14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buSzPts val="1600"/>
            </a:pPr>
            <a:r>
              <a:rPr lang="en-GB" sz="1600" dirty="0"/>
              <a:t>Group name</a:t>
            </a:r>
            <a:r>
              <a:rPr lang="zh-CN" altLang="en-GB" sz="1600" dirty="0"/>
              <a:t>：</a:t>
            </a:r>
            <a:r>
              <a:rPr lang="en-US" altLang="zh-CN" sz="1600" dirty="0"/>
              <a:t>Dragon</a:t>
            </a:r>
            <a:r>
              <a:rPr lang="zh-CN" altLang="en-US" sz="1600" dirty="0"/>
              <a:t> </a:t>
            </a:r>
            <a:r>
              <a:rPr lang="en-US" altLang="zh-CN" sz="1600" dirty="0"/>
              <a:t>Fire</a:t>
            </a:r>
            <a:endParaRPr lang="en-GB"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828686" y="270000"/>
            <a:ext cx="7500900" cy="421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600"/>
              <a:buFont typeface="Calibri"/>
              <a:buNone/>
            </a:pPr>
            <a:r>
              <a:rPr lang="en-GB"/>
              <a:t>Mathematical Understanding</a:t>
            </a:r>
            <a:endParaRPr/>
          </a:p>
        </p:txBody>
      </p:sp>
      <p:sp>
        <p:nvSpPr>
          <p:cNvPr id="207" name="Google Shape;207;p31"/>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000"/>
              <a:buNone/>
            </a:pPr>
            <a:fld id="{00000000-1234-1234-1234-123412341234}" type="slidenum">
              <a:rPr lang="en-GB"/>
              <a:t>10</a:t>
            </a:fld>
            <a:endParaRPr/>
          </a:p>
        </p:txBody>
      </p:sp>
      <p:sp>
        <p:nvSpPr>
          <p:cNvPr id="209" name="Google Shape;209;p31"/>
          <p:cNvSpPr txBox="1"/>
          <p:nvPr/>
        </p:nvSpPr>
        <p:spPr>
          <a:xfrm>
            <a:off x="452075" y="1117763"/>
            <a:ext cx="7500900" cy="36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1"/>
                </a:solidFill>
                <a:latin typeface="Times New Roman" panose="02020603050405020304" pitchFamily="18" charset="0"/>
                <a:ea typeface="Calibri"/>
                <a:cs typeface="Times New Roman" panose="02020603050405020304" pitchFamily="18" charset="0"/>
                <a:sym typeface="Calibri"/>
              </a:rPr>
              <a:t>The alpha value in equation (3) remains constant, and its selection is informed by the graph below, illustrating how varying alpha impacts the smoothness of the output.</a:t>
            </a:r>
            <a:endParaRPr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3" name="图片 2">
            <a:extLst>
              <a:ext uri="{FF2B5EF4-FFF2-40B4-BE49-F238E27FC236}">
                <a16:creationId xmlns:a16="http://schemas.microsoft.com/office/drawing/2014/main" id="{40E0F98D-A177-D9B9-A8AA-1AB64C0FFB75}"/>
              </a:ext>
            </a:extLst>
          </p:cNvPr>
          <p:cNvPicPr>
            <a:picLocks noChangeAspect="1"/>
          </p:cNvPicPr>
          <p:nvPr/>
        </p:nvPicPr>
        <p:blipFill>
          <a:blip r:embed="rId3"/>
          <a:stretch>
            <a:fillRect/>
          </a:stretch>
        </p:blipFill>
        <p:spPr>
          <a:xfrm>
            <a:off x="2450116" y="1691748"/>
            <a:ext cx="3924926" cy="30803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538636" y="38667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dirty="0"/>
              <a:t>Our Algorithm</a:t>
            </a:r>
            <a:r>
              <a:rPr lang="zh-CN" altLang="en-US" dirty="0"/>
              <a:t> </a:t>
            </a:r>
            <a:r>
              <a:rPr lang="en-US" altLang="zh-CN" dirty="0"/>
              <a:t>and</a:t>
            </a:r>
            <a:r>
              <a:rPr lang="zh-CN" altLang="en-US" dirty="0"/>
              <a:t> </a:t>
            </a:r>
            <a:r>
              <a:rPr lang="en-US" altLang="zh-CN" dirty="0"/>
              <a:t>Implementation</a:t>
            </a:r>
            <a:endParaRPr dirty="0"/>
          </a:p>
        </p:txBody>
      </p:sp>
      <p:sp>
        <p:nvSpPr>
          <p:cNvPr id="151" name="Google Shape;151;p27"/>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11</a:t>
            </a:fld>
            <a:endParaRPr/>
          </a:p>
        </p:txBody>
      </p:sp>
      <p:sp>
        <p:nvSpPr>
          <p:cNvPr id="152" name="Google Shape;152;p27"/>
          <p:cNvSpPr txBox="1"/>
          <p:nvPr/>
        </p:nvSpPr>
        <p:spPr>
          <a:xfrm>
            <a:off x="101467" y="1080000"/>
            <a:ext cx="3358342" cy="354709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000" b="1" dirty="0">
                <a:solidFill>
                  <a:schemeClr val="dk1"/>
                </a:solidFill>
                <a:latin typeface="Times New Roman" panose="02020603050405020304" pitchFamily="18" charset="0"/>
                <a:cs typeface="Times New Roman" panose="02020603050405020304" pitchFamily="18" charset="0"/>
              </a:rPr>
              <a:t>Input:</a:t>
            </a:r>
            <a:r>
              <a:rPr lang="en-GB" sz="1000" dirty="0">
                <a:solidFill>
                  <a:schemeClr val="dk1"/>
                </a:solidFill>
                <a:latin typeface="Times New Roman" panose="02020603050405020304" pitchFamily="18" charset="0"/>
                <a:cs typeface="Times New Roman" panose="02020603050405020304" pitchFamily="18" charset="0"/>
              </a:rPr>
              <a:t> Input Parameters: Original image, </a:t>
            </a:r>
            <a:r>
              <a:rPr lang="en-GB" sz="1000" dirty="0" err="1">
                <a:solidFill>
                  <a:schemeClr val="dk1"/>
                </a:solidFill>
                <a:latin typeface="Times New Roman" panose="02020603050405020304" pitchFamily="18" charset="0"/>
                <a:cs typeface="Times New Roman" panose="02020603050405020304" pitchFamily="18" charset="0"/>
              </a:rPr>
              <a:t>trimap</a:t>
            </a:r>
            <a:endParaRPr sz="1000" dirty="0">
              <a:solidFill>
                <a:schemeClr val="dk1"/>
              </a:solidFill>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r>
              <a:rPr lang="en-GB" sz="1000" b="1" dirty="0">
                <a:solidFill>
                  <a:schemeClr val="dk1"/>
                </a:solidFill>
                <a:latin typeface="Times New Roman" panose="02020603050405020304" pitchFamily="18" charset="0"/>
                <a:cs typeface="Times New Roman" panose="02020603050405020304" pitchFamily="18" charset="0"/>
              </a:rPr>
              <a:t>Output: </a:t>
            </a:r>
            <a:r>
              <a:rPr lang="en-GB" sz="1000" dirty="0">
                <a:solidFill>
                  <a:schemeClr val="dk1"/>
                </a:solidFill>
                <a:latin typeface="Times New Roman" panose="02020603050405020304" pitchFamily="18" charset="0"/>
                <a:cs typeface="Times New Roman" panose="02020603050405020304" pitchFamily="18" charset="0"/>
              </a:rPr>
              <a:t>Composite Image</a:t>
            </a:r>
            <a:endParaRPr sz="1000" dirty="0">
              <a:solidFill>
                <a:schemeClr val="dk1"/>
              </a:solidFill>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r>
              <a:rPr lang="en-GB" sz="1000" b="1" dirty="0">
                <a:solidFill>
                  <a:schemeClr val="dk1"/>
                </a:solidFill>
                <a:latin typeface="Times New Roman" panose="02020603050405020304" pitchFamily="18" charset="0"/>
                <a:cs typeface="Times New Roman" panose="02020603050405020304" pitchFamily="18" charset="0"/>
              </a:rPr>
              <a:t>Start:</a:t>
            </a:r>
            <a:endParaRPr sz="1000" b="1"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Initialize parameters and variables;</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Load Images;</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Read the original image and the </a:t>
            </a:r>
            <a:r>
              <a:rPr lang="en-GB" sz="1000" dirty="0" err="1">
                <a:solidFill>
                  <a:schemeClr val="dk1"/>
                </a:solidFill>
                <a:latin typeface="Times New Roman" panose="02020603050405020304" pitchFamily="18" charset="0"/>
                <a:cs typeface="Times New Roman" panose="02020603050405020304" pitchFamily="18" charset="0"/>
              </a:rPr>
              <a:t>trimap</a:t>
            </a:r>
            <a:r>
              <a:rPr lang="zh-CN" altLang="en-US" sz="1000" dirty="0">
                <a:solidFill>
                  <a:schemeClr val="dk1"/>
                </a:solidFill>
                <a:latin typeface="Times New Roman" panose="02020603050405020304" pitchFamily="18" charset="0"/>
                <a:cs typeface="Times New Roman" panose="02020603050405020304" pitchFamily="18" charset="0"/>
              </a:rPr>
              <a:t> </a:t>
            </a:r>
            <a:r>
              <a:rPr lang="en-GB" sz="1000" dirty="0">
                <a:solidFill>
                  <a:schemeClr val="dk1"/>
                </a:solidFill>
                <a:latin typeface="Times New Roman" panose="02020603050405020304" pitchFamily="18" charset="0"/>
                <a:cs typeface="Times New Roman" panose="02020603050405020304" pitchFamily="18" charset="0"/>
              </a:rPr>
              <a:t>from the provided paths;</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err="1">
                <a:solidFill>
                  <a:schemeClr val="dk1"/>
                </a:solidFill>
                <a:latin typeface="Times New Roman" panose="02020603050405020304" pitchFamily="18" charset="0"/>
                <a:cs typeface="Times New Roman" panose="02020603050405020304" pitchFamily="18" charset="0"/>
              </a:rPr>
              <a:t>Preprocessing</a:t>
            </a:r>
            <a:r>
              <a:rPr lang="en-GB" sz="1000" dirty="0">
                <a:solidFill>
                  <a:schemeClr val="dk1"/>
                </a:solidFill>
                <a:latin typeface="Times New Roman" panose="02020603050405020304" pitchFamily="18" charset="0"/>
                <a:cs typeface="Times New Roman" panose="02020603050405020304" pitchFamily="18" charset="0"/>
              </a:rPr>
              <a:t>;</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Convert the </a:t>
            </a:r>
            <a:r>
              <a:rPr lang="en-GB" sz="1000" dirty="0" err="1">
                <a:solidFill>
                  <a:schemeClr val="dk1"/>
                </a:solidFill>
                <a:latin typeface="Times New Roman" panose="02020603050405020304" pitchFamily="18" charset="0"/>
                <a:cs typeface="Times New Roman" panose="02020603050405020304" pitchFamily="18" charset="0"/>
              </a:rPr>
              <a:t>trimap</a:t>
            </a:r>
            <a:r>
              <a:rPr lang="en-GB" sz="1000" dirty="0">
                <a:solidFill>
                  <a:schemeClr val="dk1"/>
                </a:solidFill>
                <a:latin typeface="Times New Roman" panose="02020603050405020304" pitchFamily="18" charset="0"/>
                <a:cs typeface="Times New Roman" panose="02020603050405020304" pitchFamily="18" charset="0"/>
              </a:rPr>
              <a:t> to grayscale if necessary;</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Thresholding;</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Define foreground and background thresholds based on the </a:t>
            </a:r>
            <a:r>
              <a:rPr lang="en-GB" sz="1000" dirty="0" err="1">
                <a:solidFill>
                  <a:schemeClr val="dk1"/>
                </a:solidFill>
                <a:latin typeface="Times New Roman" panose="02020603050405020304" pitchFamily="18" charset="0"/>
                <a:cs typeface="Times New Roman" panose="02020603050405020304" pitchFamily="18" charset="0"/>
              </a:rPr>
              <a:t>trimap</a:t>
            </a:r>
            <a:r>
              <a:rPr lang="en-GB" sz="1000" dirty="0">
                <a:solidFill>
                  <a:schemeClr val="dk1"/>
                </a:solidFill>
                <a:latin typeface="Times New Roman" panose="02020603050405020304" pitchFamily="18" charset="0"/>
                <a:cs typeface="Times New Roman" panose="02020603050405020304" pitchFamily="18" charset="0"/>
              </a:rPr>
              <a:t>;</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Segmentation;</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Separate the image into foreground, background, and unknown regions based on the </a:t>
            </a:r>
            <a:r>
              <a:rPr lang="en-GB" sz="1000" dirty="0" err="1">
                <a:solidFill>
                  <a:schemeClr val="dk1"/>
                </a:solidFill>
                <a:latin typeface="Times New Roman" panose="02020603050405020304" pitchFamily="18" charset="0"/>
                <a:cs typeface="Times New Roman" panose="02020603050405020304" pitchFamily="18" charset="0"/>
              </a:rPr>
              <a:t>trimap</a:t>
            </a:r>
            <a:r>
              <a:rPr lang="en-GB" sz="1000" dirty="0">
                <a:solidFill>
                  <a:schemeClr val="dk1"/>
                </a:solidFill>
                <a:latin typeface="Times New Roman" panose="02020603050405020304" pitchFamily="18" charset="0"/>
                <a:cs typeface="Times New Roman" panose="02020603050405020304" pitchFamily="18" charset="0"/>
              </a:rPr>
              <a:t> and thresholds;</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Compute Mean and Covariance;</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Calculate the mean and covariance matrix for each region (foreground and background) in each colour channel;</a:t>
            </a:r>
            <a:endParaRPr sz="1000" dirty="0">
              <a:solidFill>
                <a:schemeClr val="dk1"/>
              </a:solidFill>
              <a:latin typeface="Times New Roman" panose="02020603050405020304" pitchFamily="18" charset="0"/>
              <a:cs typeface="Times New Roman" panose="02020603050405020304" pitchFamily="18" charset="0"/>
            </a:endParaRPr>
          </a:p>
        </p:txBody>
      </p:sp>
      <p:sp>
        <p:nvSpPr>
          <p:cNvPr id="153" name="Google Shape;153;p27"/>
          <p:cNvSpPr txBox="1"/>
          <p:nvPr/>
        </p:nvSpPr>
        <p:spPr>
          <a:xfrm>
            <a:off x="3459809" y="1080000"/>
            <a:ext cx="3515149" cy="3547095"/>
          </a:xfrm>
          <a:prstGeom prst="rect">
            <a:avLst/>
          </a:prstGeom>
          <a:noFill/>
          <a:ln>
            <a:noFill/>
          </a:ln>
        </p:spPr>
        <p:txBody>
          <a:bodyPr spcFirstLastPara="1" wrap="square" lIns="91425" tIns="91425" rIns="91425" bIns="91425" anchor="t" anchorCtr="0">
            <a:spAutoFit/>
          </a:bodyPr>
          <a:lstStyle/>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Alpha Estimation;</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Estimate the alpha (transparency) values for the unknown region using Bayesian matting: </a:t>
            </a:r>
            <a:endParaRPr sz="1000" dirty="0">
              <a:solidFill>
                <a:schemeClr val="dk1"/>
              </a:solidFill>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GB" sz="1000" dirty="0">
                <a:solidFill>
                  <a:schemeClr val="dk1"/>
                </a:solidFill>
                <a:latin typeface="Times New Roman" panose="02020603050405020304" pitchFamily="18" charset="0"/>
                <a:cs typeface="Times New Roman" panose="02020603050405020304" pitchFamily="18" charset="0"/>
              </a:rPr>
              <a:t>for each pixel in the unknown region do:</a:t>
            </a:r>
            <a:endParaRPr sz="1000" dirty="0">
              <a:solidFill>
                <a:schemeClr val="dk1"/>
              </a:solidFill>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GB" sz="1000" dirty="0">
                <a:solidFill>
                  <a:schemeClr val="dk1"/>
                </a:solidFill>
                <a:latin typeface="Times New Roman" panose="02020603050405020304" pitchFamily="18" charset="0"/>
                <a:cs typeface="Times New Roman" panose="02020603050405020304" pitchFamily="18" charset="0"/>
              </a:rPr>
              <a:t>Initialise alpha value</a:t>
            </a:r>
            <a:endParaRPr sz="1000" dirty="0">
              <a:solidFill>
                <a:schemeClr val="dk1"/>
              </a:solidFill>
              <a:latin typeface="Times New Roman" panose="02020603050405020304" pitchFamily="18" charset="0"/>
              <a:cs typeface="Times New Roman" panose="02020603050405020304" pitchFamily="18" charset="0"/>
            </a:endParaRPr>
          </a:p>
          <a:p>
            <a:pPr marL="457200" lvl="0" indent="0" algn="just" rtl="0">
              <a:lnSpc>
                <a:spcPct val="115000"/>
              </a:lnSpc>
              <a:spcBef>
                <a:spcPts val="0"/>
              </a:spcBef>
              <a:spcAft>
                <a:spcPts val="0"/>
              </a:spcAft>
              <a:buNone/>
            </a:pPr>
            <a:r>
              <a:rPr lang="en-GB" sz="1000" dirty="0">
                <a:solidFill>
                  <a:schemeClr val="dk1"/>
                </a:solidFill>
                <a:latin typeface="Times New Roman" panose="02020603050405020304" pitchFamily="18" charset="0"/>
                <a:cs typeface="Times New Roman" panose="02020603050405020304" pitchFamily="18" charset="0"/>
              </a:rPr>
              <a:t>Iterate until convergence Compute alpha value iteratively using Bayesian matting formula;</a:t>
            </a:r>
            <a:endParaRPr sz="1000" dirty="0">
              <a:solidFill>
                <a:schemeClr val="dk1"/>
              </a:solidFill>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r>
              <a:rPr lang="en-GB" sz="1000" b="1" dirty="0">
                <a:solidFill>
                  <a:schemeClr val="dk1"/>
                </a:solidFill>
                <a:latin typeface="Times New Roman" panose="02020603050405020304" pitchFamily="18" charset="0"/>
                <a:cs typeface="Times New Roman" panose="02020603050405020304" pitchFamily="18" charset="0"/>
              </a:rPr>
              <a:t>End</a:t>
            </a:r>
            <a:endParaRPr sz="1000" b="1" dirty="0">
              <a:solidFill>
                <a:schemeClr val="dk1"/>
              </a:solidFill>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r>
              <a:rPr lang="en-GB" sz="1000" b="1" dirty="0">
                <a:solidFill>
                  <a:schemeClr val="dk1"/>
                </a:solidFill>
                <a:latin typeface="Times New Roman" panose="02020603050405020304" pitchFamily="18" charset="0"/>
                <a:cs typeface="Times New Roman" panose="02020603050405020304" pitchFamily="18" charset="0"/>
              </a:rPr>
              <a:t>New Background Selection;</a:t>
            </a:r>
            <a:endParaRPr sz="1000" b="1"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Prompt the user to select a new background image if desired;</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Compositing;</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Combine the new background image with the foreground and background colours using the estimated alpha values to create the final composite image;</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Output;</a:t>
            </a:r>
            <a:endParaRPr sz="1000" dirty="0">
              <a:solidFill>
                <a:schemeClr val="dk1"/>
              </a:solidFill>
              <a:latin typeface="Times New Roman" panose="02020603050405020304" pitchFamily="18" charset="0"/>
              <a:cs typeface="Times New Roman" panose="02020603050405020304" pitchFamily="18" charset="0"/>
            </a:endParaRPr>
          </a:p>
          <a:p>
            <a:pPr marL="457200" lvl="0" indent="-295275" algn="just" rtl="0">
              <a:lnSpc>
                <a:spcPct val="115000"/>
              </a:lnSpc>
              <a:spcBef>
                <a:spcPts val="0"/>
              </a:spcBef>
              <a:spcAft>
                <a:spcPts val="0"/>
              </a:spcAft>
              <a:buClr>
                <a:schemeClr val="dk1"/>
              </a:buClr>
              <a:buSzPts val="1050"/>
              <a:buChar char="●"/>
            </a:pPr>
            <a:r>
              <a:rPr lang="en-GB" sz="1000" dirty="0">
                <a:solidFill>
                  <a:schemeClr val="dk1"/>
                </a:solidFill>
                <a:latin typeface="Times New Roman" panose="02020603050405020304" pitchFamily="18" charset="0"/>
                <a:cs typeface="Times New Roman" panose="02020603050405020304" pitchFamily="18" charset="0"/>
              </a:rPr>
              <a:t>Display the composite image and save it as an output file;</a:t>
            </a:r>
            <a:endParaRPr sz="1000" dirty="0">
              <a:solidFill>
                <a:schemeClr val="dk1"/>
              </a:solidFill>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r>
              <a:rPr lang="en-GB" sz="1000" b="1" dirty="0">
                <a:solidFill>
                  <a:schemeClr val="dk1"/>
                </a:solidFill>
                <a:latin typeface="Times New Roman" panose="02020603050405020304" pitchFamily="18" charset="0"/>
                <a:cs typeface="Times New Roman" panose="02020603050405020304" pitchFamily="18" charset="0"/>
              </a:rPr>
              <a:t>End;</a:t>
            </a:r>
            <a:endParaRPr sz="1000" b="1" dirty="0">
              <a:solidFill>
                <a:schemeClr val="dk1"/>
              </a:solidFill>
              <a:latin typeface="Times New Roman" panose="02020603050405020304" pitchFamily="18" charset="0"/>
              <a:cs typeface="Times New Roman" panose="02020603050405020304" pitchFamily="18" charset="0"/>
            </a:endParaRPr>
          </a:p>
        </p:txBody>
      </p:sp>
      <p:cxnSp>
        <p:nvCxnSpPr>
          <p:cNvPr id="4" name="直线连接符 3">
            <a:extLst>
              <a:ext uri="{FF2B5EF4-FFF2-40B4-BE49-F238E27FC236}">
                <a16:creationId xmlns:a16="http://schemas.microsoft.com/office/drawing/2014/main" id="{749BD75C-3F5F-2848-8069-E909C1BEE0DB}"/>
              </a:ext>
            </a:extLst>
          </p:cNvPr>
          <p:cNvCxnSpPr>
            <a:cxnSpLocks/>
          </p:cNvCxnSpPr>
          <p:nvPr/>
        </p:nvCxnSpPr>
        <p:spPr>
          <a:xfrm>
            <a:off x="6974958" y="1080000"/>
            <a:ext cx="216904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D8749D2B-38C1-E164-F975-B1EACEA3DD19}"/>
              </a:ext>
            </a:extLst>
          </p:cNvPr>
          <p:cNvPicPr>
            <a:picLocks noChangeAspect="1"/>
          </p:cNvPicPr>
          <p:nvPr/>
        </p:nvPicPr>
        <p:blipFill rotWithShape="1">
          <a:blip r:embed="rId3"/>
          <a:srcRect l="38565" t="17455" r="38336" b="32444"/>
          <a:stretch/>
        </p:blipFill>
        <p:spPr>
          <a:xfrm>
            <a:off x="7322982" y="84141"/>
            <a:ext cx="1433062" cy="43985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30"/>
          <p:cNvSpPr txBox="1">
            <a:spLocks noGrp="1"/>
          </p:cNvSpPr>
          <p:nvPr>
            <p:ph type="title"/>
          </p:nvPr>
        </p:nvSpPr>
        <p:spPr>
          <a:xfrm>
            <a:off x="828686" y="270000"/>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dirty="0"/>
              <a:t>Flow Chart of Functional Building Blocks</a:t>
            </a:r>
            <a:endParaRPr dirty="0"/>
          </a:p>
        </p:txBody>
      </p:sp>
      <p:sp>
        <p:nvSpPr>
          <p:cNvPr id="175" name="Google Shape;175;p30"/>
          <p:cNvSpPr txBox="1">
            <a:spLocks noGrp="1"/>
          </p:cNvSpPr>
          <p:nvPr>
            <p:ph type="body" idx="1"/>
          </p:nvPr>
        </p:nvSpPr>
        <p:spPr>
          <a:xfrm>
            <a:off x="1957815" y="751474"/>
            <a:ext cx="1417182" cy="33253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2000"/>
              <a:buNone/>
            </a:pPr>
            <a:r>
              <a:rPr lang="en-US" altLang="zh-CN" dirty="0"/>
              <a:t>F</a:t>
            </a:r>
            <a:r>
              <a:rPr lang="zh-CN" altLang="en-US" dirty="0"/>
              <a:t> </a:t>
            </a:r>
            <a:r>
              <a:rPr lang="en-US" altLang="zh-CN" dirty="0"/>
              <a:t>and</a:t>
            </a:r>
            <a:r>
              <a:rPr lang="zh-CN" altLang="en-US" dirty="0"/>
              <a:t> </a:t>
            </a:r>
            <a:r>
              <a:rPr lang="en-US" altLang="zh-CN" dirty="0"/>
              <a:t>B</a:t>
            </a:r>
            <a:r>
              <a:rPr lang="zh-CN" altLang="en-US" dirty="0"/>
              <a:t> </a:t>
            </a:r>
            <a:r>
              <a:rPr lang="en-US" altLang="zh-CN" dirty="0"/>
              <a:t>Split</a:t>
            </a:r>
            <a:endParaRPr dirty="0"/>
          </a:p>
        </p:txBody>
      </p:sp>
      <p:sp>
        <p:nvSpPr>
          <p:cNvPr id="176" name="Google Shape;176;p30"/>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12</a:t>
            </a:fld>
            <a:endParaRPr/>
          </a:p>
        </p:txBody>
      </p:sp>
      <p:pic>
        <p:nvPicPr>
          <p:cNvPr id="13" name="图片 12">
            <a:extLst>
              <a:ext uri="{FF2B5EF4-FFF2-40B4-BE49-F238E27FC236}">
                <a16:creationId xmlns:a16="http://schemas.microsoft.com/office/drawing/2014/main" id="{64038269-5BA0-23EB-DE29-E95765F82427}"/>
              </a:ext>
            </a:extLst>
          </p:cNvPr>
          <p:cNvPicPr>
            <a:picLocks noChangeAspect="1"/>
          </p:cNvPicPr>
          <p:nvPr/>
        </p:nvPicPr>
        <p:blipFill rotWithShape="1">
          <a:blip r:embed="rId3"/>
          <a:srcRect l="37095" t="21522" r="26131" b="18707"/>
          <a:stretch/>
        </p:blipFill>
        <p:spPr>
          <a:xfrm>
            <a:off x="1104487" y="1144278"/>
            <a:ext cx="3121876" cy="3585600"/>
          </a:xfrm>
          <a:prstGeom prst="rect">
            <a:avLst/>
          </a:prstGeom>
        </p:spPr>
      </p:pic>
      <p:sp>
        <p:nvSpPr>
          <p:cNvPr id="14" name="Google Shape;175;p30">
            <a:extLst>
              <a:ext uri="{FF2B5EF4-FFF2-40B4-BE49-F238E27FC236}">
                <a16:creationId xmlns:a16="http://schemas.microsoft.com/office/drawing/2014/main" id="{489CFB44-669E-EDC5-28CE-704F367024CD}"/>
              </a:ext>
            </a:extLst>
          </p:cNvPr>
          <p:cNvSpPr txBox="1">
            <a:spLocks/>
          </p:cNvSpPr>
          <p:nvPr/>
        </p:nvSpPr>
        <p:spPr>
          <a:xfrm>
            <a:off x="5432517" y="751474"/>
            <a:ext cx="2992402" cy="3325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417"/>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1134"/>
              </a:spcBef>
              <a:spcAft>
                <a:spcPts val="0"/>
              </a:spcAft>
              <a:buClr>
                <a:schemeClr val="dk2"/>
              </a:buClr>
              <a:buSzPts val="1800"/>
              <a:buFont typeface="EB Garamond"/>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lgn="ctr">
              <a:spcBef>
                <a:spcPts val="0"/>
              </a:spcBef>
            </a:pPr>
            <a:r>
              <a:rPr lang="en-US" altLang="zh-CN" dirty="0"/>
              <a:t>Mathematical</a:t>
            </a:r>
            <a:r>
              <a:rPr lang="zh-CN" altLang="en-US" dirty="0"/>
              <a:t> </a:t>
            </a:r>
            <a:r>
              <a:rPr lang="en-US" altLang="zh-CN" dirty="0"/>
              <a:t>Computation</a:t>
            </a:r>
            <a:endParaRPr lang="en-US" dirty="0"/>
          </a:p>
        </p:txBody>
      </p:sp>
      <p:pic>
        <p:nvPicPr>
          <p:cNvPr id="15" name="图片 14">
            <a:extLst>
              <a:ext uri="{FF2B5EF4-FFF2-40B4-BE49-F238E27FC236}">
                <a16:creationId xmlns:a16="http://schemas.microsoft.com/office/drawing/2014/main" id="{677288B4-30F7-6903-6BD6-AD9B83691AF8}"/>
              </a:ext>
            </a:extLst>
          </p:cNvPr>
          <p:cNvPicPr>
            <a:picLocks noChangeAspect="1"/>
          </p:cNvPicPr>
          <p:nvPr/>
        </p:nvPicPr>
        <p:blipFill rotWithShape="1">
          <a:blip r:embed="rId4"/>
          <a:srcRect l="41092" t="15911" r="29329" b="15887"/>
          <a:stretch/>
        </p:blipFill>
        <p:spPr>
          <a:xfrm>
            <a:off x="5817923" y="1144278"/>
            <a:ext cx="2221590" cy="36197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B9C4AF7A-CFCB-3060-D003-9FF222F154D8}"/>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4207C56C-D913-8AA4-4206-02C18E3F60AF}"/>
              </a:ext>
            </a:extLst>
          </p:cNvPr>
          <p:cNvSpPr txBox="1">
            <a:spLocks noGrp="1"/>
          </p:cNvSpPr>
          <p:nvPr>
            <p:ph type="title"/>
          </p:nvPr>
        </p:nvSpPr>
        <p:spPr>
          <a:xfrm>
            <a:off x="828686" y="270000"/>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dirty="0"/>
              <a:t>Flow Chart of Functional Building Blocks</a:t>
            </a:r>
            <a:endParaRPr dirty="0"/>
          </a:p>
        </p:txBody>
      </p:sp>
      <p:sp>
        <p:nvSpPr>
          <p:cNvPr id="176" name="Google Shape;176;p30">
            <a:extLst>
              <a:ext uri="{FF2B5EF4-FFF2-40B4-BE49-F238E27FC236}">
                <a16:creationId xmlns:a16="http://schemas.microsoft.com/office/drawing/2014/main" id="{1D3B44FE-9495-E694-7C4F-9F874D78B391}"/>
              </a:ext>
            </a:extLst>
          </p:cNvPr>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13</a:t>
            </a:fld>
            <a:endParaRPr/>
          </a:p>
        </p:txBody>
      </p:sp>
      <p:pic>
        <p:nvPicPr>
          <p:cNvPr id="2" name="图片 1">
            <a:extLst>
              <a:ext uri="{FF2B5EF4-FFF2-40B4-BE49-F238E27FC236}">
                <a16:creationId xmlns:a16="http://schemas.microsoft.com/office/drawing/2014/main" id="{34823C22-4255-806A-A21C-846085D84334}"/>
              </a:ext>
            </a:extLst>
          </p:cNvPr>
          <p:cNvPicPr>
            <a:picLocks noChangeAspect="1"/>
          </p:cNvPicPr>
          <p:nvPr/>
        </p:nvPicPr>
        <p:blipFill rotWithShape="1">
          <a:blip r:embed="rId3"/>
          <a:srcRect l="45318" t="13333" r="27501" b="21939"/>
          <a:stretch/>
        </p:blipFill>
        <p:spPr>
          <a:xfrm>
            <a:off x="6469097" y="1069338"/>
            <a:ext cx="2160532" cy="3635678"/>
          </a:xfrm>
          <a:prstGeom prst="rect">
            <a:avLst/>
          </a:prstGeom>
        </p:spPr>
      </p:pic>
      <p:pic>
        <p:nvPicPr>
          <p:cNvPr id="4" name="图片 3">
            <a:extLst>
              <a:ext uri="{FF2B5EF4-FFF2-40B4-BE49-F238E27FC236}">
                <a16:creationId xmlns:a16="http://schemas.microsoft.com/office/drawing/2014/main" id="{6DE5AA28-D5DB-6617-9081-F5CCF6D140E6}"/>
              </a:ext>
            </a:extLst>
          </p:cNvPr>
          <p:cNvPicPr>
            <a:picLocks noChangeAspect="1"/>
          </p:cNvPicPr>
          <p:nvPr/>
        </p:nvPicPr>
        <p:blipFill rotWithShape="1">
          <a:blip r:embed="rId4"/>
          <a:srcRect l="47145" t="12122" r="38122" b="29696"/>
          <a:stretch/>
        </p:blipFill>
        <p:spPr>
          <a:xfrm>
            <a:off x="4335843" y="1069338"/>
            <a:ext cx="1302785" cy="3635678"/>
          </a:xfrm>
          <a:prstGeom prst="rect">
            <a:avLst/>
          </a:prstGeom>
        </p:spPr>
      </p:pic>
      <p:pic>
        <p:nvPicPr>
          <p:cNvPr id="6" name="图片 5">
            <a:extLst>
              <a:ext uri="{FF2B5EF4-FFF2-40B4-BE49-F238E27FC236}">
                <a16:creationId xmlns:a16="http://schemas.microsoft.com/office/drawing/2014/main" id="{D24D9C30-3036-F354-46C4-EBBFC5D2BC49}"/>
              </a:ext>
            </a:extLst>
          </p:cNvPr>
          <p:cNvPicPr>
            <a:picLocks noChangeAspect="1"/>
          </p:cNvPicPr>
          <p:nvPr/>
        </p:nvPicPr>
        <p:blipFill rotWithShape="1">
          <a:blip r:embed="rId5"/>
          <a:srcRect l="36410" t="13048" r="26816" b="15474"/>
          <a:stretch/>
        </p:blipFill>
        <p:spPr>
          <a:xfrm>
            <a:off x="828675" y="1107006"/>
            <a:ext cx="2676068" cy="3675600"/>
          </a:xfrm>
          <a:prstGeom prst="rect">
            <a:avLst/>
          </a:prstGeom>
        </p:spPr>
      </p:pic>
      <p:sp>
        <p:nvSpPr>
          <p:cNvPr id="12" name="Google Shape;175;p30">
            <a:extLst>
              <a:ext uri="{FF2B5EF4-FFF2-40B4-BE49-F238E27FC236}">
                <a16:creationId xmlns:a16="http://schemas.microsoft.com/office/drawing/2014/main" id="{AC8CB286-5003-9CD1-ADD0-7F97BFE59F5E}"/>
              </a:ext>
            </a:extLst>
          </p:cNvPr>
          <p:cNvSpPr txBox="1">
            <a:spLocks noGrp="1"/>
          </p:cNvSpPr>
          <p:nvPr>
            <p:ph type="body" idx="1"/>
          </p:nvPr>
        </p:nvSpPr>
        <p:spPr>
          <a:xfrm>
            <a:off x="1261253" y="774476"/>
            <a:ext cx="1811541" cy="33253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2000"/>
              <a:buNone/>
            </a:pPr>
            <a:r>
              <a:rPr lang="en-US" altLang="zh-CN" dirty="0"/>
              <a:t>Alpha</a:t>
            </a:r>
            <a:r>
              <a:rPr lang="zh-CN" altLang="en-US" dirty="0"/>
              <a:t> </a:t>
            </a:r>
            <a:r>
              <a:rPr lang="en-US" altLang="zh-CN" dirty="0"/>
              <a:t>Calculation</a:t>
            </a:r>
            <a:endParaRPr dirty="0"/>
          </a:p>
        </p:txBody>
      </p:sp>
      <p:sp>
        <p:nvSpPr>
          <p:cNvPr id="14" name="Google Shape;175;p30">
            <a:extLst>
              <a:ext uri="{FF2B5EF4-FFF2-40B4-BE49-F238E27FC236}">
                <a16:creationId xmlns:a16="http://schemas.microsoft.com/office/drawing/2014/main" id="{70943C4E-5BFA-2C88-0EB5-C17760CFCD86}"/>
              </a:ext>
            </a:extLst>
          </p:cNvPr>
          <p:cNvSpPr txBox="1">
            <a:spLocks/>
          </p:cNvSpPr>
          <p:nvPr/>
        </p:nvSpPr>
        <p:spPr>
          <a:xfrm>
            <a:off x="5484495" y="774476"/>
            <a:ext cx="1417182" cy="3325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417"/>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1134"/>
              </a:spcBef>
              <a:spcAft>
                <a:spcPts val="0"/>
              </a:spcAft>
              <a:buClr>
                <a:schemeClr val="dk2"/>
              </a:buClr>
              <a:buSzPts val="1800"/>
              <a:buFont typeface="EB Garamond"/>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lgn="ctr">
              <a:spcBef>
                <a:spcPts val="0"/>
              </a:spcBef>
            </a:pPr>
            <a:r>
              <a:rPr lang="en-US" altLang="zh-CN" dirty="0"/>
              <a:t>Comparison</a:t>
            </a:r>
            <a:endParaRPr lang="en-US" dirty="0"/>
          </a:p>
        </p:txBody>
      </p:sp>
    </p:spTree>
    <p:extLst>
      <p:ext uri="{BB962C8B-B14F-4D97-AF65-F5344CB8AC3E}">
        <p14:creationId xmlns:p14="http://schemas.microsoft.com/office/powerpoint/2010/main" val="1000134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828686" y="270000"/>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GB" dirty="0"/>
              <a:t>Metrics</a:t>
            </a:r>
            <a:endParaRPr dirty="0"/>
          </a:p>
        </p:txBody>
      </p:sp>
      <p:sp>
        <p:nvSpPr>
          <p:cNvPr id="185" name="Google Shape;185;p31"/>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14</a:t>
            </a:fld>
            <a:endParaRPr/>
          </a:p>
        </p:txBody>
      </p:sp>
      <p:sp>
        <p:nvSpPr>
          <p:cNvPr id="6" name="Google Shape;166;p29">
            <a:extLst>
              <a:ext uri="{FF2B5EF4-FFF2-40B4-BE49-F238E27FC236}">
                <a16:creationId xmlns:a16="http://schemas.microsoft.com/office/drawing/2014/main" id="{BD047F3A-4AD5-A272-C6BA-9C1540584483}"/>
              </a:ext>
            </a:extLst>
          </p:cNvPr>
          <p:cNvSpPr txBox="1">
            <a:spLocks/>
          </p:cNvSpPr>
          <p:nvPr/>
        </p:nvSpPr>
        <p:spPr>
          <a:xfrm>
            <a:off x="828674" y="691200"/>
            <a:ext cx="8156299" cy="2019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417"/>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1134"/>
              </a:spcBef>
              <a:spcAft>
                <a:spcPts val="0"/>
              </a:spcAft>
              <a:buClr>
                <a:schemeClr val="dk2"/>
              </a:buClr>
              <a:buSzPts val="1800"/>
              <a:buFont typeface="EB Garamond"/>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pPr>
            <a:r>
              <a:rPr lang="en-US" altLang="zh-CN" dirty="0"/>
              <a:t>MSE</a:t>
            </a:r>
            <a:r>
              <a:rPr lang="zh-CN" altLang="en-US" dirty="0"/>
              <a:t> </a:t>
            </a:r>
            <a:r>
              <a:rPr lang="en-US" altLang="zh-CN" sz="1600" dirty="0"/>
              <a:t>(Mean</a:t>
            </a:r>
            <a:r>
              <a:rPr lang="zh-CN" altLang="en-US" sz="1600" dirty="0"/>
              <a:t> </a:t>
            </a:r>
            <a:r>
              <a:rPr lang="en-US" altLang="zh-CN" sz="1600" dirty="0"/>
              <a:t>Squared</a:t>
            </a:r>
            <a:r>
              <a:rPr lang="zh-CN" altLang="en-US" sz="1600" dirty="0"/>
              <a:t> </a:t>
            </a:r>
            <a:r>
              <a:rPr lang="en-US" altLang="zh-CN" sz="1600" dirty="0"/>
              <a:t>Error)</a:t>
            </a:r>
            <a:r>
              <a:rPr lang="zh-CN" altLang="en-US" sz="1600" dirty="0"/>
              <a:t> </a:t>
            </a:r>
            <a:r>
              <a:rPr lang="en-US" altLang="zh-CN" dirty="0"/>
              <a:t>PSNR</a:t>
            </a:r>
            <a:r>
              <a:rPr lang="zh-CN" altLang="en-US" dirty="0"/>
              <a:t> </a:t>
            </a:r>
            <a:r>
              <a:rPr lang="en-US" altLang="zh-CN" sz="1600" dirty="0"/>
              <a:t>(Peak</a:t>
            </a:r>
            <a:r>
              <a:rPr lang="zh-CN" altLang="en-US" sz="1600" dirty="0"/>
              <a:t> </a:t>
            </a:r>
            <a:r>
              <a:rPr lang="en-US" altLang="zh-CN" sz="1600" dirty="0"/>
              <a:t>Signal-to-Noise</a:t>
            </a:r>
            <a:r>
              <a:rPr lang="zh-CN" altLang="en-US" sz="1600" dirty="0"/>
              <a:t> </a:t>
            </a:r>
            <a:r>
              <a:rPr lang="en-US" altLang="zh-CN" sz="1600" dirty="0"/>
              <a:t>Ratio)</a:t>
            </a:r>
            <a:r>
              <a:rPr lang="zh-CN" altLang="en-US" sz="1600" dirty="0"/>
              <a:t> </a:t>
            </a:r>
            <a:r>
              <a:rPr lang="en-US" altLang="zh-CN" dirty="0"/>
              <a:t>SSIM</a:t>
            </a:r>
            <a:r>
              <a:rPr lang="zh-CN" altLang="en-US" dirty="0"/>
              <a:t> </a:t>
            </a:r>
            <a:r>
              <a:rPr lang="en-US" altLang="zh-CN" sz="1600" dirty="0"/>
              <a:t>(Structural</a:t>
            </a:r>
            <a:r>
              <a:rPr lang="zh-CN" altLang="en-US" sz="1600" dirty="0"/>
              <a:t> </a:t>
            </a:r>
            <a:r>
              <a:rPr lang="en-US" altLang="zh-CN" sz="1600" dirty="0"/>
              <a:t>Similarity</a:t>
            </a:r>
            <a:r>
              <a:rPr lang="zh-CN" altLang="en-US" sz="1600" dirty="0"/>
              <a:t> </a:t>
            </a:r>
            <a:r>
              <a:rPr lang="en-US" altLang="zh-CN" sz="1600" dirty="0"/>
              <a:t>Index)</a:t>
            </a:r>
            <a:endParaRPr lang="en-GB" dirty="0"/>
          </a:p>
        </p:txBody>
      </p:sp>
      <mc:AlternateContent xmlns:mc="http://schemas.openxmlformats.org/markup-compatibility/2006" xmlns:a14="http://schemas.microsoft.com/office/drawing/2010/main">
        <mc:Choice Requires="a14">
          <p:sp>
            <p:nvSpPr>
              <p:cNvPr id="8" name="Google Shape;165;p29">
                <a:extLst>
                  <a:ext uri="{FF2B5EF4-FFF2-40B4-BE49-F238E27FC236}">
                    <a16:creationId xmlns:a16="http://schemas.microsoft.com/office/drawing/2014/main" id="{220B2081-AF3A-22D4-2C36-71AA3347E814}"/>
                  </a:ext>
                </a:extLst>
              </p:cNvPr>
              <p:cNvSpPr txBox="1">
                <a:spLocks/>
              </p:cNvSpPr>
              <p:nvPr/>
            </p:nvSpPr>
            <p:spPr>
              <a:xfrm>
                <a:off x="0" y="1218835"/>
                <a:ext cx="3269974" cy="62984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900"/>
                  </a:spcBef>
                  <a:spcAft>
                    <a:spcPts val="0"/>
                  </a:spcAft>
                  <a:buClr>
                    <a:schemeClr val="dk2"/>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30200" algn="l" rtl="0">
                  <a:lnSpc>
                    <a:spcPct val="100000"/>
                  </a:lnSpc>
                  <a:spcBef>
                    <a:spcPts val="1134"/>
                  </a:spcBef>
                  <a:spcAft>
                    <a:spcPts val="0"/>
                  </a:spcAft>
                  <a:buClr>
                    <a:schemeClr val="dk2"/>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30200" algn="l" rtl="0">
                  <a:lnSpc>
                    <a:spcPct val="100000"/>
                  </a:lnSpc>
                  <a:spcBef>
                    <a:spcPts val="1134"/>
                  </a:spcBef>
                  <a:spcAft>
                    <a:spcPts val="0"/>
                  </a:spcAft>
                  <a:buClr>
                    <a:schemeClr val="dk2"/>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1134"/>
                  </a:spcBef>
                  <a:spcAft>
                    <a:spcPts val="0"/>
                  </a:spcAft>
                  <a:buClr>
                    <a:schemeClr val="dk2"/>
                  </a:buClr>
                  <a:buSzPts val="1600"/>
                  <a:buFont typeface="EB Garamond"/>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1134"/>
                  </a:spcBef>
                  <a:spcAft>
                    <a:spcPts val="0"/>
                  </a:spcAft>
                  <a:buClr>
                    <a:schemeClr val="dk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buNone/>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𝑀𝑆𝐸</m:t>
                      </m:r>
                      <m:r>
                        <a:rPr lang="en-US" altLang="zh-CN" sz="1400" b="0" i="1" smtClean="0">
                          <a:latin typeface="Cambria Math" panose="02040503050406030204" pitchFamily="18" charset="0"/>
                        </a:rPr>
                        <m:t>=</m:t>
                      </m:r>
                      <m:r>
                        <a:rPr lang="zh-CN" altLang="en-US" sz="1400" b="0" i="1" smtClean="0">
                          <a:latin typeface="Cambria Math" panose="02040503050406030204" pitchFamily="18" charset="0"/>
                        </a:rPr>
                        <m:t> </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𝑀𝑁</m:t>
                          </m:r>
                        </m:den>
                      </m:f>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=0</m:t>
                          </m:r>
                        </m:sub>
                        <m:sup>
                          <m:r>
                            <a:rPr lang="en-US" altLang="zh-CN" sz="1400" b="0" i="1" smtClean="0">
                              <a:latin typeface="Cambria Math" panose="02040503050406030204" pitchFamily="18" charset="0"/>
                            </a:rPr>
                            <m:t>𝑀</m:t>
                          </m:r>
                          <m:r>
                            <a:rPr lang="en-US" altLang="zh-CN" sz="1400" b="0" i="1" smtClean="0">
                              <a:latin typeface="Cambria Math" panose="02040503050406030204" pitchFamily="18" charset="0"/>
                            </a:rPr>
                            <m:t>−1</m:t>
                          </m:r>
                        </m:sup>
                        <m:e>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=0</m:t>
                              </m:r>
                            </m:sub>
                            <m:sup>
                              <m:r>
                                <a:rPr lang="en-US" altLang="zh-CN" sz="1400" b="0" i="1" smtClean="0">
                                  <a:latin typeface="Cambria Math" panose="02040503050406030204" pitchFamily="18" charset="0"/>
                                </a:rPr>
                                <m:t>𝑁</m:t>
                              </m:r>
                              <m:r>
                                <a:rPr lang="en-US" altLang="zh-CN" sz="1400" b="0" i="1" smtClean="0">
                                  <a:latin typeface="Cambria Math" panose="02040503050406030204" pitchFamily="18" charset="0"/>
                                </a:rPr>
                                <m:t>−1</m:t>
                              </m:r>
                            </m:sup>
                            <m:e>
                              <m:sSup>
                                <m:sSupPr>
                                  <m:ctrlPr>
                                    <a:rPr lang="en-US" altLang="zh-CN" sz="1400" b="0" i="1" smtClean="0">
                                      <a:latin typeface="Cambria Math" panose="02040503050406030204" pitchFamily="18" charset="0"/>
                                    </a:rPr>
                                  </m:ctrlPr>
                                </m:sSupPr>
                                <m:e>
                                  <m:d>
                                    <m:dPr>
                                      <m:begChr m:val="["/>
                                      <m:endChr m:val="]"/>
                                      <m:ctrlPr>
                                        <a:rPr lang="en-US" altLang="zh-CN" sz="1400" i="1">
                                          <a:latin typeface="Cambria Math" panose="02040503050406030204" pitchFamily="18" charset="0"/>
                                        </a:rPr>
                                      </m:ctrlPr>
                                    </m:dPr>
                                    <m:e>
                                      <m:r>
                                        <a:rPr lang="en-US" altLang="zh-CN" sz="1400" i="1">
                                          <a:latin typeface="Cambria Math" panose="02040503050406030204" pitchFamily="18" charset="0"/>
                                        </a:rPr>
                                        <m:t>𝐼</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e>
                                      </m:d>
                                      <m:r>
                                        <a:rPr lang="en-US" altLang="zh-CN" sz="1400" i="1">
                                          <a:latin typeface="Cambria Math" panose="02040503050406030204" pitchFamily="18" charset="0"/>
                                        </a:rPr>
                                        <m:t>−</m:t>
                                      </m:r>
                                      <m:r>
                                        <a:rPr lang="en-US" altLang="zh-CN" sz="1400" i="1">
                                          <a:latin typeface="Cambria Math" panose="02040503050406030204" pitchFamily="18" charset="0"/>
                                        </a:rPr>
                                        <m:t>𝐾</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e>
                                      </m:d>
                                    </m:e>
                                  </m:d>
                                </m:e>
                                <m:sup>
                                  <m:r>
                                    <a:rPr lang="en-US" altLang="zh-CN" sz="1400" b="0" i="1" smtClean="0">
                                      <a:latin typeface="Cambria Math" panose="02040503050406030204" pitchFamily="18" charset="0"/>
                                    </a:rPr>
                                    <m:t>2</m:t>
                                  </m:r>
                                </m:sup>
                              </m:sSup>
                              <m:r>
                                <a:rPr lang="en-US" altLang="zh-CN" sz="1400" b="0" i="1" smtClean="0">
                                  <a:latin typeface="Cambria Math" panose="02040503050406030204" pitchFamily="18" charset="0"/>
                                </a:rPr>
                                <m:t> </m:t>
                              </m:r>
                            </m:e>
                          </m:nary>
                        </m:e>
                      </m:nary>
                    </m:oMath>
                  </m:oMathPara>
                </a14:m>
                <a:endParaRPr lang="en-IE" altLang="zh-CN" sz="1400" dirty="0">
                  <a:effectLst/>
                </a:endParaRPr>
              </a:p>
            </p:txBody>
          </p:sp>
        </mc:Choice>
        <mc:Fallback xmlns="">
          <p:sp>
            <p:nvSpPr>
              <p:cNvPr id="8" name="Google Shape;165;p29">
                <a:extLst>
                  <a:ext uri="{FF2B5EF4-FFF2-40B4-BE49-F238E27FC236}">
                    <a16:creationId xmlns:a16="http://schemas.microsoft.com/office/drawing/2014/main" id="{220B2081-AF3A-22D4-2C36-71AA3347E814}"/>
                  </a:ext>
                </a:extLst>
              </p:cNvPr>
              <p:cNvSpPr txBox="1">
                <a:spLocks noRot="1" noChangeAspect="1" noMove="1" noResize="1" noEditPoints="1" noAdjustHandles="1" noChangeArrowheads="1" noChangeShapeType="1" noTextEdit="1"/>
              </p:cNvSpPr>
              <p:nvPr/>
            </p:nvSpPr>
            <p:spPr>
              <a:xfrm>
                <a:off x="0" y="1218835"/>
                <a:ext cx="3269974" cy="629843"/>
              </a:xfrm>
              <a:prstGeom prst="rect">
                <a:avLst/>
              </a:prstGeom>
              <a:blipFill>
                <a:blip r:embed="rId3"/>
                <a:stretch>
                  <a:fillRect t="-112000" b="-17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Google Shape;165;p29">
                <a:extLst>
                  <a:ext uri="{FF2B5EF4-FFF2-40B4-BE49-F238E27FC236}">
                    <a16:creationId xmlns:a16="http://schemas.microsoft.com/office/drawing/2014/main" id="{67DB9CBE-B575-F621-4EE9-8B928B9A9207}"/>
                  </a:ext>
                </a:extLst>
              </p:cNvPr>
              <p:cNvSpPr txBox="1">
                <a:spLocks/>
              </p:cNvSpPr>
              <p:nvPr/>
            </p:nvSpPr>
            <p:spPr>
              <a:xfrm>
                <a:off x="3021496" y="1314306"/>
                <a:ext cx="2470700" cy="5145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900"/>
                  </a:spcBef>
                  <a:spcAft>
                    <a:spcPts val="0"/>
                  </a:spcAft>
                  <a:buClr>
                    <a:schemeClr val="dk2"/>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30200" algn="l" rtl="0">
                  <a:lnSpc>
                    <a:spcPct val="100000"/>
                  </a:lnSpc>
                  <a:spcBef>
                    <a:spcPts val="1134"/>
                  </a:spcBef>
                  <a:spcAft>
                    <a:spcPts val="0"/>
                  </a:spcAft>
                  <a:buClr>
                    <a:schemeClr val="dk2"/>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30200" algn="l" rtl="0">
                  <a:lnSpc>
                    <a:spcPct val="100000"/>
                  </a:lnSpc>
                  <a:spcBef>
                    <a:spcPts val="1134"/>
                  </a:spcBef>
                  <a:spcAft>
                    <a:spcPts val="0"/>
                  </a:spcAft>
                  <a:buClr>
                    <a:schemeClr val="dk2"/>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1134"/>
                  </a:spcBef>
                  <a:spcAft>
                    <a:spcPts val="0"/>
                  </a:spcAft>
                  <a:buClr>
                    <a:schemeClr val="dk2"/>
                  </a:buClr>
                  <a:buSzPts val="1600"/>
                  <a:buFont typeface="EB Garamond"/>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1134"/>
                  </a:spcBef>
                  <a:spcAft>
                    <a:spcPts val="0"/>
                  </a:spcAft>
                  <a:buClr>
                    <a:schemeClr val="dk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buNone/>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𝑃𝑆𝑁𝑅</m:t>
                      </m:r>
                      <m:r>
                        <a:rPr lang="en-US" altLang="zh-CN" sz="1400" b="0" i="1" smtClean="0">
                          <a:latin typeface="Cambria Math" panose="02040503050406030204" pitchFamily="18" charset="0"/>
                        </a:rPr>
                        <m:t>=20∙</m:t>
                      </m:r>
                      <m:func>
                        <m:funcPr>
                          <m:ctrlPr>
                            <a:rPr lang="en-US" altLang="zh-CN" sz="1400" b="0" i="1" smtClean="0">
                              <a:latin typeface="Cambria Math" panose="02040503050406030204" pitchFamily="18" charset="0"/>
                              <a:ea typeface="Cambria Math" panose="02040503050406030204" pitchFamily="18" charset="0"/>
                            </a:rPr>
                          </m:ctrlPr>
                        </m:funcPr>
                        <m:fName>
                          <m:sSub>
                            <m:sSubPr>
                              <m:ctrlPr>
                                <a:rPr lang="en-US" altLang="zh-CN" sz="1400" b="0" i="1" smtClean="0">
                                  <a:latin typeface="Cambria Math" panose="02040503050406030204" pitchFamily="18" charset="0"/>
                                  <a:ea typeface="Cambria Math" panose="02040503050406030204" pitchFamily="18" charset="0"/>
                                </a:rPr>
                              </m:ctrlPr>
                            </m:sSubPr>
                            <m:e>
                              <m:r>
                                <m:rPr>
                                  <m:sty m:val="p"/>
                                </m:rPr>
                                <a:rPr lang="en-US" altLang="zh-CN" sz="1400" b="0" i="0" smtClean="0">
                                  <a:latin typeface="Cambria Math" panose="02040503050406030204" pitchFamily="18" charset="0"/>
                                  <a:ea typeface="Cambria Math" panose="02040503050406030204" pitchFamily="18" charset="0"/>
                                </a:rPr>
                                <m:t>log</m:t>
                              </m:r>
                            </m:e>
                            <m:sub>
                              <m:r>
                                <a:rPr lang="en-US" altLang="zh-CN" sz="1400" b="0" i="1" smtClean="0">
                                  <a:latin typeface="Cambria Math" panose="02040503050406030204" pitchFamily="18" charset="0"/>
                                  <a:ea typeface="Cambria Math" panose="02040503050406030204" pitchFamily="18" charset="0"/>
                                </a:rPr>
                                <m:t>10</m:t>
                              </m:r>
                            </m:sub>
                          </m:sSub>
                        </m:fName>
                        <m:e>
                          <m:r>
                            <a:rPr lang="en-US" altLang="zh-CN" sz="1400" b="0" i="1"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𝑀𝐴𝑋</m:t>
                                  </m:r>
                                </m:e>
                                <m:sub>
                                  <m:r>
                                    <a:rPr lang="en-US" altLang="zh-CN" sz="1400" b="0" i="1" smtClean="0">
                                      <a:latin typeface="Cambria Math" panose="02040503050406030204" pitchFamily="18" charset="0"/>
                                      <a:ea typeface="Cambria Math" panose="02040503050406030204" pitchFamily="18" charset="0"/>
                                    </a:rPr>
                                    <m:t>𝐼</m:t>
                                  </m:r>
                                </m:sub>
                              </m:sSub>
                            </m:num>
                            <m:den>
                              <m:rad>
                                <m:radPr>
                                  <m:degHide m:val="on"/>
                                  <m:ctrlPr>
                                    <a:rPr lang="en-US" altLang="zh-CN" sz="1400" b="0" i="1" smtClean="0">
                                      <a:latin typeface="Cambria Math" panose="02040503050406030204" pitchFamily="18" charset="0"/>
                                      <a:ea typeface="Cambria Math" panose="02040503050406030204" pitchFamily="18" charset="0"/>
                                    </a:rPr>
                                  </m:ctrlPr>
                                </m:radPr>
                                <m:deg/>
                                <m:e>
                                  <m:r>
                                    <a:rPr lang="en-US" altLang="zh-CN" sz="1400" b="0" i="1" smtClean="0">
                                      <a:latin typeface="Cambria Math" panose="02040503050406030204" pitchFamily="18" charset="0"/>
                                      <a:ea typeface="Cambria Math" panose="02040503050406030204" pitchFamily="18" charset="0"/>
                                    </a:rPr>
                                    <m:t>𝑀𝑆𝐸</m:t>
                                  </m:r>
                                </m:e>
                              </m:rad>
                            </m:den>
                          </m:f>
                          <m:r>
                            <a:rPr lang="en-US" altLang="zh-CN" sz="1400" b="0" i="1" smtClean="0">
                              <a:latin typeface="Cambria Math" panose="02040503050406030204" pitchFamily="18" charset="0"/>
                              <a:ea typeface="Cambria Math" panose="02040503050406030204" pitchFamily="18" charset="0"/>
                            </a:rPr>
                            <m:t>)</m:t>
                          </m:r>
                        </m:e>
                      </m:func>
                    </m:oMath>
                  </m:oMathPara>
                </a14:m>
                <a:endParaRPr lang="en-IE" altLang="zh-CN" sz="1400" dirty="0">
                  <a:effectLst/>
                </a:endParaRPr>
              </a:p>
            </p:txBody>
          </p:sp>
        </mc:Choice>
        <mc:Fallback xmlns="">
          <p:sp>
            <p:nvSpPr>
              <p:cNvPr id="11" name="Google Shape;165;p29">
                <a:extLst>
                  <a:ext uri="{FF2B5EF4-FFF2-40B4-BE49-F238E27FC236}">
                    <a16:creationId xmlns:a16="http://schemas.microsoft.com/office/drawing/2014/main" id="{67DB9CBE-B575-F621-4EE9-8B928B9A9207}"/>
                  </a:ext>
                </a:extLst>
              </p:cNvPr>
              <p:cNvSpPr txBox="1">
                <a:spLocks noRot="1" noChangeAspect="1" noMove="1" noResize="1" noEditPoints="1" noAdjustHandles="1" noChangeArrowheads="1" noChangeShapeType="1" noTextEdit="1"/>
              </p:cNvSpPr>
              <p:nvPr/>
            </p:nvSpPr>
            <p:spPr>
              <a:xfrm>
                <a:off x="3021496" y="1314306"/>
                <a:ext cx="2470700" cy="514533"/>
              </a:xfrm>
              <a:prstGeom prst="rect">
                <a:avLst/>
              </a:prstGeom>
              <a:blipFill>
                <a:blip r:embed="rId4"/>
                <a:stretch>
                  <a:fillRect t="-243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Google Shape;165;p29">
                <a:extLst>
                  <a:ext uri="{FF2B5EF4-FFF2-40B4-BE49-F238E27FC236}">
                    <a16:creationId xmlns:a16="http://schemas.microsoft.com/office/drawing/2014/main" id="{51823A75-7C66-299B-9417-4D21D6045984}"/>
                  </a:ext>
                </a:extLst>
              </p:cNvPr>
              <p:cNvSpPr txBox="1">
                <a:spLocks/>
              </p:cNvSpPr>
              <p:nvPr/>
            </p:nvSpPr>
            <p:spPr>
              <a:xfrm>
                <a:off x="5645426" y="1322762"/>
                <a:ext cx="3409122" cy="52591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900"/>
                  </a:spcBef>
                  <a:spcAft>
                    <a:spcPts val="0"/>
                  </a:spcAft>
                  <a:buClr>
                    <a:schemeClr val="dk2"/>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30200" algn="l" rtl="0">
                  <a:lnSpc>
                    <a:spcPct val="100000"/>
                  </a:lnSpc>
                  <a:spcBef>
                    <a:spcPts val="1134"/>
                  </a:spcBef>
                  <a:spcAft>
                    <a:spcPts val="0"/>
                  </a:spcAft>
                  <a:buClr>
                    <a:schemeClr val="dk2"/>
                  </a:buClr>
                  <a:buSzPts val="1600"/>
                  <a:buFont typeface="Arial"/>
                  <a:buChar char="•"/>
                  <a:defRPr sz="1600" b="0" i="0" u="none" strike="noStrike" cap="none">
                    <a:solidFill>
                      <a:schemeClr val="dk1"/>
                    </a:solidFill>
                    <a:latin typeface="Calibri"/>
                    <a:ea typeface="Calibri"/>
                    <a:cs typeface="Calibri"/>
                    <a:sym typeface="Calibri"/>
                  </a:defRPr>
                </a:lvl2pPr>
                <a:lvl3pPr marL="1371600" marR="0" lvl="2" indent="-330200" algn="l" rtl="0">
                  <a:lnSpc>
                    <a:spcPct val="100000"/>
                  </a:lnSpc>
                  <a:spcBef>
                    <a:spcPts val="1134"/>
                  </a:spcBef>
                  <a:spcAft>
                    <a:spcPts val="0"/>
                  </a:spcAft>
                  <a:buClr>
                    <a:schemeClr val="dk2"/>
                  </a:buClr>
                  <a:buSzPts val="1600"/>
                  <a:buFont typeface="Arial"/>
                  <a:buChar char="•"/>
                  <a:defRPr sz="16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1134"/>
                  </a:spcBef>
                  <a:spcAft>
                    <a:spcPts val="0"/>
                  </a:spcAft>
                  <a:buClr>
                    <a:schemeClr val="dk2"/>
                  </a:buClr>
                  <a:buSzPts val="1600"/>
                  <a:buFont typeface="EB Garamond"/>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1134"/>
                  </a:spcBef>
                  <a:spcAft>
                    <a:spcPts val="0"/>
                  </a:spcAft>
                  <a:buClr>
                    <a:schemeClr val="dk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buNone/>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𝑆𝑆𝐼𝑀</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𝑦</m:t>
                          </m:r>
                        </m:e>
                      </m:d>
                      <m:r>
                        <a:rPr lang="en-US" altLang="zh-CN" sz="1400" b="0" i="1" smtClean="0">
                          <a:latin typeface="Cambria Math" panose="02040503050406030204" pitchFamily="18" charset="0"/>
                        </a:rPr>
                        <m:t>=</m:t>
                      </m:r>
                      <m:r>
                        <a:rPr lang="zh-CN" altLang="en-US" sz="1400" b="0" i="1" smtClean="0">
                          <a:latin typeface="Cambria Math" panose="02040503050406030204" pitchFamily="18" charset="0"/>
                        </a:rPr>
                        <m:t> </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𝜇</m:t>
                              </m:r>
                            </m:e>
                            <m:sub>
                              <m:r>
                                <a:rPr lang="en-US" altLang="zh-CN" sz="1400" b="0" i="1" smtClean="0">
                                  <a:latin typeface="Cambria Math" panose="02040503050406030204" pitchFamily="18" charset="0"/>
                                </a:rPr>
                                <m:t>𝑥</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𝜇</m:t>
                              </m:r>
                            </m:e>
                            <m:sub>
                              <m:r>
                                <a:rPr lang="en-US" altLang="zh-CN" sz="1400" b="0" i="1" smtClean="0">
                                  <a:latin typeface="Cambria Math" panose="02040503050406030204" pitchFamily="18" charset="0"/>
                                </a:rPr>
                                <m:t>𝑦</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𝜎</m:t>
                              </m:r>
                            </m:e>
                            <m:sub>
                              <m:r>
                                <a:rPr lang="en-US" altLang="zh-CN" sz="1400" b="0" i="1" smtClean="0">
                                  <a:latin typeface="Cambria Math" panose="02040503050406030204" pitchFamily="18" charset="0"/>
                                </a:rPr>
                                <m:t>𝑥𝑦</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num>
                        <m:den>
                          <m:r>
                            <a:rPr lang="en-US" altLang="zh-CN" sz="1400" b="0" i="1" smtClean="0">
                              <a:latin typeface="Cambria Math" panose="02040503050406030204" pitchFamily="18" charset="0"/>
                            </a:rPr>
                            <m:t>(</m:t>
                          </m:r>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𝜇</m:t>
                              </m:r>
                            </m:e>
                            <m:sub>
                              <m:r>
                                <a:rPr lang="en-US" altLang="zh-CN" sz="1400" b="0" i="1" smtClean="0">
                                  <a:latin typeface="Cambria Math" panose="02040503050406030204" pitchFamily="18" charset="0"/>
                                </a:rPr>
                                <m:t>𝑥</m:t>
                              </m:r>
                            </m:sub>
                            <m:sup>
                              <m:r>
                                <a:rPr lang="en-US" altLang="zh-CN" sz="1400" b="0" i="1" smtClean="0">
                                  <a:latin typeface="Cambria Math" panose="02040503050406030204" pitchFamily="18" charset="0"/>
                                </a:rPr>
                                <m:t>2</m:t>
                              </m:r>
                            </m:sup>
                          </m:sSubSup>
                          <m:r>
                            <a:rPr lang="en-US" altLang="zh-CN" sz="1400" b="0" i="1" smtClean="0">
                              <a:latin typeface="Cambria Math" panose="02040503050406030204" pitchFamily="18" charset="0"/>
                            </a:rPr>
                            <m:t>+</m:t>
                          </m:r>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𝜇</m:t>
                              </m:r>
                            </m:e>
                            <m:sub>
                              <m:r>
                                <a:rPr lang="en-US" altLang="zh-CN" sz="1400" b="0" i="1" smtClean="0">
                                  <a:latin typeface="Cambria Math" panose="02040503050406030204" pitchFamily="18" charset="0"/>
                                </a:rPr>
                                <m:t>𝑦</m:t>
                              </m:r>
                            </m:sub>
                            <m:sup>
                              <m:r>
                                <a:rPr lang="en-US" altLang="zh-CN" sz="1400" b="0" i="1" smtClean="0">
                                  <a:latin typeface="Cambria Math" panose="02040503050406030204" pitchFamily="18" charset="0"/>
                                </a:rPr>
                                <m:t>2</m:t>
                              </m:r>
                            </m:sup>
                          </m:sSubSup>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𝜎</m:t>
                              </m:r>
                            </m:e>
                            <m:sub>
                              <m:r>
                                <a:rPr lang="en-US" altLang="zh-CN" sz="1400" b="0" i="1" smtClean="0">
                                  <a:latin typeface="Cambria Math" panose="02040503050406030204" pitchFamily="18" charset="0"/>
                                </a:rPr>
                                <m:t>𝑥</m:t>
                              </m:r>
                            </m:sub>
                            <m:sup>
                              <m:r>
                                <a:rPr lang="en-US" altLang="zh-CN" sz="1400" b="0" i="1" smtClean="0">
                                  <a:latin typeface="Cambria Math" panose="02040503050406030204" pitchFamily="18" charset="0"/>
                                </a:rPr>
                                <m:t>2</m:t>
                              </m:r>
                            </m:sup>
                          </m:sSubSup>
                          <m:r>
                            <a:rPr lang="en-US" altLang="zh-CN" sz="1400" b="0" i="1" smtClean="0">
                              <a:latin typeface="Cambria Math" panose="02040503050406030204" pitchFamily="18" charset="0"/>
                            </a:rPr>
                            <m:t>+</m:t>
                          </m:r>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ea typeface="Cambria Math" panose="02040503050406030204" pitchFamily="18" charset="0"/>
                                </a:rPr>
                                <m:t>𝜎</m:t>
                              </m:r>
                            </m:e>
                            <m:sub>
                              <m:r>
                                <a:rPr lang="en-US" altLang="zh-CN" sz="1400" b="0" i="1" smtClean="0">
                                  <a:latin typeface="Cambria Math" panose="02040503050406030204" pitchFamily="18" charset="0"/>
                                </a:rPr>
                                <m:t>𝑦</m:t>
                              </m:r>
                            </m:sub>
                            <m:sup>
                              <m:r>
                                <a:rPr lang="en-US" altLang="zh-CN" sz="1400" b="0" i="1" smtClean="0">
                                  <a:latin typeface="Cambria Math" panose="02040503050406030204" pitchFamily="18" charset="0"/>
                                </a:rPr>
                                <m:t>2</m:t>
                              </m:r>
                            </m:sup>
                          </m:sSubSup>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den>
                      </m:f>
                    </m:oMath>
                  </m:oMathPara>
                </a14:m>
                <a:endParaRPr lang="en-IE" altLang="zh-CN" sz="1400" dirty="0"/>
              </a:p>
              <a:p>
                <a:pPr marL="127000" indent="0">
                  <a:buNone/>
                </a:pPr>
                <a:br>
                  <a:rPr lang="en-GB" sz="1400" dirty="0"/>
                </a:br>
                <a:endParaRPr lang="en-GB" sz="1400" dirty="0"/>
              </a:p>
            </p:txBody>
          </p:sp>
        </mc:Choice>
        <mc:Fallback xmlns="">
          <p:sp>
            <p:nvSpPr>
              <p:cNvPr id="12" name="Google Shape;165;p29">
                <a:extLst>
                  <a:ext uri="{FF2B5EF4-FFF2-40B4-BE49-F238E27FC236}">
                    <a16:creationId xmlns:a16="http://schemas.microsoft.com/office/drawing/2014/main" id="{51823A75-7C66-299B-9417-4D21D6045984}"/>
                  </a:ext>
                </a:extLst>
              </p:cNvPr>
              <p:cNvSpPr txBox="1">
                <a:spLocks noRot="1" noChangeAspect="1" noMove="1" noResize="1" noEditPoints="1" noAdjustHandles="1" noChangeArrowheads="1" noChangeShapeType="1" noTextEdit="1"/>
              </p:cNvSpPr>
              <p:nvPr/>
            </p:nvSpPr>
            <p:spPr>
              <a:xfrm>
                <a:off x="5645426" y="1322762"/>
                <a:ext cx="3409122" cy="525916"/>
              </a:xfrm>
              <a:prstGeom prst="rect">
                <a:avLst/>
              </a:prstGeom>
              <a:blipFill>
                <a:blip r:embed="rId5"/>
                <a:stretch>
                  <a:fillRect l="-372" t="-4762" r="-1487" b="-2381"/>
                </a:stretch>
              </a:blipFill>
              <a:ln>
                <a:noFill/>
              </a:ln>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EC16F1AB-6348-3511-5F3C-9D84DC9D95A3}"/>
              </a:ext>
            </a:extLst>
          </p:cNvPr>
          <p:cNvSpPr txBox="1"/>
          <p:nvPr/>
        </p:nvSpPr>
        <p:spPr>
          <a:xfrm>
            <a:off x="0" y="2043261"/>
            <a:ext cx="3021496" cy="769441"/>
          </a:xfrm>
          <a:prstGeom prst="rect">
            <a:avLst/>
          </a:prstGeom>
          <a:noFill/>
        </p:spPr>
        <p:txBody>
          <a:bodyPr wrap="square" rtlCol="0">
            <a:spAutoFit/>
          </a:bodyPr>
          <a:lstStyle/>
          <a:p>
            <a:pPr marL="127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E" altLang="zh-CN" sz="1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Where </a:t>
            </a:r>
            <a:r>
              <a:rPr kumimoji="0" lang="en-IE" altLang="zh-CN" sz="11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a:t>
            </a:r>
            <a:r>
              <a:rPr kumimoji="0" lang="en-IE" altLang="zh-CN" sz="1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and </a:t>
            </a:r>
            <a:r>
              <a:rPr kumimoji="0" lang="en-IE" altLang="zh-CN" sz="11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K</a:t>
            </a:r>
            <a:r>
              <a:rPr kumimoji="0" lang="en-IE" altLang="zh-CN" sz="1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are the pixel values of the original and reconstructed or predicted images, respectively, and </a:t>
            </a:r>
            <a:r>
              <a:rPr kumimoji="0" lang="en-IE" altLang="zh-CN" sz="11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a:t>
            </a:r>
            <a:r>
              <a:rPr kumimoji="0" lang="en-IE" altLang="zh-CN" sz="1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and </a:t>
            </a:r>
            <a:r>
              <a:rPr kumimoji="0" lang="en-IE" altLang="zh-CN" sz="1100" b="0"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N</a:t>
            </a:r>
            <a:r>
              <a:rPr kumimoji="0" lang="en-IE" altLang="zh-CN" sz="11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are the dimensions of the image.</a:t>
            </a:r>
          </a:p>
        </p:txBody>
      </p:sp>
      <p:sp>
        <p:nvSpPr>
          <p:cNvPr id="14" name="文本框 13">
            <a:extLst>
              <a:ext uri="{FF2B5EF4-FFF2-40B4-BE49-F238E27FC236}">
                <a16:creationId xmlns:a16="http://schemas.microsoft.com/office/drawing/2014/main" id="{67A903E9-88D0-3328-06EC-E86ED2AE607F}"/>
              </a:ext>
            </a:extLst>
          </p:cNvPr>
          <p:cNvSpPr txBox="1"/>
          <p:nvPr/>
        </p:nvSpPr>
        <p:spPr>
          <a:xfrm>
            <a:off x="-34787" y="2948426"/>
            <a:ext cx="3021496" cy="1169551"/>
          </a:xfrm>
          <a:prstGeom prst="rect">
            <a:avLst/>
          </a:prstGeom>
          <a:noFill/>
        </p:spPr>
        <p:txBody>
          <a:bodyPr wrap="square" rtlCol="0">
            <a:spAutoFit/>
          </a:bodyPr>
          <a:lstStyle/>
          <a:p>
            <a:pPr marL="127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E" altLang="zh-CN"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Measures the average difference in pixel values between images, suitable for precise quantification of errors but may not reflect the quality perceived by human vision.</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36B9506-86CB-C04B-7061-23CA9C5BFA97}"/>
                  </a:ext>
                </a:extLst>
              </p:cNvPr>
              <p:cNvSpPr txBox="1"/>
              <p:nvPr/>
            </p:nvSpPr>
            <p:spPr>
              <a:xfrm>
                <a:off x="2946952" y="2039201"/>
                <a:ext cx="3021496" cy="600164"/>
              </a:xfrm>
              <a:prstGeom prst="rect">
                <a:avLst/>
              </a:prstGeom>
              <a:noFill/>
            </p:spPr>
            <p:txBody>
              <a:bodyPr wrap="square" rtlCol="0">
                <a:spAutoFit/>
              </a:bodyPr>
              <a:lstStyle/>
              <a:p>
                <a:pPr marL="127000" indent="0">
                  <a:buNone/>
                </a:pPr>
                <a:r>
                  <a:rPr lang="en-IE" altLang="zh-CN" sz="1100" dirty="0">
                    <a:effectLst/>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altLang="zh-CN" sz="1100" b="0" i="1" smtClean="0">
                            <a:latin typeface="Cambria Math" panose="02040503050406030204" pitchFamily="18" charset="0"/>
                            <a:ea typeface="Cambria Math" panose="02040503050406030204" pitchFamily="18" charset="0"/>
                          </a:rPr>
                        </m:ctrlPr>
                      </m:sSubPr>
                      <m:e>
                        <m:r>
                          <a:rPr lang="en-US" altLang="zh-CN" sz="1100" b="0" i="1" smtClean="0">
                            <a:latin typeface="Cambria Math" panose="02040503050406030204" pitchFamily="18" charset="0"/>
                            <a:ea typeface="Cambria Math" panose="02040503050406030204" pitchFamily="18" charset="0"/>
                          </a:rPr>
                          <m:t>𝑀𝐴𝑋</m:t>
                        </m:r>
                      </m:e>
                      <m:sub>
                        <m:r>
                          <a:rPr lang="en-US" altLang="zh-CN" sz="1100" b="0" i="1" smtClean="0">
                            <a:latin typeface="Cambria Math" panose="02040503050406030204" pitchFamily="18" charset="0"/>
                            <a:ea typeface="Cambria Math" panose="02040503050406030204" pitchFamily="18" charset="0"/>
                          </a:rPr>
                          <m:t>𝐼</m:t>
                        </m:r>
                      </m:sub>
                    </m:sSub>
                  </m:oMath>
                </a14:m>
                <a:r>
                  <a:rPr lang="en-IE" altLang="zh-CN" sz="1100" dirty="0">
                    <a:effectLst/>
                    <a:latin typeface="Times New Roman" panose="02020603050405020304" pitchFamily="18" charset="0"/>
                    <a:cs typeface="Times New Roman" panose="02020603050405020304" pitchFamily="18" charset="0"/>
                  </a:rPr>
                  <a:t> is typically the maximum possible pixel value (for example, 255 for an 8-bit image), and MSE is the mean squared error.</a:t>
                </a:r>
              </a:p>
            </p:txBody>
          </p:sp>
        </mc:Choice>
        <mc:Fallback xmlns="">
          <p:sp>
            <p:nvSpPr>
              <p:cNvPr id="15" name="文本框 14">
                <a:extLst>
                  <a:ext uri="{FF2B5EF4-FFF2-40B4-BE49-F238E27FC236}">
                    <a16:creationId xmlns:a16="http://schemas.microsoft.com/office/drawing/2014/main" id="{636B9506-86CB-C04B-7061-23CA9C5BFA97}"/>
                  </a:ext>
                </a:extLst>
              </p:cNvPr>
              <p:cNvSpPr txBox="1">
                <a:spLocks noRot="1" noChangeAspect="1" noMove="1" noResize="1" noEditPoints="1" noAdjustHandles="1" noChangeArrowheads="1" noChangeShapeType="1" noTextEdit="1"/>
              </p:cNvSpPr>
              <p:nvPr/>
            </p:nvSpPr>
            <p:spPr>
              <a:xfrm>
                <a:off x="2946952" y="2039201"/>
                <a:ext cx="3021496" cy="600164"/>
              </a:xfrm>
              <a:prstGeom prst="rect">
                <a:avLst/>
              </a:prstGeom>
              <a:blipFill>
                <a:blip r:embed="rId6"/>
                <a:stretch>
                  <a:fillRect b="-6250"/>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3621D42A-65B3-DEB4-8D47-E2C409F4C7C3}"/>
              </a:ext>
            </a:extLst>
          </p:cNvPr>
          <p:cNvSpPr txBox="1"/>
          <p:nvPr/>
        </p:nvSpPr>
        <p:spPr>
          <a:xfrm>
            <a:off x="2899328" y="2946290"/>
            <a:ext cx="3021496" cy="1384995"/>
          </a:xfrm>
          <a:prstGeom prst="rect">
            <a:avLst/>
          </a:prstGeom>
          <a:noFill/>
        </p:spPr>
        <p:txBody>
          <a:bodyPr wrap="square" rtlCol="0">
            <a:spAutoFit/>
          </a:bodyPr>
          <a:lstStyle/>
          <a:p>
            <a:pPr marL="127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E" altLang="zh-CN"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Assesses the quality of a reconstructed image on a logarithmic scale, reflecting the strength of the signal relative to background noise, but not always consistent with human visual perception.</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F47E202-8634-6DE8-5B22-390C91B859A9}"/>
                  </a:ext>
                </a:extLst>
              </p:cNvPr>
              <p:cNvSpPr txBox="1"/>
              <p:nvPr/>
            </p:nvSpPr>
            <p:spPr>
              <a:xfrm>
                <a:off x="5833443" y="2033192"/>
                <a:ext cx="3021496" cy="968855"/>
              </a:xfrm>
              <a:prstGeom prst="rect">
                <a:avLst/>
              </a:prstGeom>
              <a:noFill/>
            </p:spPr>
            <p:txBody>
              <a:bodyPr wrap="square" rtlCol="0">
                <a:spAutoFit/>
              </a:bodyPr>
              <a:lstStyle/>
              <a:p>
                <a:pPr marL="127000" lvl="0"/>
                <a:r>
                  <a:rPr lang="en-IE" altLang="zh-CN" sz="1100" dirty="0">
                    <a:latin typeface="Times New Roman" panose="02020603050405020304" pitchFamily="18" charset="0"/>
                    <a:cs typeface="Times New Roman" panose="02020603050405020304" pitchFamily="18" charset="0"/>
                  </a:rPr>
                  <a:t>In this formula, x</a:t>
                </a:r>
                <a:r>
                  <a:rPr lang="en-IE" altLang="zh-CN" sz="1100" i="1" dirty="0">
                    <a:latin typeface="Times New Roman" panose="02020603050405020304" pitchFamily="18" charset="0"/>
                    <a:cs typeface="Times New Roman" panose="02020603050405020304" pitchFamily="18" charset="0"/>
                  </a:rPr>
                  <a:t>x</a:t>
                </a:r>
                <a:r>
                  <a:rPr lang="en-IE" altLang="zh-CN" sz="1100" dirty="0">
                    <a:latin typeface="Times New Roman" panose="02020603050405020304" pitchFamily="18" charset="0"/>
                    <a:cs typeface="Times New Roman" panose="02020603050405020304" pitchFamily="18" charset="0"/>
                  </a:rPr>
                  <a:t> and </a:t>
                </a:r>
                <a:r>
                  <a:rPr lang="en-IE" altLang="zh-CN" sz="1100" dirty="0" err="1">
                    <a:latin typeface="Times New Roman" panose="02020603050405020304" pitchFamily="18" charset="0"/>
                    <a:cs typeface="Times New Roman" panose="02020603050405020304" pitchFamily="18" charset="0"/>
                  </a:rPr>
                  <a:t>y</a:t>
                </a:r>
                <a:r>
                  <a:rPr lang="en-IE" altLang="zh-CN" sz="1100" i="1" dirty="0" err="1">
                    <a:latin typeface="Times New Roman" panose="02020603050405020304" pitchFamily="18" charset="0"/>
                    <a:cs typeface="Times New Roman" panose="02020603050405020304" pitchFamily="18" charset="0"/>
                  </a:rPr>
                  <a:t>y</a:t>
                </a:r>
                <a:r>
                  <a:rPr lang="en-IE" altLang="zh-CN" sz="1100" dirty="0">
                    <a:latin typeface="Times New Roman" panose="02020603050405020304" pitchFamily="18" charset="0"/>
                    <a:cs typeface="Times New Roman" panose="02020603050405020304" pitchFamily="18" charset="0"/>
                  </a:rPr>
                  <a:t> are the two windows being compared, </a:t>
                </a:r>
                <a14:m>
                  <m:oMath xmlns:m="http://schemas.openxmlformats.org/officeDocument/2006/math">
                    <m:sSub>
                      <m:sSubPr>
                        <m:ctrlPr>
                          <a:rPr lang="en-US" altLang="zh-CN" sz="1100" i="1">
                            <a:latin typeface="Cambria Math" panose="02040503050406030204" pitchFamily="18" charset="0"/>
                          </a:rPr>
                        </m:ctrlPr>
                      </m:sSubPr>
                      <m:e>
                        <m:r>
                          <a:rPr lang="en-US" altLang="zh-CN" sz="1100" i="1">
                            <a:latin typeface="Cambria Math" panose="02040503050406030204" pitchFamily="18" charset="0"/>
                            <a:ea typeface="Cambria Math" panose="02040503050406030204" pitchFamily="18" charset="0"/>
                          </a:rPr>
                          <m:t>𝜇</m:t>
                        </m:r>
                      </m:e>
                      <m:sub>
                        <m:r>
                          <a:rPr lang="en-US" altLang="zh-CN" sz="1100" i="1">
                            <a:latin typeface="Cambria Math" panose="02040503050406030204" pitchFamily="18" charset="0"/>
                          </a:rPr>
                          <m:t>𝑥</m:t>
                        </m:r>
                      </m:sub>
                    </m:sSub>
                    <m:r>
                      <a:rPr lang="en-US" altLang="zh-CN" sz="1100">
                        <a:latin typeface="Cambria Math" panose="02040503050406030204" pitchFamily="18" charset="0"/>
                      </a:rPr>
                      <m:t>,</m:t>
                    </m:r>
                    <m:r>
                      <a:rPr lang="zh-CN" altLang="en-US" sz="1100">
                        <a:latin typeface="Cambria Math" panose="02040503050406030204" pitchFamily="18" charset="0"/>
                      </a:rPr>
                      <m:t> </m:t>
                    </m:r>
                    <m:sSub>
                      <m:sSubPr>
                        <m:ctrlPr>
                          <a:rPr lang="en-US" altLang="zh-CN" sz="1100" i="1">
                            <a:latin typeface="Cambria Math" panose="02040503050406030204" pitchFamily="18" charset="0"/>
                          </a:rPr>
                        </m:ctrlPr>
                      </m:sSubPr>
                      <m:e>
                        <m:r>
                          <a:rPr lang="en-US" altLang="zh-CN" sz="1100" i="1">
                            <a:latin typeface="Cambria Math" panose="02040503050406030204" pitchFamily="18" charset="0"/>
                            <a:ea typeface="Cambria Math" panose="02040503050406030204" pitchFamily="18" charset="0"/>
                          </a:rPr>
                          <m:t>𝜇</m:t>
                        </m:r>
                      </m:e>
                      <m:sub>
                        <m:r>
                          <a:rPr lang="en-US" altLang="zh-CN" sz="1100" i="1">
                            <a:latin typeface="Cambria Math" panose="02040503050406030204" pitchFamily="18" charset="0"/>
                          </a:rPr>
                          <m:t>𝑦</m:t>
                        </m:r>
                      </m:sub>
                    </m:sSub>
                  </m:oMath>
                </a14:m>
                <a:r>
                  <a:rPr lang="en-US" altLang="zh-CN" sz="11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1100" i="1">
                            <a:latin typeface="Cambria Math" panose="02040503050406030204" pitchFamily="18" charset="0"/>
                          </a:rPr>
                        </m:ctrlPr>
                      </m:sSubSupPr>
                      <m:e>
                        <m:r>
                          <a:rPr lang="en-US" altLang="zh-CN" sz="1100" i="1">
                            <a:latin typeface="Cambria Math" panose="02040503050406030204" pitchFamily="18" charset="0"/>
                            <a:ea typeface="Cambria Math" panose="02040503050406030204" pitchFamily="18" charset="0"/>
                          </a:rPr>
                          <m:t>𝜎</m:t>
                        </m:r>
                      </m:e>
                      <m:sub>
                        <m:r>
                          <a:rPr lang="en-US" altLang="zh-CN" sz="1100" i="1">
                            <a:latin typeface="Cambria Math" panose="02040503050406030204" pitchFamily="18" charset="0"/>
                          </a:rPr>
                          <m:t>𝑥</m:t>
                        </m:r>
                      </m:sub>
                      <m:sup>
                        <m:r>
                          <a:rPr lang="en-US" altLang="zh-CN" sz="1100" i="1">
                            <a:latin typeface="Cambria Math" panose="02040503050406030204" pitchFamily="18" charset="0"/>
                          </a:rPr>
                          <m:t>2</m:t>
                        </m:r>
                      </m:sup>
                    </m:sSubSup>
                  </m:oMath>
                </a14:m>
                <a:r>
                  <a:rPr lang="zh-CN" altLang="en-US" sz="11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and</a:t>
                </a:r>
                <a:r>
                  <a:rPr lang="zh-CN" altLang="en-US" sz="11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1100" i="1">
                            <a:latin typeface="Cambria Math" panose="02040503050406030204" pitchFamily="18" charset="0"/>
                          </a:rPr>
                        </m:ctrlPr>
                      </m:sSubSupPr>
                      <m:e>
                        <m:r>
                          <a:rPr lang="en-US" altLang="zh-CN" sz="1100" i="1">
                            <a:latin typeface="Cambria Math" panose="02040503050406030204" pitchFamily="18" charset="0"/>
                            <a:ea typeface="Cambria Math" panose="02040503050406030204" pitchFamily="18" charset="0"/>
                          </a:rPr>
                          <m:t>𝜎</m:t>
                        </m:r>
                      </m:e>
                      <m:sub>
                        <m:r>
                          <a:rPr lang="en-US" altLang="zh-CN" sz="1100" i="1">
                            <a:latin typeface="Cambria Math" panose="02040503050406030204" pitchFamily="18" charset="0"/>
                          </a:rPr>
                          <m:t>𝑦</m:t>
                        </m:r>
                      </m:sub>
                      <m:sup>
                        <m:r>
                          <a:rPr lang="en-US" altLang="zh-CN" sz="1100" i="1">
                            <a:latin typeface="Cambria Math" panose="02040503050406030204" pitchFamily="18" charset="0"/>
                          </a:rPr>
                          <m:t>2</m:t>
                        </m:r>
                      </m:sup>
                    </m:sSubSup>
                  </m:oMath>
                </a14:m>
                <a:r>
                  <a:rPr lang="zh-CN" altLang="en-US" sz="1100" dirty="0">
                    <a:latin typeface="Times New Roman" panose="02020603050405020304" pitchFamily="18" charset="0"/>
                    <a:cs typeface="Times New Roman" panose="02020603050405020304" pitchFamily="18" charset="0"/>
                  </a:rPr>
                  <a:t> </a:t>
                </a:r>
                <a:r>
                  <a:rPr lang="en-IE" altLang="zh-CN" sz="1100" dirty="0">
                    <a:latin typeface="Times New Roman" panose="02020603050405020304" pitchFamily="18" charset="0"/>
                    <a:cs typeface="Times New Roman" panose="02020603050405020304" pitchFamily="18" charset="0"/>
                  </a:rPr>
                  <a:t>are the mean and variance of these windows, and </a:t>
                </a:r>
                <a14:m>
                  <m:oMath xmlns:m="http://schemas.openxmlformats.org/officeDocument/2006/math">
                    <m:sSub>
                      <m:sSubPr>
                        <m:ctrlPr>
                          <a:rPr lang="en-US" altLang="zh-CN" sz="1100" i="1">
                            <a:latin typeface="Cambria Math" panose="02040503050406030204" pitchFamily="18" charset="0"/>
                          </a:rPr>
                        </m:ctrlPr>
                      </m:sSubPr>
                      <m:e>
                        <m:r>
                          <a:rPr lang="en-US" altLang="zh-CN" sz="1100" i="1">
                            <a:latin typeface="Cambria Math" panose="02040503050406030204" pitchFamily="18" charset="0"/>
                            <a:ea typeface="Cambria Math" panose="02040503050406030204" pitchFamily="18" charset="0"/>
                          </a:rPr>
                          <m:t>𝜎</m:t>
                        </m:r>
                      </m:e>
                      <m:sub>
                        <m:r>
                          <a:rPr lang="en-US" altLang="zh-CN" sz="1100" i="1">
                            <a:latin typeface="Cambria Math" panose="02040503050406030204" pitchFamily="18" charset="0"/>
                          </a:rPr>
                          <m:t>𝑥𝑦</m:t>
                        </m:r>
                      </m:sub>
                    </m:sSub>
                    <m:r>
                      <a:rPr lang="zh-CN" altLang="en-US" sz="1100" i="1">
                        <a:latin typeface="Cambria Math" panose="02040503050406030204" pitchFamily="18" charset="0"/>
                      </a:rPr>
                      <m:t> </m:t>
                    </m:r>
                  </m:oMath>
                </a14:m>
                <a:r>
                  <a:rPr lang="en-IE" altLang="zh-CN" sz="1100" dirty="0">
                    <a:latin typeface="Times New Roman" panose="02020603050405020304" pitchFamily="18" charset="0"/>
                    <a:cs typeface="Times New Roman" panose="02020603050405020304" pitchFamily="18" charset="0"/>
                  </a:rPr>
                  <a:t>is their covariance. </a:t>
                </a:r>
                <a14:m>
                  <m:oMath xmlns:m="http://schemas.openxmlformats.org/officeDocument/2006/math">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𝑐</m:t>
                        </m:r>
                      </m:e>
                      <m:sub>
                        <m:r>
                          <a:rPr lang="en-US" altLang="zh-CN" sz="1100" i="1">
                            <a:latin typeface="Cambria Math" panose="02040503050406030204" pitchFamily="18" charset="0"/>
                          </a:rPr>
                          <m:t>1</m:t>
                        </m:r>
                      </m:sub>
                    </m:sSub>
                    <m:r>
                      <a:rPr lang="en-US" altLang="zh-CN" sz="1100" i="1">
                        <a:latin typeface="Cambria Math" panose="02040503050406030204" pitchFamily="18" charset="0"/>
                      </a:rPr>
                      <m:t> </m:t>
                    </m:r>
                  </m:oMath>
                </a14:m>
                <a:r>
                  <a:rPr lang="en-IE" altLang="zh-CN" sz="1100" dirty="0">
                    <a:latin typeface="Times New Roman" panose="02020603050405020304" pitchFamily="18" charset="0"/>
                    <a:cs typeface="Times New Roman" panose="02020603050405020304" pitchFamily="18" charset="0"/>
                  </a:rPr>
                  <a:t>and</a:t>
                </a:r>
                <a:r>
                  <a:rPr lang="zh-CN" altLang="en-US" sz="1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𝑐</m:t>
                        </m:r>
                      </m:e>
                      <m:sub>
                        <m:r>
                          <a:rPr lang="en-US" altLang="zh-CN" sz="1100" i="1">
                            <a:latin typeface="Cambria Math" panose="02040503050406030204" pitchFamily="18" charset="0"/>
                          </a:rPr>
                          <m:t>2</m:t>
                        </m:r>
                      </m:sub>
                    </m:sSub>
                    <m:r>
                      <a:rPr lang="en-US" altLang="zh-CN" sz="1100" i="1">
                        <a:latin typeface="Cambria Math" panose="02040503050406030204" pitchFamily="18" charset="0"/>
                      </a:rPr>
                      <m:t> </m:t>
                    </m:r>
                  </m:oMath>
                </a14:m>
                <a:r>
                  <a:rPr lang="en-IE" altLang="zh-CN" sz="1100" dirty="0">
                    <a:latin typeface="Times New Roman" panose="02020603050405020304" pitchFamily="18" charset="0"/>
                    <a:cs typeface="Times New Roman" panose="02020603050405020304" pitchFamily="18" charset="0"/>
                  </a:rPr>
                  <a:t>are small constants used to stabilize the division.</a:t>
                </a:r>
              </a:p>
            </p:txBody>
          </p:sp>
        </mc:Choice>
        <mc:Fallback xmlns="">
          <p:sp>
            <p:nvSpPr>
              <p:cNvPr id="17" name="文本框 16">
                <a:extLst>
                  <a:ext uri="{FF2B5EF4-FFF2-40B4-BE49-F238E27FC236}">
                    <a16:creationId xmlns:a16="http://schemas.microsoft.com/office/drawing/2014/main" id="{AF47E202-8634-6DE8-5B22-390C91B859A9}"/>
                  </a:ext>
                </a:extLst>
              </p:cNvPr>
              <p:cNvSpPr txBox="1">
                <a:spLocks noRot="1" noChangeAspect="1" noMove="1" noResize="1" noEditPoints="1" noAdjustHandles="1" noChangeArrowheads="1" noChangeShapeType="1" noTextEdit="1"/>
              </p:cNvSpPr>
              <p:nvPr/>
            </p:nvSpPr>
            <p:spPr>
              <a:xfrm>
                <a:off x="5833443" y="2033192"/>
                <a:ext cx="3021496" cy="968855"/>
              </a:xfrm>
              <a:prstGeom prst="rect">
                <a:avLst/>
              </a:prstGeom>
              <a:blipFill>
                <a:blip r:embed="rId7"/>
                <a:stretch>
                  <a:fillRect b="-3896"/>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BFEE44FA-964B-9EBA-72CB-A3E4B37094A0}"/>
              </a:ext>
            </a:extLst>
          </p:cNvPr>
          <p:cNvSpPr txBox="1"/>
          <p:nvPr/>
        </p:nvSpPr>
        <p:spPr>
          <a:xfrm>
            <a:off x="5833443" y="3190670"/>
            <a:ext cx="3021496" cy="954107"/>
          </a:xfrm>
          <a:prstGeom prst="rect">
            <a:avLst/>
          </a:prstGeom>
          <a:noFill/>
        </p:spPr>
        <p:txBody>
          <a:bodyPr wrap="square" rtlCol="0">
            <a:spAutoFit/>
          </a:bodyPr>
          <a:lstStyle/>
          <a:p>
            <a:pPr marL="12700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Incorporates luminance, contrast, and structure for a more human vision-aligned evaluation, though it is relatively complex to compute.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6"/>
          <p:cNvSpPr txBox="1">
            <a:spLocks noGrp="1"/>
          </p:cNvSpPr>
          <p:nvPr>
            <p:ph type="title"/>
          </p:nvPr>
        </p:nvSpPr>
        <p:spPr>
          <a:xfrm>
            <a:off x="828686" y="270000"/>
            <a:ext cx="7500900" cy="421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600"/>
              <a:buFont typeface="Calibri"/>
              <a:buNone/>
            </a:pPr>
            <a:r>
              <a:rPr lang="en-GB" dirty="0"/>
              <a:t>E2E test Description</a:t>
            </a:r>
            <a:endParaRPr dirty="0"/>
          </a:p>
        </p:txBody>
      </p:sp>
      <p:grpSp>
        <p:nvGrpSpPr>
          <p:cNvPr id="13" name="组合 12">
            <a:extLst>
              <a:ext uri="{FF2B5EF4-FFF2-40B4-BE49-F238E27FC236}">
                <a16:creationId xmlns:a16="http://schemas.microsoft.com/office/drawing/2014/main" id="{029F96BD-53EC-8D66-5B31-8B7D49ACC506}"/>
              </a:ext>
            </a:extLst>
          </p:cNvPr>
          <p:cNvGrpSpPr/>
          <p:nvPr/>
        </p:nvGrpSpPr>
        <p:grpSpPr>
          <a:xfrm>
            <a:off x="609744" y="1092201"/>
            <a:ext cx="7924512" cy="3781299"/>
            <a:chOff x="405075" y="1099902"/>
            <a:chExt cx="6931700" cy="3496590"/>
          </a:xfrm>
        </p:grpSpPr>
        <p:cxnSp>
          <p:nvCxnSpPr>
            <p:cNvPr id="10" name="直线连接符 9">
              <a:extLst>
                <a:ext uri="{FF2B5EF4-FFF2-40B4-BE49-F238E27FC236}">
                  <a16:creationId xmlns:a16="http://schemas.microsoft.com/office/drawing/2014/main" id="{70E19D12-5B31-7BF0-769A-B14748893EC0}"/>
                </a:ext>
              </a:extLst>
            </p:cNvPr>
            <p:cNvCxnSpPr>
              <a:cxnSpLocks/>
            </p:cNvCxnSpPr>
            <p:nvPr/>
          </p:nvCxnSpPr>
          <p:spPr>
            <a:xfrm>
              <a:off x="405075" y="1099902"/>
              <a:ext cx="0" cy="3496590"/>
            </a:xfrm>
            <a:prstGeom prst="line">
              <a:avLst/>
            </a:prstGeom>
          </p:spPr>
          <p:style>
            <a:lnRef idx="1">
              <a:schemeClr val="dk1"/>
            </a:lnRef>
            <a:fillRef idx="0">
              <a:schemeClr val="dk1"/>
            </a:fillRef>
            <a:effectRef idx="0">
              <a:schemeClr val="dk1"/>
            </a:effectRef>
            <a:fontRef idx="minor">
              <a:schemeClr val="tx1"/>
            </a:fontRef>
          </p:style>
        </p:cxnSp>
        <p:pic>
          <p:nvPicPr>
            <p:cNvPr id="12" name="图片 11">
              <a:extLst>
                <a:ext uri="{FF2B5EF4-FFF2-40B4-BE49-F238E27FC236}">
                  <a16:creationId xmlns:a16="http://schemas.microsoft.com/office/drawing/2014/main" id="{62AC455A-C3E8-E157-D3F4-73853C96B547}"/>
                </a:ext>
              </a:extLst>
            </p:cNvPr>
            <p:cNvPicPr>
              <a:picLocks noChangeAspect="1"/>
            </p:cNvPicPr>
            <p:nvPr/>
          </p:nvPicPr>
          <p:blipFill rotWithShape="1">
            <a:blip r:embed="rId3"/>
            <a:srcRect r="802" b="990"/>
            <a:stretch/>
          </p:blipFill>
          <p:spPr>
            <a:xfrm>
              <a:off x="405075" y="1099902"/>
              <a:ext cx="6931700" cy="3496590"/>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34"/>
          <p:cNvSpPr txBox="1">
            <a:spLocks noGrp="1"/>
          </p:cNvSpPr>
          <p:nvPr>
            <p:ph type="title"/>
          </p:nvPr>
        </p:nvSpPr>
        <p:spPr>
          <a:xfrm>
            <a:off x="828686" y="270000"/>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US" altLang="zh-CN" dirty="0"/>
              <a:t>Roles</a:t>
            </a:r>
            <a:r>
              <a:rPr lang="zh-CN" altLang="en-US" dirty="0"/>
              <a:t> </a:t>
            </a:r>
            <a:r>
              <a:rPr lang="en-US" altLang="zh-CN" dirty="0"/>
              <a:t>and</a:t>
            </a:r>
            <a:r>
              <a:rPr lang="zh-CN" altLang="en-US" dirty="0"/>
              <a:t> </a:t>
            </a:r>
            <a:r>
              <a:rPr lang="en-US" altLang="zh-CN" dirty="0"/>
              <a:t>Timeline</a:t>
            </a:r>
            <a:endParaRPr dirty="0"/>
          </a:p>
        </p:txBody>
      </p:sp>
      <p:sp>
        <p:nvSpPr>
          <p:cNvPr id="210" name="Google Shape;210;p34"/>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16</a:t>
            </a:fld>
            <a:endParaRPr/>
          </a:p>
        </p:txBody>
      </p:sp>
      <p:pic>
        <p:nvPicPr>
          <p:cNvPr id="2" name="图片 1">
            <a:extLst>
              <a:ext uri="{FF2B5EF4-FFF2-40B4-BE49-F238E27FC236}">
                <a16:creationId xmlns:a16="http://schemas.microsoft.com/office/drawing/2014/main" id="{3EAA48A3-265A-E9AA-246E-EF9D3327BBF2}"/>
              </a:ext>
            </a:extLst>
          </p:cNvPr>
          <p:cNvPicPr>
            <a:picLocks noChangeAspect="1"/>
          </p:cNvPicPr>
          <p:nvPr/>
        </p:nvPicPr>
        <p:blipFill>
          <a:blip r:embed="rId3"/>
          <a:stretch>
            <a:fillRect/>
          </a:stretch>
        </p:blipFill>
        <p:spPr>
          <a:xfrm>
            <a:off x="79513" y="1112913"/>
            <a:ext cx="8984974" cy="37605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ctrTitle"/>
          </p:nvPr>
        </p:nvSpPr>
        <p:spPr>
          <a:xfrm>
            <a:off x="828686" y="2786400"/>
            <a:ext cx="7500939" cy="416138"/>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lt1"/>
              </a:buClr>
              <a:buSzPts val="4200"/>
              <a:buFont typeface="Calibri"/>
              <a:buNone/>
            </a:pPr>
            <a:r>
              <a:rPr lang="en-GB"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600"/>
              <a:buFont typeface="Calibri"/>
              <a:buNone/>
            </a:pPr>
            <a:r>
              <a:rPr lang="en-GB" dirty="0"/>
              <a:t>Introduction</a:t>
            </a:r>
            <a:endParaRPr dirty="0"/>
          </a:p>
        </p:txBody>
      </p:sp>
      <p:sp>
        <p:nvSpPr>
          <p:cNvPr id="118" name="Google Shape;118;p23"/>
          <p:cNvSpPr txBox="1">
            <a:spLocks noGrp="1"/>
          </p:cNvSpPr>
          <p:nvPr>
            <p:ph type="body" idx="1"/>
          </p:nvPr>
        </p:nvSpPr>
        <p:spPr>
          <a:xfrm>
            <a:off x="417250" y="1159252"/>
            <a:ext cx="7500900" cy="3030000"/>
          </a:xfrm>
          <a:prstGeom prst="rect">
            <a:avLst/>
          </a:prstGeom>
          <a:noFill/>
          <a:ln>
            <a:noFill/>
          </a:ln>
        </p:spPr>
        <p:txBody>
          <a:bodyPr spcFirstLastPara="1" wrap="square" lIns="0" tIns="0" rIns="0" bIns="0" anchor="t" anchorCtr="0">
            <a:noAutofit/>
          </a:bodyPr>
          <a:lstStyle/>
          <a:p>
            <a:pPr marL="457200" lvl="0" indent="0" algn="l" rtl="0">
              <a:lnSpc>
                <a:spcPct val="115000"/>
              </a:lnSpc>
              <a:spcBef>
                <a:spcPts val="0"/>
              </a:spcBef>
              <a:spcAft>
                <a:spcPts val="0"/>
              </a:spcAft>
              <a:buNone/>
            </a:pPr>
            <a:r>
              <a:rPr lang="en-GB" sz="1900" dirty="0">
                <a:solidFill>
                  <a:srgbClr val="0E101A"/>
                </a:solidFill>
                <a:latin typeface="Times New Roman"/>
                <a:ea typeface="Times New Roman"/>
                <a:cs typeface="Times New Roman"/>
                <a:sym typeface="Times New Roman"/>
              </a:rPr>
              <a:t>Digital Matting:</a:t>
            </a:r>
            <a:r>
              <a:rPr lang="en-GB" sz="1300" b="0" dirty="0">
                <a:solidFill>
                  <a:srgbClr val="0E101A"/>
                </a:solidFill>
                <a:latin typeface="Times New Roman"/>
                <a:ea typeface="Times New Roman"/>
                <a:cs typeface="Times New Roman"/>
                <a:sym typeface="Times New Roman"/>
              </a:rPr>
              <a:t> Involves extracting a foreground element from a background image by estimating </a:t>
            </a:r>
            <a:r>
              <a:rPr lang="en-GB" sz="1300" b="0" dirty="0" err="1">
                <a:solidFill>
                  <a:srgbClr val="0E101A"/>
                </a:solidFill>
                <a:latin typeface="Times New Roman"/>
                <a:ea typeface="Times New Roman"/>
                <a:cs typeface="Times New Roman"/>
                <a:sym typeface="Times New Roman"/>
              </a:rPr>
              <a:t>color</a:t>
            </a:r>
            <a:r>
              <a:rPr lang="en-GB" sz="1300" b="0" dirty="0">
                <a:solidFill>
                  <a:srgbClr val="0E101A"/>
                </a:solidFill>
                <a:latin typeface="Times New Roman"/>
                <a:ea typeface="Times New Roman"/>
                <a:cs typeface="Times New Roman"/>
                <a:sym typeface="Times New Roman"/>
              </a:rPr>
              <a:t> and opacity for each pixel, known as alpha, essential for compositing elements into new scenes. </a:t>
            </a:r>
            <a:endParaRPr sz="1300" b="0" dirty="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1300" b="0" dirty="0">
              <a:solidFill>
                <a:srgbClr val="0E101A"/>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2000"/>
              <a:buNone/>
            </a:pPr>
            <a:endParaRPr dirty="0"/>
          </a:p>
        </p:txBody>
      </p:sp>
      <p:sp>
        <p:nvSpPr>
          <p:cNvPr id="119" name="Google Shape;119;p23"/>
          <p:cNvSpPr txBox="1">
            <a:spLocks noGrp="1"/>
          </p:cNvSpPr>
          <p:nvPr>
            <p:ph type="body" idx="2"/>
          </p:nvPr>
        </p:nvSpPr>
        <p:spPr>
          <a:xfrm>
            <a:off x="828675" y="685806"/>
            <a:ext cx="7500938" cy="20716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000"/>
              <a:buNone/>
            </a:pPr>
            <a:r>
              <a:rPr lang="en-GB" dirty="0"/>
              <a:t>Bayesian Matting </a:t>
            </a:r>
            <a:endParaRPr dirty="0"/>
          </a:p>
        </p:txBody>
      </p:sp>
      <p:sp>
        <p:nvSpPr>
          <p:cNvPr id="120" name="Google Shape;120;p23"/>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000"/>
              <a:buNone/>
            </a:pPr>
            <a:fld id="{00000000-1234-1234-1234-123412341234}" type="slidenum">
              <a:rPr lang="en-GB"/>
              <a:t>2</a:t>
            </a:fld>
            <a:endParaRPr/>
          </a:p>
        </p:txBody>
      </p:sp>
      <p:pic>
        <p:nvPicPr>
          <p:cNvPr id="121" name="Google Shape;121;p23"/>
          <p:cNvPicPr preferRelativeResize="0"/>
          <p:nvPr/>
        </p:nvPicPr>
        <p:blipFill>
          <a:blip r:embed="rId3">
            <a:alphaModFix/>
          </a:blip>
          <a:stretch>
            <a:fillRect/>
          </a:stretch>
        </p:blipFill>
        <p:spPr>
          <a:xfrm>
            <a:off x="828675" y="1959424"/>
            <a:ext cx="3339025" cy="2720050"/>
          </a:xfrm>
          <a:prstGeom prst="rect">
            <a:avLst/>
          </a:prstGeom>
          <a:noFill/>
          <a:ln>
            <a:noFill/>
          </a:ln>
        </p:spPr>
      </p:pic>
      <p:pic>
        <p:nvPicPr>
          <p:cNvPr id="122" name="Google Shape;122;p23"/>
          <p:cNvPicPr preferRelativeResize="0"/>
          <p:nvPr/>
        </p:nvPicPr>
        <p:blipFill>
          <a:blip r:embed="rId4">
            <a:alphaModFix/>
          </a:blip>
          <a:stretch>
            <a:fillRect/>
          </a:stretch>
        </p:blipFill>
        <p:spPr>
          <a:xfrm>
            <a:off x="4954475" y="1959424"/>
            <a:ext cx="3339026" cy="269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24"/>
          <p:cNvSpPr txBox="1">
            <a:spLocks noGrp="1"/>
          </p:cNvSpPr>
          <p:nvPr>
            <p:ph type="body" idx="1"/>
          </p:nvPr>
        </p:nvSpPr>
        <p:spPr>
          <a:xfrm>
            <a:off x="708950" y="1221491"/>
            <a:ext cx="7500900" cy="3030000"/>
          </a:xfrm>
          <a:prstGeom prst="rect">
            <a:avLst/>
          </a:prstGeom>
        </p:spPr>
        <p:txBody>
          <a:bodyPr spcFirstLastPara="1" wrap="square" lIns="0" tIns="0" rIns="0" bIns="0" anchor="t" anchorCtr="0">
            <a:noAutofit/>
          </a:bodyPr>
          <a:lstStyle/>
          <a:p>
            <a:pPr marL="0" lvl="0" indent="0" algn="l" rtl="0">
              <a:spcBef>
                <a:spcPts val="1417"/>
              </a:spcBef>
              <a:spcAft>
                <a:spcPts val="0"/>
              </a:spcAft>
              <a:buNone/>
            </a:pPr>
            <a:r>
              <a:rPr lang="en-GB" b="0" dirty="0">
                <a:latin typeface="Times New Roman" panose="02020603050405020304" pitchFamily="18" charset="0"/>
                <a:cs typeface="Times New Roman" panose="02020603050405020304" pitchFamily="18" charset="0"/>
              </a:rPr>
              <a:t>To obtain the composite image from the input image, it must undergo a stage known as Matting, denoted as Alpha(𝛼)</a:t>
            </a:r>
            <a:endParaRPr b="0" dirty="0">
              <a:latin typeface="Times New Roman" panose="02020603050405020304" pitchFamily="18" charset="0"/>
              <a:cs typeface="Times New Roman" panose="02020603050405020304" pitchFamily="18" charset="0"/>
            </a:endParaRPr>
          </a:p>
        </p:txBody>
      </p:sp>
      <p:pic>
        <p:nvPicPr>
          <p:cNvPr id="129" name="Google Shape;129;p24"/>
          <p:cNvPicPr preferRelativeResize="0"/>
          <p:nvPr/>
        </p:nvPicPr>
        <p:blipFill>
          <a:blip r:embed="rId3">
            <a:alphaModFix/>
          </a:blip>
          <a:stretch>
            <a:fillRect/>
          </a:stretch>
        </p:blipFill>
        <p:spPr>
          <a:xfrm>
            <a:off x="828675" y="2762446"/>
            <a:ext cx="2102675" cy="1695250"/>
          </a:xfrm>
          <a:prstGeom prst="rect">
            <a:avLst/>
          </a:prstGeom>
          <a:noFill/>
          <a:ln>
            <a:noFill/>
          </a:ln>
        </p:spPr>
      </p:pic>
      <p:pic>
        <p:nvPicPr>
          <p:cNvPr id="130" name="Google Shape;130;p24"/>
          <p:cNvPicPr preferRelativeResize="0"/>
          <p:nvPr/>
        </p:nvPicPr>
        <p:blipFill>
          <a:blip r:embed="rId4">
            <a:alphaModFix/>
          </a:blip>
          <a:stretch>
            <a:fillRect/>
          </a:stretch>
        </p:blipFill>
        <p:spPr>
          <a:xfrm>
            <a:off x="5250365" y="2762446"/>
            <a:ext cx="2102685" cy="1695250"/>
          </a:xfrm>
          <a:prstGeom prst="rect">
            <a:avLst/>
          </a:prstGeom>
          <a:noFill/>
          <a:ln>
            <a:noFill/>
          </a:ln>
        </p:spPr>
      </p:pic>
      <p:pic>
        <p:nvPicPr>
          <p:cNvPr id="131" name="Google Shape;131;p24"/>
          <p:cNvPicPr preferRelativeResize="0"/>
          <p:nvPr/>
        </p:nvPicPr>
        <p:blipFill>
          <a:blip r:embed="rId5">
            <a:alphaModFix/>
          </a:blip>
          <a:stretch>
            <a:fillRect/>
          </a:stretch>
        </p:blipFill>
        <p:spPr>
          <a:xfrm>
            <a:off x="3039525" y="2762444"/>
            <a:ext cx="2102675" cy="1695250"/>
          </a:xfrm>
          <a:prstGeom prst="rect">
            <a:avLst/>
          </a:prstGeom>
          <a:noFill/>
          <a:ln>
            <a:noFill/>
          </a:ln>
        </p:spPr>
      </p:pic>
      <p:sp>
        <p:nvSpPr>
          <p:cNvPr id="132" name="Google Shape;132;p24"/>
          <p:cNvSpPr txBox="1"/>
          <p:nvPr/>
        </p:nvSpPr>
        <p:spPr>
          <a:xfrm>
            <a:off x="863613" y="2356296"/>
            <a:ext cx="6454500" cy="3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chemeClr val="dk1"/>
                </a:solidFill>
                <a:latin typeface="Calibri"/>
                <a:ea typeface="Calibri"/>
                <a:cs typeface="Calibri"/>
                <a:sym typeface="Calibri"/>
              </a:rPr>
              <a:t>       </a:t>
            </a:r>
            <a:r>
              <a:rPr lang="en-GB" sz="2000" b="1">
                <a:solidFill>
                  <a:schemeClr val="dk1"/>
                </a:solidFill>
                <a:latin typeface="Calibri"/>
                <a:ea typeface="Calibri"/>
                <a:cs typeface="Calibri"/>
                <a:sym typeface="Calibri"/>
              </a:rPr>
              <a:t>   Input   </a:t>
            </a:r>
            <a:r>
              <a:rPr lang="en-GB" sz="2000">
                <a:solidFill>
                  <a:schemeClr val="dk1"/>
                </a:solidFill>
                <a:latin typeface="Calibri"/>
                <a:ea typeface="Calibri"/>
                <a:cs typeface="Calibri"/>
                <a:sym typeface="Calibri"/>
              </a:rPr>
              <a:t>                           </a:t>
            </a:r>
            <a:r>
              <a:rPr lang="en-GB" sz="2000" b="1">
                <a:solidFill>
                  <a:schemeClr val="dk1"/>
                </a:solidFill>
                <a:latin typeface="Calibri"/>
                <a:ea typeface="Calibri"/>
                <a:cs typeface="Calibri"/>
                <a:sym typeface="Calibri"/>
              </a:rPr>
              <a:t>Alpha(𝛼)</a:t>
            </a:r>
            <a:r>
              <a:rPr lang="en-GB" sz="2000">
                <a:solidFill>
                  <a:schemeClr val="dk1"/>
                </a:solidFill>
                <a:latin typeface="Calibri"/>
                <a:ea typeface="Calibri"/>
                <a:cs typeface="Calibri"/>
                <a:sym typeface="Calibri"/>
              </a:rPr>
              <a:t>                </a:t>
            </a:r>
            <a:r>
              <a:rPr lang="en-GB" sz="2000" b="1">
                <a:solidFill>
                  <a:schemeClr val="dk1"/>
                </a:solidFill>
                <a:latin typeface="Calibri"/>
                <a:ea typeface="Calibri"/>
                <a:cs typeface="Calibri"/>
                <a:sym typeface="Calibri"/>
              </a:rPr>
              <a:t>Composite</a:t>
            </a:r>
            <a:endParaRPr sz="2000" b="1">
              <a:solidFill>
                <a:schemeClr val="dk1"/>
              </a:solidFill>
              <a:latin typeface="Calibri"/>
              <a:ea typeface="Calibri"/>
              <a:cs typeface="Calibri"/>
              <a:sym typeface="Calibri"/>
            </a:endParaRPr>
          </a:p>
        </p:txBody>
      </p:sp>
      <p:sp>
        <p:nvSpPr>
          <p:cNvPr id="8" name="Google Shape;117;p23">
            <a:extLst>
              <a:ext uri="{FF2B5EF4-FFF2-40B4-BE49-F238E27FC236}">
                <a16:creationId xmlns:a16="http://schemas.microsoft.com/office/drawing/2014/main" id="{F0DD46CB-9E4B-F620-FCD6-AB2F94951994}"/>
              </a:ext>
            </a:extLst>
          </p:cNvPr>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600"/>
              <a:buFont typeface="Calibri"/>
              <a:buNone/>
            </a:pPr>
            <a:r>
              <a:rPr lang="en-GB" dirty="0"/>
              <a:t>Introduction</a:t>
            </a:r>
            <a:endParaRPr dirty="0"/>
          </a:p>
        </p:txBody>
      </p:sp>
      <p:sp>
        <p:nvSpPr>
          <p:cNvPr id="9" name="Google Shape;119;p23">
            <a:extLst>
              <a:ext uri="{FF2B5EF4-FFF2-40B4-BE49-F238E27FC236}">
                <a16:creationId xmlns:a16="http://schemas.microsoft.com/office/drawing/2014/main" id="{E0831D0D-7098-27E2-E09C-4ED8175EE8CE}"/>
              </a:ext>
            </a:extLst>
          </p:cNvPr>
          <p:cNvSpPr txBox="1">
            <a:spLocks noGrp="1"/>
          </p:cNvSpPr>
          <p:nvPr>
            <p:ph type="body" idx="2"/>
          </p:nvPr>
        </p:nvSpPr>
        <p:spPr>
          <a:xfrm>
            <a:off x="828675" y="685806"/>
            <a:ext cx="7500938" cy="20716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000"/>
              <a:buNone/>
            </a:pPr>
            <a:r>
              <a:rPr lang="en-GB" dirty="0"/>
              <a:t>Matting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4"/>
          <p:cNvSpPr txBox="1">
            <a:spLocks noGrp="1"/>
          </p:cNvSpPr>
          <p:nvPr>
            <p:ph type="body" idx="1"/>
          </p:nvPr>
        </p:nvSpPr>
        <p:spPr>
          <a:xfrm>
            <a:off x="821550" y="1494853"/>
            <a:ext cx="7500900" cy="3030000"/>
          </a:xfrm>
          <a:prstGeom prst="rect">
            <a:avLst/>
          </a:prstGeom>
          <a:noFill/>
          <a:ln>
            <a:noFill/>
          </a:ln>
        </p:spPr>
        <p:txBody>
          <a:bodyPr spcFirstLastPara="1" wrap="square" lIns="0" tIns="0" rIns="0" bIns="0" anchor="t" anchorCtr="0">
            <a:noAutofit/>
          </a:bodyPr>
          <a:lstStyle/>
          <a:p>
            <a:pPr marL="457200" lvl="0" indent="-342900" algn="l" rtl="0">
              <a:spcBef>
                <a:spcPts val="0"/>
              </a:spcBef>
              <a:spcAft>
                <a:spcPts val="0"/>
              </a:spcAft>
              <a:buSzPts val="1800"/>
              <a:buChar char="●"/>
            </a:pPr>
            <a:r>
              <a:rPr lang="en-GB" dirty="0">
                <a:latin typeface="Times New Roman" panose="02020603050405020304" pitchFamily="18" charset="0"/>
                <a:cs typeface="Times New Roman" panose="02020603050405020304" pitchFamily="18" charset="0"/>
              </a:rPr>
              <a:t>Mishima's Algorithm</a:t>
            </a:r>
            <a:endParaRPr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r>
              <a:rPr lang="en-GB" sz="1200" b="0" dirty="0">
                <a:solidFill>
                  <a:srgbClr val="0E101A"/>
                </a:solidFill>
                <a:latin typeface="Times New Roman" panose="02020603050405020304" pitchFamily="18" charset="0"/>
                <a:cs typeface="Times New Roman" panose="02020603050405020304" pitchFamily="18" charset="0"/>
              </a:rPr>
              <a:t>The algorithm uses a fractional interpolation of covariance for optimal </a:t>
            </a:r>
            <a:r>
              <a:rPr lang="en-GB" sz="1200" b="0" dirty="0" err="1">
                <a:solidFill>
                  <a:srgbClr val="0E101A"/>
                </a:solidFill>
                <a:latin typeface="Times New Roman" panose="02020603050405020304" pitchFamily="18" charset="0"/>
                <a:cs typeface="Times New Roman" panose="02020603050405020304" pitchFamily="18" charset="0"/>
              </a:rPr>
              <a:t>color</a:t>
            </a:r>
            <a:r>
              <a:rPr lang="en-GB" sz="1200" b="0" dirty="0">
                <a:solidFill>
                  <a:srgbClr val="0E101A"/>
                </a:solidFill>
                <a:latin typeface="Times New Roman" panose="02020603050405020304" pitchFamily="18" charset="0"/>
                <a:cs typeface="Times New Roman" panose="02020603050405020304" pitchFamily="18" charset="0"/>
              </a:rPr>
              <a:t> probability estimation independently of foreground and background. </a:t>
            </a:r>
            <a:endParaRPr sz="1200" b="0" dirty="0">
              <a:solidFill>
                <a:srgbClr val="0E101A"/>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r>
              <a:rPr lang="en-GB" sz="1200" b="0" dirty="0">
                <a:solidFill>
                  <a:srgbClr val="0D0D0D"/>
                </a:solidFill>
                <a:highlight>
                  <a:srgbClr val="FFFFFF"/>
                </a:highlight>
                <a:latin typeface="Times New Roman" panose="02020603050405020304" pitchFamily="18" charset="0"/>
                <a:cs typeface="Times New Roman" panose="02020603050405020304" pitchFamily="18" charset="0"/>
              </a:rPr>
              <a:t>Typically used for image denoising and smoothing while maintaining edge sharpness.</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GB" dirty="0">
                <a:latin typeface="Times New Roman" panose="02020603050405020304" pitchFamily="18" charset="0"/>
                <a:cs typeface="Times New Roman" panose="02020603050405020304" pitchFamily="18" charset="0"/>
              </a:rPr>
              <a:t>Knockout Algorithm</a:t>
            </a:r>
            <a:endParaRPr dirty="0">
              <a:latin typeface="Times New Roman" panose="02020603050405020304" pitchFamily="18" charset="0"/>
              <a:cs typeface="Times New Roman" panose="02020603050405020304" pitchFamily="18" charset="0"/>
            </a:endParaRPr>
          </a:p>
          <a:p>
            <a:pPr marL="457200" marR="0" lvl="0" indent="0" algn="l" rtl="0">
              <a:lnSpc>
                <a:spcPct val="115000"/>
              </a:lnSpc>
              <a:spcBef>
                <a:spcPts val="0"/>
              </a:spcBef>
              <a:spcAft>
                <a:spcPts val="0"/>
              </a:spcAft>
              <a:buNone/>
            </a:pPr>
            <a:r>
              <a:rPr lang="en-GB" sz="1200" b="0" dirty="0">
                <a:solidFill>
                  <a:srgbClr val="0E101A"/>
                </a:solidFill>
                <a:latin typeface="Times New Roman" panose="02020603050405020304" pitchFamily="18" charset="0"/>
                <a:cs typeface="Times New Roman" panose="02020603050405020304" pitchFamily="18" charset="0"/>
              </a:rPr>
              <a:t>The algorithm uses a weighted sum approach for </a:t>
            </a:r>
            <a:r>
              <a:rPr lang="en-GB" sz="1200" b="0" dirty="0" err="1">
                <a:solidFill>
                  <a:srgbClr val="0E101A"/>
                </a:solidFill>
                <a:latin typeface="Times New Roman" panose="02020603050405020304" pitchFamily="18" charset="0"/>
                <a:cs typeface="Times New Roman" panose="02020603050405020304" pitchFamily="18" charset="0"/>
              </a:rPr>
              <a:t>color</a:t>
            </a:r>
            <a:r>
              <a:rPr lang="en-GB" sz="1200" b="0" dirty="0">
                <a:solidFill>
                  <a:srgbClr val="0E101A"/>
                </a:solidFill>
                <a:latin typeface="Times New Roman" panose="02020603050405020304" pitchFamily="18" charset="0"/>
                <a:cs typeface="Times New Roman" panose="02020603050405020304" pitchFamily="18" charset="0"/>
              </a:rPr>
              <a:t> estimation and projection-based methods for opacity calculation.</a:t>
            </a:r>
            <a:endParaRPr sz="1200" b="0" dirty="0">
              <a:solidFill>
                <a:srgbClr val="0E101A"/>
              </a:solidFill>
              <a:latin typeface="Times New Roman" panose="02020603050405020304" pitchFamily="18" charset="0"/>
              <a:cs typeface="Times New Roman" panose="02020603050405020304" pitchFamily="18" charset="0"/>
            </a:endParaRPr>
          </a:p>
          <a:p>
            <a:pPr marL="457200" marR="0" lvl="0" indent="0" algn="l" rtl="0">
              <a:lnSpc>
                <a:spcPct val="115000"/>
              </a:lnSpc>
              <a:spcBef>
                <a:spcPts val="0"/>
              </a:spcBef>
              <a:spcAft>
                <a:spcPts val="0"/>
              </a:spcAft>
              <a:buNone/>
            </a:pPr>
            <a:r>
              <a:rPr lang="en-GB" sz="1200" b="0" dirty="0">
                <a:solidFill>
                  <a:srgbClr val="0E101A"/>
                </a:solidFill>
                <a:latin typeface="Times New Roman" panose="02020603050405020304" pitchFamily="18" charset="0"/>
                <a:cs typeface="Times New Roman" panose="02020603050405020304" pitchFamily="18" charset="0"/>
              </a:rPr>
              <a:t>Designed for high-quality image matting, especially in complex backgrounds.</a:t>
            </a:r>
            <a:endParaRPr sz="1200" b="0" dirty="0">
              <a:solidFill>
                <a:srgbClr val="0E101A"/>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GB" dirty="0" err="1">
                <a:latin typeface="Times New Roman" panose="02020603050405020304" pitchFamily="18" charset="0"/>
                <a:cs typeface="Times New Roman" panose="02020603050405020304" pitchFamily="18" charset="0"/>
              </a:rPr>
              <a:t>Ruzon-Tomasi</a:t>
            </a:r>
            <a:r>
              <a:rPr lang="en-GB" dirty="0">
                <a:latin typeface="Times New Roman" panose="02020603050405020304" pitchFamily="18" charset="0"/>
                <a:cs typeface="Times New Roman" panose="02020603050405020304" pitchFamily="18" charset="0"/>
              </a:rPr>
              <a:t> Algorithm</a:t>
            </a:r>
            <a:endParaRPr dirty="0">
              <a:latin typeface="Times New Roman" panose="02020603050405020304" pitchFamily="18" charset="0"/>
              <a:cs typeface="Times New Roman" panose="02020603050405020304" pitchFamily="18" charset="0"/>
            </a:endParaRPr>
          </a:p>
          <a:p>
            <a:pPr marL="457200" marR="0" lvl="0" indent="0" algn="l" rtl="0">
              <a:lnSpc>
                <a:spcPct val="115000"/>
              </a:lnSpc>
              <a:spcBef>
                <a:spcPts val="0"/>
              </a:spcBef>
              <a:spcAft>
                <a:spcPts val="0"/>
              </a:spcAft>
              <a:buNone/>
            </a:pPr>
            <a:r>
              <a:rPr lang="en-GB" sz="1200" b="0" dirty="0">
                <a:solidFill>
                  <a:srgbClr val="0E101A"/>
                </a:solidFill>
                <a:latin typeface="Times New Roman" panose="02020603050405020304" pitchFamily="18" charset="0"/>
                <a:cs typeface="Times New Roman" panose="02020603050405020304" pitchFamily="18" charset="0"/>
              </a:rPr>
              <a:t>The algorithm handles fractional blending for transparency and motion blurring effectively, providing accurate results for image matting tasks.</a:t>
            </a:r>
            <a:endParaRPr sz="1200" b="0" dirty="0">
              <a:solidFill>
                <a:srgbClr val="0E101A"/>
              </a:solidFill>
              <a:latin typeface="Times New Roman" panose="02020603050405020304" pitchFamily="18" charset="0"/>
              <a:cs typeface="Times New Roman" panose="02020603050405020304" pitchFamily="18" charset="0"/>
            </a:endParaRPr>
          </a:p>
          <a:p>
            <a:pPr marL="457200" marR="0" lvl="0" indent="0" algn="l" rtl="0">
              <a:lnSpc>
                <a:spcPct val="115000"/>
              </a:lnSpc>
              <a:spcBef>
                <a:spcPts val="0"/>
              </a:spcBef>
              <a:spcAft>
                <a:spcPts val="0"/>
              </a:spcAft>
              <a:buNone/>
            </a:pPr>
            <a:r>
              <a:rPr lang="en-GB" sz="1200" b="0" dirty="0">
                <a:solidFill>
                  <a:srgbClr val="0E101A"/>
                </a:solidFill>
                <a:latin typeface="Times New Roman" panose="02020603050405020304" pitchFamily="18" charset="0"/>
                <a:cs typeface="Times New Roman" panose="02020603050405020304" pitchFamily="18" charset="0"/>
              </a:rPr>
              <a:t>Concentrates on the combination of </a:t>
            </a:r>
            <a:r>
              <a:rPr lang="en-GB" sz="1200" b="0" dirty="0" err="1">
                <a:solidFill>
                  <a:srgbClr val="0E101A"/>
                </a:solidFill>
                <a:latin typeface="Times New Roman" panose="02020603050405020304" pitchFamily="18" charset="0"/>
                <a:cs typeface="Times New Roman" panose="02020603050405020304" pitchFamily="18" charset="0"/>
              </a:rPr>
              <a:t>color</a:t>
            </a:r>
            <a:r>
              <a:rPr lang="en-GB" sz="1200" b="0" dirty="0">
                <a:solidFill>
                  <a:srgbClr val="0E101A"/>
                </a:solidFill>
                <a:latin typeface="Times New Roman" panose="02020603050405020304" pitchFamily="18" charset="0"/>
                <a:cs typeface="Times New Roman" panose="02020603050405020304" pitchFamily="18" charset="0"/>
              </a:rPr>
              <a:t> and edge information to improve matting quality.</a:t>
            </a:r>
            <a:endParaRPr sz="1200" b="0" dirty="0">
              <a:solidFill>
                <a:srgbClr val="0E101A"/>
              </a:solidFill>
              <a:latin typeface="Times New Roman" panose="02020603050405020304" pitchFamily="18" charset="0"/>
              <a:ea typeface="Times New Roman"/>
              <a:cs typeface="Times New Roman" panose="02020603050405020304" pitchFamily="18" charset="0"/>
              <a:sym typeface="Times New Roman"/>
            </a:endParaRPr>
          </a:p>
          <a:p>
            <a:pPr marL="45720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2000"/>
              <a:buNone/>
            </a:pPr>
            <a:endParaRPr dirty="0">
              <a:latin typeface="Times New Roman" panose="02020603050405020304" pitchFamily="18" charset="0"/>
              <a:cs typeface="Times New Roman" panose="02020603050405020304" pitchFamily="18" charset="0"/>
            </a:endParaRPr>
          </a:p>
        </p:txBody>
      </p:sp>
      <p:sp>
        <p:nvSpPr>
          <p:cNvPr id="127" name="Google Shape;127;p24"/>
          <p:cNvSpPr txBox="1">
            <a:spLocks noGrp="1"/>
          </p:cNvSpPr>
          <p:nvPr>
            <p:ph type="body" idx="2"/>
          </p:nvPr>
        </p:nvSpPr>
        <p:spPr>
          <a:xfrm>
            <a:off x="828675" y="685806"/>
            <a:ext cx="7500900" cy="207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000"/>
              <a:buNone/>
            </a:pPr>
            <a:r>
              <a:rPr lang="en-GB"/>
              <a:t> </a:t>
            </a:r>
            <a:endParaRPr/>
          </a:p>
        </p:txBody>
      </p:sp>
      <p:sp>
        <p:nvSpPr>
          <p:cNvPr id="128" name="Google Shape;128;p24"/>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4</a:t>
            </a:fld>
            <a:endParaRPr/>
          </a:p>
        </p:txBody>
      </p:sp>
      <p:sp>
        <p:nvSpPr>
          <p:cNvPr id="4" name="Google Shape;117;p23">
            <a:extLst>
              <a:ext uri="{FF2B5EF4-FFF2-40B4-BE49-F238E27FC236}">
                <a16:creationId xmlns:a16="http://schemas.microsoft.com/office/drawing/2014/main" id="{EA5CC13F-99F7-DA70-04A0-91B838FE0F9E}"/>
              </a:ext>
            </a:extLst>
          </p:cNvPr>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600"/>
              <a:buFont typeface="Calibri"/>
              <a:buNone/>
            </a:pPr>
            <a:r>
              <a:rPr lang="en-GB" dirty="0"/>
              <a:t>Introduction</a:t>
            </a:r>
            <a:endParaRPr dirty="0"/>
          </a:p>
        </p:txBody>
      </p:sp>
      <p:sp>
        <p:nvSpPr>
          <p:cNvPr id="5" name="Google Shape;119;p23">
            <a:extLst>
              <a:ext uri="{FF2B5EF4-FFF2-40B4-BE49-F238E27FC236}">
                <a16:creationId xmlns:a16="http://schemas.microsoft.com/office/drawing/2014/main" id="{FCF846C4-E05A-9944-C35F-8900894D6892}"/>
              </a:ext>
            </a:extLst>
          </p:cNvPr>
          <p:cNvSpPr txBox="1">
            <a:spLocks/>
          </p:cNvSpPr>
          <p:nvPr/>
        </p:nvSpPr>
        <p:spPr>
          <a:xfrm>
            <a:off x="828675" y="685806"/>
            <a:ext cx="7500938" cy="2071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417"/>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1134"/>
              </a:spcBef>
              <a:spcAft>
                <a:spcPts val="0"/>
              </a:spcAft>
              <a:buClr>
                <a:schemeClr val="dk2"/>
              </a:buClr>
              <a:buSzPts val="1800"/>
              <a:buFont typeface="EB Garamond"/>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pPr>
            <a:r>
              <a:rPr lang="en-US" altLang="zh-CN" dirty="0"/>
              <a:t>Comparison</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821561" y="260275"/>
            <a:ext cx="7500900" cy="4212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2600"/>
              <a:buFont typeface="Calibri"/>
              <a:buNone/>
            </a:pPr>
            <a:r>
              <a:rPr lang="en-US" altLang="zh-CN" dirty="0"/>
              <a:t>Introduction</a:t>
            </a:r>
            <a:endParaRPr dirty="0"/>
          </a:p>
        </p:txBody>
      </p:sp>
      <p:sp>
        <p:nvSpPr>
          <p:cNvPr id="134" name="Google Shape;134;p25"/>
          <p:cNvSpPr txBox="1">
            <a:spLocks noGrp="1"/>
          </p:cNvSpPr>
          <p:nvPr>
            <p:ph type="body" idx="1"/>
          </p:nvPr>
        </p:nvSpPr>
        <p:spPr>
          <a:xfrm>
            <a:off x="821550" y="1407350"/>
            <a:ext cx="7500900" cy="3323700"/>
          </a:xfrm>
          <a:prstGeom prst="rect">
            <a:avLst/>
          </a:prstGeom>
          <a:noFill/>
          <a:ln>
            <a:noFill/>
          </a:ln>
        </p:spPr>
        <p:txBody>
          <a:bodyPr spcFirstLastPara="1" wrap="square" lIns="0" tIns="0" rIns="0" bIns="0" anchor="t" anchorCtr="0">
            <a:noAutofit/>
          </a:bodyPr>
          <a:lstStyle/>
          <a:p>
            <a:pPr marL="457200" lvl="0" indent="-342900" algn="l" rtl="0">
              <a:spcBef>
                <a:spcPts val="0"/>
              </a:spcBef>
              <a:spcAft>
                <a:spcPts val="0"/>
              </a:spcAft>
              <a:buSzPts val="1800"/>
              <a:buChar char="●"/>
            </a:pPr>
            <a:r>
              <a:rPr lang="en-GB" dirty="0">
                <a:latin typeface="Times New Roman" panose="02020603050405020304" pitchFamily="18" charset="0"/>
                <a:cs typeface="Times New Roman" panose="02020603050405020304" pitchFamily="18" charset="0"/>
              </a:rPr>
              <a:t>Accuracy in </a:t>
            </a:r>
            <a:r>
              <a:rPr lang="en-GB" dirty="0" err="1">
                <a:latin typeface="Times New Roman" panose="02020603050405020304" pitchFamily="18" charset="0"/>
                <a:cs typeface="Times New Roman" panose="02020603050405020304" pitchFamily="18" charset="0"/>
              </a:rPr>
              <a:t>Color</a:t>
            </a:r>
            <a:r>
              <a:rPr lang="en-GB" dirty="0">
                <a:latin typeface="Times New Roman" panose="02020603050405020304" pitchFamily="18" charset="0"/>
                <a:cs typeface="Times New Roman" panose="02020603050405020304" pitchFamily="18" charset="0"/>
              </a:rPr>
              <a:t> and Transparency Estimation:</a:t>
            </a:r>
            <a:endParaRPr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r>
              <a:rPr lang="en-GB" sz="1200" b="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Unlike the Mishima algorithm, which focuses more on denoising and edge preservation, Bayesian Matting excels in accurately estimating both the </a:t>
            </a:r>
            <a:r>
              <a:rPr lang="en-GB" sz="1200" b="0" dirty="0" err="1">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color</a:t>
            </a:r>
            <a:r>
              <a:rPr lang="en-GB" sz="1200" b="0" dirty="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of the foreground and background as well as the transparency of each pixel. Which improved results for challenging cases like intricate boundaries and natural image matting.</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GB" dirty="0">
                <a:latin typeface="Times New Roman" panose="02020603050405020304" pitchFamily="18" charset="0"/>
                <a:cs typeface="Times New Roman" panose="02020603050405020304" pitchFamily="18" charset="0"/>
              </a:rPr>
              <a:t>Handling Semi-transparent and Blurred Edges:</a:t>
            </a:r>
            <a:endParaRPr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r>
              <a:rPr lang="en-GB" sz="1200" b="0" dirty="0">
                <a:solidFill>
                  <a:srgbClr val="0D0D0D"/>
                </a:solidFill>
                <a:latin typeface="Times New Roman" panose="02020603050405020304" pitchFamily="18" charset="0"/>
                <a:ea typeface="Roboto"/>
                <a:cs typeface="Times New Roman" panose="02020603050405020304" pitchFamily="18" charset="0"/>
                <a:sym typeface="Roboto"/>
              </a:rPr>
              <a:t>Bayesian Matting is superior in dealing with semi-transparent and blurred edges, a scenario where the Knockout and </a:t>
            </a:r>
            <a:r>
              <a:rPr lang="en-GB" sz="1200" b="0" dirty="0" err="1">
                <a:solidFill>
                  <a:srgbClr val="0D0D0D"/>
                </a:solidFill>
                <a:latin typeface="Times New Roman" panose="02020603050405020304" pitchFamily="18" charset="0"/>
                <a:ea typeface="Roboto"/>
                <a:cs typeface="Times New Roman" panose="02020603050405020304" pitchFamily="18" charset="0"/>
                <a:sym typeface="Roboto"/>
              </a:rPr>
              <a:t>Ruzon-Tomasi</a:t>
            </a:r>
            <a:r>
              <a:rPr lang="en-GB" sz="1200" b="0" dirty="0">
                <a:solidFill>
                  <a:srgbClr val="0D0D0D"/>
                </a:solidFill>
                <a:latin typeface="Times New Roman" panose="02020603050405020304" pitchFamily="18" charset="0"/>
                <a:ea typeface="Roboto"/>
                <a:cs typeface="Times New Roman" panose="02020603050405020304" pitchFamily="18" charset="0"/>
                <a:sym typeface="Roboto"/>
              </a:rPr>
              <a:t> algorithms might struggle. It can effectively manage fractional blending, which is essential for realistic matting in complex scenes.</a:t>
            </a:r>
            <a:endParaRPr sz="1200" b="0" dirty="0">
              <a:solidFill>
                <a:srgbClr val="0D0D0D"/>
              </a:solidFill>
              <a:latin typeface="Times New Roman" panose="02020603050405020304" pitchFamily="18" charset="0"/>
              <a:ea typeface="Roboto"/>
              <a:cs typeface="Times New Roman" panose="02020603050405020304" pitchFamily="18" charset="0"/>
              <a:sym typeface="Roboto"/>
            </a:endParaRPr>
          </a:p>
          <a:p>
            <a:pPr marL="457200" lvl="0" indent="-342900" algn="l" rtl="0">
              <a:lnSpc>
                <a:spcPct val="115000"/>
              </a:lnSpc>
              <a:spcBef>
                <a:spcPts val="0"/>
              </a:spcBef>
              <a:spcAft>
                <a:spcPts val="0"/>
              </a:spcAft>
              <a:buSzPts val="1800"/>
              <a:buChar char="●"/>
            </a:pPr>
            <a:r>
              <a:rPr lang="en-GB" dirty="0">
                <a:latin typeface="Times New Roman" panose="02020603050405020304" pitchFamily="18" charset="0"/>
                <a:cs typeface="Times New Roman" panose="02020603050405020304" pitchFamily="18" charset="0"/>
              </a:rPr>
              <a:t>Flexibility and Adaptability:</a:t>
            </a:r>
            <a:endParaRPr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r>
              <a:rPr lang="en-GB" sz="1200" b="0" dirty="0">
                <a:solidFill>
                  <a:srgbClr val="0D0D0D"/>
                </a:solidFill>
                <a:latin typeface="Times New Roman" panose="02020603050405020304" pitchFamily="18" charset="0"/>
                <a:ea typeface="Roboto"/>
                <a:cs typeface="Times New Roman" panose="02020603050405020304" pitchFamily="18" charset="0"/>
                <a:sym typeface="Roboto"/>
              </a:rPr>
              <a:t>Bayesian Matting provides a higher degree of flexibility and can be adapted to a wide range of images and specific matting requirements, unlike the Mishima and </a:t>
            </a:r>
            <a:r>
              <a:rPr lang="en-GB" sz="1200" b="0" dirty="0" err="1">
                <a:solidFill>
                  <a:srgbClr val="0D0D0D"/>
                </a:solidFill>
                <a:latin typeface="Times New Roman" panose="02020603050405020304" pitchFamily="18" charset="0"/>
                <a:ea typeface="Roboto"/>
                <a:cs typeface="Times New Roman" panose="02020603050405020304" pitchFamily="18" charset="0"/>
                <a:sym typeface="Roboto"/>
              </a:rPr>
              <a:t>Ruzon-Tomasi</a:t>
            </a:r>
            <a:r>
              <a:rPr lang="en-GB" sz="1200" b="0" dirty="0">
                <a:solidFill>
                  <a:srgbClr val="0D0D0D"/>
                </a:solidFill>
                <a:latin typeface="Times New Roman" panose="02020603050405020304" pitchFamily="18" charset="0"/>
                <a:ea typeface="Roboto"/>
                <a:cs typeface="Times New Roman" panose="02020603050405020304" pitchFamily="18" charset="0"/>
                <a:sym typeface="Roboto"/>
              </a:rPr>
              <a:t> algorithms, which might be more specialized in their application.</a:t>
            </a:r>
            <a:endParaRPr dirty="0">
              <a:latin typeface="Times New Roman" panose="02020603050405020304" pitchFamily="18" charset="0"/>
              <a:cs typeface="Times New Roman" panose="02020603050405020304" pitchFamily="18" charset="0"/>
            </a:endParaRPr>
          </a:p>
          <a:p>
            <a:pPr marL="457200" lvl="0" indent="0" algn="l" rtl="0">
              <a:lnSpc>
                <a:spcPct val="115000"/>
              </a:lnSpc>
              <a:spcBef>
                <a:spcPts val="0"/>
              </a:spcBef>
              <a:spcAft>
                <a:spcPts val="0"/>
              </a:spcAft>
              <a:buNone/>
            </a:pPr>
            <a:endParaRPr dirty="0">
              <a:latin typeface="Times New Roman" panose="02020603050405020304" pitchFamily="18" charset="0"/>
              <a:cs typeface="Times New Roman" panose="02020603050405020304" pitchFamily="18" charset="0"/>
            </a:endParaRPr>
          </a:p>
          <a:p>
            <a:pPr marL="45720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2000"/>
              <a:buNone/>
            </a:pPr>
            <a:endParaRPr dirty="0">
              <a:latin typeface="Times New Roman" panose="02020603050405020304" pitchFamily="18" charset="0"/>
              <a:cs typeface="Times New Roman" panose="02020603050405020304" pitchFamily="18" charset="0"/>
            </a:endParaRPr>
          </a:p>
        </p:txBody>
      </p:sp>
      <p:sp>
        <p:nvSpPr>
          <p:cNvPr id="135" name="Google Shape;135;p25"/>
          <p:cNvSpPr txBox="1">
            <a:spLocks noGrp="1"/>
          </p:cNvSpPr>
          <p:nvPr>
            <p:ph type="body" idx="2"/>
          </p:nvPr>
        </p:nvSpPr>
        <p:spPr>
          <a:xfrm>
            <a:off x="828675" y="744131"/>
            <a:ext cx="7500900" cy="207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2000"/>
              <a:buNone/>
            </a:pPr>
            <a:r>
              <a:rPr lang="en-GB" sz="1400" dirty="0">
                <a:solidFill>
                  <a:srgbClr val="0E101A"/>
                </a:solidFill>
                <a:latin typeface="Arial"/>
                <a:ea typeface="Arial"/>
                <a:cs typeface="Arial"/>
                <a:sym typeface="Arial"/>
              </a:rPr>
              <a:t>Why Bayesian is considered better than all these methods?</a:t>
            </a:r>
            <a:endParaRPr sz="1400" dirty="0">
              <a:solidFill>
                <a:srgbClr val="0E101A"/>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100" dirty="0">
              <a:latin typeface="Arial"/>
              <a:ea typeface="Arial"/>
              <a:cs typeface="Arial"/>
              <a:sym typeface="Arial"/>
            </a:endParaRPr>
          </a:p>
          <a:p>
            <a:pPr marL="0" lvl="0" indent="0" algn="l" rtl="0">
              <a:spcBef>
                <a:spcPts val="0"/>
              </a:spcBef>
              <a:spcAft>
                <a:spcPts val="0"/>
              </a:spcAft>
              <a:buClr>
                <a:schemeClr val="dk1"/>
              </a:buClr>
              <a:buSzPts val="2000"/>
              <a:buNone/>
            </a:pPr>
            <a:r>
              <a:rPr lang="en-GB" dirty="0"/>
              <a:t> </a:t>
            </a:r>
            <a:endParaRPr dirty="0"/>
          </a:p>
        </p:txBody>
      </p:sp>
      <p:sp>
        <p:nvSpPr>
          <p:cNvPr id="136" name="Google Shape;136;p25"/>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7"/>
          <p:cNvPicPr preferRelativeResize="0"/>
          <p:nvPr/>
        </p:nvPicPr>
        <p:blipFill>
          <a:blip r:embed="rId3">
            <a:alphaModFix/>
          </a:blip>
          <a:stretch>
            <a:fillRect/>
          </a:stretch>
        </p:blipFill>
        <p:spPr>
          <a:xfrm>
            <a:off x="3441000" y="1314700"/>
            <a:ext cx="5702999" cy="3828800"/>
          </a:xfrm>
          <a:prstGeom prst="rect">
            <a:avLst/>
          </a:prstGeom>
          <a:noFill/>
          <a:ln>
            <a:noFill/>
          </a:ln>
        </p:spPr>
      </p:pic>
      <p:pic>
        <p:nvPicPr>
          <p:cNvPr id="153" name="Google Shape;153;p27"/>
          <p:cNvPicPr preferRelativeResize="0"/>
          <p:nvPr/>
        </p:nvPicPr>
        <p:blipFill>
          <a:blip r:embed="rId4">
            <a:alphaModFix/>
          </a:blip>
          <a:stretch>
            <a:fillRect/>
          </a:stretch>
        </p:blipFill>
        <p:spPr>
          <a:xfrm>
            <a:off x="3150675" y="155975"/>
            <a:ext cx="5858501" cy="1158725"/>
          </a:xfrm>
          <a:prstGeom prst="rect">
            <a:avLst/>
          </a:prstGeom>
          <a:noFill/>
          <a:ln>
            <a:noFill/>
          </a:ln>
        </p:spPr>
      </p:pic>
      <p:sp>
        <p:nvSpPr>
          <p:cNvPr id="155" name="Google Shape;155;p27"/>
          <p:cNvSpPr txBox="1"/>
          <p:nvPr/>
        </p:nvSpPr>
        <p:spPr>
          <a:xfrm>
            <a:off x="0" y="1492300"/>
            <a:ext cx="3243000" cy="27678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Calibri"/>
              <a:buChar char="●"/>
            </a:pPr>
            <a:r>
              <a:rPr lang="en-GB" sz="2000" dirty="0">
                <a:solidFill>
                  <a:schemeClr val="dk1"/>
                </a:solidFill>
                <a:latin typeface="Times New Roman" panose="02020603050405020304" pitchFamily="18" charset="0"/>
                <a:ea typeface="Calibri"/>
                <a:cs typeface="Times New Roman" panose="02020603050405020304" pitchFamily="18" charset="0"/>
                <a:sym typeface="Calibri"/>
              </a:rPr>
              <a:t>Bayesian is satisfactorily closer to the ground truth than compared to the other types of matting</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 name="Google Shape;117;p23">
            <a:extLst>
              <a:ext uri="{FF2B5EF4-FFF2-40B4-BE49-F238E27FC236}">
                <a16:creationId xmlns:a16="http://schemas.microsoft.com/office/drawing/2014/main" id="{812F4F2E-AE28-60EF-EE98-DF70FE5BBCE9}"/>
              </a:ext>
            </a:extLst>
          </p:cNvPr>
          <p:cNvSpPr txBox="1">
            <a:spLocks noGrp="1"/>
          </p:cNvSpPr>
          <p:nvPr>
            <p:ph type="title"/>
          </p:nvPr>
        </p:nvSpPr>
        <p:spPr>
          <a:xfrm>
            <a:off x="828686" y="270000"/>
            <a:ext cx="7500939" cy="421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600"/>
              <a:buFont typeface="Calibri"/>
              <a:buNone/>
            </a:pPr>
            <a:r>
              <a:rPr lang="en-GB" dirty="0"/>
              <a:t>Introduction</a:t>
            </a:r>
            <a:endParaRPr dirty="0"/>
          </a:p>
        </p:txBody>
      </p:sp>
      <p:sp>
        <p:nvSpPr>
          <p:cNvPr id="3" name="Google Shape;119;p23">
            <a:extLst>
              <a:ext uri="{FF2B5EF4-FFF2-40B4-BE49-F238E27FC236}">
                <a16:creationId xmlns:a16="http://schemas.microsoft.com/office/drawing/2014/main" id="{7D1F2EF7-0A09-7975-BB17-904DE60F3167}"/>
              </a:ext>
            </a:extLst>
          </p:cNvPr>
          <p:cNvSpPr txBox="1">
            <a:spLocks/>
          </p:cNvSpPr>
          <p:nvPr/>
        </p:nvSpPr>
        <p:spPr>
          <a:xfrm>
            <a:off x="828675" y="685806"/>
            <a:ext cx="7500938" cy="2071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417"/>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1134"/>
              </a:spcBef>
              <a:spcAft>
                <a:spcPts val="0"/>
              </a:spcAft>
              <a:buClr>
                <a:schemeClr val="dk2"/>
              </a:buClr>
              <a:buSzPts val="1800"/>
              <a:buFont typeface="EB Garamond"/>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1134"/>
              </a:spcBef>
              <a:spcAft>
                <a:spcPts val="0"/>
              </a:spcAft>
              <a:buClr>
                <a:schemeClr val="dk2"/>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pPr>
            <a:r>
              <a:rPr lang="en-US" altLang="zh-CN" dirty="0"/>
              <a:t>Comparison</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828686" y="270000"/>
            <a:ext cx="7500900" cy="421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600"/>
              <a:buFont typeface="Calibri"/>
              <a:buNone/>
            </a:pPr>
            <a:r>
              <a:rPr lang="en-GB" dirty="0"/>
              <a:t>Mathematical Understanding</a:t>
            </a:r>
            <a:endParaRPr dirty="0"/>
          </a:p>
        </p:txBody>
      </p:sp>
      <p:sp>
        <p:nvSpPr>
          <p:cNvPr id="161" name="Google Shape;161;p28"/>
          <p:cNvSpPr txBox="1">
            <a:spLocks noGrp="1"/>
          </p:cNvSpPr>
          <p:nvPr>
            <p:ph type="sldNum" idx="12"/>
          </p:nvPr>
        </p:nvSpPr>
        <p:spPr>
          <a:xfrm>
            <a:off x="8039513" y="4881249"/>
            <a:ext cx="290100" cy="191861"/>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000"/>
              <a:buNone/>
            </a:pPr>
            <a:fld id="{00000000-1234-1234-1234-123412341234}" type="slidenum">
              <a:rPr lang="en-GB"/>
              <a:t>7</a:t>
            </a:fld>
            <a:endParaRPr/>
          </a:p>
        </p:txBody>
      </p:sp>
      <p:pic>
        <p:nvPicPr>
          <p:cNvPr id="162" name="Google Shape;162;p28"/>
          <p:cNvPicPr preferRelativeResize="0"/>
          <p:nvPr/>
        </p:nvPicPr>
        <p:blipFill rotWithShape="1">
          <a:blip r:embed="rId3">
            <a:alphaModFix/>
          </a:blip>
          <a:srcRect/>
          <a:stretch/>
        </p:blipFill>
        <p:spPr>
          <a:xfrm>
            <a:off x="255102" y="1329665"/>
            <a:ext cx="4032696" cy="1178994"/>
          </a:xfrm>
          <a:prstGeom prst="rect">
            <a:avLst/>
          </a:prstGeom>
          <a:noFill/>
          <a:ln>
            <a:noFill/>
          </a:ln>
        </p:spPr>
      </p:pic>
      <p:sp>
        <p:nvSpPr>
          <p:cNvPr id="163" name="Google Shape;163;p28"/>
          <p:cNvSpPr txBox="1"/>
          <p:nvPr/>
        </p:nvSpPr>
        <p:spPr>
          <a:xfrm>
            <a:off x="4223200" y="1169400"/>
            <a:ext cx="4920600" cy="35982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Font typeface="Calibri"/>
              <a:buChar char="●"/>
            </a:pPr>
            <a:r>
              <a:rPr lang="en-GB" sz="1500" dirty="0">
                <a:solidFill>
                  <a:schemeClr val="dk1"/>
                </a:solidFill>
                <a:latin typeface="Times New Roman" panose="02020603050405020304" pitchFamily="18" charset="0"/>
                <a:ea typeface="Calibri"/>
                <a:cs typeface="Times New Roman" panose="02020603050405020304" pitchFamily="18" charset="0"/>
                <a:sym typeface="Calibri"/>
              </a:rPr>
              <a:t>F = Foreground</a:t>
            </a:r>
            <a:endParaRPr sz="15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lvl="0" indent="-323850" algn="l" rtl="0">
              <a:spcBef>
                <a:spcPts val="0"/>
              </a:spcBef>
              <a:spcAft>
                <a:spcPts val="0"/>
              </a:spcAft>
              <a:buClr>
                <a:schemeClr val="dk1"/>
              </a:buClr>
              <a:buSzPts val="1500"/>
              <a:buFont typeface="Calibri"/>
              <a:buChar char="●"/>
            </a:pPr>
            <a:r>
              <a:rPr lang="en-GB" sz="1500" dirty="0">
                <a:solidFill>
                  <a:schemeClr val="dk1"/>
                </a:solidFill>
                <a:latin typeface="Times New Roman" panose="02020603050405020304" pitchFamily="18" charset="0"/>
                <a:ea typeface="Calibri"/>
                <a:cs typeface="Times New Roman" panose="02020603050405020304" pitchFamily="18" charset="0"/>
                <a:sym typeface="Calibri"/>
              </a:rPr>
              <a:t>B= Background</a:t>
            </a:r>
            <a:endParaRPr sz="15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lvl="0" indent="-323850" algn="l" rtl="0">
              <a:spcBef>
                <a:spcPts val="0"/>
              </a:spcBef>
              <a:spcAft>
                <a:spcPts val="0"/>
              </a:spcAft>
              <a:buClr>
                <a:schemeClr val="dk1"/>
              </a:buClr>
              <a:buSzPts val="1500"/>
              <a:buFont typeface="Calibri"/>
              <a:buChar char="●"/>
            </a:pPr>
            <a:r>
              <a:rPr lang="en-GB" sz="1500" dirty="0">
                <a:solidFill>
                  <a:schemeClr val="dk1"/>
                </a:solidFill>
                <a:latin typeface="Times New Roman" panose="02020603050405020304" pitchFamily="18" charset="0"/>
                <a:ea typeface="Calibri"/>
                <a:cs typeface="Times New Roman" panose="02020603050405020304" pitchFamily="18" charset="0"/>
                <a:sym typeface="Calibri"/>
              </a:rPr>
              <a:t>𝛼 = Matte</a:t>
            </a:r>
            <a:endParaRPr sz="15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GB" sz="1500" dirty="0">
                <a:solidFill>
                  <a:schemeClr val="dk1"/>
                </a:solidFill>
                <a:latin typeface="Times New Roman" panose="02020603050405020304" pitchFamily="18" charset="0"/>
                <a:ea typeface="Calibri"/>
                <a:cs typeface="Times New Roman" panose="02020603050405020304" pitchFamily="18" charset="0"/>
                <a:sym typeface="Calibri"/>
              </a:rPr>
              <a:t>The foreground has a 3x1 vector and the background has a 3x1 vector and alpha as the constant making 3 equations in 7 unknowns. (𝛼, F</a:t>
            </a:r>
            <a:r>
              <a:rPr lang="en-GB" sz="1500" baseline="-25000" dirty="0">
                <a:solidFill>
                  <a:schemeClr val="dk1"/>
                </a:solidFill>
                <a:latin typeface="Times New Roman" panose="02020603050405020304" pitchFamily="18" charset="0"/>
                <a:ea typeface="Calibri"/>
                <a:cs typeface="Times New Roman" panose="02020603050405020304" pitchFamily="18" charset="0"/>
                <a:sym typeface="Calibri"/>
              </a:rPr>
              <a:t>R </a:t>
            </a:r>
            <a:r>
              <a:rPr lang="en-GB" sz="1500" dirty="0">
                <a:solidFill>
                  <a:schemeClr val="dk1"/>
                </a:solidFill>
                <a:latin typeface="Times New Roman" panose="02020603050405020304" pitchFamily="18" charset="0"/>
                <a:ea typeface="Calibri"/>
                <a:cs typeface="Times New Roman" panose="02020603050405020304" pitchFamily="18" charset="0"/>
                <a:sym typeface="Calibri"/>
              </a:rPr>
              <a:t>,</a:t>
            </a:r>
            <a:r>
              <a:rPr lang="en-GB" sz="1500" dirty="0" err="1">
                <a:solidFill>
                  <a:schemeClr val="dk1"/>
                </a:solidFill>
                <a:latin typeface="Times New Roman" panose="02020603050405020304" pitchFamily="18" charset="0"/>
                <a:ea typeface="Calibri"/>
                <a:cs typeface="Times New Roman" panose="02020603050405020304" pitchFamily="18" charset="0"/>
                <a:sym typeface="Calibri"/>
              </a:rPr>
              <a:t>F</a:t>
            </a:r>
            <a:r>
              <a:rPr lang="en-GB" sz="1500" baseline="-25000" dirty="0" err="1">
                <a:solidFill>
                  <a:schemeClr val="dk1"/>
                </a:solidFill>
                <a:latin typeface="Times New Roman" panose="02020603050405020304" pitchFamily="18" charset="0"/>
                <a:ea typeface="Calibri"/>
                <a:cs typeface="Times New Roman" panose="02020603050405020304" pitchFamily="18" charset="0"/>
                <a:sym typeface="Calibri"/>
              </a:rPr>
              <a:t>G</a:t>
            </a:r>
            <a:r>
              <a:rPr lang="en-GB" sz="1500" dirty="0" err="1">
                <a:solidFill>
                  <a:schemeClr val="dk1"/>
                </a:solidFill>
                <a:latin typeface="Times New Roman" panose="02020603050405020304" pitchFamily="18" charset="0"/>
                <a:ea typeface="Calibri"/>
                <a:cs typeface="Times New Roman" panose="02020603050405020304" pitchFamily="18" charset="0"/>
                <a:sym typeface="Calibri"/>
              </a:rPr>
              <a:t>,F</a:t>
            </a:r>
            <a:r>
              <a:rPr lang="en-GB" sz="1500" baseline="-25000" dirty="0" err="1">
                <a:solidFill>
                  <a:schemeClr val="dk1"/>
                </a:solidFill>
                <a:latin typeface="Times New Roman" panose="02020603050405020304" pitchFamily="18" charset="0"/>
                <a:ea typeface="Calibri"/>
                <a:cs typeface="Times New Roman" panose="02020603050405020304" pitchFamily="18" charset="0"/>
                <a:sym typeface="Calibri"/>
              </a:rPr>
              <a:t>b</a:t>
            </a:r>
            <a:r>
              <a:rPr lang="en-GB" sz="1500" dirty="0">
                <a:solidFill>
                  <a:schemeClr val="dk1"/>
                </a:solidFill>
                <a:latin typeface="Times New Roman" panose="02020603050405020304" pitchFamily="18" charset="0"/>
                <a:ea typeface="Calibri"/>
                <a:cs typeface="Times New Roman" panose="02020603050405020304" pitchFamily="18" charset="0"/>
                <a:sym typeface="Calibri"/>
              </a:rPr>
              <a:t>, B</a:t>
            </a:r>
            <a:r>
              <a:rPr lang="en-GB" sz="1500" baseline="-25000" dirty="0">
                <a:solidFill>
                  <a:schemeClr val="dk1"/>
                </a:solidFill>
                <a:latin typeface="Times New Roman" panose="02020603050405020304" pitchFamily="18" charset="0"/>
                <a:ea typeface="Calibri"/>
                <a:cs typeface="Times New Roman" panose="02020603050405020304" pitchFamily="18" charset="0"/>
                <a:sym typeface="Calibri"/>
              </a:rPr>
              <a:t>R</a:t>
            </a:r>
            <a:r>
              <a:rPr lang="en-GB" sz="1500" dirty="0">
                <a:solidFill>
                  <a:schemeClr val="dk1"/>
                </a:solidFill>
                <a:latin typeface="Times New Roman" panose="02020603050405020304" pitchFamily="18" charset="0"/>
                <a:ea typeface="Calibri"/>
                <a:cs typeface="Times New Roman" panose="02020603050405020304" pitchFamily="18" charset="0"/>
                <a:sym typeface="Calibri"/>
              </a:rPr>
              <a:t> , B</a:t>
            </a:r>
            <a:r>
              <a:rPr lang="en-GB" sz="1500" baseline="-25000" dirty="0">
                <a:solidFill>
                  <a:schemeClr val="dk1"/>
                </a:solidFill>
                <a:latin typeface="Times New Roman" panose="02020603050405020304" pitchFamily="18" charset="0"/>
                <a:ea typeface="Calibri"/>
                <a:cs typeface="Times New Roman" panose="02020603050405020304" pitchFamily="18" charset="0"/>
                <a:sym typeface="Calibri"/>
              </a:rPr>
              <a:t>G</a:t>
            </a:r>
            <a:r>
              <a:rPr lang="en-GB" sz="1500" dirty="0">
                <a:solidFill>
                  <a:schemeClr val="dk1"/>
                </a:solidFill>
                <a:latin typeface="Times New Roman" panose="02020603050405020304" pitchFamily="18" charset="0"/>
                <a:ea typeface="Calibri"/>
                <a:cs typeface="Times New Roman" panose="02020603050405020304" pitchFamily="18" charset="0"/>
                <a:sym typeface="Calibri"/>
              </a:rPr>
              <a:t> , B</a:t>
            </a:r>
            <a:r>
              <a:rPr lang="en-GB" sz="1500" baseline="-25000" dirty="0">
                <a:solidFill>
                  <a:schemeClr val="dk1"/>
                </a:solidFill>
                <a:latin typeface="Times New Roman" panose="02020603050405020304" pitchFamily="18" charset="0"/>
                <a:ea typeface="Calibri"/>
                <a:cs typeface="Times New Roman" panose="02020603050405020304" pitchFamily="18" charset="0"/>
                <a:sym typeface="Calibri"/>
              </a:rPr>
              <a:t>B</a:t>
            </a:r>
            <a:r>
              <a:rPr lang="en-GB" sz="1500" dirty="0">
                <a:solidFill>
                  <a:schemeClr val="dk1"/>
                </a:solidFill>
                <a:latin typeface="Times New Roman" panose="02020603050405020304" pitchFamily="18" charset="0"/>
                <a:ea typeface="Calibri"/>
                <a:cs typeface="Times New Roman" panose="02020603050405020304" pitchFamily="18" charset="0"/>
                <a:sym typeface="Calibri"/>
              </a:rPr>
              <a:t> ).</a:t>
            </a:r>
            <a:endParaRPr sz="15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GB" sz="1500" dirty="0">
                <a:solidFill>
                  <a:schemeClr val="dk1"/>
                </a:solidFill>
                <a:latin typeface="Times New Roman" panose="02020603050405020304" pitchFamily="18" charset="0"/>
                <a:ea typeface="Calibri"/>
                <a:cs typeface="Times New Roman" panose="02020603050405020304" pitchFamily="18" charset="0"/>
                <a:sym typeface="Calibri"/>
              </a:rPr>
              <a:t>A composite image on the left side. There is a Foreground and background image as F and B and the alpha over here is matte which is a greyscale form where lots of shades of grey surround the object. Now the main job is to work on the grey shades known as unknown regions where the pixels will be computed to know where it is 1 (foreground) or 0 (background).</a:t>
            </a:r>
            <a:endParaRPr sz="15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nvGrpSpPr>
          <p:cNvPr id="164" name="Google Shape;164;p28"/>
          <p:cNvGrpSpPr/>
          <p:nvPr/>
        </p:nvGrpSpPr>
        <p:grpSpPr>
          <a:xfrm>
            <a:off x="49698" y="2968500"/>
            <a:ext cx="4238100" cy="421200"/>
            <a:chOff x="152400" y="2403075"/>
            <a:chExt cx="4238100" cy="421200"/>
          </a:xfrm>
        </p:grpSpPr>
        <p:pic>
          <p:nvPicPr>
            <p:cNvPr id="165" name="Google Shape;165;p28"/>
            <p:cNvPicPr preferRelativeResize="0"/>
            <p:nvPr/>
          </p:nvPicPr>
          <p:blipFill rotWithShape="1">
            <a:blip r:embed="rId4">
              <a:alphaModFix/>
            </a:blip>
            <a:srcRect b="71921"/>
            <a:stretch/>
          </p:blipFill>
          <p:spPr>
            <a:xfrm>
              <a:off x="152400" y="2448150"/>
              <a:ext cx="4238100" cy="331050"/>
            </a:xfrm>
            <a:prstGeom prst="rect">
              <a:avLst/>
            </a:prstGeom>
            <a:noFill/>
            <a:ln>
              <a:noFill/>
            </a:ln>
          </p:spPr>
        </p:pic>
        <p:sp>
          <p:nvSpPr>
            <p:cNvPr id="166" name="Google Shape;166;p28"/>
            <p:cNvSpPr txBox="1"/>
            <p:nvPr/>
          </p:nvSpPr>
          <p:spPr>
            <a:xfrm>
              <a:off x="3385600" y="2403075"/>
              <a:ext cx="837600" cy="4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chemeClr val="dk1"/>
                  </a:solidFill>
                  <a:latin typeface="Times New Roman" panose="02020603050405020304" pitchFamily="18" charset="0"/>
                  <a:ea typeface="Calibri"/>
                  <a:cs typeface="Times New Roman" panose="02020603050405020304" pitchFamily="18" charset="0"/>
                  <a:sym typeface="Calibri"/>
                </a:rPr>
                <a:t>(1)</a:t>
              </a:r>
              <a:endParaRPr sz="12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67" name="Google Shape;167;p28"/>
          <p:cNvSpPr txBox="1"/>
          <p:nvPr/>
        </p:nvSpPr>
        <p:spPr>
          <a:xfrm>
            <a:off x="1304850" y="2476338"/>
            <a:ext cx="1933200" cy="4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dirty="0">
                <a:solidFill>
                  <a:schemeClr val="dk1"/>
                </a:solidFill>
                <a:latin typeface="Times New Roman" panose="02020603050405020304" pitchFamily="18" charset="0"/>
                <a:ea typeface="Calibri"/>
                <a:cs typeface="Times New Roman" panose="02020603050405020304" pitchFamily="18" charset="0"/>
                <a:sym typeface="Calibri"/>
              </a:rPr>
              <a:t>An example of </a:t>
            </a:r>
            <a:r>
              <a:rPr lang="en-GB" sz="1000" b="1" dirty="0" err="1">
                <a:solidFill>
                  <a:schemeClr val="dk1"/>
                </a:solidFill>
                <a:latin typeface="Times New Roman" panose="02020603050405020304" pitchFamily="18" charset="0"/>
                <a:ea typeface="Calibri"/>
                <a:cs typeface="Times New Roman" panose="02020603050405020304" pitchFamily="18" charset="0"/>
                <a:sym typeface="Calibri"/>
              </a:rPr>
              <a:t>bayesian</a:t>
            </a:r>
            <a:r>
              <a:rPr lang="en-GB" sz="1000" b="1" dirty="0">
                <a:solidFill>
                  <a:schemeClr val="dk1"/>
                </a:solidFill>
                <a:latin typeface="Times New Roman" panose="02020603050405020304" pitchFamily="18" charset="0"/>
                <a:ea typeface="Calibri"/>
                <a:cs typeface="Times New Roman" panose="02020603050405020304" pitchFamily="18" charset="0"/>
                <a:sym typeface="Calibri"/>
              </a:rPr>
              <a:t> matting</a:t>
            </a:r>
            <a:endParaRPr sz="10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68" name="Google Shape;168;p28"/>
          <p:cNvSpPr txBox="1"/>
          <p:nvPr/>
        </p:nvSpPr>
        <p:spPr>
          <a:xfrm>
            <a:off x="450100" y="3679987"/>
            <a:ext cx="3773100" cy="4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a:solidFill>
                  <a:schemeClr val="dk1"/>
                </a:solidFill>
                <a:latin typeface="Times New Roman" panose="02020603050405020304" pitchFamily="18" charset="0"/>
                <a:ea typeface="Calibri"/>
                <a:cs typeface="Times New Roman" panose="02020603050405020304" pitchFamily="18" charset="0"/>
                <a:sym typeface="Calibri"/>
              </a:rPr>
              <a:t>x is the position of the pixel with value I(x). Let 𝛼(x) be the binary matte value at that site. Foreground is indicated by 𝛼 = 1</a:t>
            </a:r>
            <a:endParaRPr sz="15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828686" y="270000"/>
            <a:ext cx="7500900" cy="421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600"/>
              <a:buFont typeface="Calibri"/>
              <a:buNone/>
            </a:pPr>
            <a:r>
              <a:rPr lang="en-GB"/>
              <a:t>Mathematical Understanding</a:t>
            </a:r>
            <a:endParaRPr/>
          </a:p>
        </p:txBody>
      </p:sp>
      <p:sp>
        <p:nvSpPr>
          <p:cNvPr id="174" name="Google Shape;174;p29"/>
          <p:cNvSpPr txBox="1">
            <a:spLocks noGrp="1"/>
          </p:cNvSpPr>
          <p:nvPr>
            <p:ph type="sldNum" idx="12"/>
          </p:nvPr>
        </p:nvSpPr>
        <p:spPr>
          <a:xfrm>
            <a:off x="8039513" y="4881249"/>
            <a:ext cx="290100" cy="1920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000"/>
              <a:buNone/>
            </a:pPr>
            <a:fld id="{00000000-1234-1234-1234-123412341234}" type="slidenum">
              <a:rPr lang="en-GB"/>
              <a:t>8</a:t>
            </a:fld>
            <a:endParaRPr/>
          </a:p>
        </p:txBody>
      </p:sp>
      <p:sp>
        <p:nvSpPr>
          <p:cNvPr id="175" name="Google Shape;175;p29"/>
          <p:cNvSpPr txBox="1"/>
          <p:nvPr/>
        </p:nvSpPr>
        <p:spPr>
          <a:xfrm>
            <a:off x="4572000" y="1505800"/>
            <a:ext cx="33444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latin typeface="Times New Roman" panose="02020603050405020304" pitchFamily="18" charset="0"/>
                <a:cs typeface="Times New Roman" panose="02020603050405020304" pitchFamily="18" charset="0"/>
              </a:rPr>
              <a:t>We have to solve for F, B, 𝛼 for every pixel given the composite image. </a:t>
            </a:r>
            <a:endParaRPr sz="1600" dirty="0">
              <a:latin typeface="Times New Roman" panose="02020603050405020304" pitchFamily="18" charset="0"/>
              <a:cs typeface="Times New Roman" panose="02020603050405020304" pitchFamily="18" charset="0"/>
            </a:endParaRPr>
          </a:p>
        </p:txBody>
      </p:sp>
      <p:sp>
        <p:nvSpPr>
          <p:cNvPr id="176" name="Google Shape;176;p29"/>
          <p:cNvSpPr txBox="1"/>
          <p:nvPr/>
        </p:nvSpPr>
        <p:spPr>
          <a:xfrm>
            <a:off x="4572000" y="2617725"/>
            <a:ext cx="4443900" cy="190818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GB" sz="1600" dirty="0">
                <a:latin typeface="Times New Roman" panose="02020603050405020304" pitchFamily="18" charset="0"/>
                <a:cs typeface="Times New Roman" panose="02020603050405020304" pitchFamily="18" charset="0"/>
              </a:rPr>
              <a:t>The implicit assumption is that F, B, 𝛼 are not correlated so there is no conditional probability among F, B, 𝛼. From the Bayes equation of C,F, B, 𝛼 try to manipulate in negative likelihood and thus have to minimize the log likelihood of L(C|F, B, 𝛼)+L(F)+L(B)+L(𝛼). </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dirty="0">
              <a:latin typeface="Times New Roman" panose="02020603050405020304" pitchFamily="18" charset="0"/>
              <a:cs typeface="Times New Roman" panose="02020603050405020304" pitchFamily="18" charset="0"/>
            </a:endParaRPr>
          </a:p>
        </p:txBody>
      </p:sp>
      <p:grpSp>
        <p:nvGrpSpPr>
          <p:cNvPr id="177" name="Google Shape;177;p29"/>
          <p:cNvGrpSpPr/>
          <p:nvPr/>
        </p:nvGrpSpPr>
        <p:grpSpPr>
          <a:xfrm>
            <a:off x="97800" y="2617725"/>
            <a:ext cx="4987297" cy="1649631"/>
            <a:chOff x="0" y="2344039"/>
            <a:chExt cx="5353475" cy="1752130"/>
          </a:xfrm>
        </p:grpSpPr>
        <p:sp>
          <p:nvSpPr>
            <p:cNvPr id="178" name="Google Shape;178;p29"/>
            <p:cNvSpPr txBox="1"/>
            <p:nvPr/>
          </p:nvSpPr>
          <p:spPr>
            <a:xfrm>
              <a:off x="146742" y="2344039"/>
              <a:ext cx="1805700" cy="4249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Bayes Theorem</a:t>
              </a:r>
              <a:endParaRPr b="1" dirty="0">
                <a:latin typeface="Times New Roman" panose="02020603050405020304" pitchFamily="18" charset="0"/>
                <a:cs typeface="Times New Roman" panose="02020603050405020304" pitchFamily="18" charset="0"/>
              </a:endParaRPr>
            </a:p>
          </p:txBody>
        </p:sp>
        <p:grpSp>
          <p:nvGrpSpPr>
            <p:cNvPr id="179" name="Google Shape;179;p29"/>
            <p:cNvGrpSpPr/>
            <p:nvPr/>
          </p:nvGrpSpPr>
          <p:grpSpPr>
            <a:xfrm>
              <a:off x="0" y="2698038"/>
              <a:ext cx="5353475" cy="1398131"/>
              <a:chOff x="0" y="2650875"/>
              <a:chExt cx="5353475" cy="1398131"/>
            </a:xfrm>
          </p:grpSpPr>
          <p:pic>
            <p:nvPicPr>
              <p:cNvPr id="180" name="Google Shape;180;p29"/>
              <p:cNvPicPr preferRelativeResize="0"/>
              <p:nvPr/>
            </p:nvPicPr>
            <p:blipFill>
              <a:blip r:embed="rId3">
                <a:alphaModFix/>
              </a:blip>
              <a:stretch>
                <a:fillRect/>
              </a:stretch>
            </p:blipFill>
            <p:spPr>
              <a:xfrm>
                <a:off x="176025" y="2650875"/>
                <a:ext cx="3257551" cy="674925"/>
              </a:xfrm>
              <a:prstGeom prst="rect">
                <a:avLst/>
              </a:prstGeom>
              <a:noFill/>
              <a:ln>
                <a:noFill/>
              </a:ln>
            </p:spPr>
          </p:pic>
          <p:pic>
            <p:nvPicPr>
              <p:cNvPr id="181" name="Google Shape;181;p29"/>
              <p:cNvPicPr preferRelativeResize="0"/>
              <p:nvPr/>
            </p:nvPicPr>
            <p:blipFill>
              <a:blip r:embed="rId4">
                <a:alphaModFix/>
              </a:blip>
              <a:stretch>
                <a:fillRect/>
              </a:stretch>
            </p:blipFill>
            <p:spPr>
              <a:xfrm>
                <a:off x="0" y="3277481"/>
                <a:ext cx="3981450" cy="771525"/>
              </a:xfrm>
              <a:prstGeom prst="rect">
                <a:avLst/>
              </a:prstGeom>
              <a:noFill/>
              <a:ln>
                <a:noFill/>
              </a:ln>
            </p:spPr>
          </p:pic>
          <p:sp>
            <p:nvSpPr>
              <p:cNvPr id="182" name="Google Shape;182;p29"/>
              <p:cNvSpPr txBox="1"/>
              <p:nvPr/>
            </p:nvSpPr>
            <p:spPr>
              <a:xfrm>
                <a:off x="3923375" y="3277475"/>
                <a:ext cx="1430100" cy="19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chemeClr val="dk1"/>
                    </a:solidFill>
                    <a:latin typeface="Times New Roman" panose="02020603050405020304" pitchFamily="18" charset="0"/>
                    <a:ea typeface="Calibri"/>
                    <a:cs typeface="Times New Roman" panose="02020603050405020304" pitchFamily="18" charset="0"/>
                    <a:sym typeface="Calibri"/>
                  </a:rPr>
                  <a:t>(2)</a:t>
                </a:r>
                <a:endParaRPr sz="12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grpSp>
      <p:sp>
        <p:nvSpPr>
          <p:cNvPr id="185" name="Google Shape;185;p29"/>
          <p:cNvSpPr txBox="1"/>
          <p:nvPr/>
        </p:nvSpPr>
        <p:spPr>
          <a:xfrm>
            <a:off x="269555" y="1444300"/>
            <a:ext cx="16821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MAP Estimation</a:t>
            </a:r>
            <a:endParaRPr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E0F83D22-011A-648D-1AF1-1C939DFD9888}"/>
              </a:ext>
            </a:extLst>
          </p:cNvPr>
          <p:cNvPicPr>
            <a:picLocks noChangeAspect="1"/>
          </p:cNvPicPr>
          <p:nvPr/>
        </p:nvPicPr>
        <p:blipFill>
          <a:blip r:embed="rId5"/>
          <a:stretch>
            <a:fillRect/>
          </a:stretch>
        </p:blipFill>
        <p:spPr>
          <a:xfrm>
            <a:off x="617102" y="1729065"/>
            <a:ext cx="2324100" cy="584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828686" y="270000"/>
            <a:ext cx="7500900" cy="421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dk1"/>
              </a:buClr>
              <a:buSzPts val="2600"/>
              <a:buFont typeface="Calibri"/>
              <a:buNone/>
            </a:pPr>
            <a:r>
              <a:rPr lang="en-GB"/>
              <a:t>Mathematical Understanding</a:t>
            </a:r>
            <a:endParaRPr/>
          </a:p>
        </p:txBody>
      </p:sp>
      <p:sp>
        <p:nvSpPr>
          <p:cNvPr id="191" name="Google Shape;191;p30"/>
          <p:cNvSpPr txBox="1">
            <a:spLocks noGrp="1"/>
          </p:cNvSpPr>
          <p:nvPr>
            <p:ph type="sldNum" idx="12"/>
          </p:nvPr>
        </p:nvSpPr>
        <p:spPr>
          <a:xfrm>
            <a:off x="8458563" y="4871474"/>
            <a:ext cx="290100" cy="1920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000"/>
              <a:buNone/>
            </a:pPr>
            <a:fld id="{00000000-1234-1234-1234-123412341234}" type="slidenum">
              <a:rPr lang="en-GB"/>
              <a:t>9</a:t>
            </a:fld>
            <a:endParaRPr/>
          </a:p>
        </p:txBody>
      </p:sp>
      <p:sp>
        <p:nvSpPr>
          <p:cNvPr id="192" name="Google Shape;192;p30"/>
          <p:cNvSpPr txBox="1"/>
          <p:nvPr/>
        </p:nvSpPr>
        <p:spPr>
          <a:xfrm>
            <a:off x="4572000" y="1073246"/>
            <a:ext cx="4302600" cy="130648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GB" dirty="0">
                <a:solidFill>
                  <a:schemeClr val="dk1"/>
                </a:solidFill>
                <a:highlight>
                  <a:srgbClr val="FFFFFF"/>
                </a:highlight>
                <a:latin typeface="Times New Roman" panose="02020603050405020304" pitchFamily="18" charset="0"/>
                <a:cs typeface="Times New Roman" panose="02020603050405020304" pitchFamily="18" charset="0"/>
              </a:rPr>
              <a:t>We assume that </a:t>
            </a:r>
            <a:r>
              <a:rPr lang="en-GB" sz="1600" dirty="0">
                <a:solidFill>
                  <a:schemeClr val="dk1"/>
                </a:solidFill>
                <a:highlight>
                  <a:srgbClr val="FFFFFF"/>
                </a:highlight>
                <a:latin typeface="Times New Roman" panose="02020603050405020304" pitchFamily="18" charset="0"/>
                <a:cs typeface="Times New Roman" panose="02020603050405020304" pitchFamily="18" charset="0"/>
              </a:rPr>
              <a:t>𝛼 </a:t>
            </a:r>
            <a:r>
              <a:rPr lang="en-GB" dirty="0">
                <a:solidFill>
                  <a:schemeClr val="dk1"/>
                </a:solidFill>
                <a:highlight>
                  <a:srgbClr val="FFFFFF"/>
                </a:highlight>
                <a:latin typeface="Times New Roman" panose="02020603050405020304" pitchFamily="18" charset="0"/>
                <a:cs typeface="Times New Roman" panose="02020603050405020304" pitchFamily="18" charset="0"/>
              </a:rPr>
              <a:t>is a constant. Under this assumption, taking the partial derivatives of </a:t>
            </a:r>
            <a:r>
              <a:rPr lang="en-GB" b="1" dirty="0">
                <a:solidFill>
                  <a:schemeClr val="dk1"/>
                </a:solidFill>
                <a:highlight>
                  <a:srgbClr val="FFFFFF"/>
                </a:highlight>
                <a:latin typeface="Times New Roman" panose="02020603050405020304" pitchFamily="18" charset="0"/>
                <a:cs typeface="Times New Roman" panose="02020603050405020304" pitchFamily="18" charset="0"/>
              </a:rPr>
              <a:t>(2) </a:t>
            </a:r>
            <a:r>
              <a:rPr lang="en-GB" dirty="0">
                <a:solidFill>
                  <a:schemeClr val="dk1"/>
                </a:solidFill>
                <a:highlight>
                  <a:srgbClr val="FFFFFF"/>
                </a:highlight>
                <a:latin typeface="Times New Roman" panose="02020603050405020304" pitchFamily="18" charset="0"/>
                <a:cs typeface="Times New Roman" panose="02020603050405020304" pitchFamily="18" charset="0"/>
              </a:rPr>
              <a:t>with respect to </a:t>
            </a:r>
            <a:r>
              <a:rPr lang="en-GB" b="1" i="1" dirty="0">
                <a:solidFill>
                  <a:schemeClr val="dk1"/>
                </a:solidFill>
                <a:highlight>
                  <a:srgbClr val="FFFFFF"/>
                </a:highlight>
                <a:latin typeface="Times New Roman" panose="02020603050405020304" pitchFamily="18" charset="0"/>
                <a:cs typeface="Times New Roman" panose="02020603050405020304" pitchFamily="18" charset="0"/>
              </a:rPr>
              <a:t>F </a:t>
            </a:r>
            <a:r>
              <a:rPr lang="en-GB" dirty="0">
                <a:solidFill>
                  <a:schemeClr val="dk1"/>
                </a:solidFill>
                <a:highlight>
                  <a:srgbClr val="FFFFFF"/>
                </a:highlight>
                <a:latin typeface="Times New Roman" panose="02020603050405020304" pitchFamily="18" charset="0"/>
                <a:cs typeface="Times New Roman" panose="02020603050405020304" pitchFamily="18" charset="0"/>
              </a:rPr>
              <a:t>and </a:t>
            </a:r>
            <a:r>
              <a:rPr lang="en-GB" sz="1600" dirty="0">
                <a:solidFill>
                  <a:schemeClr val="dk1"/>
                </a:solidFill>
                <a:highlight>
                  <a:srgbClr val="FFFFFF"/>
                </a:highlight>
                <a:latin typeface="Times New Roman" panose="02020603050405020304" pitchFamily="18" charset="0"/>
                <a:cs typeface="Times New Roman" panose="02020603050405020304" pitchFamily="18" charset="0"/>
              </a:rPr>
              <a:t>B </a:t>
            </a:r>
            <a:r>
              <a:rPr lang="en-GB" dirty="0">
                <a:solidFill>
                  <a:schemeClr val="dk1"/>
                </a:solidFill>
                <a:highlight>
                  <a:srgbClr val="FFFFFF"/>
                </a:highlight>
                <a:latin typeface="Times New Roman" panose="02020603050405020304" pitchFamily="18" charset="0"/>
                <a:cs typeface="Times New Roman" panose="02020603050405020304" pitchFamily="18" charset="0"/>
              </a:rPr>
              <a:t>and setting them equal to 0 gives:</a:t>
            </a:r>
            <a:endParaRPr dirty="0">
              <a:solidFill>
                <a:schemeClr val="dk1"/>
              </a:solidFill>
              <a:highlight>
                <a:srgbClr val="FFFFFF"/>
              </a:highlight>
              <a:latin typeface="Times New Roman" panose="02020603050405020304" pitchFamily="18" charset="0"/>
              <a:cs typeface="Times New Roman" panose="02020603050405020304" pitchFamily="18" charset="0"/>
            </a:endParaRPr>
          </a:p>
        </p:txBody>
      </p:sp>
      <p:pic>
        <p:nvPicPr>
          <p:cNvPr id="193" name="Google Shape;193;p30"/>
          <p:cNvPicPr preferRelativeResize="0"/>
          <p:nvPr/>
        </p:nvPicPr>
        <p:blipFill rotWithShape="1">
          <a:blip r:embed="rId3">
            <a:alphaModFix/>
          </a:blip>
          <a:srcRect l="22245"/>
          <a:stretch/>
        </p:blipFill>
        <p:spPr>
          <a:xfrm>
            <a:off x="5258662" y="4135479"/>
            <a:ext cx="2929275" cy="601825"/>
          </a:xfrm>
          <a:prstGeom prst="rect">
            <a:avLst/>
          </a:prstGeom>
          <a:noFill/>
          <a:ln>
            <a:noFill/>
          </a:ln>
        </p:spPr>
      </p:pic>
      <p:sp>
        <p:nvSpPr>
          <p:cNvPr id="194" name="Google Shape;194;p30"/>
          <p:cNvSpPr txBox="1"/>
          <p:nvPr/>
        </p:nvSpPr>
        <p:spPr>
          <a:xfrm>
            <a:off x="4579136" y="3216330"/>
            <a:ext cx="44886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To get 𝛼, let F and B be constant, yielding a quadratic equation in α. We arrive at the solution to this equation by projecting the observed </a:t>
            </a:r>
            <a:r>
              <a:rPr lang="en-GB" dirty="0" err="1">
                <a:latin typeface="Times New Roman" panose="02020603050405020304" pitchFamily="18" charset="0"/>
                <a:cs typeface="Times New Roman" panose="02020603050405020304" pitchFamily="18" charset="0"/>
              </a:rPr>
              <a:t>color</a:t>
            </a:r>
            <a:r>
              <a:rPr lang="en-GB" dirty="0">
                <a:latin typeface="Times New Roman" panose="02020603050405020304" pitchFamily="18" charset="0"/>
                <a:cs typeface="Times New Roman" panose="02020603050405020304" pitchFamily="18" charset="0"/>
              </a:rPr>
              <a:t> C onto the line segment FB in </a:t>
            </a:r>
            <a:r>
              <a:rPr lang="en-GB" dirty="0" err="1">
                <a:latin typeface="Times New Roman" panose="02020603050405020304" pitchFamily="18" charset="0"/>
                <a:cs typeface="Times New Roman" panose="02020603050405020304" pitchFamily="18" charset="0"/>
              </a:rPr>
              <a:t>color</a:t>
            </a:r>
            <a:r>
              <a:rPr lang="en-GB" dirty="0">
                <a:latin typeface="Times New Roman" panose="02020603050405020304" pitchFamily="18" charset="0"/>
                <a:cs typeface="Times New Roman" panose="02020603050405020304" pitchFamily="18" charset="0"/>
              </a:rPr>
              <a:t> space:</a:t>
            </a:r>
            <a:endParaRPr dirty="0">
              <a:latin typeface="Times New Roman" panose="02020603050405020304" pitchFamily="18" charset="0"/>
              <a:cs typeface="Times New Roman" panose="02020603050405020304" pitchFamily="18" charset="0"/>
            </a:endParaRPr>
          </a:p>
        </p:txBody>
      </p:sp>
      <p:grpSp>
        <p:nvGrpSpPr>
          <p:cNvPr id="195" name="Google Shape;195;p30"/>
          <p:cNvGrpSpPr/>
          <p:nvPr/>
        </p:nvGrpSpPr>
        <p:grpSpPr>
          <a:xfrm>
            <a:off x="4564865" y="2171244"/>
            <a:ext cx="5195113" cy="1167150"/>
            <a:chOff x="1288" y="1991025"/>
            <a:chExt cx="5195113" cy="1167150"/>
          </a:xfrm>
        </p:grpSpPr>
        <p:pic>
          <p:nvPicPr>
            <p:cNvPr id="196" name="Google Shape;196;p30"/>
            <p:cNvPicPr preferRelativeResize="0"/>
            <p:nvPr/>
          </p:nvPicPr>
          <p:blipFill rotWithShape="1">
            <a:blip r:embed="rId4">
              <a:alphaModFix/>
            </a:blip>
            <a:srcRect r="11426"/>
            <a:stretch/>
          </p:blipFill>
          <p:spPr>
            <a:xfrm>
              <a:off x="1288" y="1991025"/>
              <a:ext cx="4015300" cy="1167150"/>
            </a:xfrm>
            <a:prstGeom prst="rect">
              <a:avLst/>
            </a:prstGeom>
            <a:noFill/>
            <a:ln>
              <a:noFill/>
            </a:ln>
          </p:spPr>
        </p:pic>
        <p:sp>
          <p:nvSpPr>
            <p:cNvPr id="197" name="Google Shape;197;p30"/>
            <p:cNvSpPr txBox="1"/>
            <p:nvPr/>
          </p:nvSpPr>
          <p:spPr>
            <a:xfrm>
              <a:off x="3766300" y="2571750"/>
              <a:ext cx="1430100" cy="19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solidFill>
                    <a:schemeClr val="dk1"/>
                  </a:solidFill>
                  <a:latin typeface="Times New Roman" panose="02020603050405020304" pitchFamily="18" charset="0"/>
                  <a:ea typeface="Calibri"/>
                  <a:cs typeface="Times New Roman" panose="02020603050405020304" pitchFamily="18" charset="0"/>
                  <a:sym typeface="Calibri"/>
                </a:rPr>
                <a:t>(3)</a:t>
              </a:r>
              <a:endParaRPr sz="1200"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pic>
        <p:nvPicPr>
          <p:cNvPr id="198" name="Google Shape;198;p30"/>
          <p:cNvPicPr preferRelativeResize="0"/>
          <p:nvPr/>
        </p:nvPicPr>
        <p:blipFill>
          <a:blip r:embed="rId5">
            <a:alphaModFix/>
          </a:blip>
          <a:stretch>
            <a:fillRect/>
          </a:stretch>
        </p:blipFill>
        <p:spPr>
          <a:xfrm>
            <a:off x="497075" y="1971675"/>
            <a:ext cx="3219450" cy="1200150"/>
          </a:xfrm>
          <a:prstGeom prst="rect">
            <a:avLst/>
          </a:prstGeom>
          <a:noFill/>
          <a:ln>
            <a:noFill/>
          </a:ln>
        </p:spPr>
      </p:pic>
      <p:pic>
        <p:nvPicPr>
          <p:cNvPr id="199" name="Google Shape;199;p30"/>
          <p:cNvPicPr preferRelativeResize="0"/>
          <p:nvPr/>
        </p:nvPicPr>
        <p:blipFill rotWithShape="1">
          <a:blip r:embed="rId6">
            <a:alphaModFix/>
          </a:blip>
          <a:srcRect b="15304"/>
          <a:stretch/>
        </p:blipFill>
        <p:spPr>
          <a:xfrm>
            <a:off x="535175" y="4115656"/>
            <a:ext cx="3143250" cy="484025"/>
          </a:xfrm>
          <a:prstGeom prst="rect">
            <a:avLst/>
          </a:prstGeom>
          <a:noFill/>
          <a:ln>
            <a:noFill/>
          </a:ln>
        </p:spPr>
      </p:pic>
      <p:sp>
        <p:nvSpPr>
          <p:cNvPr id="200" name="Google Shape;200;p30"/>
          <p:cNvSpPr txBox="1"/>
          <p:nvPr/>
        </p:nvSpPr>
        <p:spPr>
          <a:xfrm>
            <a:off x="450000" y="1278125"/>
            <a:ext cx="3900300" cy="7078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For each cluster, we calculate the weighted mean </a:t>
            </a:r>
            <a:r>
              <a:rPr lang="en-GB" dirty="0" err="1">
                <a:latin typeface="Times New Roman" panose="02020603050405020304" pitchFamily="18" charset="0"/>
                <a:cs typeface="Times New Roman" panose="02020603050405020304" pitchFamily="18" charset="0"/>
              </a:rPr>
              <a:t>color</a:t>
            </a:r>
            <a:r>
              <a:rPr lang="en-GB" dirty="0">
                <a:latin typeface="Times New Roman" panose="02020603050405020304" pitchFamily="18" charset="0"/>
                <a:cs typeface="Times New Roman" panose="02020603050405020304" pitchFamily="18" charset="0"/>
              </a:rPr>
              <a:t> F and the weighted covariance matrix </a:t>
            </a:r>
            <a:r>
              <a:rPr lang="en-GB" sz="2000" dirty="0">
                <a:latin typeface="Times New Roman" panose="02020603050405020304" pitchFamily="18" charset="0"/>
                <a:cs typeface="Times New Roman" panose="02020603050405020304" pitchFamily="18" charset="0"/>
              </a:rPr>
              <a:t>𝛴</a:t>
            </a:r>
            <a:r>
              <a:rPr lang="en-GB"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sp>
        <p:nvSpPr>
          <p:cNvPr id="201" name="Google Shape;201;p30"/>
          <p:cNvSpPr txBox="1"/>
          <p:nvPr/>
        </p:nvSpPr>
        <p:spPr>
          <a:xfrm>
            <a:off x="419250" y="3171825"/>
            <a:ext cx="39618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The log likelihoods for the foreground L(F) can then be </a:t>
            </a:r>
            <a:r>
              <a:rPr lang="en-GB" dirty="0" err="1">
                <a:latin typeface="Times New Roman" panose="02020603050405020304" pitchFamily="18" charset="0"/>
                <a:cs typeface="Times New Roman" panose="02020603050405020304" pitchFamily="18" charset="0"/>
              </a:rPr>
              <a:t>modeled</a:t>
            </a:r>
            <a:r>
              <a:rPr lang="en-GB" dirty="0">
                <a:latin typeface="Times New Roman" panose="02020603050405020304" pitchFamily="18" charset="0"/>
                <a:cs typeface="Times New Roman" panose="02020603050405020304" pitchFamily="18" charset="0"/>
              </a:rPr>
              <a:t> as being derived from an oriented elliptical Gaussian distribution, using the weighted covariance matrix as follows: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CD_PPT_Calibri_Option1a">
  <a:themeElements>
    <a:clrScheme name="Trinity College">
      <a:dk1>
        <a:srgbClr val="000000"/>
      </a:dk1>
      <a:lt1>
        <a:srgbClr val="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1439</TotalTime>
  <Words>1273</Words>
  <Application>Microsoft Macintosh PowerPoint</Application>
  <PresentationFormat>全屏显示(16:9)</PresentationFormat>
  <Paragraphs>125</Paragraphs>
  <Slides>17</Slides>
  <Notes>17</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17</vt:i4>
      </vt:variant>
    </vt:vector>
  </HeadingPairs>
  <TitlesOfParts>
    <vt:vector size="23" baseType="lpstr">
      <vt:lpstr>Times New Roman</vt:lpstr>
      <vt:lpstr>Calibri</vt:lpstr>
      <vt:lpstr>Cambria Math</vt:lpstr>
      <vt:lpstr>Arial</vt:lpstr>
      <vt:lpstr>Simple Light</vt:lpstr>
      <vt:lpstr>TCD_PPT_Calibri_Option1a</vt:lpstr>
      <vt:lpstr>Group Plan</vt:lpstr>
      <vt:lpstr>Introduction</vt:lpstr>
      <vt:lpstr>Introduction</vt:lpstr>
      <vt:lpstr>Introduction</vt:lpstr>
      <vt:lpstr>Introduction</vt:lpstr>
      <vt:lpstr>Introduction</vt:lpstr>
      <vt:lpstr>Mathematical Understanding</vt:lpstr>
      <vt:lpstr>Mathematical Understanding</vt:lpstr>
      <vt:lpstr>Mathematical Understanding</vt:lpstr>
      <vt:lpstr>Mathematical Understanding</vt:lpstr>
      <vt:lpstr>Our Algorithm and Implementation</vt:lpstr>
      <vt:lpstr>Flow Chart of Functional Building Blocks</vt:lpstr>
      <vt:lpstr>Flow Chart of Functional Building Blocks</vt:lpstr>
      <vt:lpstr>Metrics</vt:lpstr>
      <vt:lpstr>E2E test Description</vt:lpstr>
      <vt:lpstr>Roles and 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Plan</dc:title>
  <cp:lastModifiedBy>钰杰 贾</cp:lastModifiedBy>
  <cp:revision>5</cp:revision>
  <dcterms:modified xsi:type="dcterms:W3CDTF">2024-02-14T18:57:53Z</dcterms:modified>
</cp:coreProperties>
</file>