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66" r:id="rId4"/>
    <p:sldId id="274" r:id="rId5"/>
    <p:sldId id="269" r:id="rId6"/>
    <p:sldId id="283" r:id="rId7"/>
    <p:sldId id="276" r:id="rId8"/>
    <p:sldId id="284" r:id="rId9"/>
    <p:sldId id="277" r:id="rId10"/>
    <p:sldId id="286" r:id="rId11"/>
    <p:sldId id="285" r:id="rId12"/>
    <p:sldId id="278" r:id="rId13"/>
    <p:sldId id="282" r:id="rId14"/>
    <p:sldId id="287" r:id="rId15"/>
    <p:sldId id="272" r:id="rId16"/>
    <p:sldId id="264" r:id="rId17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u, Biying" initials="FB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5A300"/>
    <a:srgbClr val="FDCA00"/>
    <a:srgbClr val="9C1C26"/>
    <a:srgbClr val="312C8C"/>
    <a:srgbClr val="B5B5B5"/>
    <a:srgbClr val="E95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93" autoAdjust="0"/>
    <p:restoredTop sz="95179" autoAdjust="0"/>
  </p:normalViewPr>
  <p:slideViewPr>
    <p:cSldViewPr snapToObjects="1">
      <p:cViewPr varScale="1">
        <p:scale>
          <a:sx n="67" d="100"/>
          <a:sy n="67" d="100"/>
        </p:scale>
        <p:origin x="-125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8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62"/>
    </p:cViewPr>
  </p:sorterViewPr>
  <p:notesViewPr>
    <p:cSldViewPr snapToObjects="1">
      <p:cViewPr varScale="1">
        <p:scale>
          <a:sx n="53" d="100"/>
          <a:sy n="53" d="100"/>
        </p:scale>
        <p:origin x="-294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12-02T09:58:25.665" idx="1">
    <p:pos x="10" y="10"/>
    <p:text>Was zeigt das Spektrum an? Knock? Vielleicht kurz beschriften.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12-02T10:03:20.652" idx="3">
    <p:pos x="10" y="10"/>
    <p:text>Kann man vielleicht noch ein paar andere Plots ergänzen? Ob man da eine Tendenz erkennen kann?</p:text>
  </p:cm>
</p:cmLst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  <a:cs typeface="+mn-cs"/>
              </a:defRPr>
            </a:lvl1pPr>
          </a:lstStyle>
          <a:p>
            <a:pPr>
              <a:defRPr/>
            </a:pPr>
            <a:fld id="{F6345AB5-19E1-4351-A1D4-9932726398DD}" type="datetime4">
              <a:rPr lang="de-DE"/>
              <a:pPr>
                <a:defRPr/>
              </a:pPr>
              <a:t>27. Januar 2016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|  </a:t>
            </a:r>
            <a:fld id="{10A92AF1-3BC5-45C6-8EC2-E0A35E0C9A37}" type="slidenum">
              <a:rPr lang="de-DE"/>
              <a:pPr>
                <a:defRPr/>
              </a:pPr>
              <a:t>0</a:t>
            </a:fld>
            <a:endParaRPr lang="de-DE"/>
          </a:p>
        </p:txBody>
      </p:sp>
      <p:pic>
        <p:nvPicPr>
          <p:cNvPr id="11270" name="Picture 6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  <a:cs typeface="+mn-cs"/>
              </a:defRPr>
            </a:lvl1pPr>
          </a:lstStyle>
          <a:p>
            <a:pPr>
              <a:defRPr/>
            </a:pPr>
            <a:fld id="{E07CE8DC-D2A0-4B0E-94B9-727CD40A0BF3}" type="datetime4">
              <a:rPr lang="de-DE"/>
              <a:pPr>
                <a:defRPr/>
              </a:pPr>
              <a:t>27. Januar 2016</a:t>
            </a:fld>
            <a:endParaRPr lang="de-DE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|  </a:t>
            </a:r>
            <a:fld id="{FB881159-9F7F-4D91-BAE6-967042C0B54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  <a:defRPr/>
            </a:pPr>
            <a:endParaRPr lang="de-DE" sz="1000" b="1">
              <a:latin typeface="Stafford" pitchFamily="2" charset="0"/>
              <a:cs typeface="+mn-cs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E07CE8DC-D2A0-4B0E-94B9-727CD40A0BF3}" type="datetime4">
              <a:rPr lang="de-DE"/>
              <a:pPr>
                <a:defRPr/>
              </a:pPr>
              <a:t>27. Januar 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|  </a:t>
            </a:r>
            <a:fld id="{FB881159-9F7F-4D91-BAE6-967042C0B54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95493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E07CE8DC-D2A0-4B0E-94B9-727CD40A0BF3}" type="datetime4">
              <a:rPr lang="de-DE"/>
              <a:pPr>
                <a:defRPr/>
              </a:pPr>
              <a:t>27. Januar 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|  </a:t>
            </a:r>
            <a:fld id="{FB881159-9F7F-4D91-BAE6-967042C0B54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09655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923925"/>
            <a:ext cx="4095750" cy="3071813"/>
          </a:xfrm>
          <a:ln/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de-DE">
                <a:latin typeface="Bitstream Charter"/>
              </a:rPr>
              <a:t>WEKA – Baum erklären,Octave trainiert,Baum mit Klatsch zeigen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E07CE8DC-D2A0-4B0E-94B9-727CD40A0BF3}" type="datetime4">
              <a:rPr lang="de-DE"/>
              <a:pPr>
                <a:defRPr/>
              </a:pPr>
              <a:t>27. Januar 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|  </a:t>
            </a:r>
            <a:fld id="{FB881159-9F7F-4D91-BAE6-967042C0B54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8311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E07CE8DC-D2A0-4B0E-94B9-727CD40A0BF3}" type="datetime4">
              <a:rPr lang="de-DE"/>
              <a:pPr>
                <a:defRPr/>
              </a:pPr>
              <a:t>27. Januar 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|  </a:t>
            </a:r>
            <a:fld id="{FB881159-9F7F-4D91-BAE6-967042C0B54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411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E07CE8DC-D2A0-4B0E-94B9-727CD40A0BF3}" type="datetime4">
              <a:rPr lang="de-DE"/>
              <a:pPr>
                <a:defRPr/>
              </a:pPr>
              <a:t>27. Januar 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|  </a:t>
            </a:r>
            <a:fld id="{FB881159-9F7F-4D91-BAE6-967042C0B54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69889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E07CE8DC-D2A0-4B0E-94B9-727CD40A0BF3}" type="datetime4">
              <a:rPr lang="de-DE"/>
              <a:pPr>
                <a:defRPr/>
              </a:pPr>
              <a:t>27. Januar 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|  </a:t>
            </a:r>
            <a:fld id="{FB881159-9F7F-4D91-BAE6-967042C0B54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50494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E07CE8DC-D2A0-4B0E-94B9-727CD40A0BF3}" type="datetime4">
              <a:rPr lang="de-DE"/>
              <a:pPr>
                <a:defRPr/>
              </a:pPr>
              <a:t>27. Januar 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|  </a:t>
            </a:r>
            <a:fld id="{FB881159-9F7F-4D91-BAE6-967042C0B54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1993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E07CE8DC-D2A0-4B0E-94B9-727CD40A0BF3}" type="datetime4">
              <a:rPr lang="de-DE"/>
              <a:pPr>
                <a:defRPr/>
              </a:pPr>
              <a:t>27. Januar 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|  </a:t>
            </a:r>
            <a:fld id="{FB881159-9F7F-4D91-BAE6-967042C0B54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6406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E07CE8DC-D2A0-4B0E-94B9-727CD40A0BF3}" type="datetime4">
              <a:rPr lang="de-DE"/>
              <a:pPr>
                <a:defRPr/>
              </a:pPr>
              <a:t>27. Januar 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|  </a:t>
            </a:r>
            <a:fld id="{FB881159-9F7F-4D91-BAE6-967042C0B54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826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E07CE8DC-D2A0-4B0E-94B9-727CD40A0BF3}" type="datetime4">
              <a:rPr lang="de-DE"/>
              <a:pPr>
                <a:defRPr/>
              </a:pPr>
              <a:t>27. Januar 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|  </a:t>
            </a:r>
            <a:fld id="{FB881159-9F7F-4D91-BAE6-967042C0B54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110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E07CE8DC-D2A0-4B0E-94B9-727CD40A0BF3}" type="datetime4">
              <a:rPr lang="de-DE"/>
              <a:pPr>
                <a:defRPr/>
              </a:pPr>
              <a:t>27. Januar 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|  </a:t>
            </a:r>
            <a:fld id="{FB881159-9F7F-4D91-BAE6-967042C0B54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5232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923925"/>
            <a:ext cx="4095750" cy="3071813"/>
          </a:xfrm>
          <a:ln/>
        </p:spPr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de-DE">
                <a:latin typeface="Bitstream Charter"/>
              </a:rPr>
              <a:t>Features erklären/kennzeichnen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E07CE8DC-D2A0-4B0E-94B9-727CD40A0BF3}" type="datetime4">
              <a:rPr lang="de-DE"/>
              <a:pPr>
                <a:defRPr/>
              </a:pPr>
              <a:t>27. Januar 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|  </a:t>
            </a:r>
            <a:fld id="{FB881159-9F7F-4D91-BAE6-967042C0B54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7010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923925"/>
            <a:ext cx="4095750" cy="3071813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de-DE">
                <a:latin typeface="Bitstream Charter"/>
              </a:rPr>
              <a:t>WEKA – Baum erklären,Octave trainiert,Baum mit Klatsch zeigen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E07CE8DC-D2A0-4B0E-94B9-727CD40A0BF3}" type="datetime4">
              <a:rPr lang="de-DE"/>
              <a:pPr>
                <a:defRPr/>
              </a:pPr>
              <a:t>27. Januar 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|  </a:t>
            </a:r>
            <a:fld id="{FB881159-9F7F-4D91-BAE6-967042C0B54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1986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gd.fhg.de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9C1C2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>
              <a:cs typeface="+mn-cs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>
              <a:cs typeface="+mn-cs"/>
            </a:endParaRPr>
          </a:p>
        </p:txBody>
      </p:sp>
      <p:pic>
        <p:nvPicPr>
          <p:cNvPr id="6" name="Picture 9" descr="tud_logo"/>
          <p:cNvPicPr>
            <a:picLocks noChangeAspect="1" noChangeArrowheads="1"/>
          </p:cNvPicPr>
          <p:nvPr/>
        </p:nvPicPr>
        <p:blipFill>
          <a:blip r:embed="rId2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15"/>
          <p:cNvSpPr>
            <a:spLocks noChangeShapeType="1"/>
          </p:cNvSpPr>
          <p:nvPr/>
        </p:nvSpPr>
        <p:spPr bwMode="auto">
          <a:xfrm>
            <a:off x="252413" y="635793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cs typeface="+mn-cs"/>
            </a:endParaRPr>
          </a:p>
        </p:txBody>
      </p:sp>
      <p:sp>
        <p:nvSpPr>
          <p:cNvPr id="10" name="Fußzeilenplatzhalter 3"/>
          <p:cNvSpPr txBox="1">
            <a:spLocks/>
          </p:cNvSpPr>
          <p:nvPr userDrawn="1"/>
        </p:nvSpPr>
        <p:spPr>
          <a:xfrm>
            <a:off x="252413" y="6489700"/>
            <a:ext cx="4967287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E482C5-58E3-4583-8C64-AB4EA00E1990}" type="datetime1">
              <a:rPr lang="de-DE" sz="1000" smtClean="0">
                <a:latin typeface="+mn-lt"/>
                <a:cs typeface="Tahoma" pitchFamily="34" charset="0"/>
              </a:rPr>
              <a:pPr>
                <a:defRPr/>
              </a:pPr>
              <a:t>27.01.2016</a:t>
            </a:fld>
            <a:r>
              <a:rPr lang="de-DE" sz="1000" dirty="0">
                <a:latin typeface="+mn-lt"/>
                <a:cs typeface="Tahoma" pitchFamily="34" charset="0"/>
              </a:rPr>
              <a:t>  |  Fachbereich Informatik  |  Fraunhofer IGD   |  </a:t>
            </a:r>
            <a:fld id="{0A0003F0-D5E8-4FFA-8830-A18C02BE960B}" type="slidenum">
              <a:rPr lang="de-DE" sz="1000" smtClean="0">
                <a:latin typeface="+mn-lt"/>
                <a:cs typeface="Tahoma" pitchFamily="34" charset="0"/>
              </a:rPr>
              <a:pPr>
                <a:defRPr/>
              </a:pPr>
              <a:t>‹Nr.›</a:t>
            </a:fld>
            <a:endParaRPr lang="de-DE" sz="1000" dirty="0">
              <a:latin typeface="+mn-lt"/>
              <a:cs typeface="Tahoma" pitchFamily="34" charset="0"/>
            </a:endParaRPr>
          </a:p>
          <a:p>
            <a:pPr>
              <a:defRPr/>
            </a:pPr>
            <a:endParaRPr lang="de-DE" sz="1000" dirty="0">
              <a:latin typeface="+mn-lt"/>
              <a:cs typeface="Tahoma" pitchFamily="34" charset="0"/>
            </a:endParaRPr>
          </a:p>
        </p:txBody>
      </p:sp>
      <p:pic>
        <p:nvPicPr>
          <p:cNvPr id="11" name="Picture 2" descr="Logo des Fraunhofer Institut für Graphische Datenverarbeitung">
            <a:hlinkClick r:id="rId3"/>
          </p:cNvPr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6708775" y="6381750"/>
            <a:ext cx="11509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 descr=" Bild in Originalgröße anzeigen  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7859713" y="6381750"/>
            <a:ext cx="124936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t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www.igd.fhg.de/" TargetMode="Externa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363" y="1619250"/>
            <a:ext cx="664051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0" name="Picture 9" descr="tud_logo"/>
          <p:cNvPicPr>
            <a:picLocks noChangeAspect="1" noChangeArrowheads="1"/>
          </p:cNvPicPr>
          <p:nvPr/>
        </p:nvPicPr>
        <p:blipFill>
          <a:blip r:embed="rId10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3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2" name="Fußzeilenplatzhalter 3"/>
          <p:cNvSpPr txBox="1">
            <a:spLocks/>
          </p:cNvSpPr>
          <p:nvPr userDrawn="1"/>
        </p:nvSpPr>
        <p:spPr>
          <a:xfrm>
            <a:off x="252413" y="6489700"/>
            <a:ext cx="4967287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E482C5-58E3-4583-8C64-AB4EA00E1990}" type="datetime1">
              <a:rPr lang="de-DE" sz="1000" smtClean="0">
                <a:latin typeface="+mn-lt"/>
                <a:cs typeface="Tahoma" pitchFamily="34" charset="0"/>
              </a:rPr>
              <a:pPr>
                <a:defRPr/>
              </a:pPr>
              <a:t>27.01.2016</a:t>
            </a:fld>
            <a:r>
              <a:rPr lang="de-DE" sz="1000" dirty="0">
                <a:latin typeface="+mn-lt"/>
                <a:cs typeface="Tahoma" pitchFamily="34" charset="0"/>
              </a:rPr>
              <a:t>  |  Fachbereich Informatik  |  Fraunhofer IGD   |  </a:t>
            </a:r>
            <a:fld id="{663B2852-825D-41A0-AF64-9A67F518582C}" type="slidenum">
              <a:rPr lang="de-DE" sz="1000" smtClean="0">
                <a:latin typeface="+mn-lt"/>
                <a:cs typeface="Tahoma" pitchFamily="34" charset="0"/>
              </a:rPr>
              <a:pPr>
                <a:defRPr/>
              </a:pPr>
              <a:t>‹Nr.›</a:t>
            </a:fld>
            <a:endParaRPr lang="de-DE" sz="1000" dirty="0">
              <a:latin typeface="+mn-lt"/>
              <a:cs typeface="Tahoma" pitchFamily="34" charset="0"/>
            </a:endParaRPr>
          </a:p>
          <a:p>
            <a:pPr>
              <a:defRPr/>
            </a:pPr>
            <a:endParaRPr lang="de-DE" sz="1000" dirty="0">
              <a:latin typeface="+mn-lt"/>
              <a:cs typeface="Tahoma" pitchFamily="34" charset="0"/>
            </a:endParaRPr>
          </a:p>
        </p:txBody>
      </p:sp>
      <p:pic>
        <p:nvPicPr>
          <p:cNvPr id="1035" name="Picture 2" descr="Logo des Fraunhofer Institut für Graphische Datenverarbeitung">
            <a:hlinkClick r:id="rId11"/>
          </p:cNvPr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6708775" y="6381750"/>
            <a:ext cx="11509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4" descr=" Bild in Originalgröße anzeigen  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859713" y="6381750"/>
            <a:ext cx="124936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lnSpc>
          <a:spcPct val="130000"/>
        </a:lnSpc>
        <a:spcBef>
          <a:spcPts val="200"/>
        </a:spcBef>
        <a:spcAft>
          <a:spcPts val="225"/>
        </a:spcAft>
        <a:buFont typeface="Wingdings" pitchFamily="2" charset="2"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0" fontAlgn="base" hangingPunct="0">
        <a:lnSpc>
          <a:spcPct val="130000"/>
        </a:lnSpc>
        <a:spcBef>
          <a:spcPts val="200"/>
        </a:spcBef>
        <a:spcAft>
          <a:spcPts val="225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0" fontAlgn="base" hangingPunct="0">
        <a:lnSpc>
          <a:spcPct val="130000"/>
        </a:lnSpc>
        <a:spcBef>
          <a:spcPts val="200"/>
        </a:spcBef>
        <a:spcAft>
          <a:spcPts val="225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0" fontAlgn="base" hangingPunct="0">
        <a:lnSpc>
          <a:spcPct val="130000"/>
        </a:lnSpc>
        <a:spcBef>
          <a:spcPts val="200"/>
        </a:spcBef>
        <a:spcAft>
          <a:spcPts val="225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0" fontAlgn="base" hangingPunct="0">
        <a:lnSpc>
          <a:spcPct val="130000"/>
        </a:lnSpc>
        <a:spcBef>
          <a:spcPts val="200"/>
        </a:spcBef>
        <a:spcAft>
          <a:spcPts val="225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%3c=%20-149296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el 2"/>
          <p:cNvSpPr>
            <a:spLocks noGrp="1"/>
          </p:cNvSpPr>
          <p:nvPr>
            <p:ph type="title"/>
          </p:nvPr>
        </p:nvSpPr>
        <p:spPr>
          <a:xfrm>
            <a:off x="358775" y="488950"/>
            <a:ext cx="6642100" cy="1787525"/>
          </a:xfrm>
        </p:spPr>
        <p:txBody>
          <a:bodyPr/>
          <a:lstStyle/>
          <a:p>
            <a:pPr eaLnBrk="1" hangingPunct="1"/>
            <a:r>
              <a:rPr lang="de-DE"/>
              <a:t>Impulse Response Control via Smartphone</a:t>
            </a:r>
            <a:r>
              <a:rPr lang="de-DE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2290" name="Picture 3"/>
          <p:cNvPicPr>
            <a:picLocks noChangeAspect="1" noChangeArrowheads="1"/>
          </p:cNvPicPr>
          <p:nvPr/>
        </p:nvPicPr>
        <p:blipFill>
          <a:blip r:embed="rId3"/>
          <a:srcRect l="58160" t="44514" r="32872" b="27742"/>
          <a:stretch>
            <a:fillRect/>
          </a:stretch>
        </p:blipFill>
        <p:spPr bwMode="auto">
          <a:xfrm>
            <a:off x="5708650" y="5683250"/>
            <a:ext cx="129222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feld 3"/>
          <p:cNvSpPr txBox="1"/>
          <p:nvPr/>
        </p:nvSpPr>
        <p:spPr>
          <a:xfrm>
            <a:off x="4786313" y="6127750"/>
            <a:ext cx="4322762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sz="1050" dirty="0">
                <a:cs typeface="+mn-cs"/>
              </a:rPr>
              <a:t>http://ecx.images-amazon.com/images/I/41uD9F8WFxL._SY355_.jpg</a:t>
            </a:r>
          </a:p>
        </p:txBody>
      </p:sp>
      <p:pic>
        <p:nvPicPr>
          <p:cNvPr id="12292" name="Grafik 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24075" y="2636838"/>
            <a:ext cx="5227638" cy="328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/>
              <a:t>Implementierung in Android</a:t>
            </a:r>
            <a:br>
              <a:rPr lang="de-DE" dirty="0"/>
            </a:br>
            <a:r>
              <a:rPr lang="de-DE" b="0"/>
              <a:t>Screenshots</a:t>
            </a:r>
            <a:endParaRPr lang="de-DE" b="0" dirty="0"/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de-DE"/>
          </a:p>
          <a:p>
            <a:endParaRPr lang="de-DE"/>
          </a:p>
          <a:p>
            <a:endParaRPr lang="de-DE"/>
          </a:p>
        </p:txBody>
      </p:sp>
      <p:pic>
        <p:nvPicPr>
          <p:cNvPr id="25603" name="Picture 4" descr="Screenshot_2016-01-26-15-09-2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7813" y="1619250"/>
            <a:ext cx="2570162" cy="456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4" name="Picture 5" descr="Screenshot_2016-01-26-15-27-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6825" y="1619250"/>
            <a:ext cx="257175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>
                <a:latin typeface="Arial" charset="0"/>
              </a:rPr>
              <a:t>Implementierung in Android </a:t>
            </a:r>
            <a:r>
              <a:rPr lang="de-DE" b="0" dirty="0">
                <a:latin typeface="Arial" charset="0"/>
              </a:rPr>
              <a:t>Entscheidungsbaum</a:t>
            </a:r>
          </a:p>
        </p:txBody>
      </p:sp>
      <p:sp>
        <p:nvSpPr>
          <p:cNvPr id="22530" name="Oval 3"/>
          <p:cNvSpPr>
            <a:spLocks noChangeArrowheads="1"/>
          </p:cNvSpPr>
          <p:nvPr/>
        </p:nvSpPr>
        <p:spPr bwMode="auto">
          <a:xfrm>
            <a:off x="3851275" y="1493838"/>
            <a:ext cx="1439863" cy="900112"/>
          </a:xfrm>
          <a:prstGeom prst="ellipse">
            <a:avLst/>
          </a:prstGeom>
          <a:solidFill>
            <a:srgbClr val="339966"/>
          </a:solidFill>
          <a:ln w="9525">
            <a:solidFill>
              <a:srgbClr val="33996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de-DE">
                <a:solidFill>
                  <a:schemeClr val="bg1"/>
                </a:solidFill>
              </a:rPr>
              <a:t>Duration</a:t>
            </a:r>
          </a:p>
        </p:txBody>
      </p:sp>
      <p:sp>
        <p:nvSpPr>
          <p:cNvPr id="22531" name="Oval 4"/>
          <p:cNvSpPr>
            <a:spLocks noChangeArrowheads="1"/>
          </p:cNvSpPr>
          <p:nvPr/>
        </p:nvSpPr>
        <p:spPr bwMode="auto">
          <a:xfrm>
            <a:off x="1763713" y="3225800"/>
            <a:ext cx="1439862" cy="900113"/>
          </a:xfrm>
          <a:prstGeom prst="ellipse">
            <a:avLst/>
          </a:prstGeom>
          <a:solidFill>
            <a:srgbClr val="339966"/>
          </a:solidFill>
          <a:ln w="9525">
            <a:solidFill>
              <a:srgbClr val="33996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de-DE">
                <a:solidFill>
                  <a:schemeClr val="bg1"/>
                </a:solidFill>
              </a:rPr>
              <a:t>Maximum</a:t>
            </a:r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34925" y="4854575"/>
            <a:ext cx="1439863" cy="539750"/>
          </a:xfrm>
          <a:prstGeom prst="rect">
            <a:avLst/>
          </a:prstGeom>
          <a:solidFill>
            <a:srgbClr val="339966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>
                <a:solidFill>
                  <a:schemeClr val="bg1"/>
                </a:solidFill>
              </a:rPr>
              <a:t>Pulse</a:t>
            </a:r>
          </a:p>
        </p:txBody>
      </p:sp>
      <p:sp>
        <p:nvSpPr>
          <p:cNvPr id="22533" name="Rectangle 6"/>
          <p:cNvSpPr>
            <a:spLocks noChangeArrowheads="1"/>
          </p:cNvSpPr>
          <p:nvPr/>
        </p:nvSpPr>
        <p:spPr bwMode="auto">
          <a:xfrm>
            <a:off x="3130550" y="4854575"/>
            <a:ext cx="1439863" cy="539750"/>
          </a:xfrm>
          <a:prstGeom prst="rect">
            <a:avLst/>
          </a:prstGeom>
          <a:solidFill>
            <a:srgbClr val="339966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>
                <a:solidFill>
                  <a:schemeClr val="bg1"/>
                </a:solidFill>
              </a:rPr>
              <a:t>Knock</a:t>
            </a:r>
          </a:p>
        </p:txBody>
      </p:sp>
      <p:sp>
        <p:nvSpPr>
          <p:cNvPr id="22534" name="Rectangle 7"/>
          <p:cNvSpPr>
            <a:spLocks noChangeArrowheads="1"/>
          </p:cNvSpPr>
          <p:nvPr/>
        </p:nvSpPr>
        <p:spPr bwMode="auto">
          <a:xfrm>
            <a:off x="7624763" y="4040188"/>
            <a:ext cx="1439862" cy="539750"/>
          </a:xfrm>
          <a:prstGeom prst="rect">
            <a:avLst/>
          </a:prstGeom>
          <a:solidFill>
            <a:srgbClr val="339966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>
                <a:solidFill>
                  <a:schemeClr val="bg1"/>
                </a:solidFill>
              </a:rPr>
              <a:t>Nothing</a:t>
            </a:r>
          </a:p>
        </p:txBody>
      </p:sp>
      <p:sp>
        <p:nvSpPr>
          <p:cNvPr id="22535" name="Freeform 9"/>
          <p:cNvSpPr>
            <a:spLocks/>
          </p:cNvSpPr>
          <p:nvPr/>
        </p:nvSpPr>
        <p:spPr bwMode="auto">
          <a:xfrm>
            <a:off x="5291138" y="2044700"/>
            <a:ext cx="1528762" cy="501650"/>
          </a:xfrm>
          <a:custGeom>
            <a:avLst/>
            <a:gdLst>
              <a:gd name="T0" fmla="*/ 2147483647 w 963"/>
              <a:gd name="T1" fmla="*/ 796369266 h 316"/>
              <a:gd name="T2" fmla="*/ 0 w 963"/>
              <a:gd name="T3" fmla="*/ 0 h 316"/>
              <a:gd name="T4" fmla="*/ 0 60000 65536"/>
              <a:gd name="T5" fmla="*/ 0 60000 65536"/>
              <a:gd name="T6" fmla="*/ 0 w 963"/>
              <a:gd name="T7" fmla="*/ 0 h 316"/>
              <a:gd name="T8" fmla="*/ 963 w 963"/>
              <a:gd name="T9" fmla="*/ 316 h 31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63" h="316">
                <a:moveTo>
                  <a:pt x="963" y="316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de-DE"/>
          </a:p>
        </p:txBody>
      </p:sp>
      <p:sp>
        <p:nvSpPr>
          <p:cNvPr id="22536" name="Freeform 10"/>
          <p:cNvSpPr>
            <a:spLocks/>
          </p:cNvSpPr>
          <p:nvPr/>
        </p:nvSpPr>
        <p:spPr bwMode="auto">
          <a:xfrm>
            <a:off x="857250" y="3867150"/>
            <a:ext cx="984250" cy="971550"/>
          </a:xfrm>
          <a:custGeom>
            <a:avLst/>
            <a:gdLst>
              <a:gd name="T0" fmla="*/ 1562496657 w 620"/>
              <a:gd name="T1" fmla="*/ 0 h 612"/>
              <a:gd name="T2" fmla="*/ 0 w 620"/>
              <a:gd name="T3" fmla="*/ 1542335407 h 612"/>
              <a:gd name="T4" fmla="*/ 0 60000 65536"/>
              <a:gd name="T5" fmla="*/ 0 60000 65536"/>
              <a:gd name="T6" fmla="*/ 0 w 620"/>
              <a:gd name="T7" fmla="*/ 0 h 612"/>
              <a:gd name="T8" fmla="*/ 620 w 620"/>
              <a:gd name="T9" fmla="*/ 612 h 61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20" h="612">
                <a:moveTo>
                  <a:pt x="620" y="0"/>
                </a:moveTo>
                <a:lnTo>
                  <a:pt x="0" y="61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de-DE"/>
          </a:p>
        </p:txBody>
      </p:sp>
      <p:sp>
        <p:nvSpPr>
          <p:cNvPr id="22537" name="Freeform 11"/>
          <p:cNvSpPr>
            <a:spLocks/>
          </p:cNvSpPr>
          <p:nvPr/>
        </p:nvSpPr>
        <p:spPr bwMode="auto">
          <a:xfrm>
            <a:off x="3098800" y="3930650"/>
            <a:ext cx="958850" cy="920750"/>
          </a:xfrm>
          <a:custGeom>
            <a:avLst/>
            <a:gdLst>
              <a:gd name="T0" fmla="*/ 1522174157 w 604"/>
              <a:gd name="T1" fmla="*/ 1461690407 h 580"/>
              <a:gd name="T2" fmla="*/ 0 w 604"/>
              <a:gd name="T3" fmla="*/ 0 h 580"/>
              <a:gd name="T4" fmla="*/ 0 60000 65536"/>
              <a:gd name="T5" fmla="*/ 0 60000 65536"/>
              <a:gd name="T6" fmla="*/ 0 w 604"/>
              <a:gd name="T7" fmla="*/ 0 h 580"/>
              <a:gd name="T8" fmla="*/ 604 w 604"/>
              <a:gd name="T9" fmla="*/ 580 h 5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04" h="580">
                <a:moveTo>
                  <a:pt x="604" y="580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de-DE"/>
          </a:p>
        </p:txBody>
      </p:sp>
      <p:sp>
        <p:nvSpPr>
          <p:cNvPr id="22538" name="Rectangle 13"/>
          <p:cNvSpPr>
            <a:spLocks noChangeArrowheads="1"/>
          </p:cNvSpPr>
          <p:nvPr/>
        </p:nvSpPr>
        <p:spPr bwMode="auto">
          <a:xfrm rot="1076454">
            <a:off x="5403850" y="1909763"/>
            <a:ext cx="1143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600"/>
              <a:t>&gt;0.04644</a:t>
            </a:r>
          </a:p>
        </p:txBody>
      </p:sp>
      <p:sp>
        <p:nvSpPr>
          <p:cNvPr id="22539" name="Rectangle 14"/>
          <p:cNvSpPr>
            <a:spLocks noChangeArrowheads="1"/>
          </p:cNvSpPr>
          <p:nvPr/>
        </p:nvSpPr>
        <p:spPr bwMode="auto">
          <a:xfrm rot="-2797621">
            <a:off x="723106" y="4072732"/>
            <a:ext cx="11668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600"/>
              <a:t>&lt;=-151692</a:t>
            </a:r>
          </a:p>
        </p:txBody>
      </p:sp>
      <p:sp>
        <p:nvSpPr>
          <p:cNvPr id="22540" name="Rectangle 15"/>
          <p:cNvSpPr>
            <a:spLocks noChangeArrowheads="1"/>
          </p:cNvSpPr>
          <p:nvPr/>
        </p:nvSpPr>
        <p:spPr bwMode="auto">
          <a:xfrm rot="2632013">
            <a:off x="3059113" y="4125913"/>
            <a:ext cx="1104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600"/>
              <a:t>&gt; -151692</a:t>
            </a:r>
          </a:p>
        </p:txBody>
      </p:sp>
      <p:sp>
        <p:nvSpPr>
          <p:cNvPr id="22541" name="Oval 16"/>
          <p:cNvSpPr>
            <a:spLocks noChangeArrowheads="1"/>
          </p:cNvSpPr>
          <p:nvPr/>
        </p:nvSpPr>
        <p:spPr bwMode="auto">
          <a:xfrm>
            <a:off x="6731000" y="2246313"/>
            <a:ext cx="1439863" cy="900112"/>
          </a:xfrm>
          <a:prstGeom prst="ellipse">
            <a:avLst/>
          </a:prstGeom>
          <a:solidFill>
            <a:srgbClr val="339966"/>
          </a:solidFill>
          <a:ln w="9525">
            <a:solidFill>
              <a:srgbClr val="33996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de-DE">
                <a:solidFill>
                  <a:schemeClr val="bg1"/>
                </a:solidFill>
              </a:rPr>
              <a:t>Maximum</a:t>
            </a:r>
          </a:p>
        </p:txBody>
      </p:sp>
      <p:sp>
        <p:nvSpPr>
          <p:cNvPr id="22542" name="Oval 17"/>
          <p:cNvSpPr>
            <a:spLocks noChangeArrowheads="1"/>
          </p:cNvSpPr>
          <p:nvPr/>
        </p:nvSpPr>
        <p:spPr bwMode="auto">
          <a:xfrm>
            <a:off x="5291138" y="3954463"/>
            <a:ext cx="1439862" cy="900112"/>
          </a:xfrm>
          <a:prstGeom prst="ellipse">
            <a:avLst/>
          </a:prstGeom>
          <a:solidFill>
            <a:srgbClr val="339966"/>
          </a:solidFill>
          <a:ln w="9525">
            <a:solidFill>
              <a:srgbClr val="33996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de-DE">
                <a:solidFill>
                  <a:schemeClr val="bg1"/>
                </a:solidFill>
              </a:rPr>
              <a:t>Maximum</a:t>
            </a:r>
          </a:p>
        </p:txBody>
      </p:sp>
      <p:sp>
        <p:nvSpPr>
          <p:cNvPr id="22543" name="Rectangle 18"/>
          <p:cNvSpPr>
            <a:spLocks noChangeArrowheads="1"/>
          </p:cNvSpPr>
          <p:nvPr/>
        </p:nvSpPr>
        <p:spPr bwMode="auto">
          <a:xfrm>
            <a:off x="4403725" y="5697538"/>
            <a:ext cx="1439863" cy="539750"/>
          </a:xfrm>
          <a:prstGeom prst="rect">
            <a:avLst/>
          </a:prstGeom>
          <a:solidFill>
            <a:srgbClr val="339966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>
                <a:solidFill>
                  <a:schemeClr val="bg1"/>
                </a:solidFill>
              </a:rPr>
              <a:t>Nothing</a:t>
            </a:r>
          </a:p>
        </p:txBody>
      </p:sp>
      <p:sp>
        <p:nvSpPr>
          <p:cNvPr id="22544" name="Rectangle 19"/>
          <p:cNvSpPr>
            <a:spLocks noChangeArrowheads="1"/>
          </p:cNvSpPr>
          <p:nvPr/>
        </p:nvSpPr>
        <p:spPr bwMode="auto">
          <a:xfrm>
            <a:off x="6496050" y="5697538"/>
            <a:ext cx="1439863" cy="539750"/>
          </a:xfrm>
          <a:prstGeom prst="rect">
            <a:avLst/>
          </a:prstGeom>
          <a:solidFill>
            <a:srgbClr val="339966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>
                <a:solidFill>
                  <a:schemeClr val="bg1"/>
                </a:solidFill>
              </a:rPr>
              <a:t>Knock</a:t>
            </a:r>
          </a:p>
        </p:txBody>
      </p:sp>
      <p:sp>
        <p:nvSpPr>
          <p:cNvPr id="22545" name="Freeform 20"/>
          <p:cNvSpPr>
            <a:spLocks/>
          </p:cNvSpPr>
          <p:nvPr/>
        </p:nvSpPr>
        <p:spPr bwMode="auto">
          <a:xfrm>
            <a:off x="5975350" y="2935288"/>
            <a:ext cx="844550" cy="1019175"/>
          </a:xfrm>
          <a:custGeom>
            <a:avLst/>
            <a:gdLst>
              <a:gd name="T0" fmla="*/ 2147483647 w 328"/>
              <a:gd name="T1" fmla="*/ 0 h 408"/>
              <a:gd name="T2" fmla="*/ 0 w 328"/>
              <a:gd name="T3" fmla="*/ 2147483647 h 408"/>
              <a:gd name="T4" fmla="*/ 0 60000 65536"/>
              <a:gd name="T5" fmla="*/ 0 60000 65536"/>
              <a:gd name="T6" fmla="*/ 0 w 328"/>
              <a:gd name="T7" fmla="*/ 0 h 408"/>
              <a:gd name="T8" fmla="*/ 328 w 328"/>
              <a:gd name="T9" fmla="*/ 408 h 40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28" h="408">
                <a:moveTo>
                  <a:pt x="328" y="0"/>
                </a:moveTo>
                <a:lnTo>
                  <a:pt x="0" y="40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de-DE"/>
          </a:p>
        </p:txBody>
      </p:sp>
      <p:sp>
        <p:nvSpPr>
          <p:cNvPr id="22546" name="Freeform 21"/>
          <p:cNvSpPr>
            <a:spLocks/>
          </p:cNvSpPr>
          <p:nvPr/>
        </p:nvSpPr>
        <p:spPr bwMode="auto">
          <a:xfrm rot="5400000">
            <a:off x="7712869" y="3220244"/>
            <a:ext cx="1042988" cy="596900"/>
          </a:xfrm>
          <a:custGeom>
            <a:avLst/>
            <a:gdLst>
              <a:gd name="T0" fmla="*/ 2147483647 w 297"/>
              <a:gd name="T1" fmla="*/ 0 h 372"/>
              <a:gd name="T2" fmla="*/ 0 w 297"/>
              <a:gd name="T3" fmla="*/ 957767856 h 372"/>
              <a:gd name="T4" fmla="*/ 0 60000 65536"/>
              <a:gd name="T5" fmla="*/ 0 60000 65536"/>
              <a:gd name="T6" fmla="*/ 0 w 297"/>
              <a:gd name="T7" fmla="*/ 0 h 372"/>
              <a:gd name="T8" fmla="*/ 297 w 297"/>
              <a:gd name="T9" fmla="*/ 372 h 37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7" h="372">
                <a:moveTo>
                  <a:pt x="297" y="0"/>
                </a:moveTo>
                <a:lnTo>
                  <a:pt x="0" y="37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de-DE"/>
          </a:p>
        </p:txBody>
      </p:sp>
      <p:sp>
        <p:nvSpPr>
          <p:cNvPr id="22547" name="Rectangle 23"/>
          <p:cNvSpPr>
            <a:spLocks noChangeArrowheads="1"/>
          </p:cNvSpPr>
          <p:nvPr/>
        </p:nvSpPr>
        <p:spPr bwMode="auto">
          <a:xfrm rot="-2970295">
            <a:off x="5699918" y="3259932"/>
            <a:ext cx="12239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600"/>
              <a:t>&lt;= -137719</a:t>
            </a:r>
          </a:p>
        </p:txBody>
      </p:sp>
      <p:sp>
        <p:nvSpPr>
          <p:cNvPr id="22548" name="Rectangle 24"/>
          <p:cNvSpPr>
            <a:spLocks noChangeArrowheads="1"/>
          </p:cNvSpPr>
          <p:nvPr/>
        </p:nvSpPr>
        <p:spPr bwMode="auto">
          <a:xfrm rot="3561590">
            <a:off x="7786688" y="3319463"/>
            <a:ext cx="1104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600"/>
              <a:t>&gt; -137719</a:t>
            </a:r>
          </a:p>
        </p:txBody>
      </p:sp>
      <p:sp>
        <p:nvSpPr>
          <p:cNvPr id="22549" name="Rectangle 25"/>
          <p:cNvSpPr>
            <a:spLocks noChangeArrowheads="1"/>
          </p:cNvSpPr>
          <p:nvPr/>
        </p:nvSpPr>
        <p:spPr bwMode="auto">
          <a:xfrm rot="3103627">
            <a:off x="6435725" y="4976813"/>
            <a:ext cx="1104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600"/>
              <a:t>&gt; -149296</a:t>
            </a:r>
          </a:p>
        </p:txBody>
      </p:sp>
      <p:sp>
        <p:nvSpPr>
          <p:cNvPr id="22550" name="Rectangle 26">
            <a:hlinkClick r:id="rId3"/>
          </p:cNvPr>
          <p:cNvSpPr>
            <a:spLocks noChangeArrowheads="1"/>
          </p:cNvSpPr>
          <p:nvPr/>
        </p:nvSpPr>
        <p:spPr bwMode="auto">
          <a:xfrm rot="-3498799">
            <a:off x="4510882" y="5023644"/>
            <a:ext cx="12239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600"/>
              <a:t>&lt;= -149296</a:t>
            </a:r>
          </a:p>
        </p:txBody>
      </p:sp>
      <p:sp>
        <p:nvSpPr>
          <p:cNvPr id="22551" name="Freeform 41"/>
          <p:cNvSpPr>
            <a:spLocks/>
          </p:cNvSpPr>
          <p:nvPr/>
        </p:nvSpPr>
        <p:spPr bwMode="auto">
          <a:xfrm>
            <a:off x="2530475" y="2044700"/>
            <a:ext cx="1349375" cy="1181100"/>
          </a:xfrm>
          <a:custGeom>
            <a:avLst/>
            <a:gdLst>
              <a:gd name="T0" fmla="*/ 2142132991 w 850"/>
              <a:gd name="T1" fmla="*/ 0 h 744"/>
              <a:gd name="T2" fmla="*/ 0 w 850"/>
              <a:gd name="T3" fmla="*/ 1874996428 h 744"/>
              <a:gd name="T4" fmla="*/ 0 60000 65536"/>
              <a:gd name="T5" fmla="*/ 0 60000 65536"/>
              <a:gd name="T6" fmla="*/ 0 w 850"/>
              <a:gd name="T7" fmla="*/ 0 h 744"/>
              <a:gd name="T8" fmla="*/ 850 w 850"/>
              <a:gd name="T9" fmla="*/ 744 h 74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50" h="744">
                <a:moveTo>
                  <a:pt x="850" y="0"/>
                </a:moveTo>
                <a:lnTo>
                  <a:pt x="0" y="74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de-DE"/>
          </a:p>
        </p:txBody>
      </p:sp>
      <p:sp>
        <p:nvSpPr>
          <p:cNvPr id="22552" name="Text Box 42"/>
          <p:cNvSpPr txBox="1">
            <a:spLocks noChangeArrowheads="1"/>
          </p:cNvSpPr>
          <p:nvPr/>
        </p:nvSpPr>
        <p:spPr bwMode="auto">
          <a:xfrm rot="-2454555">
            <a:off x="2455863" y="2360613"/>
            <a:ext cx="13477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600"/>
              <a:t>&lt;=0.04644</a:t>
            </a:r>
          </a:p>
        </p:txBody>
      </p:sp>
      <p:sp>
        <p:nvSpPr>
          <p:cNvPr id="22553" name="Freeform 43"/>
          <p:cNvSpPr>
            <a:spLocks/>
          </p:cNvSpPr>
          <p:nvPr/>
        </p:nvSpPr>
        <p:spPr bwMode="auto">
          <a:xfrm>
            <a:off x="5005388" y="4762500"/>
            <a:ext cx="601662" cy="935038"/>
          </a:xfrm>
          <a:custGeom>
            <a:avLst/>
            <a:gdLst>
              <a:gd name="T0" fmla="*/ 955137720 w 379"/>
              <a:gd name="T1" fmla="*/ 0 h 589"/>
              <a:gd name="T2" fmla="*/ 0 w 379"/>
              <a:gd name="T3" fmla="*/ 1484373400 h 589"/>
              <a:gd name="T4" fmla="*/ 0 60000 65536"/>
              <a:gd name="T5" fmla="*/ 0 60000 65536"/>
              <a:gd name="T6" fmla="*/ 0 w 379"/>
              <a:gd name="T7" fmla="*/ 0 h 589"/>
              <a:gd name="T8" fmla="*/ 379 w 379"/>
              <a:gd name="T9" fmla="*/ 589 h 58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9" h="589">
                <a:moveTo>
                  <a:pt x="379" y="0"/>
                </a:moveTo>
                <a:lnTo>
                  <a:pt x="0" y="589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de-DE"/>
          </a:p>
        </p:txBody>
      </p:sp>
      <p:sp>
        <p:nvSpPr>
          <p:cNvPr id="22554" name="Freeform 44"/>
          <p:cNvSpPr>
            <a:spLocks/>
          </p:cNvSpPr>
          <p:nvPr/>
        </p:nvSpPr>
        <p:spPr bwMode="auto">
          <a:xfrm>
            <a:off x="6537325" y="4703763"/>
            <a:ext cx="733425" cy="979487"/>
          </a:xfrm>
          <a:custGeom>
            <a:avLst/>
            <a:gdLst>
              <a:gd name="T0" fmla="*/ 1164312277 w 462"/>
              <a:gd name="T1" fmla="*/ 1554934600 h 617"/>
              <a:gd name="T2" fmla="*/ 0 w 462"/>
              <a:gd name="T3" fmla="*/ 0 h 617"/>
              <a:gd name="T4" fmla="*/ 0 60000 65536"/>
              <a:gd name="T5" fmla="*/ 0 60000 65536"/>
              <a:gd name="T6" fmla="*/ 0 w 462"/>
              <a:gd name="T7" fmla="*/ 0 h 617"/>
              <a:gd name="T8" fmla="*/ 462 w 462"/>
              <a:gd name="T9" fmla="*/ 617 h 61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62" h="617">
                <a:moveTo>
                  <a:pt x="462" y="617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Problematik</a:t>
            </a:r>
            <a:endParaRPr lang="de-DE" dirty="0"/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0363" y="1619250"/>
            <a:ext cx="6640512" cy="4572000"/>
          </a:xfrm>
        </p:spPr>
        <p:txBody>
          <a:bodyPr/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de-DE" sz="1800" b="1" dirty="0">
                <a:sym typeface="Wingdings" pitchFamily="2" charset="2"/>
              </a:rPr>
              <a:t>Unterschied</a:t>
            </a:r>
            <a:r>
              <a:rPr lang="de-DE" sz="1800" dirty="0">
                <a:sym typeface="Wingdings" pitchFamily="2" charset="2"/>
              </a:rPr>
              <a:t>: Audio wird dauerhaft ausgeschnitten und nicht einzelne Datei analysiert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de-DE" dirty="0">
              <a:sym typeface="Wingdings" pitchFamily="2" charset="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de-DE" dirty="0">
                <a:sym typeface="Wingdings" pitchFamily="2" charset="2"/>
              </a:rPr>
              <a:t> </a:t>
            </a:r>
            <a:r>
              <a:rPr lang="de-DE" sz="1800" b="1" dirty="0">
                <a:sym typeface="Wingdings" pitchFamily="2" charset="2"/>
              </a:rPr>
              <a:t>Probleme</a:t>
            </a:r>
            <a:r>
              <a:rPr lang="de-DE" dirty="0">
                <a:sym typeface="Wingdings" pitchFamily="2" charset="2"/>
              </a:rPr>
              <a:t>: </a:t>
            </a:r>
          </a:p>
          <a:p>
            <a:pPr marL="701675" lvl="2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de-DE" dirty="0">
                <a:sym typeface="Wingdings" pitchFamily="2" charset="2"/>
              </a:rPr>
              <a:t>Zeitlänge kann nicht genau genug bestimmt werden</a:t>
            </a:r>
          </a:p>
          <a:p>
            <a:pPr marL="881062" lvl="3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de-DE" dirty="0">
                <a:sym typeface="Wingdings" pitchFamily="2" charset="2"/>
              </a:rPr>
              <a:t>Zeitdauer zu ähnlich  Feature nicht brauchbar</a:t>
            </a:r>
          </a:p>
          <a:p>
            <a:pPr marL="881062" lvl="3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de-DE" dirty="0">
                <a:sym typeface="Wingdings" pitchFamily="2" charset="2"/>
              </a:rPr>
              <a:t>Beeinflusst anderer Features: Bsp. Maximum nicht im Ausschnitt</a:t>
            </a:r>
          </a:p>
          <a:p>
            <a:pPr marL="701675" lvl="2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de-DE" dirty="0">
                <a:sym typeface="Wingdings" pitchFamily="2" charset="2"/>
              </a:rPr>
              <a:t>Features nicht „robust“ –treffen auf mehrere </a:t>
            </a:r>
            <a:r>
              <a:rPr lang="de-DE" dirty="0" err="1">
                <a:sym typeface="Wingdings" pitchFamily="2" charset="2"/>
              </a:rPr>
              <a:t>Gestures</a:t>
            </a:r>
            <a:r>
              <a:rPr lang="de-DE" dirty="0">
                <a:sym typeface="Wingdings" pitchFamily="2" charset="2"/>
              </a:rPr>
              <a:t> zu</a:t>
            </a:r>
            <a:endParaRPr lang="de-DE" dirty="0"/>
          </a:p>
          <a:p>
            <a:pPr>
              <a:lnSpc>
                <a:spcPct val="120000"/>
              </a:lnSpc>
              <a:defRPr/>
            </a:pPr>
            <a:endParaRPr lang="de-DE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Problematik</a:t>
            </a:r>
            <a:br>
              <a:rPr lang="de-DE" dirty="0"/>
            </a:br>
            <a:r>
              <a:rPr lang="de-DE" b="0"/>
              <a:t>Ergebnismatrix</a:t>
            </a:r>
            <a:endParaRPr lang="de-DE" b="0" dirty="0"/>
          </a:p>
        </p:txBody>
      </p:sp>
      <p:sp>
        <p:nvSpPr>
          <p:cNvPr id="27650" name="Inhaltsplatzhalter 2"/>
          <p:cNvSpPr>
            <a:spLocks noGrp="1"/>
          </p:cNvSpPr>
          <p:nvPr>
            <p:ph idx="1"/>
          </p:nvPr>
        </p:nvSpPr>
        <p:spPr>
          <a:xfrm>
            <a:off x="796925" y="5461000"/>
            <a:ext cx="6823075" cy="1800225"/>
          </a:xfrm>
        </p:spPr>
        <p:txBody>
          <a:bodyPr/>
          <a:lstStyle/>
          <a:p>
            <a:endParaRPr lang="de-DE"/>
          </a:p>
          <a:p>
            <a:endParaRPr lang="de-DE"/>
          </a:p>
        </p:txBody>
      </p:sp>
      <p:graphicFrame>
        <p:nvGraphicFramePr>
          <p:cNvPr id="25634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566242"/>
              </p:ext>
            </p:extLst>
          </p:nvPr>
        </p:nvGraphicFramePr>
        <p:xfrm>
          <a:off x="1334586" y="2230413"/>
          <a:ext cx="6127164" cy="3665286"/>
        </p:xfrm>
        <a:graphic>
          <a:graphicData uri="http://schemas.openxmlformats.org/drawingml/2006/table">
            <a:tbl>
              <a:tblPr/>
              <a:tblGrid>
                <a:gridCol w="1531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1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1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17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957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ts val="200"/>
                        </a:spcBef>
                        <a:spcAft>
                          <a:spcPts val="225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ahoma" pitchFamily="34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ts val="200"/>
                        </a:spcBef>
                        <a:spcAft>
                          <a:spcPts val="225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ahoma" pitchFamily="34" charset="0"/>
                        </a:rPr>
                        <a:t>Knock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ts val="200"/>
                        </a:spcBef>
                        <a:spcAft>
                          <a:spcPts val="225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ahoma" pitchFamily="34" charset="0"/>
                        </a:rPr>
                        <a:t>Pulse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ts val="200"/>
                        </a:spcBef>
                        <a:spcAft>
                          <a:spcPts val="225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ahoma" pitchFamily="34" charset="0"/>
                        </a:rPr>
                        <a:t>Nichts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ts val="200"/>
                        </a:spcBef>
                        <a:spcAft>
                          <a:spcPts val="225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ahoma" pitchFamily="34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664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ts val="200"/>
                        </a:spcBef>
                        <a:spcAft>
                          <a:spcPts val="225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ahoma" pitchFamily="34" charset="0"/>
                        </a:rPr>
                        <a:t>Knock</a:t>
                      </a:r>
                      <a:endParaRPr kumimoji="0" lang="de-D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ahoma" pitchFamily="34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ts val="200"/>
                        </a:spcBef>
                        <a:spcAft>
                          <a:spcPts val="225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800" i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charset="0"/>
                          <a:cs typeface="Tahoma" pitchFamily="34" charset="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ts val="200"/>
                        </a:spcBef>
                        <a:spcAft>
                          <a:spcPts val="225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80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ahoma" pitchFamily="34" charset="0"/>
                        </a:rPr>
                        <a:t>5</a:t>
                      </a:r>
                      <a:endParaRPr kumimoji="0" lang="de-DE" sz="180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ahoma" pitchFamily="34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ts val="200"/>
                        </a:spcBef>
                        <a:spcAft>
                          <a:spcPts val="225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80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ahoma" pitchFamily="34" charset="0"/>
                        </a:rPr>
                        <a:t>5</a:t>
                      </a:r>
                      <a:endParaRPr kumimoji="0" lang="de-DE" sz="180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ahoma" pitchFamily="34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0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ts val="200"/>
                        </a:spcBef>
                        <a:spcAft>
                          <a:spcPts val="225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ahoma" pitchFamily="34" charset="0"/>
                        </a:rPr>
                        <a:t>Pulse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ts val="200"/>
                        </a:spcBef>
                        <a:spcAft>
                          <a:spcPts val="225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800" i="0" u="none" strike="noStrike" cap="none" normalizeH="0" baseline="0">
                          <a:ln>
                            <a:noFill/>
                          </a:ln>
                          <a:effectLst/>
                          <a:latin typeface="Arial" charset="0"/>
                          <a:cs typeface="Tahoma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ts val="200"/>
                        </a:spcBef>
                        <a:spcAft>
                          <a:spcPts val="225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80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ahoma" pitchFamily="34" charset="0"/>
                        </a:rPr>
                        <a:t>1</a:t>
                      </a:r>
                      <a:endParaRPr kumimoji="0" lang="de-DE" sz="180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ahoma" pitchFamily="34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ts val="200"/>
                        </a:spcBef>
                        <a:spcAft>
                          <a:spcPts val="225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80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ahoma" pitchFamily="34" charset="0"/>
                        </a:rPr>
                        <a:t>0</a:t>
                      </a:r>
                      <a:endParaRPr kumimoji="0" lang="de-DE" sz="180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ahoma" pitchFamily="34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60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ts val="200"/>
                        </a:spcBef>
                        <a:spcAft>
                          <a:spcPts val="225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ahoma" pitchFamily="34" charset="0"/>
                        </a:rPr>
                        <a:t>Nichts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ts val="200"/>
                        </a:spcBef>
                        <a:spcAft>
                          <a:spcPts val="225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80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ahoma" pitchFamily="34" charset="0"/>
                        </a:rPr>
                        <a:t>3</a:t>
                      </a:r>
                      <a:endParaRPr kumimoji="0" lang="de-DE" sz="180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ahoma" pitchFamily="34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ts val="200"/>
                        </a:spcBef>
                        <a:spcAft>
                          <a:spcPts val="225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80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ahoma" pitchFamily="34" charset="0"/>
                        </a:rPr>
                        <a:t>4</a:t>
                      </a:r>
                      <a:endParaRPr kumimoji="0" lang="de-DE" sz="180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ahoma" pitchFamily="34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ts val="200"/>
                        </a:spcBef>
                        <a:spcAft>
                          <a:spcPts val="225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80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ahoma" pitchFamily="34" charset="0"/>
                        </a:rPr>
                        <a:t>5</a:t>
                      </a:r>
                      <a:endParaRPr kumimoji="0" lang="de-DE" sz="180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ahoma" pitchFamily="34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60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ts val="200"/>
                        </a:spcBef>
                        <a:spcAft>
                          <a:spcPts val="225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ahoma" pitchFamily="34" charset="0"/>
                        </a:rPr>
                        <a:t>Anzahl</a:t>
                      </a:r>
                      <a:endParaRPr kumimoji="0" lang="de-D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ahoma" pitchFamily="34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ts val="200"/>
                        </a:spcBef>
                        <a:spcAft>
                          <a:spcPts val="225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8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charset="0"/>
                          <a:cs typeface="Tahoma" pitchFamily="34" charset="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ts val="200"/>
                        </a:spcBef>
                        <a:spcAft>
                          <a:spcPts val="225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8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charset="0"/>
                          <a:cs typeface="Tahoma" pitchFamily="34" charset="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30000"/>
                        </a:lnSpc>
                        <a:spcBef>
                          <a:spcPts val="200"/>
                        </a:spcBef>
                        <a:spcAft>
                          <a:spcPts val="225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800" b="1" i="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charset="0"/>
                          <a:cs typeface="Tahoma" pitchFamily="34" charset="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6563678"/>
                  </a:ext>
                </a:extLst>
              </a:tr>
            </a:tbl>
          </a:graphicData>
        </a:graphic>
      </p:graphicFrame>
      <p:sp>
        <p:nvSpPr>
          <p:cNvPr id="2" name="Textfeld 1"/>
          <p:cNvSpPr txBox="1"/>
          <p:nvPr/>
        </p:nvSpPr>
        <p:spPr>
          <a:xfrm>
            <a:off x="3933514" y="1808370"/>
            <a:ext cx="2421416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de-DE"/>
              <a:t>getätigte Geste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 rot="16200000">
            <a:off x="-289044" y="4241568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de-DE"/>
              <a:t>erkannte Geste</a:t>
            </a:r>
            <a:endParaRPr lang="de-DE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Präsentation der aktuellen Anwendung</a:t>
            </a:r>
            <a:endParaRPr lang="de-DE" dirty="0"/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0363" y="1619250"/>
            <a:ext cx="8532812" cy="4572000"/>
          </a:xfrm>
        </p:spPr>
        <p:txBody>
          <a:bodyPr/>
          <a:lstStyle/>
          <a:p>
            <a:pPr algn="ctr"/>
            <a:endParaRPr lang="de-DE" sz="6000" dirty="0"/>
          </a:p>
          <a:p>
            <a:pPr algn="ctr"/>
            <a:r>
              <a:rPr lang="de-DE" sz="6000"/>
              <a:t>DEMO</a:t>
            </a:r>
            <a:endParaRPr lang="de-DE" sz="6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/>
              <a:t>Ausblick</a:t>
            </a:r>
            <a:endParaRPr lang="de-DE" dirty="0"/>
          </a:p>
        </p:txBody>
      </p:sp>
      <p:sp>
        <p:nvSpPr>
          <p:cNvPr id="29698" name="Inhaltsplatzhalter 2"/>
          <p:cNvSpPr>
            <a:spLocks noGrp="1"/>
          </p:cNvSpPr>
          <p:nvPr>
            <p:ph idx="1"/>
          </p:nvPr>
        </p:nvSpPr>
        <p:spPr>
          <a:xfrm>
            <a:off x="360363" y="1628775"/>
            <a:ext cx="6823075" cy="4479925"/>
          </a:xfrm>
        </p:spPr>
        <p:txBody>
          <a:bodyPr/>
          <a:lstStyle/>
          <a:p>
            <a:pPr marL="342900" indent="-342900" eaLnBrk="1" hangingPunct="1">
              <a:buFont typeface="Arial" charset="0"/>
              <a:buChar char="•"/>
            </a:pPr>
            <a:r>
              <a:rPr lang="de-DE" sz="1800" b="1"/>
              <a:t>Kallibrierung</a:t>
            </a:r>
            <a:r>
              <a:rPr lang="de-DE" sz="1800"/>
              <a:t> durch Bestimmung des „Noice-Floor“ </a:t>
            </a:r>
            <a:r>
              <a:rPr lang="de-DE" sz="1800">
                <a:sym typeface="Wingdings" pitchFamily="2" charset="2"/>
              </a:rPr>
              <a:t></a:t>
            </a:r>
            <a:r>
              <a:rPr lang="de-DE" sz="1800"/>
              <a:t>Featurebestimmung dynamisch Bsp. „Noice-Floor“ + 30% </a:t>
            </a:r>
            <a:endParaRPr lang="de-DE" sz="1800" dirty="0"/>
          </a:p>
          <a:p>
            <a:pPr marL="701675" lvl="2" indent="-342900" eaLnBrk="1" hangingPunct="1">
              <a:buFont typeface="Arial" charset="0"/>
              <a:buChar char="•"/>
            </a:pPr>
            <a:r>
              <a:rPr lang="de-DE" sz="1600"/>
              <a:t>Anwendung wird unabhängiger von Endgerät</a:t>
            </a:r>
            <a:endParaRPr lang="de-DE" sz="1600" dirty="0"/>
          </a:p>
          <a:p>
            <a:pPr marL="342900" indent="-342900" eaLnBrk="1" hangingPunct="1">
              <a:buFont typeface="Arial" charset="0"/>
              <a:buChar char="•"/>
            </a:pPr>
            <a:r>
              <a:rPr lang="de-DE" sz="1800"/>
              <a:t>Entwicklung </a:t>
            </a:r>
            <a:r>
              <a:rPr lang="de-DE" sz="1800" b="1"/>
              <a:t>besserer Features</a:t>
            </a:r>
            <a:r>
              <a:rPr lang="de-DE" sz="1800"/>
              <a:t>, die idealerweise für eine Geste deterministisch ist</a:t>
            </a:r>
            <a:endParaRPr lang="de-DE" sz="1800" dirty="0"/>
          </a:p>
          <a:p>
            <a:pPr marL="742950" lvl="1" indent="-285750" eaLnBrk="1" hangingPunct="1">
              <a:buFont typeface="Arial" charset="0"/>
              <a:buChar char="•"/>
            </a:pPr>
            <a:r>
              <a:rPr lang="de-DE" sz="1600"/>
              <a:t>Vor allem wichtig wenn mehr als Knock oder Pulse bestimmt werden soll</a:t>
            </a:r>
            <a:endParaRPr lang="de-DE" sz="1600" dirty="0"/>
          </a:p>
          <a:p>
            <a:pPr marL="742950" lvl="1" indent="-285750" eaLnBrk="1" hangingPunct="1">
              <a:buFont typeface="Arial" charset="0"/>
              <a:buChar char="•"/>
            </a:pPr>
            <a:r>
              <a:rPr lang="de-DE" sz="1600"/>
              <a:t>Kombination mit anderen Sensoren im Smartphone (Bsp. Beschleunigungssensor)</a:t>
            </a:r>
            <a:endParaRPr lang="de-DE" sz="1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de-DE"/>
          </a:p>
        </p:txBody>
      </p:sp>
      <p:sp>
        <p:nvSpPr>
          <p:cNvPr id="30722" name="Inhaltsplatzhalter 2"/>
          <p:cNvSpPr>
            <a:spLocks noGrp="1"/>
          </p:cNvSpPr>
          <p:nvPr>
            <p:ph idx="1"/>
          </p:nvPr>
        </p:nvSpPr>
        <p:spPr>
          <a:xfrm>
            <a:off x="358775" y="2708275"/>
            <a:ext cx="8534400" cy="3390900"/>
          </a:xfrm>
        </p:spPr>
        <p:txBody>
          <a:bodyPr/>
          <a:lstStyle/>
          <a:p>
            <a:pPr eaLnBrk="1" hangingPunct="1"/>
            <a:r>
              <a:rPr lang="de-DE" sz="4000"/>
              <a:t>Vielen Dank für die Aufmerksamkeit.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/>
              <a:t>Agenda</a:t>
            </a:r>
          </a:p>
        </p:txBody>
      </p:sp>
      <p:sp>
        <p:nvSpPr>
          <p:cNvPr id="13314" name="Inhaltsplatzhalter 2"/>
          <p:cNvSpPr>
            <a:spLocks noGrp="1"/>
          </p:cNvSpPr>
          <p:nvPr>
            <p:ph idx="1"/>
          </p:nvPr>
        </p:nvSpPr>
        <p:spPr>
          <a:xfrm>
            <a:off x="360363" y="1757363"/>
            <a:ext cx="6823075" cy="4479925"/>
          </a:xfrm>
        </p:spPr>
        <p:txBody>
          <a:bodyPr/>
          <a:lstStyle/>
          <a:p>
            <a:pPr marL="342900" indent="-342900" eaLnBrk="1" hangingPunct="1">
              <a:buFont typeface="Arial" charset="0"/>
              <a:buChar char="•"/>
            </a:pPr>
            <a:r>
              <a:rPr lang="de-DE"/>
              <a:t>Impulserkennung durch Frequenzanalyse</a:t>
            </a:r>
            <a:endParaRPr lang="de-DE" dirty="0"/>
          </a:p>
          <a:p>
            <a:pPr marL="342900" indent="-342900" eaLnBrk="1" hangingPunct="1">
              <a:buFont typeface="Arial" charset="0"/>
              <a:buChar char="•"/>
            </a:pPr>
            <a:r>
              <a:rPr lang="de-DE"/>
              <a:t>Vorgehensweise:</a:t>
            </a:r>
            <a:endParaRPr lang="de-DE" dirty="0"/>
          </a:p>
          <a:p>
            <a:pPr marL="1158875" lvl="2" indent="-342900" eaLnBrk="1" hangingPunct="1">
              <a:buFont typeface="Arial" panose="020B0604020202020204" pitchFamily="34" charset="0"/>
              <a:buChar char="•"/>
            </a:pPr>
            <a:r>
              <a:rPr lang="de-DE" sz="1600"/>
              <a:t>Analyse der Gesten</a:t>
            </a:r>
            <a:endParaRPr lang="de-DE" sz="1600" dirty="0"/>
          </a:p>
          <a:p>
            <a:pPr marL="1158875" lvl="2" indent="-342900" eaLnBrk="1" hangingPunct="1">
              <a:buFont typeface="Arial" panose="020B0604020202020204" pitchFamily="34" charset="0"/>
              <a:buChar char="•"/>
            </a:pPr>
            <a:r>
              <a:rPr lang="de-DE" sz="1600" dirty="0"/>
              <a:t>Entwicklung des Algorithmus</a:t>
            </a:r>
          </a:p>
          <a:p>
            <a:pPr marL="1158875" lvl="2" indent="-342900" eaLnBrk="1" hangingPunct="1">
              <a:buFont typeface="Arial" panose="020B0604020202020204" pitchFamily="34" charset="0"/>
              <a:buChar char="•"/>
            </a:pPr>
            <a:r>
              <a:rPr lang="de-DE" sz="1600" dirty="0"/>
              <a:t>Implementierung in Android</a:t>
            </a:r>
          </a:p>
          <a:p>
            <a:pPr marL="342900" indent="-342900" eaLnBrk="1" hangingPunct="1">
              <a:buFont typeface="Arial" charset="0"/>
              <a:buChar char="•"/>
            </a:pPr>
            <a:r>
              <a:rPr lang="de-DE"/>
              <a:t>Problematik</a:t>
            </a:r>
            <a:endParaRPr lang="de-DE" dirty="0"/>
          </a:p>
          <a:p>
            <a:pPr marL="342900" indent="-342900" eaLnBrk="1" hangingPunct="1">
              <a:buFont typeface="Arial" charset="0"/>
              <a:buChar char="•"/>
            </a:pPr>
            <a:r>
              <a:rPr lang="de-DE"/>
              <a:t>Demo der aktuellen Anwendung</a:t>
            </a:r>
            <a:endParaRPr lang="de-DE" dirty="0"/>
          </a:p>
          <a:p>
            <a:pPr marL="342900" indent="-342900" eaLnBrk="1" hangingPunct="1">
              <a:buFont typeface="Arial" charset="0"/>
              <a:buChar char="•"/>
            </a:pPr>
            <a:r>
              <a:rPr lang="de-DE"/>
              <a:t>Ausblick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/>
              <a:t>Impulserkennung durch Frequenzanalyse</a:t>
            </a:r>
          </a:p>
        </p:txBody>
      </p:sp>
      <p:sp>
        <p:nvSpPr>
          <p:cNvPr id="14338" name="Inhaltsplatzhalter 2"/>
          <p:cNvSpPr>
            <a:spLocks noGrp="1"/>
          </p:cNvSpPr>
          <p:nvPr>
            <p:ph idx="1"/>
          </p:nvPr>
        </p:nvSpPr>
        <p:spPr>
          <a:xfrm>
            <a:off x="341313" y="1619250"/>
            <a:ext cx="8047037" cy="4479925"/>
          </a:xfrm>
        </p:spPr>
        <p:txBody>
          <a:bodyPr/>
          <a:lstStyle/>
          <a:p>
            <a:pPr eaLnBrk="1" hangingPunct="1"/>
            <a:r>
              <a:rPr lang="de-DE"/>
              <a:t>Impulserkennung durch Android Framework (Knock, Touch, …)</a:t>
            </a:r>
          </a:p>
          <a:p>
            <a:pPr eaLnBrk="1" hangingPunct="1"/>
            <a:r>
              <a:rPr lang="de-DE"/>
              <a:t>Dies geschieht in 3 Schritten:</a:t>
            </a:r>
          </a:p>
          <a:p>
            <a:pPr eaLnBrk="1" hangingPunct="1"/>
            <a:endParaRPr lang="de-DE"/>
          </a:p>
          <a:p>
            <a:pPr marL="742950" lvl="1" indent="-285750" eaLnBrk="1" hangingPunct="1"/>
            <a:r>
              <a:rPr lang="de-DE"/>
              <a:t>Signal Processing</a:t>
            </a:r>
          </a:p>
          <a:p>
            <a:pPr marL="742950" lvl="1" indent="-285750" eaLnBrk="1" hangingPunct="1"/>
            <a:endParaRPr lang="de-DE"/>
          </a:p>
          <a:p>
            <a:pPr marL="742950" lvl="1" indent="-285750" eaLnBrk="1" hangingPunct="1"/>
            <a:r>
              <a:rPr lang="de-DE"/>
              <a:t>Feature Construction</a:t>
            </a:r>
          </a:p>
          <a:p>
            <a:pPr marL="742950" lvl="1" indent="-285750" eaLnBrk="1" hangingPunct="1"/>
            <a:endParaRPr lang="de-DE"/>
          </a:p>
          <a:p>
            <a:pPr marL="742950" lvl="1" indent="-285750" eaLnBrk="1" hangingPunct="1"/>
            <a:r>
              <a:rPr lang="de-DE"/>
              <a:t>Feature Processing</a:t>
            </a:r>
          </a:p>
        </p:txBody>
      </p:sp>
      <p:pic>
        <p:nvPicPr>
          <p:cNvPr id="14339" name="Picture 5" descr="Feature Processi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46500" y="4659313"/>
            <a:ext cx="2554288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6" descr="Signal Processi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46500" y="2552700"/>
            <a:ext cx="2554288" cy="14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7" descr="Feature Constructio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00788" y="3429000"/>
            <a:ext cx="2554287" cy="153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/>
              <a:t>Vorgehensweise: Analyse der Gesten </a:t>
            </a:r>
            <a:endParaRPr lang="de-DE" dirty="0"/>
          </a:p>
        </p:txBody>
      </p:sp>
      <p:pic>
        <p:nvPicPr>
          <p:cNvPr id="15362" name="Inhaltsplatzhalter 3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476375" y="1700213"/>
            <a:ext cx="6049963" cy="4449762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>
                <a:latin typeface="Arial" charset="0"/>
              </a:rPr>
              <a:t>Vorgehensweise: Analyse der Gesten</a:t>
            </a:r>
          </a:p>
        </p:txBody>
      </p:sp>
      <p:pic>
        <p:nvPicPr>
          <p:cNvPr id="16386" name="Grafik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619250"/>
            <a:ext cx="4265613" cy="326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Grafik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4325" y="1619250"/>
            <a:ext cx="4257675" cy="325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8" name="Textfeld 6"/>
          <p:cNvSpPr txBox="1">
            <a:spLocks noChangeArrowheads="1"/>
          </p:cNvSpPr>
          <p:nvPr/>
        </p:nvSpPr>
        <p:spPr bwMode="auto">
          <a:xfrm>
            <a:off x="6183313" y="5165725"/>
            <a:ext cx="10445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/>
              <a:t>Pulse</a:t>
            </a:r>
          </a:p>
        </p:txBody>
      </p:sp>
      <p:sp>
        <p:nvSpPr>
          <p:cNvPr id="16389" name="Textfeld 7"/>
          <p:cNvSpPr txBox="1">
            <a:spLocks noChangeArrowheads="1"/>
          </p:cNvSpPr>
          <p:nvPr/>
        </p:nvSpPr>
        <p:spPr bwMode="auto">
          <a:xfrm>
            <a:off x="2073275" y="5165725"/>
            <a:ext cx="10445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/>
              <a:t>Knock</a:t>
            </a:r>
          </a:p>
        </p:txBody>
      </p:sp>
      <p:sp>
        <p:nvSpPr>
          <p:cNvPr id="9" name="Rechteck 8"/>
          <p:cNvSpPr/>
          <p:nvPr/>
        </p:nvSpPr>
        <p:spPr>
          <a:xfrm>
            <a:off x="1935163" y="1663700"/>
            <a:ext cx="504825" cy="30241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6200775" y="1662113"/>
            <a:ext cx="504825" cy="30241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>
                <a:latin typeface="Arial" charset="0"/>
              </a:rPr>
              <a:t>Vorgehensweise: Analyse der Gesten</a:t>
            </a:r>
            <a:endParaRPr lang="de-DE" dirty="0"/>
          </a:p>
        </p:txBody>
      </p:sp>
      <p:sp>
        <p:nvSpPr>
          <p:cNvPr id="17410" name="Oval 5"/>
          <p:cNvSpPr>
            <a:spLocks noChangeArrowheads="1"/>
          </p:cNvSpPr>
          <p:nvPr/>
        </p:nvSpPr>
        <p:spPr bwMode="auto">
          <a:xfrm>
            <a:off x="4048125" y="1790700"/>
            <a:ext cx="107950" cy="1079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7411" name="Oval 9"/>
          <p:cNvSpPr>
            <a:spLocks noChangeArrowheads="1"/>
          </p:cNvSpPr>
          <p:nvPr/>
        </p:nvSpPr>
        <p:spPr bwMode="auto">
          <a:xfrm>
            <a:off x="4048125" y="1790700"/>
            <a:ext cx="107950" cy="1079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7412" name="AutoShape 32"/>
          <p:cNvSpPr>
            <a:spLocks noChangeArrowheads="1"/>
          </p:cNvSpPr>
          <p:nvPr/>
        </p:nvSpPr>
        <p:spPr bwMode="auto">
          <a:xfrm>
            <a:off x="4030663" y="1898650"/>
            <a:ext cx="161925" cy="1465263"/>
          </a:xfrm>
          <a:prstGeom prst="triangle">
            <a:avLst>
              <a:gd name="adj" fmla="val 50000"/>
            </a:avLst>
          </a:prstGeom>
          <a:pattFill prst="pct50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7413" name="Rectangle 33"/>
          <p:cNvSpPr>
            <a:spLocks noChangeArrowheads="1"/>
          </p:cNvSpPr>
          <p:nvPr/>
        </p:nvSpPr>
        <p:spPr bwMode="auto">
          <a:xfrm>
            <a:off x="4030663" y="3321050"/>
            <a:ext cx="190500" cy="2657475"/>
          </a:xfrm>
          <a:prstGeom prst="rect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7414" name="Oval 10"/>
          <p:cNvSpPr>
            <a:spLocks noChangeArrowheads="1"/>
          </p:cNvSpPr>
          <p:nvPr/>
        </p:nvSpPr>
        <p:spPr bwMode="auto">
          <a:xfrm>
            <a:off x="4156075" y="3321050"/>
            <a:ext cx="107950" cy="10795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7415" name="Oval 11"/>
          <p:cNvSpPr>
            <a:spLocks noChangeArrowheads="1"/>
          </p:cNvSpPr>
          <p:nvPr/>
        </p:nvSpPr>
        <p:spPr bwMode="auto">
          <a:xfrm>
            <a:off x="3994150" y="3321050"/>
            <a:ext cx="107950" cy="10795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7416" name="Oval 54"/>
          <p:cNvSpPr>
            <a:spLocks noChangeArrowheads="1"/>
          </p:cNvSpPr>
          <p:nvPr/>
        </p:nvSpPr>
        <p:spPr bwMode="auto">
          <a:xfrm>
            <a:off x="3994150" y="3321050"/>
            <a:ext cx="107950" cy="10795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7417" name="Oval 56"/>
          <p:cNvSpPr>
            <a:spLocks noChangeArrowheads="1"/>
          </p:cNvSpPr>
          <p:nvPr/>
        </p:nvSpPr>
        <p:spPr bwMode="auto">
          <a:xfrm>
            <a:off x="4048125" y="1790700"/>
            <a:ext cx="107950" cy="1079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7418" name="Oval 58"/>
          <p:cNvSpPr>
            <a:spLocks noChangeArrowheads="1"/>
          </p:cNvSpPr>
          <p:nvPr/>
        </p:nvSpPr>
        <p:spPr bwMode="auto">
          <a:xfrm>
            <a:off x="4048125" y="1790700"/>
            <a:ext cx="107950" cy="1079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7419" name="Oval 61"/>
          <p:cNvSpPr>
            <a:spLocks noChangeArrowheads="1"/>
          </p:cNvSpPr>
          <p:nvPr/>
        </p:nvSpPr>
        <p:spPr bwMode="auto">
          <a:xfrm>
            <a:off x="4048125" y="1790700"/>
            <a:ext cx="107950" cy="1079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7420" name="Oval 62"/>
          <p:cNvSpPr>
            <a:spLocks noChangeArrowheads="1"/>
          </p:cNvSpPr>
          <p:nvPr/>
        </p:nvSpPr>
        <p:spPr bwMode="auto">
          <a:xfrm>
            <a:off x="4048125" y="1790700"/>
            <a:ext cx="107950" cy="1079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7421" name="AutoShape 63"/>
          <p:cNvSpPr>
            <a:spLocks noChangeArrowheads="1"/>
          </p:cNvSpPr>
          <p:nvPr/>
        </p:nvSpPr>
        <p:spPr bwMode="auto">
          <a:xfrm>
            <a:off x="4030663" y="1898650"/>
            <a:ext cx="161925" cy="1465263"/>
          </a:xfrm>
          <a:prstGeom prst="triangle">
            <a:avLst>
              <a:gd name="adj" fmla="val 50000"/>
            </a:avLst>
          </a:prstGeom>
          <a:pattFill prst="pct50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7422" name="Rectangle 64"/>
          <p:cNvSpPr>
            <a:spLocks noChangeArrowheads="1"/>
          </p:cNvSpPr>
          <p:nvPr/>
        </p:nvSpPr>
        <p:spPr bwMode="auto">
          <a:xfrm>
            <a:off x="4030663" y="3321050"/>
            <a:ext cx="190500" cy="2657475"/>
          </a:xfrm>
          <a:prstGeom prst="rect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7423" name="Oval 65"/>
          <p:cNvSpPr>
            <a:spLocks noChangeArrowheads="1"/>
          </p:cNvSpPr>
          <p:nvPr/>
        </p:nvSpPr>
        <p:spPr bwMode="auto">
          <a:xfrm>
            <a:off x="4156075" y="3321050"/>
            <a:ext cx="107950" cy="10795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7424" name="Oval 66"/>
          <p:cNvSpPr>
            <a:spLocks noChangeArrowheads="1"/>
          </p:cNvSpPr>
          <p:nvPr/>
        </p:nvSpPr>
        <p:spPr bwMode="auto">
          <a:xfrm>
            <a:off x="3994150" y="3321050"/>
            <a:ext cx="107950" cy="10795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7425" name="Oval 67"/>
          <p:cNvSpPr>
            <a:spLocks noChangeArrowheads="1"/>
          </p:cNvSpPr>
          <p:nvPr/>
        </p:nvSpPr>
        <p:spPr bwMode="auto">
          <a:xfrm>
            <a:off x="3994150" y="3321050"/>
            <a:ext cx="107950" cy="10795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7426" name="Oval 68"/>
          <p:cNvSpPr>
            <a:spLocks noChangeArrowheads="1"/>
          </p:cNvSpPr>
          <p:nvPr/>
        </p:nvSpPr>
        <p:spPr bwMode="auto">
          <a:xfrm>
            <a:off x="4048125" y="1790700"/>
            <a:ext cx="107950" cy="1079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7427" name="Oval 69"/>
          <p:cNvSpPr>
            <a:spLocks noChangeArrowheads="1"/>
          </p:cNvSpPr>
          <p:nvPr/>
        </p:nvSpPr>
        <p:spPr bwMode="auto">
          <a:xfrm>
            <a:off x="4048125" y="1790700"/>
            <a:ext cx="107950" cy="1079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17428" name="Grafik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9238" y="1533525"/>
            <a:ext cx="6175375" cy="472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503" name="Oval 71"/>
          <p:cNvSpPr>
            <a:spLocks noChangeArrowheads="1"/>
          </p:cNvSpPr>
          <p:nvPr/>
        </p:nvSpPr>
        <p:spPr bwMode="auto">
          <a:xfrm>
            <a:off x="5353050" y="1790700"/>
            <a:ext cx="107950" cy="1079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8505" name="AutoShape 73"/>
          <p:cNvSpPr>
            <a:spLocks noChangeArrowheads="1"/>
          </p:cNvSpPr>
          <p:nvPr/>
        </p:nvSpPr>
        <p:spPr bwMode="auto">
          <a:xfrm>
            <a:off x="5335588" y="1898650"/>
            <a:ext cx="161925" cy="1465263"/>
          </a:xfrm>
          <a:prstGeom prst="triangle">
            <a:avLst>
              <a:gd name="adj" fmla="val 50000"/>
            </a:avLst>
          </a:prstGeom>
          <a:pattFill prst="pct50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8506" name="Rectangle 74"/>
          <p:cNvSpPr>
            <a:spLocks noChangeArrowheads="1"/>
          </p:cNvSpPr>
          <p:nvPr/>
        </p:nvSpPr>
        <p:spPr bwMode="auto">
          <a:xfrm>
            <a:off x="5335588" y="3321050"/>
            <a:ext cx="190500" cy="2657475"/>
          </a:xfrm>
          <a:prstGeom prst="rect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8508" name="Oval 76"/>
          <p:cNvSpPr>
            <a:spLocks noChangeArrowheads="1"/>
          </p:cNvSpPr>
          <p:nvPr/>
        </p:nvSpPr>
        <p:spPr bwMode="auto">
          <a:xfrm>
            <a:off x="5299075" y="3321050"/>
            <a:ext cx="107950" cy="10795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7433" name="Text Box 80"/>
          <p:cNvSpPr txBox="1">
            <a:spLocks noChangeArrowheads="1"/>
          </p:cNvSpPr>
          <p:nvPr/>
        </p:nvSpPr>
        <p:spPr bwMode="auto">
          <a:xfrm>
            <a:off x="358775" y="1898650"/>
            <a:ext cx="2430463" cy="163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de-DE" sz="2000" b="1"/>
          </a:p>
          <a:p>
            <a:pPr>
              <a:spcBef>
                <a:spcPct val="50000"/>
              </a:spcBef>
              <a:buFontTx/>
              <a:buChar char="•"/>
            </a:pPr>
            <a:r>
              <a:rPr lang="de-DE" b="1">
                <a:solidFill>
                  <a:srgbClr val="008000"/>
                </a:solidFill>
              </a:rPr>
              <a:t>Duration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de-DE" b="1">
                <a:solidFill>
                  <a:srgbClr val="FF0000"/>
                </a:solidFill>
              </a:rPr>
              <a:t>Maximun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de-DE" b="1">
                <a:solidFill>
                  <a:srgbClr val="B5B5B5"/>
                </a:solidFill>
              </a:rPr>
              <a:t>Integral</a:t>
            </a:r>
          </a:p>
        </p:txBody>
      </p:sp>
      <p:sp>
        <p:nvSpPr>
          <p:cNvPr id="18517" name="Oval 85"/>
          <p:cNvSpPr>
            <a:spLocks noChangeArrowheads="1"/>
          </p:cNvSpPr>
          <p:nvPr/>
        </p:nvSpPr>
        <p:spPr bwMode="auto">
          <a:xfrm>
            <a:off x="5472113" y="3321050"/>
            <a:ext cx="107950" cy="10795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03" grpId="0" animBg="1"/>
      <p:bldP spid="18505" grpId="0" animBg="1"/>
      <p:bldP spid="18506" grpId="0" animBg="1"/>
      <p:bldP spid="18508" grpId="0" animBg="1"/>
      <p:bldP spid="185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Entwicklung des Algorithmus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0363" y="1619250"/>
            <a:ext cx="6640512" cy="4572000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de-DE"/>
              <a:t>Aufnahme von Knock/Pulse per Handy</a:t>
            </a:r>
          </a:p>
          <a:p>
            <a:pPr marL="342900" indent="-342900">
              <a:buFont typeface="Arial" charset="0"/>
              <a:buChar char="•"/>
            </a:pPr>
            <a:r>
              <a:rPr lang="de-DE"/>
              <a:t>Manuelle Errechnung von Werten der Features mit Octave</a:t>
            </a:r>
          </a:p>
          <a:p>
            <a:pPr marL="701675" lvl="2" indent="-342900">
              <a:buFont typeface="Arial" charset="0"/>
              <a:buChar char="•"/>
            </a:pPr>
            <a:r>
              <a:rPr lang="de-DE"/>
              <a:t>Erstellen von Testdaten/Trainingsdaten</a:t>
            </a:r>
          </a:p>
          <a:p>
            <a:pPr marL="342900" indent="-342900">
              <a:buFont typeface="Arial" charset="0"/>
              <a:buChar char="•"/>
            </a:pPr>
            <a:r>
              <a:rPr lang="de-DE"/>
              <a:t>Entwicklung der Algorithmus mit WEKA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>
                <a:latin typeface="Arial" charset="0"/>
              </a:rPr>
              <a:t>Entwicklung des Algorithmus</a:t>
            </a:r>
            <a:r>
              <a:rPr lang="de-DE" b="0" dirty="0">
                <a:latin typeface="Arial" charset="0"/>
              </a:rPr>
              <a:t> </a:t>
            </a:r>
            <a:endParaRPr lang="de-DE" dirty="0">
              <a:latin typeface="Arial" charset="0"/>
            </a:endParaRPr>
          </a:p>
        </p:txBody>
      </p:sp>
      <p:sp>
        <p:nvSpPr>
          <p:cNvPr id="20482" name="Oval 5"/>
          <p:cNvSpPr>
            <a:spLocks noChangeArrowheads="1"/>
          </p:cNvSpPr>
          <p:nvPr/>
        </p:nvSpPr>
        <p:spPr bwMode="auto">
          <a:xfrm>
            <a:off x="3851275" y="1557338"/>
            <a:ext cx="1439863" cy="900112"/>
          </a:xfrm>
          <a:prstGeom prst="ellipse">
            <a:avLst/>
          </a:prstGeom>
          <a:solidFill>
            <a:srgbClr val="339966"/>
          </a:solidFill>
          <a:ln w="9525">
            <a:solidFill>
              <a:srgbClr val="33996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de-DE">
                <a:solidFill>
                  <a:schemeClr val="bg1"/>
                </a:solidFill>
              </a:rPr>
              <a:t>Duration</a:t>
            </a:r>
          </a:p>
        </p:txBody>
      </p:sp>
      <p:sp>
        <p:nvSpPr>
          <p:cNvPr id="20483" name="Oval 6"/>
          <p:cNvSpPr>
            <a:spLocks noChangeArrowheads="1"/>
          </p:cNvSpPr>
          <p:nvPr/>
        </p:nvSpPr>
        <p:spPr bwMode="auto">
          <a:xfrm>
            <a:off x="1763713" y="3429000"/>
            <a:ext cx="1439862" cy="900113"/>
          </a:xfrm>
          <a:prstGeom prst="ellipse">
            <a:avLst/>
          </a:prstGeom>
          <a:solidFill>
            <a:srgbClr val="339966"/>
          </a:solidFill>
          <a:ln w="9525">
            <a:solidFill>
              <a:srgbClr val="33996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de-DE">
                <a:solidFill>
                  <a:schemeClr val="bg1"/>
                </a:solidFill>
              </a:rPr>
              <a:t>Maximum</a:t>
            </a:r>
          </a:p>
        </p:txBody>
      </p:sp>
      <p:sp>
        <p:nvSpPr>
          <p:cNvPr id="20484" name="Rectangle 7"/>
          <p:cNvSpPr>
            <a:spLocks noChangeArrowheads="1"/>
          </p:cNvSpPr>
          <p:nvPr/>
        </p:nvSpPr>
        <p:spPr bwMode="auto">
          <a:xfrm>
            <a:off x="358775" y="5157788"/>
            <a:ext cx="1439863" cy="539750"/>
          </a:xfrm>
          <a:prstGeom prst="rect">
            <a:avLst/>
          </a:prstGeom>
          <a:solidFill>
            <a:srgbClr val="339966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>
                <a:solidFill>
                  <a:schemeClr val="bg1"/>
                </a:solidFill>
              </a:rPr>
              <a:t>Pulse</a:t>
            </a:r>
          </a:p>
        </p:txBody>
      </p:sp>
      <p:sp>
        <p:nvSpPr>
          <p:cNvPr id="20485" name="Rectangle 8"/>
          <p:cNvSpPr>
            <a:spLocks noChangeArrowheads="1"/>
          </p:cNvSpPr>
          <p:nvPr/>
        </p:nvSpPr>
        <p:spPr bwMode="auto">
          <a:xfrm>
            <a:off x="3238500" y="5157788"/>
            <a:ext cx="1439863" cy="539750"/>
          </a:xfrm>
          <a:prstGeom prst="rect">
            <a:avLst/>
          </a:prstGeom>
          <a:solidFill>
            <a:srgbClr val="339966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>
                <a:solidFill>
                  <a:schemeClr val="bg1"/>
                </a:solidFill>
              </a:rPr>
              <a:t>Knock</a:t>
            </a:r>
          </a:p>
        </p:txBody>
      </p:sp>
      <p:sp>
        <p:nvSpPr>
          <p:cNvPr id="20486" name="Rectangle 9"/>
          <p:cNvSpPr>
            <a:spLocks noChangeArrowheads="1"/>
          </p:cNvSpPr>
          <p:nvPr/>
        </p:nvSpPr>
        <p:spPr bwMode="auto">
          <a:xfrm>
            <a:off x="5938838" y="3429000"/>
            <a:ext cx="1439862" cy="539750"/>
          </a:xfrm>
          <a:prstGeom prst="rect">
            <a:avLst/>
          </a:prstGeom>
          <a:solidFill>
            <a:srgbClr val="339966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>
                <a:solidFill>
                  <a:schemeClr val="bg1"/>
                </a:solidFill>
              </a:rPr>
              <a:t>Nothing</a:t>
            </a:r>
          </a:p>
        </p:txBody>
      </p:sp>
      <p:sp>
        <p:nvSpPr>
          <p:cNvPr id="20487" name="Freeform 10"/>
          <p:cNvSpPr>
            <a:spLocks/>
          </p:cNvSpPr>
          <p:nvPr/>
        </p:nvSpPr>
        <p:spPr bwMode="auto">
          <a:xfrm>
            <a:off x="2628900" y="2254250"/>
            <a:ext cx="1320800" cy="1174750"/>
          </a:xfrm>
          <a:custGeom>
            <a:avLst/>
            <a:gdLst>
              <a:gd name="T0" fmla="*/ 2096770178 w 832"/>
              <a:gd name="T1" fmla="*/ 0 h 740"/>
              <a:gd name="T2" fmla="*/ 0 w 832"/>
              <a:gd name="T3" fmla="*/ 1864915803 h 740"/>
              <a:gd name="T4" fmla="*/ 0 60000 65536"/>
              <a:gd name="T5" fmla="*/ 0 60000 65536"/>
              <a:gd name="T6" fmla="*/ 0 w 832"/>
              <a:gd name="T7" fmla="*/ 0 h 740"/>
              <a:gd name="T8" fmla="*/ 832 w 832"/>
              <a:gd name="T9" fmla="*/ 740 h 7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32" h="740">
                <a:moveTo>
                  <a:pt x="832" y="0"/>
                </a:moveTo>
                <a:lnTo>
                  <a:pt x="0" y="74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de-DE"/>
          </a:p>
        </p:txBody>
      </p:sp>
      <p:sp>
        <p:nvSpPr>
          <p:cNvPr id="20488" name="Freeform 11"/>
          <p:cNvSpPr>
            <a:spLocks/>
          </p:cNvSpPr>
          <p:nvPr/>
        </p:nvSpPr>
        <p:spPr bwMode="auto">
          <a:xfrm>
            <a:off x="5149850" y="2279650"/>
            <a:ext cx="1511300" cy="1149350"/>
          </a:xfrm>
          <a:custGeom>
            <a:avLst/>
            <a:gdLst>
              <a:gd name="T0" fmla="*/ 2147483647 w 952"/>
              <a:gd name="T1" fmla="*/ 1824593303 h 724"/>
              <a:gd name="T2" fmla="*/ 0 w 952"/>
              <a:gd name="T3" fmla="*/ 0 h 724"/>
              <a:gd name="T4" fmla="*/ 0 60000 65536"/>
              <a:gd name="T5" fmla="*/ 0 60000 65536"/>
              <a:gd name="T6" fmla="*/ 0 w 952"/>
              <a:gd name="T7" fmla="*/ 0 h 724"/>
              <a:gd name="T8" fmla="*/ 952 w 952"/>
              <a:gd name="T9" fmla="*/ 724 h 72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52" h="724">
                <a:moveTo>
                  <a:pt x="952" y="724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de-DE"/>
          </a:p>
        </p:txBody>
      </p:sp>
      <p:sp>
        <p:nvSpPr>
          <p:cNvPr id="20489" name="Freeform 12"/>
          <p:cNvSpPr>
            <a:spLocks/>
          </p:cNvSpPr>
          <p:nvPr/>
        </p:nvSpPr>
        <p:spPr bwMode="auto">
          <a:xfrm>
            <a:off x="1041400" y="4178300"/>
            <a:ext cx="901700" cy="958850"/>
          </a:xfrm>
          <a:custGeom>
            <a:avLst/>
            <a:gdLst>
              <a:gd name="T0" fmla="*/ 1431448532 w 568"/>
              <a:gd name="T1" fmla="*/ 0 h 604"/>
              <a:gd name="T2" fmla="*/ 0 w 568"/>
              <a:gd name="T3" fmla="*/ 1522174157 h 604"/>
              <a:gd name="T4" fmla="*/ 0 60000 65536"/>
              <a:gd name="T5" fmla="*/ 0 60000 65536"/>
              <a:gd name="T6" fmla="*/ 0 w 568"/>
              <a:gd name="T7" fmla="*/ 0 h 604"/>
              <a:gd name="T8" fmla="*/ 568 w 568"/>
              <a:gd name="T9" fmla="*/ 604 h 6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68" h="604">
                <a:moveTo>
                  <a:pt x="568" y="0"/>
                </a:moveTo>
                <a:lnTo>
                  <a:pt x="0" y="60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de-DE"/>
          </a:p>
        </p:txBody>
      </p:sp>
      <p:sp>
        <p:nvSpPr>
          <p:cNvPr id="20490" name="Freeform 14"/>
          <p:cNvSpPr>
            <a:spLocks/>
          </p:cNvSpPr>
          <p:nvPr/>
        </p:nvSpPr>
        <p:spPr bwMode="auto">
          <a:xfrm>
            <a:off x="2990850" y="4178300"/>
            <a:ext cx="1073150" cy="984250"/>
          </a:xfrm>
          <a:custGeom>
            <a:avLst/>
            <a:gdLst>
              <a:gd name="T0" fmla="*/ 1703625803 w 676"/>
              <a:gd name="T1" fmla="*/ 1562496657 h 620"/>
              <a:gd name="T2" fmla="*/ 0 w 676"/>
              <a:gd name="T3" fmla="*/ 0 h 620"/>
              <a:gd name="T4" fmla="*/ 0 60000 65536"/>
              <a:gd name="T5" fmla="*/ 0 60000 65536"/>
              <a:gd name="T6" fmla="*/ 0 w 676"/>
              <a:gd name="T7" fmla="*/ 0 h 620"/>
              <a:gd name="T8" fmla="*/ 676 w 676"/>
              <a:gd name="T9" fmla="*/ 620 h 6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76" h="620">
                <a:moveTo>
                  <a:pt x="676" y="620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de-DE"/>
          </a:p>
        </p:txBody>
      </p:sp>
      <p:sp>
        <p:nvSpPr>
          <p:cNvPr id="20491" name="Text Box 15"/>
          <p:cNvSpPr txBox="1">
            <a:spLocks noChangeArrowheads="1"/>
          </p:cNvSpPr>
          <p:nvPr/>
        </p:nvSpPr>
        <p:spPr bwMode="auto">
          <a:xfrm rot="-2454555">
            <a:off x="2627313" y="2457450"/>
            <a:ext cx="1152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/>
              <a:t>&lt;=0.2322</a:t>
            </a:r>
          </a:p>
        </p:txBody>
      </p:sp>
      <p:sp>
        <p:nvSpPr>
          <p:cNvPr id="20492" name="Rectangle 16"/>
          <p:cNvSpPr>
            <a:spLocks noChangeArrowheads="1"/>
          </p:cNvSpPr>
          <p:nvPr/>
        </p:nvSpPr>
        <p:spPr bwMode="auto">
          <a:xfrm rot="2219917">
            <a:off x="5376863" y="2416175"/>
            <a:ext cx="1016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/>
              <a:t>&gt;0.2322</a:t>
            </a:r>
          </a:p>
        </p:txBody>
      </p:sp>
      <p:sp>
        <p:nvSpPr>
          <p:cNvPr id="20493" name="Rectangle 17"/>
          <p:cNvSpPr>
            <a:spLocks noChangeArrowheads="1"/>
          </p:cNvSpPr>
          <p:nvPr/>
        </p:nvSpPr>
        <p:spPr bwMode="auto">
          <a:xfrm rot="-2797621">
            <a:off x="718344" y="4366419"/>
            <a:ext cx="1162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/>
              <a:t>&lt;=-14503</a:t>
            </a:r>
          </a:p>
        </p:txBody>
      </p:sp>
      <p:sp>
        <p:nvSpPr>
          <p:cNvPr id="20494" name="Rectangle 18"/>
          <p:cNvSpPr>
            <a:spLocks noChangeArrowheads="1"/>
          </p:cNvSpPr>
          <p:nvPr/>
        </p:nvSpPr>
        <p:spPr bwMode="auto">
          <a:xfrm rot="2632013">
            <a:off x="3227388" y="4392613"/>
            <a:ext cx="1028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/>
              <a:t>&gt;-14503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Implementierung in Android</a:t>
            </a:r>
            <a:r>
              <a:rPr lang="de-DE" b="0"/>
              <a:t> </a:t>
            </a:r>
            <a:br>
              <a:rPr lang="de-DE" b="0" dirty="0"/>
            </a:br>
            <a:r>
              <a:rPr lang="de-DE" b="0"/>
              <a:t>Vorgehen</a:t>
            </a:r>
            <a:endParaRPr lang="de-DE" b="0" dirty="0"/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563" y="3416300"/>
            <a:ext cx="6640512" cy="2676525"/>
          </a:xfrm>
        </p:spPr>
        <p:txBody>
          <a:bodyPr/>
          <a:lstStyle/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lang="de-DE" sz="1800"/>
              <a:t>FFT berechnet für 4096 Ausschnitte</a:t>
            </a:r>
          </a:p>
          <a:p>
            <a:pPr marL="644525" lvl="2" indent="-285750">
              <a:lnSpc>
                <a:spcPct val="120000"/>
              </a:lnSpc>
              <a:buFont typeface="Arial" charset="0"/>
              <a:buChar char="•"/>
            </a:pPr>
            <a:r>
              <a:rPr lang="de-DE" sz="1600"/>
              <a:t>alle Werte der FFT summiert </a:t>
            </a:r>
          </a:p>
          <a:p>
            <a:pPr marL="285750" lvl="1" indent="-285750">
              <a:lnSpc>
                <a:spcPct val="120000"/>
              </a:lnSpc>
              <a:buFont typeface="Arial" charset="0"/>
              <a:buChar char="•"/>
            </a:pPr>
            <a:r>
              <a:rPr lang="de-DE" sz="1800" b="1"/>
              <a:t>FeatureDetector</a:t>
            </a:r>
            <a:r>
              <a:rPr lang="de-DE" sz="1800"/>
              <a:t> schneidet relevanten Bereich der FFT-Summen heraus</a:t>
            </a:r>
            <a:r>
              <a:rPr lang="de-DE"/>
              <a:t> </a:t>
            </a:r>
          </a:p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lang="de-DE" sz="1800" b="1"/>
              <a:t>FeatureExtractor</a:t>
            </a:r>
            <a:r>
              <a:rPr lang="de-DE" sz="1800"/>
              <a:t> ermittelt relevante Features </a:t>
            </a:r>
          </a:p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lang="de-DE" sz="1800" b="1"/>
              <a:t>FeatureProcessor</a:t>
            </a:r>
            <a:r>
              <a:rPr lang="de-DE" sz="1800"/>
              <a:t> überprüft einzelnen Gestures auf passen zu den Features  </a:t>
            </a:r>
            <a:r>
              <a:rPr lang="de-DE" sz="1800">
                <a:sym typeface="Wingdings" pitchFamily="2" charset="2"/>
              </a:rPr>
              <a:t></a:t>
            </a:r>
            <a:r>
              <a:rPr lang="de-DE" sz="1800"/>
              <a:t> sendet Toast</a:t>
            </a:r>
          </a:p>
        </p:txBody>
      </p:sp>
      <p:sp>
        <p:nvSpPr>
          <p:cNvPr id="2" name="Rechteck 1"/>
          <p:cNvSpPr/>
          <p:nvPr/>
        </p:nvSpPr>
        <p:spPr>
          <a:xfrm>
            <a:off x="1258888" y="2119313"/>
            <a:ext cx="3313112" cy="5048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4587875" y="2119313"/>
            <a:ext cx="3311525" cy="50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2916238" y="2205038"/>
            <a:ext cx="3311525" cy="50323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4582" name="Textfeld 6"/>
          <p:cNvSpPr txBox="1">
            <a:spLocks noChangeArrowheads="1"/>
          </p:cNvSpPr>
          <p:nvPr/>
        </p:nvSpPr>
        <p:spPr bwMode="auto">
          <a:xfrm>
            <a:off x="360363" y="1628775"/>
            <a:ext cx="24114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/>
              <a:t>Audiostream:</a:t>
            </a:r>
          </a:p>
        </p:txBody>
      </p:sp>
      <p:sp>
        <p:nvSpPr>
          <p:cNvPr id="8" name="Rechteck 7"/>
          <p:cNvSpPr/>
          <p:nvPr/>
        </p:nvSpPr>
        <p:spPr>
          <a:xfrm>
            <a:off x="3059113" y="2300288"/>
            <a:ext cx="73025" cy="57626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3132138" y="2303463"/>
            <a:ext cx="71437" cy="57626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3203575" y="2303463"/>
            <a:ext cx="73025" cy="57626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3276600" y="2300288"/>
            <a:ext cx="71438" cy="57626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3348038" y="2300288"/>
            <a:ext cx="71437" cy="57626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3419475" y="2309813"/>
            <a:ext cx="57150" cy="56991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3492500" y="2300288"/>
            <a:ext cx="71438" cy="57626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3563938" y="2303463"/>
            <a:ext cx="71437" cy="576262"/>
          </a:xfrm>
          <a:prstGeom prst="rect">
            <a:avLst/>
          </a:prstGeom>
          <a:solidFill>
            <a:schemeClr val="accent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4591" name="Textfeld 8"/>
          <p:cNvSpPr txBox="1">
            <a:spLocks noChangeArrowheads="1"/>
          </p:cNvSpPr>
          <p:nvPr/>
        </p:nvSpPr>
        <p:spPr bwMode="auto">
          <a:xfrm>
            <a:off x="2951163" y="2914650"/>
            <a:ext cx="7207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/>
              <a:t>FFTs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625" y="2914650"/>
            <a:ext cx="1514475" cy="1152525"/>
          </a:xfrm>
          <a:prstGeom prst="rect">
            <a:avLst/>
          </a:prstGeom>
        </p:spPr>
      </p:pic>
      <p:sp>
        <p:nvSpPr>
          <p:cNvPr id="7" name="Pfeil nach links 6"/>
          <p:cNvSpPr/>
          <p:nvPr/>
        </p:nvSpPr>
        <p:spPr>
          <a:xfrm>
            <a:off x="7359756" y="3311753"/>
            <a:ext cx="270489" cy="131411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Pfeil nach links 19"/>
          <p:cNvSpPr/>
          <p:nvPr/>
        </p:nvSpPr>
        <p:spPr>
          <a:xfrm rot="10860000">
            <a:off x="6864882" y="3311753"/>
            <a:ext cx="270489" cy="131411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274</Words>
  <Application>Microsoft Office PowerPoint</Application>
  <PresentationFormat>Bildschirmpräsentation (4:3)</PresentationFormat>
  <Paragraphs>107</Paragraphs>
  <Slides>16</Slides>
  <Notes>16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Präsentationsvorlage_BWL9</vt:lpstr>
      <vt:lpstr>Impulse Response Control via Smartphone </vt:lpstr>
      <vt:lpstr>Agenda</vt:lpstr>
      <vt:lpstr>Impulserkennung durch Frequenzanalyse</vt:lpstr>
      <vt:lpstr>Vorgehensweise: Analyse der Gesten </vt:lpstr>
      <vt:lpstr>Vorgehensweise: Analyse der Gesten</vt:lpstr>
      <vt:lpstr>Vorgehensweise: Analyse der Gesten</vt:lpstr>
      <vt:lpstr>Entwicklung des Algorithmus</vt:lpstr>
      <vt:lpstr>Entwicklung des Algorithmus </vt:lpstr>
      <vt:lpstr>Implementierung in Android  Vorgehen</vt:lpstr>
      <vt:lpstr>Implementierung in Android Screenshots</vt:lpstr>
      <vt:lpstr>Implementierung in Android Entscheidungsbaum</vt:lpstr>
      <vt:lpstr>Problematik</vt:lpstr>
      <vt:lpstr>Problematik Ergebnismatrix</vt:lpstr>
      <vt:lpstr>Präsentation der aktuellen Anwendung</vt:lpstr>
      <vt:lpstr>Ausblick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Ehsan</cp:lastModifiedBy>
  <cp:revision>95</cp:revision>
  <dcterms:created xsi:type="dcterms:W3CDTF">2009-12-23T09:42:49Z</dcterms:created>
  <dcterms:modified xsi:type="dcterms:W3CDTF">2016-01-27T13:19:30Z</dcterms:modified>
</cp:coreProperties>
</file>