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5" r:id="rId4"/>
    <p:sldId id="266" r:id="rId5"/>
    <p:sldId id="269" r:id="rId6"/>
    <p:sldId id="268" r:id="rId7"/>
    <p:sldId id="263" r:id="rId8"/>
    <p:sldId id="264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96" autoAdjust="0"/>
    <p:restoredTop sz="91188" autoAdjust="0"/>
  </p:normalViewPr>
  <p:slideViewPr>
    <p:cSldViewPr snapToObjects="1">
      <p:cViewPr varScale="1">
        <p:scale>
          <a:sx n="61" d="100"/>
          <a:sy n="61" d="100"/>
        </p:scale>
        <p:origin x="17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9E2BA169-B9E2-49F6-9B0E-5A6D8C2E7D87}" type="datetime4">
              <a:rPr lang="de-DE"/>
              <a:pPr>
                <a:defRPr/>
              </a:pPr>
              <a:t>3. November 2015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  <a:fld id="{3DACB1E7-E435-4C27-B98F-356D2E74755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11270" name="Picture 6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340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611810B7-7C00-4132-B03B-0A6543BF8C48}" type="datetime4">
              <a:rPr lang="de-DE"/>
              <a:pPr>
                <a:defRPr/>
              </a:pPr>
              <a:t>3. November 2015</a:t>
            </a:fld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  <a:fld id="{8EEFE68C-F6CD-478F-B855-A0FF0BF906B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  <a:defRPr/>
            </a:pPr>
            <a:endParaRPr lang="de-DE" sz="1000" b="1">
              <a:latin typeface="Stafford" pitchFamily="2" charset="0"/>
              <a:cs typeface="+mn-cs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4939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gd.fhg.de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>
              <a:cs typeface="+mn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cs typeface="+mn-cs"/>
            </a:endParaRPr>
          </a:p>
        </p:txBody>
      </p:sp>
      <p:pic>
        <p:nvPicPr>
          <p:cNvPr id="6" name="Picture 9" descr="tud_logo"/>
          <p:cNvPicPr>
            <a:picLocks noChangeAspect="1" noChangeArrowheads="1"/>
          </p:cNvPicPr>
          <p:nvPr/>
        </p:nvPicPr>
        <p:blipFill>
          <a:blip r:embed="rId2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52413" y="635793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" name="Fußzeilenplatzhalter 3"/>
          <p:cNvSpPr txBox="1">
            <a:spLocks/>
          </p:cNvSpPr>
          <p:nvPr userDrawn="1"/>
        </p:nvSpPr>
        <p:spPr>
          <a:xfrm>
            <a:off x="252413" y="6489700"/>
            <a:ext cx="4967287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482C5-58E3-4583-8C64-AB4EA00E1990}" type="datetime1">
              <a:rPr lang="de-DE" sz="1000" smtClean="0">
                <a:latin typeface="+mn-lt"/>
                <a:cs typeface="Tahoma" pitchFamily="34" charset="0"/>
              </a:rPr>
              <a:pPr>
                <a:defRPr/>
              </a:pPr>
              <a:t>03.11.2015</a:t>
            </a:fld>
            <a:r>
              <a:rPr lang="de-DE" sz="1000" dirty="0" smtClean="0">
                <a:latin typeface="+mn-lt"/>
                <a:cs typeface="Tahoma" pitchFamily="34" charset="0"/>
              </a:rPr>
              <a:t>  |  Fachbereich Informatik  |  Fraunhofer IGD   |  </a:t>
            </a:r>
            <a:fld id="{C16BFC11-3DDA-4DE2-8DA8-CA3CE136AC17}" type="slidenum">
              <a:rPr lang="de-DE" sz="1000" smtClean="0">
                <a:latin typeface="+mn-lt"/>
                <a:cs typeface="Tahoma" pitchFamily="34" charset="0"/>
              </a:rPr>
              <a:pPr>
                <a:defRPr/>
              </a:pPr>
              <a:t>‹Nr.›</a:t>
            </a:fld>
            <a:endParaRPr lang="de-DE" sz="1000" dirty="0" smtClean="0">
              <a:latin typeface="+mn-lt"/>
              <a:cs typeface="Tahoma" pitchFamily="34" charset="0"/>
            </a:endParaRPr>
          </a:p>
          <a:p>
            <a:pPr>
              <a:defRPr/>
            </a:pPr>
            <a:endParaRPr lang="de-DE" sz="1000" dirty="0">
              <a:latin typeface="+mn-lt"/>
              <a:cs typeface="Tahoma" pitchFamily="34" charset="0"/>
            </a:endParaRPr>
          </a:p>
        </p:txBody>
      </p:sp>
      <p:pic>
        <p:nvPicPr>
          <p:cNvPr id="11" name="Picture 2" descr="Logo des Fraunhofer Institut für Graphische Datenverarbeitung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708775" y="6381750"/>
            <a:ext cx="11509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 descr=" Bild in Originalgröße anzeigen  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859713" y="6381750"/>
            <a:ext cx="124936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t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igd.fhg.de/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363" y="1619250"/>
            <a:ext cx="664051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0" name="Picture 9" descr="tud_logo"/>
          <p:cNvPicPr>
            <a:picLocks noChangeAspect="1" noChangeArrowheads="1"/>
          </p:cNvPicPr>
          <p:nvPr/>
        </p:nvPicPr>
        <p:blipFill>
          <a:blip r:embed="rId10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3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2" name="Fußzeilenplatzhalter 3"/>
          <p:cNvSpPr txBox="1">
            <a:spLocks/>
          </p:cNvSpPr>
          <p:nvPr userDrawn="1"/>
        </p:nvSpPr>
        <p:spPr>
          <a:xfrm>
            <a:off x="252413" y="6489700"/>
            <a:ext cx="4967287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482C5-58E3-4583-8C64-AB4EA00E1990}" type="datetime1">
              <a:rPr lang="de-DE" sz="1000" smtClean="0">
                <a:latin typeface="+mn-lt"/>
                <a:cs typeface="Tahoma" pitchFamily="34" charset="0"/>
              </a:rPr>
              <a:pPr>
                <a:defRPr/>
              </a:pPr>
              <a:t>03.11.2015</a:t>
            </a:fld>
            <a:r>
              <a:rPr lang="de-DE" sz="1000" dirty="0" smtClean="0">
                <a:latin typeface="+mn-lt"/>
                <a:cs typeface="Tahoma" pitchFamily="34" charset="0"/>
              </a:rPr>
              <a:t>  |  Fachbereich Informatik  |  Fraunhofer IGD   |  </a:t>
            </a:r>
            <a:fld id="{44E193F0-CE3C-4CDD-B4DA-CA7623305D70}" type="slidenum">
              <a:rPr lang="de-DE" sz="1000" smtClean="0">
                <a:latin typeface="+mn-lt"/>
                <a:cs typeface="Tahoma" pitchFamily="34" charset="0"/>
              </a:rPr>
              <a:pPr>
                <a:defRPr/>
              </a:pPr>
              <a:t>‹Nr.›</a:t>
            </a:fld>
            <a:endParaRPr lang="de-DE" sz="1000" dirty="0" smtClean="0">
              <a:latin typeface="+mn-lt"/>
              <a:cs typeface="Tahoma" pitchFamily="34" charset="0"/>
            </a:endParaRPr>
          </a:p>
          <a:p>
            <a:pPr>
              <a:defRPr/>
            </a:pPr>
            <a:endParaRPr lang="de-DE" sz="1000" dirty="0">
              <a:latin typeface="+mn-lt"/>
              <a:cs typeface="Tahoma" pitchFamily="34" charset="0"/>
            </a:endParaRPr>
          </a:p>
        </p:txBody>
      </p:sp>
      <p:pic>
        <p:nvPicPr>
          <p:cNvPr id="1035" name="Picture 2" descr="Logo des Fraunhofer Institut für Graphische Datenverarbeitung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6708775" y="6381750"/>
            <a:ext cx="11509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" descr=" Bild in Originalgröße anzeigen  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859713" y="6381750"/>
            <a:ext cx="124936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fontAlgn="base">
        <a:lnSpc>
          <a:spcPct val="130000"/>
        </a:lnSpc>
        <a:spcBef>
          <a:spcPts val="200"/>
        </a:spcBef>
        <a:spcAft>
          <a:spcPts val="225"/>
        </a:spcAft>
        <a:buFont typeface="Wingdings" pitchFamily="2" charset="2"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fontAlgn="base">
        <a:lnSpc>
          <a:spcPct val="130000"/>
        </a:lnSpc>
        <a:spcBef>
          <a:spcPts val="200"/>
        </a:spcBef>
        <a:spcAft>
          <a:spcPts val="225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fontAlgn="base">
        <a:lnSpc>
          <a:spcPct val="130000"/>
        </a:lnSpc>
        <a:spcBef>
          <a:spcPts val="200"/>
        </a:spcBef>
        <a:spcAft>
          <a:spcPts val="225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fontAlgn="base">
        <a:lnSpc>
          <a:spcPct val="130000"/>
        </a:lnSpc>
        <a:spcBef>
          <a:spcPts val="200"/>
        </a:spcBef>
        <a:spcAft>
          <a:spcPts val="225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fontAlgn="base">
        <a:lnSpc>
          <a:spcPct val="130000"/>
        </a:lnSpc>
        <a:spcBef>
          <a:spcPts val="200"/>
        </a:spcBef>
        <a:spcAft>
          <a:spcPts val="225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el 2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00" cy="1787525"/>
          </a:xfrm>
        </p:spPr>
        <p:txBody>
          <a:bodyPr/>
          <a:lstStyle/>
          <a:p>
            <a:r>
              <a:rPr lang="de-DE" smtClean="0"/>
              <a:t>Impulse Response Control via Smartphone</a:t>
            </a:r>
            <a:r>
              <a:rPr lang="de-DE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/>
          <a:srcRect l="58160" t="44514" r="32872" b="27742"/>
          <a:stretch>
            <a:fillRect/>
          </a:stretch>
        </p:blipFill>
        <p:spPr bwMode="auto">
          <a:xfrm>
            <a:off x="5708650" y="5683250"/>
            <a:ext cx="1292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feld 3"/>
          <p:cNvSpPr txBox="1"/>
          <p:nvPr/>
        </p:nvSpPr>
        <p:spPr>
          <a:xfrm>
            <a:off x="4786313" y="6127750"/>
            <a:ext cx="432276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>
                <a:cs typeface="+mn-cs"/>
              </a:rPr>
              <a:t>http://ecx.images-amazon.com/images/I/41uD9F8WFxL._SY355_.jpg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636912"/>
            <a:ext cx="5227564" cy="32832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Agenda</a:t>
            </a:r>
          </a:p>
        </p:txBody>
      </p:sp>
      <p:sp>
        <p:nvSpPr>
          <p:cNvPr id="13314" name="Inhaltsplatzhalter 2"/>
          <p:cNvSpPr>
            <a:spLocks noGrp="1"/>
          </p:cNvSpPr>
          <p:nvPr>
            <p:ph idx="1"/>
          </p:nvPr>
        </p:nvSpPr>
        <p:spPr>
          <a:xfrm>
            <a:off x="360363" y="1757363"/>
            <a:ext cx="6823075" cy="4479925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de-DE" smtClean="0"/>
              <a:t>Gruppenvorstellung	</a:t>
            </a:r>
          </a:p>
          <a:p>
            <a:pPr marL="342900" indent="-342900">
              <a:buFont typeface="Arial" charset="0"/>
              <a:buChar char="•"/>
            </a:pPr>
            <a:r>
              <a:rPr lang="de-DE" smtClean="0"/>
              <a:t>Impulseerkennung durch Frequenzanalyse</a:t>
            </a:r>
          </a:p>
          <a:p>
            <a:pPr marL="342900" indent="-342900">
              <a:buFont typeface="Arial" charset="0"/>
              <a:buChar char="•"/>
            </a:pPr>
            <a:r>
              <a:rPr lang="de-DE" smtClean="0"/>
              <a:t>Anwendungsszenario</a:t>
            </a:r>
          </a:p>
          <a:p>
            <a:pPr marL="342900" indent="-342900">
              <a:buFont typeface="Arial" charset="0"/>
              <a:buChar char="•"/>
            </a:pPr>
            <a:r>
              <a:rPr lang="de-DE" smtClean="0"/>
              <a:t>Verwendete Technik</a:t>
            </a:r>
          </a:p>
          <a:p>
            <a:pPr marL="342900" indent="-342900">
              <a:buFont typeface="Arial" charset="0"/>
              <a:buChar char="•"/>
            </a:pPr>
            <a:r>
              <a:rPr lang="de-DE" smtClean="0"/>
              <a:t>Zeitlicher Rahmen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Gruppenvorstellung</a:t>
            </a:r>
          </a:p>
        </p:txBody>
      </p:sp>
      <p:sp>
        <p:nvSpPr>
          <p:cNvPr id="14338" name="Inhaltsplatzhalter 2"/>
          <p:cNvSpPr>
            <a:spLocks noGrp="1"/>
          </p:cNvSpPr>
          <p:nvPr>
            <p:ph idx="1"/>
          </p:nvPr>
        </p:nvSpPr>
        <p:spPr>
          <a:xfrm>
            <a:off x="360363" y="1619250"/>
            <a:ext cx="6823075" cy="4479925"/>
          </a:xfrm>
        </p:spPr>
        <p:txBody>
          <a:bodyPr/>
          <a:lstStyle/>
          <a:p>
            <a:r>
              <a:rPr lang="de-DE" dirty="0"/>
              <a:t>Zahra </a:t>
            </a:r>
            <a:r>
              <a:rPr lang="de-DE" dirty="0" err="1"/>
              <a:t>Fardhosseini</a:t>
            </a:r>
            <a:r>
              <a:rPr lang="de-DE" dirty="0"/>
              <a:t> (</a:t>
            </a:r>
            <a:r>
              <a:rPr lang="de-DE" dirty="0" smtClean="0"/>
              <a:t>Masterstudentin </a:t>
            </a:r>
            <a:r>
              <a:rPr lang="de-DE" dirty="0"/>
              <a:t>Informatik)</a:t>
            </a:r>
          </a:p>
          <a:p>
            <a:endParaRPr lang="de-DE" dirty="0"/>
          </a:p>
          <a:p>
            <a:r>
              <a:rPr lang="de-DE" dirty="0" smtClean="0"/>
              <a:t>Marc Niedermeier (Masterstudent Wirtschaftsinformatik)</a:t>
            </a:r>
          </a:p>
          <a:p>
            <a:endParaRPr lang="de-DE" dirty="0" smtClean="0"/>
          </a:p>
          <a:p>
            <a:r>
              <a:rPr lang="de-DE" dirty="0" err="1" smtClean="0"/>
              <a:t>Biying</a:t>
            </a:r>
            <a:r>
              <a:rPr lang="de-DE" dirty="0" smtClean="0"/>
              <a:t> </a:t>
            </a:r>
            <a:r>
              <a:rPr lang="de-DE" dirty="0" smtClean="0"/>
              <a:t>Fu (</a:t>
            </a:r>
            <a:r>
              <a:rPr lang="de-DE" dirty="0" err="1" smtClean="0"/>
              <a:t>AmbI</a:t>
            </a:r>
            <a:r>
              <a:rPr lang="de-DE" dirty="0" smtClean="0"/>
              <a:t>-Tutorin)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Impulserkennung durch Frequenzanalyse</a:t>
            </a:r>
          </a:p>
        </p:txBody>
      </p:sp>
      <p:sp>
        <p:nvSpPr>
          <p:cNvPr id="15362" name="Inhaltsplatzhalter 2"/>
          <p:cNvSpPr>
            <a:spLocks noGrp="1"/>
          </p:cNvSpPr>
          <p:nvPr>
            <p:ph idx="1"/>
          </p:nvPr>
        </p:nvSpPr>
        <p:spPr>
          <a:xfrm>
            <a:off x="341313" y="1619250"/>
            <a:ext cx="8047037" cy="4479925"/>
          </a:xfrm>
        </p:spPr>
        <p:txBody>
          <a:bodyPr/>
          <a:lstStyle/>
          <a:p>
            <a:r>
              <a:rPr lang="de-DE" dirty="0" smtClean="0"/>
              <a:t>Impulserkennung durch Android Framework (Knock, Touch, …)</a:t>
            </a:r>
          </a:p>
          <a:p>
            <a:r>
              <a:rPr lang="de-DE" dirty="0" smtClean="0"/>
              <a:t>Dies geschieht in 3 Schritten:</a:t>
            </a:r>
          </a:p>
          <a:p>
            <a:endParaRPr lang="de-DE" dirty="0" smtClean="0"/>
          </a:p>
          <a:p>
            <a:pPr marL="742950" lvl="1" indent="-285750"/>
            <a:r>
              <a:rPr lang="de-DE" dirty="0" smtClean="0"/>
              <a:t>Signal Processing</a:t>
            </a:r>
          </a:p>
          <a:p>
            <a:pPr marL="742950" lvl="1" indent="-285750"/>
            <a:endParaRPr lang="de-DE" dirty="0" smtClean="0"/>
          </a:p>
          <a:p>
            <a:pPr marL="742950" lvl="1" indent="-285750"/>
            <a:r>
              <a:rPr lang="de-DE" dirty="0" smtClean="0"/>
              <a:t>Feature </a:t>
            </a:r>
            <a:r>
              <a:rPr lang="de-DE" dirty="0" err="1" smtClean="0"/>
              <a:t>Construction</a:t>
            </a:r>
            <a:endParaRPr lang="de-DE" dirty="0" smtClean="0"/>
          </a:p>
          <a:p>
            <a:pPr marL="742950" lvl="1" indent="-285750"/>
            <a:endParaRPr lang="de-DE" dirty="0" smtClean="0"/>
          </a:p>
          <a:p>
            <a:pPr marL="742950" lvl="1" indent="-285750"/>
            <a:r>
              <a:rPr lang="de-DE" dirty="0" smtClean="0"/>
              <a:t>Feature Processing</a:t>
            </a:r>
          </a:p>
        </p:txBody>
      </p:sp>
      <p:pic>
        <p:nvPicPr>
          <p:cNvPr id="15365" name="Picture 5" descr="Feature Process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6500" y="4659313"/>
            <a:ext cx="2554288" cy="1439862"/>
          </a:xfrm>
          <a:prstGeom prst="rect">
            <a:avLst/>
          </a:prstGeom>
          <a:noFill/>
        </p:spPr>
      </p:pic>
      <p:pic>
        <p:nvPicPr>
          <p:cNvPr id="15366" name="Picture 6" descr="Signal Process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6500" y="2552700"/>
            <a:ext cx="2554288" cy="1446213"/>
          </a:xfrm>
          <a:prstGeom prst="rect">
            <a:avLst/>
          </a:prstGeom>
          <a:noFill/>
        </p:spPr>
      </p:pic>
      <p:pic>
        <p:nvPicPr>
          <p:cNvPr id="15367" name="Picture 7" descr="Feature Constructi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00788" y="3429000"/>
            <a:ext cx="2554287" cy="1536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Anwendungsszenario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4057" y="2124057"/>
            <a:ext cx="2699831" cy="728879"/>
          </a:xfrm>
        </p:spPr>
        <p:txBody>
          <a:bodyPr/>
          <a:lstStyle/>
          <a:p>
            <a:r>
              <a:rPr lang="de-DE" sz="2400" dirty="0" smtClean="0"/>
              <a:t>Home Automation</a:t>
            </a:r>
            <a:endParaRPr lang="de-DE" sz="24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916832"/>
            <a:ext cx="3518535" cy="2341788"/>
          </a:xfrm>
          <a:prstGeom prst="rect">
            <a:avLst/>
          </a:prstGeom>
        </p:spPr>
      </p:pic>
      <p:pic>
        <p:nvPicPr>
          <p:cNvPr id="1028" name="Picture 4" descr="http://latimesblogs.latimes.com/.a/6a00d8341c630a53ef0147e193cbc9970b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94" y="3501008"/>
            <a:ext cx="3832501" cy="215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788024" y="486916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Steuerung von </a:t>
            </a:r>
            <a:r>
              <a:rPr lang="de-DE" sz="2400" dirty="0" err="1" smtClean="0"/>
              <a:t>Wearables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864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Verwendete Technik</a:t>
            </a:r>
          </a:p>
        </p:txBody>
      </p:sp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60363" y="1619250"/>
            <a:ext cx="6823075" cy="4479925"/>
          </a:xfrm>
        </p:spPr>
        <p:txBody>
          <a:bodyPr/>
          <a:lstStyle/>
          <a:p>
            <a:r>
              <a:rPr lang="de-DE" dirty="0" smtClean="0"/>
              <a:t>  Hardware </a:t>
            </a:r>
          </a:p>
          <a:p>
            <a:pPr marL="742950" lvl="1" indent="-285750"/>
            <a:r>
              <a:rPr lang="de-DE" dirty="0" smtClean="0"/>
              <a:t>  </a:t>
            </a:r>
            <a:r>
              <a:rPr lang="de-DE" dirty="0" smtClean="0"/>
              <a:t>Android-Smartphone </a:t>
            </a:r>
            <a:endParaRPr lang="de-DE" dirty="0" smtClean="0"/>
          </a:p>
          <a:p>
            <a:r>
              <a:rPr lang="de-DE" dirty="0" smtClean="0"/>
              <a:t>  </a:t>
            </a:r>
            <a:endParaRPr lang="de-DE" dirty="0" smtClean="0"/>
          </a:p>
          <a:p>
            <a:r>
              <a:rPr lang="de-DE" dirty="0"/>
              <a:t>	</a:t>
            </a:r>
            <a:r>
              <a:rPr lang="de-DE" dirty="0" smtClean="0"/>
              <a:t>Software</a:t>
            </a:r>
            <a:r>
              <a:rPr lang="de-DE" dirty="0" smtClean="0"/>
              <a:t>: </a:t>
            </a:r>
          </a:p>
          <a:p>
            <a:pPr marL="742950" lvl="1" indent="-285750"/>
            <a:r>
              <a:rPr lang="de-DE" dirty="0" smtClean="0"/>
              <a:t>Android Studio</a:t>
            </a:r>
          </a:p>
          <a:p>
            <a:pPr marL="742950" lvl="1" indent="-285750"/>
            <a:endParaRPr lang="de-DE" dirty="0" smtClean="0"/>
          </a:p>
          <a:p>
            <a:pPr marL="742950" lvl="1" indent="-285750"/>
            <a:r>
              <a:rPr lang="de-DE" dirty="0" err="1" smtClean="0"/>
              <a:t>Weka</a:t>
            </a:r>
            <a:r>
              <a:rPr lang="de-DE" dirty="0" smtClean="0"/>
              <a:t> </a:t>
            </a:r>
          </a:p>
          <a:p>
            <a:pPr marL="742950" lvl="1" indent="-285750"/>
            <a:endParaRPr lang="de-DE" dirty="0" smtClean="0"/>
          </a:p>
          <a:p>
            <a:pPr marL="742950" lvl="1" indent="-285750"/>
            <a:r>
              <a:rPr lang="de-DE" dirty="0" err="1" smtClean="0"/>
              <a:t>MatLab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1026" name="Picture 2" descr="https://upload.wikimedia.org/wikipedia/commons/0/07/Weka_(software)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442" y="4149080"/>
            <a:ext cx="18859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heckstyle-addons.thomasjensen.com/images/android-stud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76" y="3248669"/>
            <a:ext cx="2410208" cy="97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openit.com/wp-content/uploads/2015/05/MATLAB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960" y="5027637"/>
            <a:ext cx="2842256" cy="107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Zeitlicher Rahmen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358775" y="3644900"/>
            <a:ext cx="8461375" cy="7938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116013" y="3141663"/>
            <a:ext cx="0" cy="503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36" name="Textfeld 11"/>
          <p:cNvSpPr txBox="1">
            <a:spLocks noChangeArrowheads="1"/>
          </p:cNvSpPr>
          <p:nvPr/>
        </p:nvSpPr>
        <p:spPr bwMode="auto">
          <a:xfrm>
            <a:off x="-46038" y="2420938"/>
            <a:ext cx="23860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/>
              <a:t>4.11.15</a:t>
            </a:r>
          </a:p>
          <a:p>
            <a:pPr algn="ctr"/>
            <a:r>
              <a:rPr lang="de-DE"/>
              <a:t>Präsentation Themen</a:t>
            </a:r>
          </a:p>
        </p:txBody>
      </p:sp>
      <p:sp>
        <p:nvSpPr>
          <p:cNvPr id="18437" name="Textfeld 16"/>
          <p:cNvSpPr txBox="1">
            <a:spLocks noChangeArrowheads="1"/>
          </p:cNvSpPr>
          <p:nvPr/>
        </p:nvSpPr>
        <p:spPr bwMode="auto">
          <a:xfrm>
            <a:off x="7092950" y="4222750"/>
            <a:ext cx="18637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/>
              <a:t>27.1.15</a:t>
            </a:r>
          </a:p>
          <a:p>
            <a:pPr algn="ctr"/>
            <a:r>
              <a:rPr lang="de-DE"/>
              <a:t>Endpräsentation</a:t>
            </a:r>
          </a:p>
        </p:txBody>
      </p:sp>
      <p:sp>
        <p:nvSpPr>
          <p:cNvPr id="18438" name="Textfeld 17"/>
          <p:cNvSpPr txBox="1">
            <a:spLocks noChangeArrowheads="1"/>
          </p:cNvSpPr>
          <p:nvPr/>
        </p:nvSpPr>
        <p:spPr bwMode="auto">
          <a:xfrm>
            <a:off x="4067175" y="4221163"/>
            <a:ext cx="24288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/>
              <a:t>2.12.15 </a:t>
            </a:r>
          </a:p>
          <a:p>
            <a:pPr algn="ctr"/>
            <a:r>
              <a:rPr lang="de-DE"/>
              <a:t>Zwischenpräsentation</a:t>
            </a:r>
          </a:p>
        </p:txBody>
      </p:sp>
      <p:sp>
        <p:nvSpPr>
          <p:cNvPr id="18439" name="Textfeld 19"/>
          <p:cNvSpPr txBox="1">
            <a:spLocks noChangeArrowheads="1"/>
          </p:cNvSpPr>
          <p:nvPr/>
        </p:nvSpPr>
        <p:spPr bwMode="auto">
          <a:xfrm>
            <a:off x="3403600" y="2420938"/>
            <a:ext cx="1841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de-DE"/>
          </a:p>
          <a:p>
            <a:pPr algn="ctr"/>
            <a:endParaRPr lang="de-DE"/>
          </a:p>
        </p:txBody>
      </p:sp>
      <p:cxnSp>
        <p:nvCxnSpPr>
          <p:cNvPr id="21" name="Gerade Verbindung 20"/>
          <p:cNvCxnSpPr/>
          <p:nvPr/>
        </p:nvCxnSpPr>
        <p:spPr>
          <a:xfrm>
            <a:off x="2200275" y="3652838"/>
            <a:ext cx="0" cy="504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3708400" y="3149600"/>
            <a:ext cx="0" cy="503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5292725" y="3644900"/>
            <a:ext cx="0" cy="504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6659563" y="3141663"/>
            <a:ext cx="0" cy="503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8027988" y="3652838"/>
            <a:ext cx="0" cy="504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46" name="Rectangle 14"/>
          <p:cNvSpPr>
            <a:spLocks noChangeArrowheads="1"/>
          </p:cNvSpPr>
          <p:nvPr/>
        </p:nvSpPr>
        <p:spPr bwMode="auto">
          <a:xfrm rot="10800000" flipV="1">
            <a:off x="1095375" y="4157663"/>
            <a:ext cx="2206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de-DE"/>
              <a:t>         11.11.15</a:t>
            </a:r>
          </a:p>
          <a:p>
            <a:r>
              <a:rPr lang="de-DE"/>
              <a:t>Signal Processing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 rot="10800000" flipV="1">
            <a:off x="2484438" y="2500313"/>
            <a:ext cx="2206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de-DE"/>
              <a:t>         25.11.15</a:t>
            </a:r>
          </a:p>
          <a:p>
            <a:r>
              <a:rPr lang="de-DE"/>
              <a:t>        Extraction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 rot="10800000" flipV="1">
            <a:off x="5556250" y="2508250"/>
            <a:ext cx="2206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de-DE"/>
              <a:t>         15.12.15</a:t>
            </a:r>
          </a:p>
          <a:p>
            <a:r>
              <a:rPr lang="de-DE"/>
              <a:t>       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smtClean="0"/>
          </a:p>
        </p:txBody>
      </p:sp>
      <p:sp>
        <p:nvSpPr>
          <p:cNvPr id="19458" name="Inhaltsplatzhalter 2"/>
          <p:cNvSpPr>
            <a:spLocks noGrp="1"/>
          </p:cNvSpPr>
          <p:nvPr>
            <p:ph idx="1"/>
          </p:nvPr>
        </p:nvSpPr>
        <p:spPr>
          <a:xfrm>
            <a:off x="358775" y="2708275"/>
            <a:ext cx="8534400" cy="3390900"/>
          </a:xfrm>
        </p:spPr>
        <p:txBody>
          <a:bodyPr/>
          <a:lstStyle/>
          <a:p>
            <a:r>
              <a:rPr lang="de-DE" sz="4000" smtClean="0"/>
              <a:t>Vielen Dank für die Aufmerksamkeit.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97</Words>
  <Application>Microsoft Office PowerPoint</Application>
  <PresentationFormat>Bildschirmpräsentation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Bitstream Charter</vt:lpstr>
      <vt:lpstr>Stafford</vt:lpstr>
      <vt:lpstr>Tahoma</vt:lpstr>
      <vt:lpstr>Wingdings</vt:lpstr>
      <vt:lpstr>Präsentationsvorlage_BWL9</vt:lpstr>
      <vt:lpstr>Impulse Response Control via Smartphone </vt:lpstr>
      <vt:lpstr>Agenda</vt:lpstr>
      <vt:lpstr>Gruppenvorstellung</vt:lpstr>
      <vt:lpstr>Impulserkennung durch Frequenzanalyse</vt:lpstr>
      <vt:lpstr>Anwendungsszenario</vt:lpstr>
      <vt:lpstr>Verwendete Technik</vt:lpstr>
      <vt:lpstr>Zeitlicher Rahmen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Marc Niedermeier</cp:lastModifiedBy>
  <cp:revision>51</cp:revision>
  <dcterms:created xsi:type="dcterms:W3CDTF">2009-12-23T09:42:49Z</dcterms:created>
  <dcterms:modified xsi:type="dcterms:W3CDTF">2015-11-03T21:50:44Z</dcterms:modified>
</cp:coreProperties>
</file>