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6" r:id="rId4"/>
    <p:sldId id="267" r:id="rId5"/>
    <p:sldId id="274" r:id="rId6"/>
    <p:sldId id="268" r:id="rId7"/>
    <p:sldId id="275" r:id="rId8"/>
    <p:sldId id="271" r:id="rId9"/>
    <p:sldId id="269" r:id="rId10"/>
    <p:sldId id="272" r:id="rId11"/>
    <p:sldId id="273" r:id="rId12"/>
    <p:sldId id="264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, Biying" initials="FB" lastIdx="4" clrIdx="0">
    <p:extLst>
      <p:ext uri="{19B8F6BF-5375-455C-9EA6-DF929625EA0E}">
        <p15:presenceInfo xmlns:p15="http://schemas.microsoft.com/office/powerpoint/2012/main" userId="S-1-5-21-527237240-1580436667-1957994488-213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6" autoAdjust="0"/>
    <p:restoredTop sz="91188" autoAdjust="0"/>
  </p:normalViewPr>
  <p:slideViewPr>
    <p:cSldViewPr snapToObjects="1">
      <p:cViewPr>
        <p:scale>
          <a:sx n="80" d="100"/>
          <a:sy n="80" d="100"/>
        </p:scale>
        <p:origin x="12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09:58:25.665" idx="1">
    <p:pos x="10" y="10"/>
    <p:text>Was zeigt das Spektrum an? Knock? Vielleicht kurz beschriften.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09:59:20.107" idx="2">
    <p:pos x="10" y="10"/>
    <p:text>Vielleicht kann man hier farbig markieren, wo eine Aktion stattgefunden hat?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0:03:20.652" idx="3">
    <p:pos x="10" y="10"/>
    <p:text>Kann man vielleicht noch ein paar andere Plots ergänzen? Ob man da eine Tendenz erkennen kann?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0:04:58.631" idx="4">
    <p:pos x="10" y="10"/>
    <p:text>Vielleicht ein Plot von Galaxy s5 ergänzen, dass man sieht, dass eine Messung nicht möglich ist?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9E2BA169-B9E2-49F6-9B0E-5A6D8C2E7D87}" type="datetime4">
              <a:rPr lang="de-DE"/>
              <a:pPr>
                <a:defRPr/>
              </a:pPr>
              <a:t>2. Dezember 2015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3DACB1E7-E435-4C27-B98F-356D2E7475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1270" name="Picture 6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340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611810B7-7C00-4132-B03B-0A6543BF8C48}" type="datetime4">
              <a:rPr lang="de-DE"/>
              <a:pPr>
                <a:defRPr/>
              </a:pPr>
              <a:t>2. Dezember 2015</a:t>
            </a:fld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8EEFE68C-F6CD-478F-B855-A0FF0BF906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  <a:defRPr/>
            </a:pPr>
            <a:endParaRPr lang="de-DE" sz="1000" b="1">
              <a:latin typeface="Stafford" pitchFamily="2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4939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gd.fhg.de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52413" y="635793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" name="Fußzeilenplatzhalter 3"/>
          <p:cNvSpPr txBox="1">
            <a:spLocks/>
          </p:cNvSpPr>
          <p:nvPr userDrawn="1"/>
        </p:nvSpPr>
        <p:spPr>
          <a:xfrm>
            <a:off x="252413" y="6489700"/>
            <a:ext cx="4967287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482C5-58E3-4583-8C64-AB4EA00E1990}" type="datetime1">
              <a:rPr lang="de-DE" sz="1000" smtClean="0">
                <a:latin typeface="+mn-lt"/>
                <a:cs typeface="Tahoma" pitchFamily="34" charset="0"/>
              </a:rPr>
              <a:pPr>
                <a:defRPr/>
              </a:pPr>
              <a:t>02.12.2015</a:t>
            </a:fld>
            <a:r>
              <a:rPr lang="de-DE" sz="1000" dirty="0" smtClean="0">
                <a:latin typeface="+mn-lt"/>
                <a:cs typeface="Tahoma" pitchFamily="34" charset="0"/>
              </a:rPr>
              <a:t>  |  Fachbereich Informatik  |  Fraunhofer IGD   |  </a:t>
            </a:r>
            <a:fld id="{C16BFC11-3DDA-4DE2-8DA8-CA3CE136AC17}" type="slidenum">
              <a:rPr lang="de-DE" sz="1000" smtClean="0">
                <a:latin typeface="+mn-lt"/>
                <a:cs typeface="Tahoma" pitchFamily="34" charset="0"/>
              </a:rPr>
              <a:pPr>
                <a:defRPr/>
              </a:pPr>
              <a:t>‹Nr.›</a:t>
            </a:fld>
            <a:endParaRPr lang="de-DE" sz="1000" dirty="0" smtClean="0">
              <a:latin typeface="+mn-lt"/>
              <a:cs typeface="Tahoma" pitchFamily="34" charset="0"/>
            </a:endParaRPr>
          </a:p>
          <a:p>
            <a:pPr>
              <a:defRPr/>
            </a:pPr>
            <a:endParaRPr lang="de-DE" sz="1000" dirty="0">
              <a:latin typeface="+mn-lt"/>
              <a:cs typeface="Tahoma" pitchFamily="34" charset="0"/>
            </a:endParaRPr>
          </a:p>
        </p:txBody>
      </p:sp>
      <p:pic>
        <p:nvPicPr>
          <p:cNvPr id="11" name="Picture 2" descr="Logo des Fraunhofer Institut für Graphische Datenverarbeitung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08775" y="6381750"/>
            <a:ext cx="1150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 Bild in Originalgröße anzeigen  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859713" y="6381750"/>
            <a:ext cx="12493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igd.fhg.de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63" y="1619250"/>
            <a:ext cx="66405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0" name="Picture 9" descr="tud_logo"/>
          <p:cNvPicPr>
            <a:picLocks noChangeAspect="1" noChangeArrowheads="1"/>
          </p:cNvPicPr>
          <p:nvPr/>
        </p:nvPicPr>
        <p:blipFill>
          <a:blip r:embed="rId10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3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2" name="Fußzeilenplatzhalter 3"/>
          <p:cNvSpPr txBox="1">
            <a:spLocks/>
          </p:cNvSpPr>
          <p:nvPr userDrawn="1"/>
        </p:nvSpPr>
        <p:spPr>
          <a:xfrm>
            <a:off x="252413" y="6489700"/>
            <a:ext cx="4967287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482C5-58E3-4583-8C64-AB4EA00E1990}" type="datetime1">
              <a:rPr lang="de-DE" sz="1000" smtClean="0">
                <a:latin typeface="+mn-lt"/>
                <a:cs typeface="Tahoma" pitchFamily="34" charset="0"/>
              </a:rPr>
              <a:pPr>
                <a:defRPr/>
              </a:pPr>
              <a:t>02.12.2015</a:t>
            </a:fld>
            <a:r>
              <a:rPr lang="de-DE" sz="1000" dirty="0" smtClean="0">
                <a:latin typeface="+mn-lt"/>
                <a:cs typeface="Tahoma" pitchFamily="34" charset="0"/>
              </a:rPr>
              <a:t>  |  Fachbereich Informatik  |  Fraunhofer IGD   |  </a:t>
            </a:r>
            <a:fld id="{44E193F0-CE3C-4CDD-B4DA-CA7623305D70}" type="slidenum">
              <a:rPr lang="de-DE" sz="1000" smtClean="0">
                <a:latin typeface="+mn-lt"/>
                <a:cs typeface="Tahoma" pitchFamily="34" charset="0"/>
              </a:rPr>
              <a:pPr>
                <a:defRPr/>
              </a:pPr>
              <a:t>‹Nr.›</a:t>
            </a:fld>
            <a:endParaRPr lang="de-DE" sz="1000" dirty="0" smtClean="0">
              <a:latin typeface="+mn-lt"/>
              <a:cs typeface="Tahoma" pitchFamily="34" charset="0"/>
            </a:endParaRPr>
          </a:p>
          <a:p>
            <a:pPr>
              <a:defRPr/>
            </a:pPr>
            <a:endParaRPr lang="de-DE" sz="1000" dirty="0">
              <a:latin typeface="+mn-lt"/>
              <a:cs typeface="Tahoma" pitchFamily="34" charset="0"/>
            </a:endParaRPr>
          </a:p>
        </p:txBody>
      </p:sp>
      <p:pic>
        <p:nvPicPr>
          <p:cNvPr id="1035" name="Picture 2" descr="Logo des Fraunhofer Institut für Graphische Datenverarbeitung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6708775" y="6381750"/>
            <a:ext cx="1150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" descr=" Bild in Originalgröße anzeigen  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59713" y="6381750"/>
            <a:ext cx="12493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fontAlgn="base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fontAlgn="base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fontAlgn="base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fontAlgn="base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fontAlgn="base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2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00" cy="1787525"/>
          </a:xfrm>
        </p:spPr>
        <p:txBody>
          <a:bodyPr/>
          <a:lstStyle/>
          <a:p>
            <a:r>
              <a:rPr lang="de-DE" dirty="0" smtClean="0"/>
              <a:t>Impulse Response Control via Smartphone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/>
          <a:srcRect l="58160" t="44514" r="32872" b="27742"/>
          <a:stretch>
            <a:fillRect/>
          </a:stretch>
        </p:blipFill>
        <p:spPr bwMode="auto">
          <a:xfrm>
            <a:off x="5708650" y="5683250"/>
            <a:ext cx="1292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4786313" y="6127750"/>
            <a:ext cx="43227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>
                <a:cs typeface="+mn-cs"/>
              </a:rPr>
              <a:t>http://ecx.images-amazon.com/images/I/41uD9F8WFxL._SY355_.jpg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36912"/>
            <a:ext cx="5227564" cy="3283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Geräteabhängigkeit der Messungen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Messunterschiede zwischen Samsung </a:t>
            </a:r>
            <a:r>
              <a:rPr lang="de-DE" dirty="0" err="1" smtClean="0"/>
              <a:t>Galaxy</a:t>
            </a:r>
            <a:r>
              <a:rPr lang="de-DE" dirty="0" smtClean="0"/>
              <a:t> S5 </a:t>
            </a:r>
            <a:r>
              <a:rPr lang="de-DE" dirty="0" smtClean="0"/>
              <a:t>&amp;S4 aufgrund </a:t>
            </a:r>
            <a:r>
              <a:rPr lang="de-DE" dirty="0" smtClean="0"/>
              <a:t>der </a:t>
            </a:r>
            <a:r>
              <a:rPr lang="de-DE" dirty="0" smtClean="0"/>
              <a:t>Rauschunterdrückung</a:t>
            </a:r>
            <a:endParaRPr lang="de-DE" dirty="0"/>
          </a:p>
        </p:txBody>
      </p:sp>
      <p:pic>
        <p:nvPicPr>
          <p:cNvPr id="1026" name="Picture 2" descr="http://www.chip.de/ii/1/9/4/7/6/1/2/8/galaxy_s4_front_bllau_800-0b61966530f89f8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2716809" cy="27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hip.de/ii/2/5/3/0/8/7/2/7/S5_Front_800-13025cd1fefde0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71" y="3023208"/>
            <a:ext cx="331094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rsticker.de/files/thumb/n/i/Plakletters_Wiskundige_tekens_plakletters_125_125_q_extend_extent_bgwhite_niet-gelijk-aa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05" y="4149080"/>
            <a:ext cx="595066" cy="59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Weiteres, </a:t>
            </a:r>
            <a:r>
              <a:rPr lang="de-DE" dirty="0" smtClean="0"/>
              <a:t>detaillierteres </a:t>
            </a:r>
            <a:r>
              <a:rPr lang="de-DE" dirty="0" smtClean="0"/>
              <a:t>Herausarbeiten von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Schwellwerte durch </a:t>
            </a:r>
            <a:r>
              <a:rPr lang="de-DE" dirty="0" err="1" smtClean="0"/>
              <a:t>Weka</a:t>
            </a:r>
            <a:r>
              <a:rPr lang="de-DE" dirty="0" smtClean="0"/>
              <a:t> ermitteln lassen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Programmierung der Android-App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3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mtClean="0"/>
          </a:p>
        </p:txBody>
      </p:sp>
      <p:sp>
        <p:nvSpPr>
          <p:cNvPr id="19458" name="Inhaltsplatzhalter 2"/>
          <p:cNvSpPr>
            <a:spLocks noGrp="1"/>
          </p:cNvSpPr>
          <p:nvPr>
            <p:ph idx="1"/>
          </p:nvPr>
        </p:nvSpPr>
        <p:spPr>
          <a:xfrm>
            <a:off x="358775" y="2708275"/>
            <a:ext cx="8534400" cy="3390900"/>
          </a:xfrm>
        </p:spPr>
        <p:txBody>
          <a:bodyPr/>
          <a:lstStyle/>
          <a:p>
            <a:r>
              <a:rPr lang="de-DE" sz="4000" smtClean="0"/>
              <a:t>Vielen Dank für die Aufmerksamkeit.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13314" name="Inhaltsplatzhalter 2"/>
          <p:cNvSpPr>
            <a:spLocks noGrp="1"/>
          </p:cNvSpPr>
          <p:nvPr>
            <p:ph idx="1"/>
          </p:nvPr>
        </p:nvSpPr>
        <p:spPr>
          <a:xfrm>
            <a:off x="360363" y="1757363"/>
            <a:ext cx="6823075" cy="447992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 err="1" smtClean="0"/>
              <a:t>Impulseerkennung</a:t>
            </a:r>
            <a:r>
              <a:rPr lang="de-DE" dirty="0" smtClean="0"/>
              <a:t> </a:t>
            </a:r>
            <a:r>
              <a:rPr lang="de-DE" dirty="0" smtClean="0"/>
              <a:t>durch Frequenzanalyse</a:t>
            </a:r>
          </a:p>
          <a:p>
            <a:pPr marL="342900" indent="-342900">
              <a:buFont typeface="Arial" charset="0"/>
              <a:buChar char="•"/>
            </a:pPr>
            <a:r>
              <a:rPr lang="de-DE" dirty="0" smtClean="0"/>
              <a:t>Aktueller Stand</a:t>
            </a:r>
          </a:p>
          <a:p>
            <a:pPr marL="342900" indent="-342900">
              <a:buFont typeface="Arial" charset="0"/>
              <a:buChar char="•"/>
            </a:pPr>
            <a:r>
              <a:rPr lang="de-DE" dirty="0" smtClean="0"/>
              <a:t>Problematik</a:t>
            </a:r>
          </a:p>
          <a:p>
            <a:pPr marL="342900" indent="-342900">
              <a:buFont typeface="Arial" charset="0"/>
              <a:buChar char="•"/>
            </a:pPr>
            <a:r>
              <a:rPr lang="de-DE" dirty="0" smtClean="0"/>
              <a:t>Weitere Schritte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Impulserkennung durch Frequenzanalyse</a:t>
            </a:r>
          </a:p>
        </p:txBody>
      </p:sp>
      <p:sp>
        <p:nvSpPr>
          <p:cNvPr id="15362" name="Inhaltsplatzhalter 2"/>
          <p:cNvSpPr>
            <a:spLocks noGrp="1"/>
          </p:cNvSpPr>
          <p:nvPr>
            <p:ph idx="1"/>
          </p:nvPr>
        </p:nvSpPr>
        <p:spPr>
          <a:xfrm>
            <a:off x="341313" y="1619250"/>
            <a:ext cx="8047037" cy="4479925"/>
          </a:xfrm>
        </p:spPr>
        <p:txBody>
          <a:bodyPr/>
          <a:lstStyle/>
          <a:p>
            <a:r>
              <a:rPr lang="de-DE" dirty="0" smtClean="0"/>
              <a:t>Impulserkennung durch Android Framework (Knock, Touch, …)</a:t>
            </a:r>
          </a:p>
          <a:p>
            <a:r>
              <a:rPr lang="de-DE" dirty="0" smtClean="0"/>
              <a:t>Dies geschieht in 3 Schritten:</a:t>
            </a:r>
          </a:p>
          <a:p>
            <a:endParaRPr lang="de-DE" dirty="0" smtClean="0"/>
          </a:p>
          <a:p>
            <a:pPr marL="742950" lvl="1" indent="-285750"/>
            <a:r>
              <a:rPr lang="de-DE" dirty="0" smtClean="0"/>
              <a:t>Signal Processing</a:t>
            </a:r>
          </a:p>
          <a:p>
            <a:pPr marL="742950" lvl="1" indent="-285750"/>
            <a:endParaRPr lang="de-DE" dirty="0" smtClean="0"/>
          </a:p>
          <a:p>
            <a:pPr marL="742950" lvl="1" indent="-285750"/>
            <a:r>
              <a:rPr lang="de-DE" dirty="0" smtClean="0"/>
              <a:t>Feature </a:t>
            </a:r>
            <a:r>
              <a:rPr lang="de-DE" dirty="0" err="1" smtClean="0"/>
              <a:t>Construction</a:t>
            </a:r>
            <a:endParaRPr lang="de-DE" dirty="0" smtClean="0"/>
          </a:p>
          <a:p>
            <a:pPr marL="742950" lvl="1" indent="-285750"/>
            <a:endParaRPr lang="de-DE" dirty="0" smtClean="0"/>
          </a:p>
          <a:p>
            <a:pPr marL="742950" lvl="1" indent="-285750"/>
            <a:r>
              <a:rPr lang="de-DE" dirty="0" smtClean="0"/>
              <a:t>Feature Processing</a:t>
            </a:r>
          </a:p>
        </p:txBody>
      </p:sp>
      <p:pic>
        <p:nvPicPr>
          <p:cNvPr id="15365" name="Picture 5" descr="Feature Process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6500" y="4659313"/>
            <a:ext cx="2554288" cy="1439862"/>
          </a:xfrm>
          <a:prstGeom prst="rect">
            <a:avLst/>
          </a:prstGeom>
          <a:noFill/>
        </p:spPr>
      </p:pic>
      <p:pic>
        <p:nvPicPr>
          <p:cNvPr id="15366" name="Picture 6" descr="Signal 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0" y="2552700"/>
            <a:ext cx="2554288" cy="1446213"/>
          </a:xfrm>
          <a:prstGeom prst="rect">
            <a:avLst/>
          </a:prstGeom>
          <a:noFill/>
        </p:spPr>
      </p:pic>
      <p:pic>
        <p:nvPicPr>
          <p:cNvPr id="15367" name="Picture 7" descr="Feature Construc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0788" y="3429000"/>
            <a:ext cx="2554287" cy="153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3573016"/>
            <a:ext cx="6823569" cy="25269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FFT/STFT-Code auf eigene Wave-Files angepasst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Unterschiede zwischen Knock/Touch detektiert</a:t>
            </a:r>
            <a:endParaRPr lang="de-DE" dirty="0"/>
          </a:p>
        </p:txBody>
      </p:sp>
      <p:pic>
        <p:nvPicPr>
          <p:cNvPr id="4" name="Picture 6" descr="Signal Process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545" y="1838771"/>
            <a:ext cx="2871335" cy="1734245"/>
          </a:xfrm>
          <a:prstGeom prst="rect">
            <a:avLst/>
          </a:prstGeom>
          <a:noFill/>
        </p:spPr>
      </p:pic>
      <p:pic>
        <p:nvPicPr>
          <p:cNvPr id="5" name="Picture 7" descr="Feature Constru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9080" y="1820292"/>
            <a:ext cx="2913360" cy="1752724"/>
          </a:xfrm>
          <a:prstGeom prst="rect">
            <a:avLst/>
          </a:prstGeom>
          <a:noFill/>
        </p:spPr>
      </p:pic>
      <p:sp>
        <p:nvSpPr>
          <p:cNvPr id="6" name="Pfeil nach rechts 5"/>
          <p:cNvSpPr/>
          <p:nvPr/>
        </p:nvSpPr>
        <p:spPr>
          <a:xfrm>
            <a:off x="3771784" y="2564904"/>
            <a:ext cx="15202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7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– </a:t>
            </a:r>
            <a:r>
              <a:rPr lang="de-DE" dirty="0" smtClean="0"/>
              <a:t>Signal Processing 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700808"/>
            <a:ext cx="6049960" cy="444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 – </a:t>
            </a:r>
            <a:r>
              <a:rPr lang="de-DE" dirty="0" smtClean="0"/>
              <a:t>Signal Processing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1" y="1620000"/>
            <a:ext cx="1375152" cy="4479943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Knock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Pulse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47992"/>
            <a:ext cx="2404800" cy="23960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00" y="1547993"/>
            <a:ext cx="2404800" cy="23872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000" y="1547992"/>
            <a:ext cx="2406382" cy="2397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000" y="3933056"/>
            <a:ext cx="2404800" cy="23783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000" y="3935240"/>
            <a:ext cx="2404800" cy="237619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000" y="3933056"/>
            <a:ext cx="2404800" cy="2387247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452320" y="1547993"/>
            <a:ext cx="504056" cy="2385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135729" y="3945592"/>
            <a:ext cx="504056" cy="2350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840116" y="3945592"/>
            <a:ext cx="504056" cy="2350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787964" y="3945592"/>
            <a:ext cx="504056" cy="2350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935313" y="1560529"/>
            <a:ext cx="504056" cy="2385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335738" y="1565642"/>
            <a:ext cx="504056" cy="2353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7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– Feature </a:t>
            </a:r>
            <a:r>
              <a:rPr lang="de-DE" dirty="0" err="1"/>
              <a:t>Constructing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36914"/>
            <a:ext cx="5760640" cy="443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– Feature </a:t>
            </a:r>
            <a:r>
              <a:rPr lang="de-DE" dirty="0" err="1" smtClean="0"/>
              <a:t>Constructing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1" y="1620000"/>
            <a:ext cx="1375152" cy="4479943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Knock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Pulse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1908000"/>
            <a:ext cx="2404800" cy="189044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00" y="1908000"/>
            <a:ext cx="2404800" cy="19024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000" y="1908000"/>
            <a:ext cx="2404800" cy="189570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000" y="4140000"/>
            <a:ext cx="2404800" cy="188900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000" y="4140000"/>
            <a:ext cx="2404800" cy="189570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000" y="4140000"/>
            <a:ext cx="2404800" cy="188376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380312" y="1908000"/>
            <a:ext cx="504056" cy="189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410344" y="1887211"/>
            <a:ext cx="504056" cy="189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952019" y="1889631"/>
            <a:ext cx="504056" cy="189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780743" y="4140000"/>
            <a:ext cx="504056" cy="1883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839530" y="4140000"/>
            <a:ext cx="504056" cy="1853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7185543" y="4133320"/>
            <a:ext cx="504056" cy="189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– Feature </a:t>
            </a:r>
            <a:r>
              <a:rPr lang="de-DE" dirty="0" err="1"/>
              <a:t>Constructing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20000"/>
            <a:ext cx="4266276" cy="325943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0" y="1619999"/>
            <a:ext cx="4257980" cy="3258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182701" y="5165576"/>
            <a:ext cx="104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Pulse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072973" y="5165576"/>
            <a:ext cx="104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Knock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35894" y="1663052"/>
            <a:ext cx="504056" cy="3024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201082" y="1661623"/>
            <a:ext cx="504056" cy="3024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4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124</Words>
  <Application>Microsoft Office PowerPoint</Application>
  <PresentationFormat>Bildschirmpräsentation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Bitstream Charter</vt:lpstr>
      <vt:lpstr>Stafford</vt:lpstr>
      <vt:lpstr>Tahoma</vt:lpstr>
      <vt:lpstr>Wingdings</vt:lpstr>
      <vt:lpstr>Präsentationsvorlage_BWL9</vt:lpstr>
      <vt:lpstr>Impulse Response Control via Smartphone </vt:lpstr>
      <vt:lpstr>Agenda</vt:lpstr>
      <vt:lpstr>Impulserkennung durch Frequenzanalyse</vt:lpstr>
      <vt:lpstr>Aktueller Stand</vt:lpstr>
      <vt:lpstr>Aktueller Stand – Signal Processing </vt:lpstr>
      <vt:lpstr>Aktueller Stand – Signal Processing </vt:lpstr>
      <vt:lpstr>Aktueller Stand – Feature Constructing</vt:lpstr>
      <vt:lpstr>Aktueller Stand – Feature Constructing</vt:lpstr>
      <vt:lpstr>Aktueller Stand – Feature Constructing</vt:lpstr>
      <vt:lpstr>Problematik</vt:lpstr>
      <vt:lpstr>Weitere Schritte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Marc Niedermeier</cp:lastModifiedBy>
  <cp:revision>68</cp:revision>
  <dcterms:created xsi:type="dcterms:W3CDTF">2009-12-23T09:42:49Z</dcterms:created>
  <dcterms:modified xsi:type="dcterms:W3CDTF">2015-12-02T12:40:51Z</dcterms:modified>
</cp:coreProperties>
</file>