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8" r:id="rId7"/>
    <p:sldId id="269" r:id="rId8"/>
    <p:sldId id="290" r:id="rId9"/>
    <p:sldId id="291" r:id="rId10"/>
    <p:sldId id="259" r:id="rId11"/>
    <p:sldId id="271" r:id="rId12"/>
    <p:sldId id="273" r:id="rId13"/>
    <p:sldId id="270" r:id="rId14"/>
    <p:sldId id="272" r:id="rId15"/>
    <p:sldId id="260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62" r:id="rId24"/>
    <p:sldId id="280" r:id="rId25"/>
    <p:sldId id="282" r:id="rId26"/>
    <p:sldId id="264" r:id="rId27"/>
    <p:sldId id="284" r:id="rId28"/>
    <p:sldId id="283" r:id="rId29"/>
    <p:sldId id="285" r:id="rId30"/>
    <p:sldId id="266" r:id="rId31"/>
    <p:sldId id="265" r:id="rId32"/>
    <p:sldId id="295" r:id="rId33"/>
    <p:sldId id="286" r:id="rId34"/>
    <p:sldId id="287" r:id="rId35"/>
    <p:sldId id="288" r:id="rId36"/>
    <p:sldId id="289" r:id="rId37"/>
    <p:sldId id="292" r:id="rId38"/>
    <p:sldId id="294" r:id="rId39"/>
    <p:sldId id="29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DA36-D9EF-4E6B-AF2B-E20BEF35AB7E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B8CC-BC78-45B1-AF86-19400081A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0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DA36-D9EF-4E6B-AF2B-E20BEF35AB7E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B8CC-BC78-45B1-AF86-19400081A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9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DA36-D9EF-4E6B-AF2B-E20BEF35AB7E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B8CC-BC78-45B1-AF86-19400081A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4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DA36-D9EF-4E6B-AF2B-E20BEF35AB7E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B8CC-BC78-45B1-AF86-19400081A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2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DA36-D9EF-4E6B-AF2B-E20BEF35AB7E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B8CC-BC78-45B1-AF86-19400081A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1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DA36-D9EF-4E6B-AF2B-E20BEF35AB7E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B8CC-BC78-45B1-AF86-19400081A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5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DA36-D9EF-4E6B-AF2B-E20BEF35AB7E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B8CC-BC78-45B1-AF86-19400081A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8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DA36-D9EF-4E6B-AF2B-E20BEF35AB7E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B8CC-BC78-45B1-AF86-19400081A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9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DA36-D9EF-4E6B-AF2B-E20BEF35AB7E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B8CC-BC78-45B1-AF86-19400081A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9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DA36-D9EF-4E6B-AF2B-E20BEF35AB7E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B8CC-BC78-45B1-AF86-19400081A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0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DA36-D9EF-4E6B-AF2B-E20BEF35AB7E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B8CC-BC78-45B1-AF86-19400081A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3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DDA36-D9EF-4E6B-AF2B-E20BEF35AB7E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7B8CC-BC78-45B1-AF86-19400081A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cga-data.nci.nih.gov/tcgafiles/ftp_auth/distro_ftpusers/anonymous/tumor/lgg/bcr/nationwidechildrens.org/bio/clin/nationwidechildrens.org_LGG.bio.Level_1.112.10.0/nationwidechildrens.org_clinical.TCGA-CS-6290.xml" TargetMode="External"/><Relationship Id="rId2" Type="http://schemas.openxmlformats.org/officeDocument/2006/relationships/hyperlink" Target="https://tcga-data.nci.nih.gov/tcgafiles/ftp_auth/distro_ftpusers/anonymous/tumor/lgg/bcr/nationwidechildrens.org/bio/clin/nationwidechildrens.org_LGG.bio.Level_1.112.10.0.tar.gz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cga-data.nci.nih.gov/tcgafiles/ftp_auth/distro_ftpusers/anonymous/tumor/lgg/bcr/nationwidechildrens.org/bio/clin/nationwidechildrens.org_LGG.bio.Level_1.112.10.0/nationwidechildrens.org_biospecimen.TCGA-CS-6290.x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TCGA and TARGET Lessons Learned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Presentation to the GDC team</a:t>
            </a:r>
          </a:p>
          <a:p>
            <a:pPr algn="l"/>
            <a:r>
              <a:rPr lang="en-US" dirty="0" smtClean="0"/>
              <a:t>July 1, 2014</a:t>
            </a:r>
          </a:p>
          <a:p>
            <a:pPr algn="l"/>
            <a:r>
              <a:rPr lang="en-US" dirty="0" smtClean="0"/>
              <a:t>U. Chicago, OICR, NCI, Leidos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LL0: When the object doesn’t fit the ER hierarchy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600200"/>
            <a:ext cx="3810000" cy="4525963"/>
          </a:xfrm>
        </p:spPr>
        <p:txBody>
          <a:bodyPr/>
          <a:lstStyle/>
          <a:p>
            <a:r>
              <a:rPr lang="en-US" dirty="0" smtClean="0"/>
              <a:t>TCGA started proteomics</a:t>
            </a:r>
          </a:p>
          <a:p>
            <a:pPr lvl="1"/>
            <a:r>
              <a:rPr lang="en-US" dirty="0" smtClean="0"/>
              <a:t>Tissue samples became shipped objects</a:t>
            </a:r>
          </a:p>
          <a:p>
            <a:pPr lvl="1"/>
            <a:r>
              <a:rPr lang="en-US" dirty="0" smtClean="0"/>
              <a:t>Model only allowed aliquots of NA to be ship-able.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997157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05000"/>
            <a:ext cx="997157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1752600" y="37338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6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LL0: When the object doesn’t fit the ER hierarchy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600201"/>
            <a:ext cx="3810000" cy="2514600"/>
          </a:xfrm>
        </p:spPr>
        <p:txBody>
          <a:bodyPr/>
          <a:lstStyle/>
          <a:p>
            <a:r>
              <a:rPr lang="en-US" dirty="0" smtClean="0"/>
              <a:t>TCGA started proteomics</a:t>
            </a:r>
          </a:p>
          <a:p>
            <a:pPr lvl="1"/>
            <a:r>
              <a:rPr lang="en-US" dirty="0" smtClean="0"/>
              <a:t>Tissue samples became shipped objects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997157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1752600" y="37338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05000"/>
            <a:ext cx="997157" cy="420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Brace 4"/>
          <p:cNvSpPr/>
          <p:nvPr/>
        </p:nvSpPr>
        <p:spPr>
          <a:xfrm>
            <a:off x="4114800" y="4114800"/>
            <a:ext cx="685800" cy="121920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29200" y="4457700"/>
            <a:ext cx="3810000" cy="62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Create fake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9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LL0: When the object doesn’t fit the ER hierarchy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600201"/>
            <a:ext cx="3810000" cy="2514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Sample pooling</a:t>
            </a:r>
          </a:p>
          <a:p>
            <a:pPr lvl="1"/>
            <a:r>
              <a:rPr lang="en-US" dirty="0" smtClean="0"/>
              <a:t>Multiple specimens or portions or </a:t>
            </a:r>
            <a:r>
              <a:rPr lang="en-US" dirty="0" err="1" smtClean="0"/>
              <a:t>analytes</a:t>
            </a:r>
            <a:r>
              <a:rPr lang="en-US" dirty="0" smtClean="0"/>
              <a:t> were combined to create a single ship-able aliquot.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578" y="1828800"/>
            <a:ext cx="2273578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20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LL0: Rigid hierarchy in 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</a:p>
          <a:p>
            <a:pPr lvl="1"/>
            <a:r>
              <a:rPr lang="en-US" dirty="0" smtClean="0"/>
              <a:t>Parent child relationships are important</a:t>
            </a:r>
          </a:p>
          <a:p>
            <a:pPr lvl="2"/>
            <a:r>
              <a:rPr lang="en-US" dirty="0" smtClean="0"/>
              <a:t>Counting objects</a:t>
            </a:r>
          </a:p>
          <a:p>
            <a:pPr lvl="3"/>
            <a:r>
              <a:rPr lang="en-US" dirty="0" smtClean="0"/>
              <a:t>E.g. case completion: for which cases are data complete, are characterizations complete?</a:t>
            </a:r>
          </a:p>
          <a:p>
            <a:pPr lvl="2"/>
            <a:r>
              <a:rPr lang="en-US" dirty="0" smtClean="0"/>
              <a:t>Object relationships</a:t>
            </a:r>
          </a:p>
          <a:p>
            <a:pPr lvl="3"/>
            <a:r>
              <a:rPr lang="en-US" dirty="0" smtClean="0"/>
              <a:t>E.g. give me DNA BAM files on female LUAD patients still alive where there are </a:t>
            </a:r>
            <a:r>
              <a:rPr lang="en-US" dirty="0" err="1" smtClean="0"/>
              <a:t>RNAseq</a:t>
            </a:r>
            <a:r>
              <a:rPr lang="en-US" dirty="0" smtClean="0"/>
              <a:t> BAMs and some residual tissue</a:t>
            </a:r>
            <a:endParaRPr lang="en-US" dirty="0" smtClean="0"/>
          </a:p>
          <a:p>
            <a:pPr lvl="1"/>
            <a:r>
              <a:rPr lang="en-US" dirty="0" smtClean="0"/>
              <a:t>Graph DB is likely the best way to reflect cancer genome project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8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LL1</a:t>
            </a:r>
            <a:r>
              <a:rPr lang="en-US" dirty="0" smtClean="0"/>
              <a:t>: Log everything via unified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CCG programs are expected to be able to report on usage: queries and download.</a:t>
            </a:r>
          </a:p>
          <a:p>
            <a:r>
              <a:rPr lang="en-US" dirty="0" smtClean="0"/>
              <a:t>TCGA DCC:</a:t>
            </a:r>
          </a:p>
          <a:p>
            <a:pPr lvl="1"/>
            <a:r>
              <a:rPr lang="en-US" dirty="0" smtClean="0"/>
              <a:t>Routed queries and downloads through different systems with different levels of logging kept by different administrative entities:</a:t>
            </a:r>
          </a:p>
          <a:p>
            <a:pPr lvl="2"/>
            <a:r>
              <a:rPr lang="en-US" dirty="0" smtClean="0"/>
              <a:t>REST API, Tomcat (standalone)</a:t>
            </a:r>
          </a:p>
          <a:p>
            <a:pPr lvl="2"/>
            <a:r>
              <a:rPr lang="en-US" dirty="0" smtClean="0"/>
              <a:t>Apache</a:t>
            </a:r>
          </a:p>
          <a:p>
            <a:pPr lvl="2"/>
            <a:r>
              <a:rPr lang="en-US" dirty="0" smtClean="0"/>
              <a:t>FTP, HTTPS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3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LL1</a:t>
            </a:r>
            <a:r>
              <a:rPr lang="en-US" dirty="0" smtClean="0"/>
              <a:t>: Log everything via unified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Don’t worry about too much logging, just be accurate. “big data” analytics has big logs solved in industries generating CCG data quantities daily.</a:t>
            </a:r>
          </a:p>
          <a:p>
            <a:pPr lvl="1"/>
            <a:r>
              <a:rPr lang="en-US" dirty="0" smtClean="0"/>
              <a:t>GDC has </a:t>
            </a:r>
            <a:r>
              <a:rPr lang="en-US" dirty="0" smtClean="0"/>
              <a:t>some reporting </a:t>
            </a:r>
            <a:r>
              <a:rPr lang="en-US" dirty="0" smtClean="0"/>
              <a:t>requirements in SOW</a:t>
            </a:r>
          </a:p>
          <a:p>
            <a:pPr lvl="1"/>
            <a:r>
              <a:rPr lang="en-US" dirty="0" smtClean="0"/>
              <a:t>Unspecified reports / data mining can </a:t>
            </a:r>
            <a:r>
              <a:rPr lang="en-US" dirty="0" smtClean="0"/>
              <a:t>wait based on CCG need, but underlying data need to be there at the start.</a:t>
            </a:r>
          </a:p>
          <a:p>
            <a:r>
              <a:rPr lang="en-US" dirty="0" smtClean="0"/>
              <a:t>Recommendation:</a:t>
            </a:r>
          </a:p>
          <a:p>
            <a:pPr lvl="1"/>
            <a:r>
              <a:rPr lang="en-US" dirty="0" smtClean="0"/>
              <a:t>Implement single stream </a:t>
            </a:r>
            <a:r>
              <a:rPr lang="en-US" dirty="0" smtClean="0"/>
              <a:t>detailed logging </a:t>
            </a:r>
            <a:r>
              <a:rPr lang="en-US" dirty="0" smtClean="0"/>
              <a:t>at net interface and application levels (i.e. log4j, </a:t>
            </a:r>
            <a:r>
              <a:rPr lang="en-US" dirty="0" err="1" smtClean="0"/>
              <a:t>py</a:t>
            </a:r>
            <a:r>
              <a:rPr lang="en-US" dirty="0" smtClean="0"/>
              <a:t> Logger) short of DEBUG level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Action item: provide GDC with copy of recent Battelle log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3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LL2: Categorization of objects into more than one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</a:t>
            </a:r>
            <a:r>
              <a:rPr lang="en-US" dirty="0" smtClean="0"/>
              <a:t>igid </a:t>
            </a:r>
            <a:r>
              <a:rPr lang="en-US" dirty="0"/>
              <a:t>ER model forced objects into a single category, when in reality they belonged in multiple categories :</a:t>
            </a:r>
            <a:endParaRPr lang="en-US" dirty="0" smtClean="0"/>
          </a:p>
          <a:p>
            <a:pPr lvl="1"/>
            <a:r>
              <a:rPr lang="en-US" dirty="0" smtClean="0"/>
              <a:t>A case could only belong to one disease study</a:t>
            </a:r>
          </a:p>
          <a:p>
            <a:pPr lvl="1"/>
            <a:r>
              <a:rPr lang="en-US" dirty="0" smtClean="0"/>
              <a:t>A disease study could only belong to one project</a:t>
            </a:r>
          </a:p>
          <a:p>
            <a:pPr lvl="1"/>
            <a:r>
              <a:rPr lang="en-US" dirty="0" smtClean="0"/>
              <a:t>There was one project: TCGA</a:t>
            </a:r>
          </a:p>
          <a:p>
            <a:pPr lvl="1"/>
            <a:r>
              <a:rPr lang="en-US" dirty="0" smtClean="0"/>
              <a:t>Any of a case’s children could only inherit from above.</a:t>
            </a:r>
          </a:p>
          <a:p>
            <a:pPr lvl="1"/>
            <a:r>
              <a:rPr lang="en-US" dirty="0" smtClean="0"/>
              <a:t>All data submissions, user </a:t>
            </a:r>
            <a:r>
              <a:rPr lang="en-US" dirty="0"/>
              <a:t>queries and data retrieval </a:t>
            </a:r>
            <a:r>
              <a:rPr lang="en-US" dirty="0" smtClean="0"/>
              <a:t>was forced </a:t>
            </a:r>
            <a:r>
              <a:rPr lang="en-US" dirty="0"/>
              <a:t>into these single category lines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3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LL2: Categorization of objects into more than one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1:</a:t>
            </a:r>
          </a:p>
          <a:p>
            <a:pPr lvl="1"/>
            <a:r>
              <a:rPr lang="en-US" dirty="0" smtClean="0"/>
              <a:t>Pilot study Chernobyl thyroid cancer cases were done under TCGA project</a:t>
            </a:r>
          </a:p>
          <a:p>
            <a:pPr lvl="1"/>
            <a:r>
              <a:rPr lang="en-US" dirty="0" smtClean="0"/>
              <a:t>Now we have an REBC (Chernobyl-specific) project.</a:t>
            </a:r>
          </a:p>
          <a:p>
            <a:pPr lvl="1"/>
            <a:r>
              <a:rPr lang="en-US" dirty="0" smtClean="0"/>
              <a:t>Cannot put pilot study TCGA cases into REBC project too.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LL2: Categorization of objects into more than one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2:</a:t>
            </a:r>
          </a:p>
          <a:p>
            <a:pPr lvl="1"/>
            <a:r>
              <a:rPr lang="en-US" dirty="0" smtClean="0"/>
              <a:t>Non-cancer patient (“normal”) brain samples obtained to be expression controls for GBM disease study</a:t>
            </a:r>
          </a:p>
          <a:p>
            <a:pPr lvl="1"/>
            <a:r>
              <a:rPr lang="en-US" dirty="0" smtClean="0"/>
              <a:t>4 </a:t>
            </a:r>
            <a:r>
              <a:rPr lang="en-US" dirty="0" err="1" smtClean="0"/>
              <a:t>yrs</a:t>
            </a:r>
            <a:r>
              <a:rPr lang="en-US" dirty="0" smtClean="0"/>
              <a:t> later, TCGA starts a lower grade </a:t>
            </a:r>
            <a:r>
              <a:rPr lang="en-US" dirty="0" err="1" smtClean="0"/>
              <a:t>glioma</a:t>
            </a:r>
            <a:r>
              <a:rPr lang="en-US" dirty="0" smtClean="0"/>
              <a:t> (LGG) disease study</a:t>
            </a:r>
          </a:p>
          <a:p>
            <a:pPr lvl="1"/>
            <a:r>
              <a:rPr lang="en-US" dirty="0" smtClean="0"/>
              <a:t>Normal brain samples a valid for LGG too</a:t>
            </a:r>
          </a:p>
          <a:p>
            <a:pPr lvl="1"/>
            <a:r>
              <a:rPr lang="en-US" dirty="0" smtClean="0"/>
              <a:t>Normal brain samples could not also be categorized into the LGG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LL2: Categorization of objects into more than one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 case 3:</a:t>
            </a:r>
          </a:p>
          <a:p>
            <a:pPr lvl="1"/>
            <a:r>
              <a:rPr lang="en-US" dirty="0" smtClean="0"/>
              <a:t>TCGA does pilot study to compare </a:t>
            </a:r>
            <a:r>
              <a:rPr lang="en-US" dirty="0"/>
              <a:t>DNA/RNA </a:t>
            </a:r>
            <a:r>
              <a:rPr lang="en-US" dirty="0" err="1"/>
              <a:t>seq</a:t>
            </a:r>
            <a:r>
              <a:rPr lang="en-US" dirty="0"/>
              <a:t> </a:t>
            </a:r>
            <a:r>
              <a:rPr lang="en-US" dirty="0" smtClean="0"/>
              <a:t>data between FFPE and Frozen samples from same case</a:t>
            </a:r>
          </a:p>
          <a:p>
            <a:pPr lvl="1"/>
            <a:r>
              <a:rPr lang="en-US" dirty="0" smtClean="0"/>
              <a:t>Samples were from cases from multiple disease studies: LUAD, COAD, READ, OV, etc.</a:t>
            </a:r>
          </a:p>
          <a:p>
            <a:pPr lvl="1"/>
            <a:r>
              <a:rPr lang="en-US" dirty="0" smtClean="0"/>
              <a:t>Users want to see single study holding these materials</a:t>
            </a:r>
          </a:p>
          <a:p>
            <a:pPr lvl="1"/>
            <a:r>
              <a:rPr lang="en-US" dirty="0" smtClean="0"/>
              <a:t>No way to keep these cases and samples in their original groups AND SIMULTANEOUSLY in a new FFPE/Frozen comparison study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6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Purposes</a:t>
            </a:r>
          </a:p>
          <a:p>
            <a:r>
              <a:rPr lang="en-US" dirty="0" smtClean="0"/>
              <a:t>Format of this </a:t>
            </a:r>
            <a:r>
              <a:rPr lang="en-US" dirty="0" smtClean="0"/>
              <a:t>presentation</a:t>
            </a:r>
          </a:p>
          <a:p>
            <a:r>
              <a:rPr lang="en-US" dirty="0" smtClean="0"/>
              <a:t>Object model</a:t>
            </a:r>
            <a:endParaRPr lang="en-US" dirty="0" smtClean="0"/>
          </a:p>
          <a:p>
            <a:r>
              <a:rPr lang="en-US" dirty="0" smtClean="0"/>
              <a:t>Lessons learned</a:t>
            </a:r>
          </a:p>
          <a:p>
            <a:r>
              <a:rPr lang="en-US" dirty="0" smtClean="0"/>
              <a:t>Annotation DB</a:t>
            </a:r>
          </a:p>
          <a:p>
            <a:r>
              <a:rPr lang="en-US" dirty="0" smtClean="0"/>
              <a:t>Other topics</a:t>
            </a:r>
            <a:endParaRPr lang="en-US" dirty="0" smtClean="0"/>
          </a:p>
          <a:p>
            <a:r>
              <a:rPr lang="en-US" dirty="0" smtClean="0"/>
              <a:t>Concluding discussion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93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LL2: Categorization of objects into more than one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Recommendation:</a:t>
            </a:r>
          </a:p>
          <a:p>
            <a:pPr lvl="1"/>
            <a:r>
              <a:rPr lang="en-US" dirty="0" smtClean="0"/>
              <a:t>Concepts like “Project” (TCGA, TARGET, </a:t>
            </a:r>
            <a:r>
              <a:rPr lang="en-US" dirty="0" err="1" smtClean="0"/>
              <a:t>etc</a:t>
            </a:r>
            <a:r>
              <a:rPr lang="en-US" dirty="0" smtClean="0"/>
              <a:t>) or “Disease study” (LUAD, BRCA, NB) should only be metadata on objects.</a:t>
            </a:r>
          </a:p>
          <a:p>
            <a:pPr lvl="1"/>
            <a:r>
              <a:rPr lang="en-US" dirty="0" smtClean="0"/>
              <a:t>What if we want more categorizations than just “Project” and “Disease study”? We do.</a:t>
            </a:r>
          </a:p>
          <a:p>
            <a:pPr lvl="1"/>
            <a:r>
              <a:rPr lang="en-US" dirty="0" smtClean="0"/>
              <a:t>Also solved by </a:t>
            </a:r>
            <a:r>
              <a:rPr lang="en-US" dirty="0" err="1" smtClean="0"/>
              <a:t>GraphDB</a:t>
            </a:r>
            <a:endParaRPr lang="en-US" dirty="0"/>
          </a:p>
          <a:p>
            <a:pPr lvl="2"/>
            <a:r>
              <a:rPr lang="en-US" dirty="0" smtClean="0"/>
              <a:t>Nodes are objects like “Case” – aka entities</a:t>
            </a:r>
          </a:p>
          <a:p>
            <a:pPr lvl="2"/>
            <a:r>
              <a:rPr lang="en-US" dirty="0" smtClean="0"/>
              <a:t>EAV scheme using K:V puts “Project” or “Study” values as attributes on a node</a:t>
            </a:r>
            <a:endParaRPr lang="en-US" dirty="0" smtClean="0"/>
          </a:p>
          <a:p>
            <a:r>
              <a:rPr lang="en-US" dirty="0" smtClean="0"/>
              <a:t>Practical:</a:t>
            </a:r>
          </a:p>
          <a:p>
            <a:pPr lvl="1"/>
            <a:r>
              <a:rPr lang="en-US" dirty="0" smtClean="0"/>
              <a:t>By the time final legacy data import happens, the BCR XML will reflect all of the above use cases</a:t>
            </a:r>
          </a:p>
        </p:txBody>
      </p:sp>
    </p:spTree>
    <p:extLst>
      <p:ext uri="{BB962C8B-B14F-4D97-AF65-F5344CB8AC3E}">
        <p14:creationId xmlns:p14="http://schemas.microsoft.com/office/powerpoint/2010/main" val="149573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LL3: Rapid iteration on 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(This OBE, but…)</a:t>
            </a:r>
          </a:p>
          <a:p>
            <a:r>
              <a:rPr lang="en-US" dirty="0" smtClean="0"/>
              <a:t>Most data files coming into TCGA DCC were decomposed (“shredded”) into an RDBMS.</a:t>
            </a:r>
          </a:p>
          <a:p>
            <a:pPr lvl="1"/>
            <a:r>
              <a:rPr lang="en-US" dirty="0" smtClean="0"/>
              <a:t>Many of these files are not natively relational: XMLs, MAGE-TABs</a:t>
            </a:r>
          </a:p>
          <a:p>
            <a:pPr lvl="1"/>
            <a:r>
              <a:rPr lang="en-US" dirty="0" smtClean="0"/>
              <a:t>Complex tables (many join tables) and app-layer dependencies</a:t>
            </a:r>
          </a:p>
          <a:p>
            <a:r>
              <a:rPr lang="en-US" dirty="0" smtClean="0"/>
              <a:t>Community was able to iterate on these file formats faster than DCC could keep up with them all</a:t>
            </a:r>
          </a:p>
          <a:p>
            <a:r>
              <a:rPr lang="en-US" dirty="0" smtClean="0"/>
              <a:t>Recommendation:</a:t>
            </a:r>
          </a:p>
          <a:p>
            <a:pPr lvl="1"/>
            <a:r>
              <a:rPr lang="en-US" dirty="0" smtClean="0"/>
              <a:t>Use persistence DBs native to the data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LL4: Data access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constitutes data that need to be restricted </a:t>
            </a:r>
            <a:r>
              <a:rPr lang="en-US" dirty="0" smtClean="0"/>
              <a:t>access?</a:t>
            </a:r>
          </a:p>
          <a:p>
            <a:r>
              <a:rPr lang="en-US" dirty="0" smtClean="0"/>
              <a:t>It </a:t>
            </a:r>
            <a:r>
              <a:rPr lang="en-US" dirty="0"/>
              <a:t>changes, frequently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7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LL4a: User authorizations hard-coupled to systems and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TCGA and TARGET DCC hard-couples user authorization / data visibility to:</a:t>
            </a:r>
          </a:p>
          <a:p>
            <a:pPr lvl="1"/>
            <a:r>
              <a:rPr lang="en-US" dirty="0" smtClean="0"/>
              <a:t>File type, data type, data source, FS location, etc.</a:t>
            </a:r>
          </a:p>
          <a:p>
            <a:pPr lvl="1"/>
            <a:r>
              <a:rPr lang="en-US" dirty="0" smtClean="0"/>
              <a:t>One column in the RDBMS that is a </a:t>
            </a:r>
            <a:r>
              <a:rPr lang="en-US" dirty="0" err="1" smtClean="0"/>
              <a:t>boolean</a:t>
            </a:r>
            <a:r>
              <a:rPr lang="en-US" dirty="0" smtClean="0"/>
              <a:t>: </a:t>
            </a:r>
            <a:r>
              <a:rPr lang="en-US" dirty="0" err="1" smtClean="0"/>
              <a:t>isVisible</a:t>
            </a:r>
            <a:endParaRPr lang="en-US" dirty="0" smtClean="0"/>
          </a:p>
          <a:p>
            <a:pPr lvl="1"/>
            <a:r>
              <a:rPr lang="en-US" dirty="0" smtClean="0"/>
              <a:t>But not to: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etadata categorizations (e.g. REBC vs TCGA)</a:t>
            </a:r>
          </a:p>
          <a:p>
            <a:pPr lvl="2"/>
            <a:r>
              <a:rPr lang="en-US" dirty="0" smtClean="0"/>
              <a:t>Independent variables (metadata, K:V pairs) specific to authorization</a:t>
            </a:r>
          </a:p>
          <a:p>
            <a:r>
              <a:rPr lang="en-US" dirty="0" smtClean="0"/>
              <a:t>Problem: User authorization </a:t>
            </a:r>
            <a:r>
              <a:rPr lang="en-US" dirty="0" err="1" smtClean="0"/>
              <a:t>reqs</a:t>
            </a:r>
            <a:r>
              <a:rPr lang="en-US" dirty="0" smtClean="0"/>
              <a:t> change frequently, based on:</a:t>
            </a:r>
          </a:p>
          <a:p>
            <a:pPr lvl="1"/>
            <a:r>
              <a:rPr lang="en-US" dirty="0" smtClean="0"/>
              <a:t>Policy changes</a:t>
            </a:r>
          </a:p>
          <a:p>
            <a:pPr lvl="1"/>
            <a:r>
              <a:rPr lang="en-US" dirty="0" smtClean="0"/>
              <a:t>Content changes</a:t>
            </a:r>
          </a:p>
          <a:p>
            <a:r>
              <a:rPr lang="en-US" dirty="0" smtClean="0"/>
              <a:t>Recommendation: user authorizations should not be hard-tied to characteristics of the data type, file format, data location, data source, etc. They should be separate, independent variables:</a:t>
            </a:r>
          </a:p>
          <a:p>
            <a:pPr lvl="1"/>
            <a:r>
              <a:rPr lang="en-US" dirty="0" smtClean="0"/>
              <a:t>Such variables can be (un)set by policy-driven software, but</a:t>
            </a:r>
          </a:p>
          <a:p>
            <a:pPr lvl="1"/>
            <a:r>
              <a:rPr lang="en-US" dirty="0" smtClean="0"/>
              <a:t>changed almost arbitrarily, with granularity, as needed.</a:t>
            </a:r>
          </a:p>
          <a:p>
            <a:pPr lvl="1"/>
            <a:r>
              <a:rPr lang="en-US" dirty="0" smtClean="0"/>
              <a:t>(GDC already doing this) Every object, file, archive, etc. should be part of an object ID store to which authorization variables can be attached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8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LL4b: PII and PHI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PHI and clinical data:</a:t>
            </a:r>
          </a:p>
          <a:p>
            <a:pPr lvl="2"/>
            <a:r>
              <a:rPr lang="en-US" dirty="0" smtClean="0"/>
              <a:t>HIPAA changes what content no longer regulated</a:t>
            </a:r>
          </a:p>
          <a:p>
            <a:pPr lvl="2"/>
            <a:r>
              <a:rPr lang="en-US" dirty="0" smtClean="0"/>
              <a:t>Project policy changes what content is included or excluded</a:t>
            </a:r>
          </a:p>
          <a:p>
            <a:pPr lvl="1"/>
            <a:r>
              <a:rPr lang="en-US" dirty="0" smtClean="0"/>
              <a:t>Genotypic data</a:t>
            </a:r>
          </a:p>
          <a:p>
            <a:pPr lvl="2"/>
            <a:r>
              <a:rPr lang="en-US" dirty="0" smtClean="0"/>
              <a:t>Birdseed files were not, then were.</a:t>
            </a:r>
          </a:p>
          <a:p>
            <a:pPr lvl="2"/>
            <a:r>
              <a:rPr lang="en-US" dirty="0" smtClean="0"/>
              <a:t>Variants in tumor </a:t>
            </a:r>
            <a:r>
              <a:rPr lang="en-US" dirty="0" err="1" smtClean="0"/>
              <a:t>DNAseq</a:t>
            </a:r>
            <a:r>
              <a:rPr lang="en-US" dirty="0" smtClean="0"/>
              <a:t>: now only when filtered</a:t>
            </a:r>
          </a:p>
          <a:p>
            <a:r>
              <a:rPr lang="en-US" dirty="0" smtClean="0"/>
              <a:t>Changes are frequent, will be continual, and sometimes seemingly capricious</a:t>
            </a:r>
          </a:p>
          <a:p>
            <a:r>
              <a:rPr lang="en-US" dirty="0" smtClean="0"/>
              <a:t>Recommendation:</a:t>
            </a:r>
          </a:p>
          <a:p>
            <a:pPr lvl="1"/>
            <a:r>
              <a:rPr lang="en-US" dirty="0" smtClean="0"/>
              <a:t>Don’t hard-couple authorizations to characteristics of the data</a:t>
            </a:r>
          </a:p>
          <a:p>
            <a:pPr lvl="1"/>
            <a:r>
              <a:rPr lang="en-US" dirty="0" smtClean="0"/>
              <a:t>Authorizations should be separate variables that can be independently tuned.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88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LL4c: Files and access restriction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1600200"/>
            <a:ext cx="3276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Data files as submitted to DCC and GDC</a:t>
            </a:r>
          </a:p>
          <a:p>
            <a:pPr lvl="1"/>
            <a:r>
              <a:rPr lang="en-US" dirty="0" smtClean="0"/>
              <a:t>Archives</a:t>
            </a:r>
          </a:p>
          <a:p>
            <a:pPr lvl="1"/>
            <a:r>
              <a:rPr lang="en-US" dirty="0" smtClean="0"/>
              <a:t>Individual files</a:t>
            </a:r>
          </a:p>
          <a:p>
            <a:pPr lvl="1"/>
            <a:r>
              <a:rPr lang="en-US" dirty="0" smtClean="0"/>
              <a:t>Decomposed data</a:t>
            </a:r>
          </a:p>
          <a:p>
            <a:r>
              <a:rPr lang="en-US" dirty="0" smtClean="0"/>
              <a:t>File and data access restriction based on descendent genealogy is not valid.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" y="1683521"/>
            <a:ext cx="4409125" cy="685800"/>
          </a:xfrm>
          <a:prstGeom prst="rect">
            <a:avLst/>
          </a:prstGeom>
          <a:pattFill prst="pct10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hlinkClick r:id="rId2"/>
              </a:rPr>
              <a:t>nationwidechildrens.org_LGG.bio.Level_1.112.10.0.tar.gz</a:t>
            </a:r>
            <a:endParaRPr lang="en-US" sz="1200" dirty="0"/>
          </a:p>
        </p:txBody>
      </p:sp>
      <p:cxnSp>
        <p:nvCxnSpPr>
          <p:cNvPr id="6" name="Straight Arrow Connector 5"/>
          <p:cNvCxnSpPr>
            <a:stCxn id="4" idx="2"/>
            <a:endCxn id="8" idx="0"/>
          </p:cNvCxnSpPr>
          <p:nvPr/>
        </p:nvCxnSpPr>
        <p:spPr>
          <a:xfrm>
            <a:off x="2585562" y="2369321"/>
            <a:ext cx="1143001" cy="5447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667000" y="2914116"/>
            <a:ext cx="2123125" cy="667284"/>
          </a:xfrm>
          <a:prstGeom prst="rect">
            <a:avLst/>
          </a:prstGeom>
          <a:pattFill prst="pct10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hlinkClick r:id="rId3"/>
              </a:rPr>
              <a:t>nationwidechildrens.org_clinical.TCGA-CS-6290.xml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666999" y="4267200"/>
            <a:ext cx="2124549" cy="990600"/>
          </a:xfrm>
          <a:prstGeom prst="rect">
            <a:avLst/>
          </a:prstGeom>
          <a:pattFill prst="pct10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&lt;</a:t>
            </a:r>
            <a:r>
              <a:rPr lang="en-US" sz="1400" b="1" dirty="0" err="1" smtClean="0">
                <a:solidFill>
                  <a:schemeClr val="tx1"/>
                </a:solidFill>
              </a:rPr>
              <a:t>day_of_birth</a:t>
            </a:r>
            <a:r>
              <a:rPr lang="en-US" sz="1400" b="1" dirty="0" smtClean="0">
                <a:solidFill>
                  <a:schemeClr val="tx1"/>
                </a:solidFill>
              </a:rPr>
              <a:t>&gt;30&lt;/</a:t>
            </a:r>
          </a:p>
          <a:p>
            <a:r>
              <a:rPr lang="en-US" sz="1400" b="1" dirty="0" smtClean="0">
                <a:solidFill>
                  <a:schemeClr val="tx1"/>
                </a:solidFill>
              </a:rPr>
              <a:t>&lt;</a:t>
            </a:r>
            <a:r>
              <a:rPr lang="en-US" sz="1400" b="1" dirty="0" err="1" smtClean="0">
                <a:solidFill>
                  <a:schemeClr val="tx1"/>
                </a:solidFill>
              </a:rPr>
              <a:t>month_of_birth</a:t>
            </a:r>
            <a:r>
              <a:rPr lang="en-US" sz="1400" b="1" dirty="0" smtClean="0">
                <a:solidFill>
                  <a:schemeClr val="tx1"/>
                </a:solidFill>
              </a:rPr>
              <a:t>&gt;6&lt;/</a:t>
            </a:r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 smtClean="0">
                <a:solidFill>
                  <a:schemeClr val="tx1"/>
                </a:solidFill>
              </a:rPr>
              <a:t>&lt;</a:t>
            </a:r>
            <a:r>
              <a:rPr lang="en-US" sz="1400" b="1" dirty="0" err="1" smtClean="0">
                <a:solidFill>
                  <a:schemeClr val="tx1"/>
                </a:solidFill>
              </a:rPr>
              <a:t>year_of_birth</a:t>
            </a:r>
            <a:r>
              <a:rPr lang="en-US" sz="1400" b="1" dirty="0" smtClean="0">
                <a:solidFill>
                  <a:schemeClr val="tx1"/>
                </a:solidFill>
              </a:rPr>
              <a:t>&gt;2004&lt;/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8" idx="2"/>
            <a:endCxn id="9" idx="0"/>
          </p:cNvCxnSpPr>
          <p:nvPr/>
        </p:nvCxnSpPr>
        <p:spPr>
          <a:xfrm>
            <a:off x="3728563" y="3581400"/>
            <a:ext cx="711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81001" y="2914116"/>
            <a:ext cx="2133600" cy="685800"/>
          </a:xfrm>
          <a:prstGeom prst="rect">
            <a:avLst/>
          </a:prstGeom>
          <a:pattFill prst="lt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hlinkClick r:id="rId4"/>
              </a:rPr>
              <a:t>nationwidechildrens.org_biospecimen.TCGA-CS-6290.xml</a:t>
            </a:r>
            <a:r>
              <a:rPr lang="en-US" sz="1200" dirty="0"/>
              <a:t> </a:t>
            </a:r>
          </a:p>
        </p:txBody>
      </p:sp>
      <p:cxnSp>
        <p:nvCxnSpPr>
          <p:cNvPr id="29" name="Straight Arrow Connector 28"/>
          <p:cNvCxnSpPr>
            <a:stCxn id="4" idx="2"/>
            <a:endCxn id="23" idx="0"/>
          </p:cNvCxnSpPr>
          <p:nvPr/>
        </p:nvCxnSpPr>
        <p:spPr>
          <a:xfrm flipH="1">
            <a:off x="1447801" y="2369321"/>
            <a:ext cx="1137761" cy="5447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80999" y="4267200"/>
            <a:ext cx="2133600" cy="990600"/>
          </a:xfrm>
          <a:prstGeom prst="rect">
            <a:avLst/>
          </a:prstGeom>
          <a:pattFill prst="lt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&lt;</a:t>
            </a:r>
            <a:r>
              <a:rPr lang="en-US" sz="1400" b="1" dirty="0" err="1" smtClean="0">
                <a:solidFill>
                  <a:schemeClr val="tx1"/>
                </a:solidFill>
              </a:rPr>
              <a:t>days_to_birth</a:t>
            </a:r>
            <a:r>
              <a:rPr lang="en-US" sz="1400" b="1" dirty="0" smtClean="0">
                <a:solidFill>
                  <a:schemeClr val="tx1"/>
                </a:solidFill>
              </a:rPr>
              <a:t>&gt;-3652&lt;/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43" name="Elbow Connector 42"/>
          <p:cNvCxnSpPr>
            <a:stCxn id="8" idx="2"/>
            <a:endCxn id="40" idx="0"/>
          </p:cNvCxnSpPr>
          <p:nvPr/>
        </p:nvCxnSpPr>
        <p:spPr>
          <a:xfrm rot="5400000">
            <a:off x="2245281" y="2783918"/>
            <a:ext cx="685800" cy="2280764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59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LL4d: Access policy based on file format (Zhining)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TCGA implemented a policy that variant files:</a:t>
            </a:r>
          </a:p>
          <a:p>
            <a:pPr lvl="1"/>
            <a:r>
              <a:rPr lang="en-US" dirty="0" smtClean="0"/>
              <a:t>VCF: would contain somatic AND </a:t>
            </a:r>
            <a:r>
              <a:rPr lang="en-US" dirty="0" err="1" smtClean="0"/>
              <a:t>germline</a:t>
            </a:r>
            <a:r>
              <a:rPr lang="en-US" dirty="0" smtClean="0"/>
              <a:t> variants</a:t>
            </a:r>
          </a:p>
          <a:p>
            <a:pPr lvl="2"/>
            <a:r>
              <a:rPr lang="en-US" dirty="0" smtClean="0"/>
              <a:t>Ergo: restricted access</a:t>
            </a:r>
          </a:p>
          <a:p>
            <a:pPr lvl="1"/>
            <a:r>
              <a:rPr lang="en-US" dirty="0" smtClean="0"/>
              <a:t>MAF: could contain somatic OR somatic + </a:t>
            </a:r>
            <a:r>
              <a:rPr lang="en-US" dirty="0" err="1" smtClean="0"/>
              <a:t>germline</a:t>
            </a:r>
            <a:r>
              <a:rPr lang="en-US" dirty="0" smtClean="0"/>
              <a:t> variants</a:t>
            </a:r>
          </a:p>
          <a:p>
            <a:pPr lvl="2"/>
            <a:r>
              <a:rPr lang="en-US" dirty="0" smtClean="0"/>
              <a:t>Ergo: Restricted access or not, depending…</a:t>
            </a:r>
          </a:p>
          <a:p>
            <a:pPr lvl="2"/>
            <a:r>
              <a:rPr lang="en-US" dirty="0" smtClean="0"/>
              <a:t>Open access indication is part of filename: *.</a:t>
            </a:r>
            <a:r>
              <a:rPr lang="en-US" dirty="0" err="1" smtClean="0"/>
              <a:t>somatic.maf</a:t>
            </a:r>
            <a:endParaRPr lang="en-US" dirty="0" smtClean="0"/>
          </a:p>
          <a:p>
            <a:pPr lvl="2"/>
            <a:r>
              <a:rPr lang="en-US" dirty="0" smtClean="0"/>
              <a:t>Even other distribution restrictions (both open access), based on whether somatic calls are automatic vs. curated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Such distinctions are not native to the file format</a:t>
            </a:r>
          </a:p>
          <a:p>
            <a:pPr lvl="1"/>
            <a:r>
              <a:rPr lang="en-US" dirty="0" smtClean="0"/>
              <a:t>Current formats do not permit files to “self identify” as to whether they have content that might limit access</a:t>
            </a:r>
          </a:p>
          <a:p>
            <a:pPr lvl="1"/>
            <a:r>
              <a:rPr lang="en-US" dirty="0" smtClean="0"/>
              <a:t>Large, extended community not necessarily cognizant of this policy decision</a:t>
            </a:r>
          </a:p>
          <a:p>
            <a:pPr lvl="2"/>
            <a:r>
              <a:rPr lang="en-US" dirty="0" smtClean="0"/>
              <a:t>Analysts created and submit variant files that differed from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0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LL4: </a:t>
            </a:r>
            <a:r>
              <a:rPr lang="en-US" dirty="0"/>
              <a:t>Data access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Recommendation:</a:t>
            </a:r>
          </a:p>
          <a:p>
            <a:pPr lvl="1"/>
            <a:r>
              <a:rPr lang="en-US" dirty="0" smtClean="0"/>
              <a:t>Don’t hard-couple authorizations to characteristics of the data</a:t>
            </a:r>
          </a:p>
          <a:p>
            <a:pPr lvl="1"/>
            <a:r>
              <a:rPr lang="en-US" dirty="0" smtClean="0"/>
              <a:t>Authorizations should be separate variables that can be independently tuned.</a:t>
            </a:r>
          </a:p>
          <a:p>
            <a:pPr lvl="1"/>
            <a:r>
              <a:rPr lang="en-US" dirty="0" smtClean="0"/>
              <a:t>Policies to set authorization variables can be implemented in app layers, but</a:t>
            </a:r>
          </a:p>
          <a:p>
            <a:pPr lvl="2"/>
            <a:r>
              <a:rPr lang="en-US" dirty="0" smtClean="0"/>
              <a:t>Authorization variables should be editable by multiple means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uthorization variables should be assigned to atomically to every entry in the object store.</a:t>
            </a:r>
          </a:p>
          <a:p>
            <a:pPr lvl="2"/>
            <a:r>
              <a:rPr lang="en-US" dirty="0" smtClean="0"/>
              <a:t>Capable of multiple authorization variables per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5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LL5: Semantic barcode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</a:t>
            </a:r>
          </a:p>
          <a:p>
            <a:pPr marL="742950" lvl="2" indent="-342900"/>
            <a:r>
              <a:rPr lang="en-US" dirty="0" smtClean="0"/>
              <a:t>The barcode</a:t>
            </a:r>
          </a:p>
          <a:p>
            <a:pPr marL="1200150" lvl="3" indent="-342900"/>
            <a:r>
              <a:rPr lang="en-US" dirty="0"/>
              <a:t>Implemented the rigid object </a:t>
            </a:r>
            <a:r>
              <a:rPr lang="en-US" dirty="0" err="1"/>
              <a:t>hiearchy</a:t>
            </a:r>
            <a:endParaRPr lang="en-US" dirty="0"/>
          </a:p>
          <a:p>
            <a:pPr marL="1200150" lvl="3" indent="-342900"/>
            <a:r>
              <a:rPr lang="en-US" dirty="0" smtClean="0"/>
              <a:t>Semantic fields</a:t>
            </a:r>
          </a:p>
          <a:p>
            <a:pPr marL="1200150" lvl="3" indent="-342900"/>
            <a:r>
              <a:rPr lang="en-US" dirty="0" smtClean="0"/>
              <a:t>Several fields overloaded with multiple </a:t>
            </a:r>
            <a:r>
              <a:rPr lang="en-US" dirty="0"/>
              <a:t>variables</a:t>
            </a:r>
          </a:p>
          <a:p>
            <a:pPr marL="742950" lvl="2" indent="-342900"/>
            <a:r>
              <a:rPr lang="en-US" dirty="0" smtClean="0"/>
              <a:t>Was primary key for most years in TCGA. Still is in TARGET.</a:t>
            </a:r>
          </a:p>
          <a:p>
            <a:pPr marL="742950" lvl="2" indent="-342900"/>
            <a:r>
              <a:rPr lang="en-US" dirty="0" smtClean="0"/>
              <a:t>Errors were encoded, very difficult to correct</a:t>
            </a:r>
          </a:p>
          <a:p>
            <a:pPr marL="1200150" lvl="3" indent="-342900"/>
            <a:r>
              <a:rPr lang="en-US" dirty="0" smtClean="0"/>
              <a:t>E.g. wrong sample type</a:t>
            </a:r>
          </a:p>
          <a:p>
            <a:pPr marL="742950" lvl="2" indent="-342900"/>
            <a:r>
              <a:rPr lang="en-US" dirty="0" smtClean="0"/>
              <a:t>&lt;</a:t>
            </a:r>
            <a:r>
              <a:rPr lang="en-US" dirty="0"/>
              <a:t>rant&gt;The semantic barcode may be the stupidest data decision made in TCGA, TARGET&lt;/rant&gt;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LL5: Semantic barcode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TCGA				TARGET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Overloading example: sample ID (field 4):</a:t>
            </a:r>
          </a:p>
          <a:p>
            <a:pPr lvl="1"/>
            <a:r>
              <a:rPr lang="en-US" dirty="0" smtClean="0"/>
              <a:t>Tumor vs. Normal</a:t>
            </a:r>
          </a:p>
          <a:p>
            <a:pPr lvl="1"/>
            <a:r>
              <a:rPr lang="en-US" dirty="0" smtClean="0"/>
              <a:t>Primary vs. Primary from blood vs. Met vs. Recurrence vs. Relapse from blood</a:t>
            </a:r>
          </a:p>
          <a:p>
            <a:pPr lvl="1"/>
            <a:r>
              <a:rPr lang="en-US" dirty="0" smtClean="0"/>
              <a:t>Tissue of origin: solid vs. blood vs. marrow vs. </a:t>
            </a:r>
            <a:r>
              <a:rPr lang="en-US" dirty="0" err="1" smtClean="0"/>
              <a:t>xeno</a:t>
            </a:r>
            <a:endParaRPr lang="en-US" dirty="0" smtClean="0"/>
          </a:p>
          <a:p>
            <a:pPr lvl="1"/>
            <a:r>
              <a:rPr lang="en-US" dirty="0" smtClean="0"/>
              <a:t>Tumor derived cell line: yes or no</a:t>
            </a:r>
          </a:p>
          <a:p>
            <a:pPr lvl="1"/>
            <a:r>
              <a:rPr lang="en-US" dirty="0" smtClean="0"/>
              <a:t>Cell line control: yes or no</a:t>
            </a:r>
          </a:p>
          <a:p>
            <a:pPr lvl="1"/>
            <a:r>
              <a:rPr lang="en-US" dirty="0" smtClean="0"/>
              <a:t>EBV normal</a:t>
            </a:r>
          </a:p>
          <a:p>
            <a:pPr lvl="1"/>
            <a:r>
              <a:rPr lang="en-US" dirty="0" smtClean="0"/>
              <a:t>TCGA and TARGET not 100% same in meaning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247586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TARGET ID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113" y="2028825"/>
            <a:ext cx="2924175" cy="74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866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 this presentation:</a:t>
            </a:r>
          </a:p>
          <a:p>
            <a:pPr marL="457200" lvl="1" indent="0">
              <a:buNone/>
            </a:pPr>
            <a:r>
              <a:rPr lang="en-US" sz="2400" dirty="0"/>
              <a:t>P</a:t>
            </a:r>
            <a:r>
              <a:rPr lang="en-US" sz="2400" dirty="0" smtClean="0"/>
              <a:t>resent TCGA and TARGET lessons learned where the </a:t>
            </a:r>
            <a:r>
              <a:rPr lang="en-US" sz="2400" dirty="0" smtClean="0"/>
              <a:t>data service delivery </a:t>
            </a:r>
            <a:r>
              <a:rPr lang="en-US" sz="2400" dirty="0" smtClean="0"/>
              <a:t>limitation was tightly coupled to technical implementation decisions.</a:t>
            </a:r>
          </a:p>
          <a:p>
            <a:r>
              <a:rPr lang="en-US" dirty="0" smtClean="0"/>
              <a:t>Of the GDC: is to provide a data service, to:</a:t>
            </a:r>
          </a:p>
          <a:p>
            <a:pPr lvl="1"/>
            <a:r>
              <a:rPr lang="en-US" dirty="0" smtClean="0"/>
              <a:t>The science community</a:t>
            </a:r>
          </a:p>
          <a:p>
            <a:pPr lvl="1"/>
            <a:r>
              <a:rPr lang="en-US" dirty="0" smtClean="0"/>
              <a:t>Management, who has both science and fiduciary responsibilities to the taxpayer (See LL1, LL6)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7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LL5: Semantic barcode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1:</a:t>
            </a:r>
          </a:p>
          <a:p>
            <a:pPr lvl="1"/>
            <a:r>
              <a:rPr lang="en-US" dirty="0" smtClean="0"/>
              <a:t>The semantic barcode has to remain, only for humans.</a:t>
            </a:r>
          </a:p>
          <a:p>
            <a:pPr lvl="1"/>
            <a:r>
              <a:rPr lang="en-US" dirty="0" smtClean="0"/>
              <a:t>For IT systems, the semantic barcode should be an ignorable, malleable piece of free-text metadata.</a:t>
            </a:r>
          </a:p>
          <a:p>
            <a:pPr lvl="1"/>
            <a:r>
              <a:rPr lang="en-US" dirty="0" smtClean="0"/>
              <a:t>The system needs to be able to keep track of “original” sematic barcodes vs. the corrected semantic barcode:</a:t>
            </a:r>
          </a:p>
          <a:p>
            <a:pPr lvl="2"/>
            <a:r>
              <a:rPr lang="en-US" dirty="0" smtClean="0"/>
              <a:t>Multiple “original” ones, dates of repair,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3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LL5: Semantic barcode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BCR Responsibility</a:t>
            </a:r>
          </a:p>
          <a:p>
            <a:pPr lvl="1"/>
            <a:r>
              <a:rPr lang="en-US" sz="1400" dirty="0" smtClean="0"/>
              <a:t>Old-style barcodes, their history, corrections, and assignment to a single UUID is handled by BCR and will be encoded in their XML.</a:t>
            </a:r>
          </a:p>
          <a:p>
            <a:pPr lvl="2"/>
            <a:r>
              <a:rPr lang="en-US" sz="1200" dirty="0" smtClean="0"/>
              <a:t>It is expected that all TCGA corrections will be complete before import to GDC.</a:t>
            </a:r>
          </a:p>
          <a:p>
            <a:pPr lvl="2"/>
            <a:r>
              <a:rPr lang="en-US" sz="1200" dirty="0" smtClean="0"/>
              <a:t>(TARGET different: no XML, no history, and corrected in a way that can be ignored by GDC.)</a:t>
            </a:r>
          </a:p>
          <a:p>
            <a:pPr lvl="1"/>
            <a:r>
              <a:rPr lang="en-US" sz="1400" dirty="0" smtClean="0"/>
              <a:t>By time GDC is ready to ingest XML, individual fields, including overloaded fields will be broken down into unique tags with discrete meanings</a:t>
            </a:r>
          </a:p>
          <a:p>
            <a:r>
              <a:rPr lang="en-US" sz="1800" dirty="0" smtClean="0"/>
              <a:t>GDC Requirements 2:</a:t>
            </a:r>
          </a:p>
          <a:p>
            <a:pPr lvl="1"/>
            <a:r>
              <a:rPr lang="en-US" sz="1400" dirty="0" smtClean="0"/>
              <a:t>TARGET barcodes: will GDC need to interpret &amp; augment it to fulfill SOW index </a:t>
            </a:r>
            <a:r>
              <a:rPr lang="en-US" sz="1400" dirty="0" err="1" smtClean="0"/>
              <a:t>reqs</a:t>
            </a:r>
            <a:r>
              <a:rPr lang="en-US" sz="1400" dirty="0" smtClean="0"/>
              <a:t>? Yes – see next slide </a:t>
            </a:r>
          </a:p>
          <a:p>
            <a:pPr lvl="1"/>
            <a:r>
              <a:rPr lang="en-US" sz="1400" dirty="0" smtClean="0"/>
              <a:t>GDC will need to make objects findable by both original (incorrect) barcodes and the correct one.</a:t>
            </a:r>
          </a:p>
          <a:p>
            <a:pPr lvl="2"/>
            <a:r>
              <a:rPr lang="en-US" sz="1200" dirty="0" smtClean="0"/>
              <a:t>Many incorrect barcodes got through the system, published, and broadly distributed, before being corrected.</a:t>
            </a:r>
          </a:p>
          <a:p>
            <a:pPr lvl="2"/>
            <a:r>
              <a:rPr lang="en-US" sz="1200" dirty="0" smtClean="0"/>
              <a:t>Annotation DB replacement?</a:t>
            </a:r>
          </a:p>
          <a:p>
            <a:r>
              <a:rPr lang="en-US" sz="1800" dirty="0" smtClean="0"/>
              <a:t>Recommendation</a:t>
            </a:r>
          </a:p>
          <a:p>
            <a:pPr lvl="1"/>
            <a:r>
              <a:rPr lang="en-US" sz="1400" dirty="0" smtClean="0"/>
              <a:t>Regardless of where these strings are persisted, they will have to be indexed and query-able.</a:t>
            </a:r>
          </a:p>
        </p:txBody>
      </p:sp>
    </p:spTree>
    <p:extLst>
      <p:ext uri="{BB962C8B-B14F-4D97-AF65-F5344CB8AC3E}">
        <p14:creationId xmlns:p14="http://schemas.microsoft.com/office/powerpoint/2010/main" val="64624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LL5: TARGET semantic barcode and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SOW section D.4.a lists indexing requirements</a:t>
            </a:r>
          </a:p>
          <a:p>
            <a:pPr lvl="1"/>
            <a:r>
              <a:rPr lang="en-US" sz="2400" dirty="0" smtClean="0"/>
              <a:t>Many variables in this list are encoded in TARGET barcode fields, some overloaded fields</a:t>
            </a:r>
          </a:p>
          <a:p>
            <a:r>
              <a:rPr lang="en-US" dirty="0" smtClean="0"/>
              <a:t>Recommendation:</a:t>
            </a:r>
          </a:p>
          <a:p>
            <a:pPr lvl="1"/>
            <a:r>
              <a:rPr lang="en-US" dirty="0" smtClean="0"/>
              <a:t>??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2341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LL6: Data for management and ops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NCI has a responsibility to support science and watch money</a:t>
            </a:r>
          </a:p>
          <a:p>
            <a:r>
              <a:rPr lang="en-US" dirty="0" smtClean="0"/>
              <a:t>DCCs, initially scoped to support science community, soon asked to include data for management reporting</a:t>
            </a:r>
          </a:p>
          <a:p>
            <a:r>
              <a:rPr lang="en-US" dirty="0" smtClean="0"/>
              <a:t>Primary question across projects:</a:t>
            </a:r>
          </a:p>
          <a:p>
            <a:pPr lvl="1"/>
            <a:r>
              <a:rPr lang="en-US" dirty="0" smtClean="0"/>
              <a:t>tracking of samples vs. having characterization data returned on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8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LL6: Data for management and ops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example situations:</a:t>
            </a:r>
          </a:p>
          <a:p>
            <a:pPr lvl="1"/>
            <a:r>
              <a:rPr lang="en-US" dirty="0" smtClean="0"/>
              <a:t>What does it mean when a single aliquot of DNA has?:</a:t>
            </a:r>
          </a:p>
          <a:p>
            <a:pPr lvl="2"/>
            <a:r>
              <a:rPr lang="en-US" dirty="0" smtClean="0"/>
              <a:t>4+ active available BAM files</a:t>
            </a:r>
          </a:p>
          <a:p>
            <a:pPr lvl="2"/>
            <a:r>
              <a:rPr lang="en-US" dirty="0" smtClean="0"/>
              <a:t>8 suppressed (i.e. now hidden) BAM files</a:t>
            </a:r>
          </a:p>
          <a:p>
            <a:pPr lvl="1"/>
            <a:r>
              <a:rPr lang="en-US" dirty="0" smtClean="0"/>
              <a:t>Aliquot accounting</a:t>
            </a:r>
          </a:p>
          <a:p>
            <a:pPr lvl="2"/>
            <a:r>
              <a:rPr lang="en-US" dirty="0" smtClean="0"/>
              <a:t>By Q4 2011, TCGA had distributed &gt;104k aliquots, but</a:t>
            </a:r>
          </a:p>
          <a:p>
            <a:pPr lvl="2"/>
            <a:r>
              <a:rPr lang="en-US" dirty="0" smtClean="0"/>
              <a:t>Had received only &lt;80k data results back</a:t>
            </a:r>
          </a:p>
          <a:p>
            <a:pPr lvl="2"/>
            <a:r>
              <a:rPr lang="en-US" dirty="0" smtClean="0"/>
              <a:t>Some GSC/GCC were over 4 years tardy in returning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4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LL6: Data for management and ops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GDC will have the data to understand such issues:</a:t>
            </a:r>
          </a:p>
          <a:p>
            <a:pPr lvl="1"/>
            <a:r>
              <a:rPr lang="en-US" dirty="0" smtClean="0"/>
              <a:t>You know what aliquots have been distributed (accounts receivable)</a:t>
            </a:r>
          </a:p>
          <a:p>
            <a:pPr lvl="1"/>
            <a:r>
              <a:rPr lang="en-US" dirty="0" smtClean="0"/>
              <a:t>You know what sets have been returned (payments)</a:t>
            </a:r>
          </a:p>
          <a:p>
            <a:r>
              <a:rPr lang="en-US" dirty="0" smtClean="0"/>
              <a:t>Responsibilities</a:t>
            </a:r>
          </a:p>
          <a:p>
            <a:pPr lvl="1"/>
            <a:r>
              <a:rPr lang="en-US" dirty="0" smtClean="0"/>
              <a:t>BCR submits AR to GDC</a:t>
            </a:r>
          </a:p>
          <a:p>
            <a:pPr lvl="1"/>
            <a:r>
              <a:rPr lang="en-US" dirty="0" smtClean="0"/>
              <a:t>Battelle/Ferguson (as part of QMS) have implemented the analysis and reporting code</a:t>
            </a:r>
          </a:p>
          <a:p>
            <a:pPr lvl="1"/>
            <a:r>
              <a:rPr lang="en-US" dirty="0" smtClean="0"/>
              <a:t>GDC has characterization data file inventory from Centers</a:t>
            </a:r>
          </a:p>
          <a:p>
            <a:r>
              <a:rPr lang="en-US" dirty="0" smtClean="0"/>
              <a:t>GDC recommendation:</a:t>
            </a:r>
          </a:p>
          <a:p>
            <a:pPr lvl="1"/>
            <a:r>
              <a:rPr lang="en-US" dirty="0" smtClean="0"/>
              <a:t>Reporting requirements in SOW include making raw data for above available</a:t>
            </a:r>
          </a:p>
          <a:p>
            <a:pPr lvl="1"/>
            <a:r>
              <a:rPr lang="en-US" dirty="0" smtClean="0"/>
              <a:t>This information actually does fit well into an RDBMS</a:t>
            </a:r>
          </a:p>
          <a:p>
            <a:r>
              <a:rPr lang="en-US" dirty="0" smtClean="0"/>
              <a:t>Action item:</a:t>
            </a:r>
          </a:p>
          <a:p>
            <a:pPr lvl="1"/>
            <a:r>
              <a:rPr lang="en-US" dirty="0" smtClean="0"/>
              <a:t>Send GDC latest QMS “Aliquot Accounting”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Information about objects may change at any time</a:t>
            </a:r>
          </a:p>
          <a:p>
            <a:pPr lvl="1"/>
            <a:r>
              <a:rPr lang="en-US" dirty="0" smtClean="0"/>
              <a:t>Change is continual into future</a:t>
            </a:r>
          </a:p>
          <a:p>
            <a:pPr lvl="1"/>
            <a:r>
              <a:rPr lang="en-US" dirty="0" smtClean="0"/>
              <a:t>Impacts data utility in analyses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Subject later found out to have had systemic chemo</a:t>
            </a:r>
          </a:p>
          <a:p>
            <a:pPr lvl="2"/>
            <a:r>
              <a:rPr lang="en-US" dirty="0" smtClean="0"/>
              <a:t>I.e. should never have been enrolled in TCGA</a:t>
            </a:r>
          </a:p>
          <a:p>
            <a:pPr lvl="1"/>
            <a:r>
              <a:rPr lang="en-US" dirty="0" smtClean="0"/>
              <a:t>Subject withdrawal</a:t>
            </a:r>
          </a:p>
          <a:p>
            <a:pPr lvl="2"/>
            <a:r>
              <a:rPr lang="en-US" dirty="0" smtClean="0"/>
              <a:t>Data set will be partial</a:t>
            </a:r>
          </a:p>
          <a:p>
            <a:pPr lvl="1"/>
            <a:r>
              <a:rPr lang="en-US" dirty="0" smtClean="0"/>
              <a:t>Sample was met, not primary</a:t>
            </a:r>
          </a:p>
          <a:p>
            <a:pPr lvl="2"/>
            <a:r>
              <a:rPr lang="en-US" dirty="0" smtClean="0"/>
              <a:t>Impacts sample type ID and relevant science</a:t>
            </a:r>
          </a:p>
          <a:p>
            <a:pPr lvl="1"/>
            <a:r>
              <a:rPr lang="en-US" dirty="0" smtClean="0"/>
              <a:t>Redaction</a:t>
            </a:r>
          </a:p>
          <a:p>
            <a:pPr lvl="2"/>
            <a:r>
              <a:rPr lang="en-US" dirty="0" smtClean="0"/>
              <a:t>Subject was inappropriately consented minor</a:t>
            </a:r>
          </a:p>
          <a:p>
            <a:pPr lvl="2"/>
            <a:r>
              <a:rPr lang="en-US" dirty="0" smtClean="0"/>
              <a:t>Sample was a completely different organ system</a:t>
            </a:r>
          </a:p>
          <a:p>
            <a:pPr lvl="2"/>
            <a:r>
              <a:rPr lang="en-US" dirty="0" smtClean="0"/>
              <a:t>Tumor – normal genotypes don’t match</a:t>
            </a:r>
          </a:p>
          <a:p>
            <a:pPr lvl="3"/>
            <a:r>
              <a:rPr lang="en-US" dirty="0" smtClean="0"/>
              <a:t>Usually caught before shipment, but…</a:t>
            </a:r>
          </a:p>
          <a:p>
            <a:pPr lvl="1"/>
            <a:r>
              <a:rPr lang="en-US" dirty="0" smtClean="0"/>
              <a:t>Certain </a:t>
            </a:r>
            <a:r>
              <a:rPr lang="en-US" dirty="0" err="1" smtClean="0"/>
              <a:t>datatype</a:t>
            </a:r>
            <a:r>
              <a:rPr lang="en-US" dirty="0" smtClean="0"/>
              <a:t> will not be coming for this case</a:t>
            </a:r>
          </a:p>
          <a:p>
            <a:pPr lvl="2"/>
            <a:r>
              <a:rPr lang="en-US" dirty="0" smtClean="0"/>
              <a:t>Aliquot was dropped on the floor</a:t>
            </a:r>
          </a:p>
          <a:p>
            <a:pPr lvl="2"/>
            <a:r>
              <a:rPr lang="en-US" dirty="0" smtClean="0"/>
              <a:t>Library failed</a:t>
            </a:r>
          </a:p>
          <a:p>
            <a:pPr lvl="2"/>
            <a:r>
              <a:rPr lang="en-US" dirty="0" smtClean="0"/>
              <a:t>(Impacts aliquot accounting: no longer in accounts receivable)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4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Annotation DB</a:t>
            </a:r>
          </a:p>
          <a:p>
            <a:pPr lvl="1"/>
            <a:r>
              <a:rPr lang="en-US" dirty="0" smtClean="0"/>
              <a:t>Currently, </a:t>
            </a:r>
            <a:r>
              <a:rPr lang="en-US" dirty="0" err="1"/>
              <a:t>AnnoDB</a:t>
            </a:r>
            <a:r>
              <a:rPr lang="en-US" dirty="0"/>
              <a:t> is a separate, standalone </a:t>
            </a:r>
            <a:r>
              <a:rPr lang="en-US" dirty="0" smtClean="0"/>
              <a:t>DB</a:t>
            </a:r>
          </a:p>
          <a:p>
            <a:pPr lvl="1"/>
            <a:r>
              <a:rPr lang="en-US" dirty="0" smtClean="0"/>
              <a:t>Currently, </a:t>
            </a:r>
            <a:r>
              <a:rPr lang="en-US" dirty="0" err="1" smtClean="0"/>
              <a:t>AnnoDB</a:t>
            </a:r>
            <a:r>
              <a:rPr lang="en-US" dirty="0" smtClean="0"/>
              <a:t> is 1:n to </a:t>
            </a:r>
            <a:r>
              <a:rPr lang="en-US" dirty="0" err="1" smtClean="0"/>
              <a:t>object:entry</a:t>
            </a:r>
            <a:endParaRPr lang="en-US" dirty="0" smtClean="0"/>
          </a:p>
          <a:p>
            <a:pPr lvl="1"/>
            <a:r>
              <a:rPr lang="en-US" dirty="0" smtClean="0"/>
              <a:t>Currently, </a:t>
            </a:r>
            <a:r>
              <a:rPr lang="en-US" dirty="0" err="1" smtClean="0"/>
              <a:t>AnnoDB</a:t>
            </a:r>
            <a:r>
              <a:rPr lang="en-US" dirty="0" smtClean="0"/>
              <a:t> uses old-style barcode, not UUID.</a:t>
            </a:r>
          </a:p>
          <a:p>
            <a:pPr lvl="2"/>
            <a:r>
              <a:rPr lang="en-US" dirty="0" smtClean="0"/>
              <a:t>So, now there are orphans, as some barcodes are corrected.</a:t>
            </a:r>
            <a:endParaRPr lang="en-US" dirty="0"/>
          </a:p>
          <a:p>
            <a:pPr lvl="1"/>
            <a:r>
              <a:rPr lang="en-US" dirty="0"/>
              <a:t>Users have to know about it, and actively seek out entries about their objects of interest to know</a:t>
            </a:r>
          </a:p>
          <a:p>
            <a:pPr lvl="1"/>
            <a:r>
              <a:rPr lang="en-US" dirty="0"/>
              <a:t>It is easily, frequently ignored, despite lots of “README.REALLY!!.txt” files and other </a:t>
            </a:r>
            <a:r>
              <a:rPr lang="en-US" dirty="0" smtClean="0"/>
              <a:t>exhortations</a:t>
            </a:r>
          </a:p>
          <a:p>
            <a:r>
              <a:rPr lang="en-US" dirty="0" smtClean="0"/>
              <a:t>Lessons learned: </a:t>
            </a:r>
            <a:r>
              <a:rPr lang="en-US" dirty="0" err="1" smtClean="0"/>
              <a:t>AnnoDB</a:t>
            </a:r>
            <a:r>
              <a:rPr lang="en-US" dirty="0" smtClean="0"/>
              <a:t> entries: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ust be referenced via primary key (object ID, UUID) to the object(s) being annotated.</a:t>
            </a:r>
          </a:p>
          <a:p>
            <a:pPr lvl="2"/>
            <a:r>
              <a:rPr lang="en-US" dirty="0" smtClean="0"/>
              <a:t>NOT old-style barcode, which can change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ust be automatically and un-ignore-ably retrieved and displayed in any data query and data retrieval</a:t>
            </a:r>
          </a:p>
          <a:p>
            <a:pPr lvl="1"/>
            <a:r>
              <a:rPr lang="en-US" dirty="0" smtClean="0"/>
              <a:t>Must be N:N for </a:t>
            </a:r>
            <a:r>
              <a:rPr lang="en-US" dirty="0" err="1" smtClean="0"/>
              <a:t>objects:entries</a:t>
            </a:r>
            <a:r>
              <a:rPr lang="en-US" dirty="0" smtClean="0"/>
              <a:t> (sorry about the ER reference)</a:t>
            </a:r>
          </a:p>
          <a:p>
            <a:pPr lvl="2"/>
            <a:r>
              <a:rPr lang="en-US" dirty="0" smtClean="0"/>
              <a:t>Frequently there is a single annotation that applies to many objects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annot be hard-tied to generation of authorizations and data visibility</a:t>
            </a:r>
          </a:p>
          <a:p>
            <a:pPr lvl="2"/>
            <a:r>
              <a:rPr lang="en-US" dirty="0" smtClean="0"/>
              <a:t>E.g. just because a sample is actually from a treated vs. treatment naïve patient, we don’t want to delete or hide it. But we do want to put it into a special category: “buyer beware”</a:t>
            </a:r>
          </a:p>
          <a:p>
            <a:pPr lvl="2"/>
            <a:r>
              <a:rPr lang="en-US" dirty="0" smtClean="0"/>
              <a:t>Too many details, exceptions, changes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6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coming from the BCR</a:t>
            </a:r>
          </a:p>
          <a:p>
            <a:r>
              <a:rPr lang="en-US" dirty="0" smtClean="0"/>
              <a:t>Forward migration of standard data formats</a:t>
            </a:r>
          </a:p>
          <a:p>
            <a:pPr lvl="1"/>
            <a:r>
              <a:rPr lang="en-US" dirty="0" smtClean="0"/>
              <a:t>Q: how to implement user download of current SRA metadata XML when BAM was submitted with prior version</a:t>
            </a:r>
          </a:p>
          <a:p>
            <a:r>
              <a:rPr lang="en-US" dirty="0" smtClean="0"/>
              <a:t>Tactics for bringing TARGET clinical data into GDC (</a:t>
            </a:r>
            <a:r>
              <a:rPr lang="en-US" dirty="0" err="1" smtClean="0"/>
              <a:t>Davidsen</a:t>
            </a:r>
            <a:r>
              <a:rPr lang="en-US" dirty="0" smtClean="0"/>
              <a:t>, Ferguson)</a:t>
            </a:r>
          </a:p>
          <a:p>
            <a:pPr lvl="1"/>
            <a:r>
              <a:rPr lang="en-US" dirty="0" smtClean="0"/>
              <a:t>(We met last night)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2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DB, with coupled EAV capability</a:t>
            </a:r>
          </a:p>
          <a:p>
            <a:pPr lvl="1"/>
            <a:r>
              <a:rPr lang="en-US" dirty="0" smtClean="0"/>
              <a:t>Solves a lot of the issues above</a:t>
            </a:r>
          </a:p>
          <a:p>
            <a:r>
              <a:rPr lang="en-US" dirty="0" smtClean="0"/>
              <a:t>Indexing the XML</a:t>
            </a:r>
          </a:p>
          <a:p>
            <a:pPr lvl="1"/>
            <a:r>
              <a:rPr lang="en-US" dirty="0" smtClean="0"/>
              <a:t>XML -&gt; JSON -&gt; Elastic Search?</a:t>
            </a:r>
          </a:p>
          <a:p>
            <a:pPr lvl="1"/>
            <a:r>
              <a:rPr lang="en-US" dirty="0" smtClean="0"/>
              <a:t>XML -&gt; </a:t>
            </a:r>
            <a:r>
              <a:rPr lang="en-US" dirty="0" err="1" smtClean="0"/>
              <a:t>Solr</a:t>
            </a:r>
            <a:r>
              <a:rPr lang="en-US" dirty="0" smtClean="0"/>
              <a:t> 4.7+ -&gt; Index -&gt; </a:t>
            </a:r>
            <a:r>
              <a:rPr lang="en-US" dirty="0" err="1" smtClean="0"/>
              <a:t>ElasticSearch</a:t>
            </a:r>
            <a:endParaRPr lang="en-US" dirty="0" smtClean="0"/>
          </a:p>
          <a:p>
            <a:r>
              <a:rPr lang="en-US" dirty="0" smtClean="0"/>
              <a:t>Other?:</a:t>
            </a:r>
          </a:p>
          <a:p>
            <a:pPr lvl="1"/>
            <a:r>
              <a:rPr lang="en-US" dirty="0" smtClean="0"/>
              <a:t>Status of CGCI data (Greg K.)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of this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intended to be a discussion</a:t>
            </a:r>
          </a:p>
          <a:p>
            <a:r>
              <a:rPr lang="en-US" dirty="0" smtClean="0"/>
              <a:t>If subject is brought up which is OBE, stop me.</a:t>
            </a:r>
          </a:p>
          <a:p>
            <a:r>
              <a:rPr lang="en-US" dirty="0" smtClean="0"/>
              <a:t>Where you see the word “Recommendation”, it is intended to open debate.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model</a:t>
            </a:r>
          </a:p>
          <a:p>
            <a:r>
              <a:rPr lang="en-US" dirty="0" smtClean="0"/>
              <a:t>Term ‘object’ used in IT context, being any entity (real or conceptual) that should be modeled in the information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9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600200"/>
            <a:ext cx="4191000" cy="4525963"/>
          </a:xfrm>
        </p:spPr>
        <p:txBody>
          <a:bodyPr/>
          <a:lstStyle/>
          <a:p>
            <a:r>
              <a:rPr lang="en-US" dirty="0" smtClean="0"/>
              <a:t>Typical TCGA structure</a:t>
            </a:r>
          </a:p>
          <a:p>
            <a:r>
              <a:rPr lang="en-US" dirty="0" smtClean="0"/>
              <a:t>In TCGA, every aliquot and data file had to have this ENTIRE structure above it.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77859"/>
            <a:ext cx="2590800" cy="4571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717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600200"/>
            <a:ext cx="4191000" cy="4525963"/>
          </a:xfrm>
        </p:spPr>
        <p:txBody>
          <a:bodyPr/>
          <a:lstStyle/>
          <a:p>
            <a:r>
              <a:rPr lang="en-US" dirty="0" smtClean="0"/>
              <a:t>Typical TARGET structure</a:t>
            </a:r>
          </a:p>
          <a:p>
            <a:r>
              <a:rPr lang="en-US" dirty="0" smtClean="0"/>
              <a:t>More sparse</a:t>
            </a:r>
          </a:p>
          <a:p>
            <a:r>
              <a:rPr lang="en-US" dirty="0" smtClean="0"/>
              <a:t>No individual aliquots per data file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92" y="1600200"/>
            <a:ext cx="1314009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047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 model: Big data vs. complicated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5753100"/>
            <a:ext cx="41910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BAMs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2672894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Brace 5"/>
          <p:cNvSpPr/>
          <p:nvPr/>
        </p:nvSpPr>
        <p:spPr>
          <a:xfrm>
            <a:off x="3276600" y="5943600"/>
            <a:ext cx="685800" cy="22860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95800" y="4343400"/>
            <a:ext cx="41910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3276600" y="4533900"/>
            <a:ext cx="685800" cy="22860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5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 model: Big data vs. complicated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2590800"/>
            <a:ext cx="4191000" cy="2667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Complex</a:t>
            </a:r>
          </a:p>
          <a:p>
            <a:r>
              <a:rPr lang="en-US" dirty="0" smtClean="0"/>
              <a:t>Variable per situation</a:t>
            </a:r>
          </a:p>
          <a:p>
            <a:r>
              <a:rPr lang="en-US" dirty="0" smtClean="0"/>
              <a:t>Variable over time</a:t>
            </a:r>
          </a:p>
          <a:p>
            <a:r>
              <a:rPr lang="en-US" dirty="0" smtClean="0"/>
              <a:t>Messy / errors</a:t>
            </a:r>
          </a:p>
          <a:p>
            <a:r>
              <a:rPr lang="en-US" dirty="0" smtClean="0"/>
              <a:t>Small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2672894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Brace 5"/>
          <p:cNvSpPr/>
          <p:nvPr/>
        </p:nvSpPr>
        <p:spPr>
          <a:xfrm>
            <a:off x="3276600" y="1524000"/>
            <a:ext cx="685800" cy="464820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2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2868</TotalTime>
  <Words>2517</Words>
  <Application>Microsoft Office PowerPoint</Application>
  <PresentationFormat>On-screen Show (4:3)</PresentationFormat>
  <Paragraphs>304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TCGA and TARGET Lessons Learned</vt:lpstr>
      <vt:lpstr>Agenda</vt:lpstr>
      <vt:lpstr>Purposes</vt:lpstr>
      <vt:lpstr>Format of this presentation</vt:lpstr>
      <vt:lpstr>Background info</vt:lpstr>
      <vt:lpstr>Object model</vt:lpstr>
      <vt:lpstr>Object model</vt:lpstr>
      <vt:lpstr>Object model: Big data vs. complicated data</vt:lpstr>
      <vt:lpstr>Object model: Big data vs. complicated data</vt:lpstr>
      <vt:lpstr>LL0: When the object doesn’t fit the ER hierarchy </vt:lpstr>
      <vt:lpstr>LL0: When the object doesn’t fit the ER hierarchy </vt:lpstr>
      <vt:lpstr>LL0: When the object doesn’t fit the ER hierarchy </vt:lpstr>
      <vt:lpstr>LL0: Rigid hierarchy in ER</vt:lpstr>
      <vt:lpstr>LL1: Log everything via unified system</vt:lpstr>
      <vt:lpstr>LL1: Log everything via unified system</vt:lpstr>
      <vt:lpstr>LL2: Categorization of objects into more than one group</vt:lpstr>
      <vt:lpstr>LL2: Categorization of objects into more than one group</vt:lpstr>
      <vt:lpstr>LL2: Categorization of objects into more than one group</vt:lpstr>
      <vt:lpstr>LL2: Categorization of objects into more than one group</vt:lpstr>
      <vt:lpstr>LL2: Categorization of objects into more than one group</vt:lpstr>
      <vt:lpstr>LL3: Rapid iteration on data models</vt:lpstr>
      <vt:lpstr>LL4: Data access policies</vt:lpstr>
      <vt:lpstr>LL4a: User authorizations hard-coupled to systems and data</vt:lpstr>
      <vt:lpstr>LL4b: PII and PHI</vt:lpstr>
      <vt:lpstr>LL4c: Files and access restriction</vt:lpstr>
      <vt:lpstr>LL4d: Access policy based on file format (Zhining)</vt:lpstr>
      <vt:lpstr>LL4: Data access policies</vt:lpstr>
      <vt:lpstr>LL5: Semantic barcode</vt:lpstr>
      <vt:lpstr>LL5: Semantic barcode</vt:lpstr>
      <vt:lpstr>LL5: Semantic barcode</vt:lpstr>
      <vt:lpstr>LL5: Semantic barcode</vt:lpstr>
      <vt:lpstr>LL5: TARGET semantic barcode and Indexing</vt:lpstr>
      <vt:lpstr>LL6: Data for management and ops reporting</vt:lpstr>
      <vt:lpstr>LL6: Data for management and ops reporting</vt:lpstr>
      <vt:lpstr>LL6: Data for management and ops reporting</vt:lpstr>
      <vt:lpstr>Annotation DB</vt:lpstr>
      <vt:lpstr>Annotation DB</vt:lpstr>
      <vt:lpstr>Other topics</vt:lpstr>
      <vt:lpstr>Concluding 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TCGA and TARGET Lessons Learned</dc:title>
  <dc:creator>Martin L. Ferguson</dc:creator>
  <cp:lastModifiedBy>Martin L. Ferguson</cp:lastModifiedBy>
  <cp:revision>53</cp:revision>
  <dcterms:created xsi:type="dcterms:W3CDTF">2014-06-27T17:11:41Z</dcterms:created>
  <dcterms:modified xsi:type="dcterms:W3CDTF">2014-06-30T16:11:56Z</dcterms:modified>
</cp:coreProperties>
</file>