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471" r:id="rId2"/>
    <p:sldId id="7460" r:id="rId3"/>
    <p:sldId id="7461" r:id="rId4"/>
    <p:sldId id="7474" r:id="rId5"/>
    <p:sldId id="7475" r:id="rId6"/>
    <p:sldId id="7476" r:id="rId7"/>
    <p:sldId id="7477" r:id="rId8"/>
    <p:sldId id="40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FD4"/>
    <a:srgbClr val="FFE9EB"/>
    <a:srgbClr val="FF4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2983F5-5412-442A-AAB5-79D5F67F3947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165586B-101A-429C-A9E0-8079A32D52C9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Kubernetes Advanced</a:t>
          </a:r>
        </a:p>
      </dgm:t>
    </dgm:pt>
    <dgm:pt modelId="{8DD8BD60-B74E-4191-8427-E63D32DAE116}" type="parTrans" cxnId="{6592C74E-E327-42D9-824C-6DBCAEC682CB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82F829D-C087-4FFB-AF8A-5A4DCD2DEE8B}" type="sibTrans" cxnId="{6592C74E-E327-42D9-824C-6DBCAEC682CB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A96FCB1-B2E9-467C-9234-3CC75BFA9411}">
      <dgm:prSet phldrT="[Text]" custT="1"/>
      <dgm:spPr/>
      <dgm:t>
        <a:bodyPr/>
        <a:lstStyle/>
        <a:p>
          <a:r>
            <a:rPr lang="en-US" sz="1200" dirty="0">
              <a:solidFill>
                <a:srgbClr val="0B2E4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Market Definition, what does that mean, data protection</a:t>
          </a:r>
          <a:br>
            <a:rPr lang="en-US" sz="1200" dirty="0">
              <a:solidFill>
                <a:srgbClr val="0B2E4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</a:br>
          <a:endParaRPr lang="en-US" sz="12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C27BE33-A02D-4D0E-B7F0-AE3F37E9316D}" type="parTrans" cxnId="{7F53E57C-5EBD-4E90-958F-34EFAE0B289D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8021913-EEDA-4A82-A1C3-FE6BA4F25150}" type="sibTrans" cxnId="{7F53E57C-5EBD-4E90-958F-34EFAE0B289D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AD57635-1B04-4364-A10C-F11499AA2DFB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Cloud Ready</a:t>
          </a:r>
        </a:p>
      </dgm:t>
    </dgm:pt>
    <dgm:pt modelId="{0109D0E7-91DF-4B25-BC78-D10A4FE685CF}" type="parTrans" cxnId="{ADD41B7A-03DA-47D6-B29A-AF3D00495603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E5EA47C-9229-4E63-931E-0D2169D18F89}" type="sibTrans" cxnId="{ADD41B7A-03DA-47D6-B29A-AF3D00495603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76405ED-08EB-4D52-939D-BFB9DE371DF4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Our capabilities, competitive differentiators, and the customer value</a:t>
          </a:r>
        </a:p>
      </dgm:t>
    </dgm:pt>
    <dgm:pt modelId="{D8807F19-97BA-4B38-B745-2F4C44332ED3}" type="parTrans" cxnId="{C915D341-8DDB-484A-95CC-08FAA1525546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5B1CD55-03DE-4E08-B7CB-E529D722BB7B}" type="sibTrans" cxnId="{C915D341-8DDB-484A-95CC-08FAA1525546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CD6A6EC-DE24-4664-A145-CD31C160EB47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Recovery Ready</a:t>
          </a:r>
        </a:p>
      </dgm:t>
    </dgm:pt>
    <dgm:pt modelId="{9EDDED28-92FD-4CA7-B7DC-848AF289E654}" type="parTrans" cxnId="{791D34EE-3290-4F88-A7ED-652A5692DC07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4928D18-7C7A-4FF5-B178-D47633DD5ED0}" type="sibTrans" cxnId="{791D34EE-3290-4F88-A7ED-652A5692DC07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1AEC3BE-219C-434D-9A30-5F1BC9D4D0CA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How we help our customers when things go bad (Ransomware, Disaster Recovery, Lost data)</a:t>
          </a:r>
        </a:p>
      </dgm:t>
    </dgm:pt>
    <dgm:pt modelId="{B936B5C1-46E0-4CA5-AF5F-3903896369E1}" type="parTrans" cxnId="{FC38DE0C-54A4-4A49-B419-FB10B9D87181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0E5E53A-070E-46F9-B485-AC8E69412418}" type="sibTrans" cxnId="{FC38DE0C-54A4-4A49-B419-FB10B9D87181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864B971-AD54-4870-B4A1-47CDB48AF875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Successful Selling</a:t>
          </a:r>
        </a:p>
      </dgm:t>
    </dgm:pt>
    <dgm:pt modelId="{DD5D4B10-BED5-4ECC-9C45-89B1E6D273F8}" type="parTrans" cxnId="{A4CD1F9A-A562-43E3-AA87-D6555CBB24EB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CFE77A4-B198-4B9D-B693-56C642E622B5}" type="sibTrans" cxnId="{A4CD1F9A-A562-43E3-AA87-D6555CBB24EB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20B1054-3452-445D-A6AF-CE14FF996AA0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Maximizing the value of our depth of data services across all workloads with a multitude of consumption models</a:t>
          </a:r>
        </a:p>
      </dgm:t>
    </dgm:pt>
    <dgm:pt modelId="{B917F27F-801B-4017-BAF7-BB8443AD259B}" type="parTrans" cxnId="{4763A928-7D09-4E28-8809-23B8A6B0C038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D7C681A-D9F7-4095-83B1-B6DA58570CB3}" type="sibTrans" cxnId="{4763A928-7D09-4E28-8809-23B8A6B0C038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4D0027C-8312-431D-9546-B0E07189E0C4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Customer Experience</a:t>
          </a:r>
        </a:p>
      </dgm:t>
    </dgm:pt>
    <dgm:pt modelId="{52C903AE-3649-4B5A-856F-0D2325E0DB6B}" type="parTrans" cxnId="{3A0B5CFE-212C-4495-8879-226FA0F1E146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3A0581C-6998-4D89-90E1-C1F2828B4295}" type="sibTrans" cxnId="{3A0B5CFE-212C-4495-8879-226FA0F1E146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0A3FDC9-6019-4818-8461-6C70F35AC690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Understanding your tools and resources to ensure maximum returns and maximum NPS</a:t>
          </a:r>
        </a:p>
      </dgm:t>
    </dgm:pt>
    <dgm:pt modelId="{92C6D380-1944-4E9B-BCAF-74CB511B3A6F}" type="parTrans" cxnId="{C838E261-0309-42F4-9B82-4F7D998E08B4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0A63E6B-8790-4F5E-A2A4-BC063F5E338C}" type="sibTrans" cxnId="{C838E261-0309-42F4-9B82-4F7D998E08B4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3EB7D68-B988-40FF-9B2E-1C3B5F07EFFD}">
      <dgm:prSet phldrT="[Text]"/>
      <dgm:spPr/>
      <dgm:t>
        <a:bodyPr/>
        <a:lstStyle/>
        <a:p>
          <a:r>
            <a:rPr lang="en-US">
              <a:latin typeface="Calibri" panose="020F0502020204030204" pitchFamily="34" charset="0"/>
              <a:cs typeface="Calibri" panose="020F0502020204030204" pitchFamily="34" charset="0"/>
            </a:rPr>
            <a:t>Identify and Qualify Opportunities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952447A-902B-406C-81CD-9A10D42DFA15}" type="parTrans" cxnId="{4E5A12AB-35A0-4322-9A6D-EFAFF22F7FA8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18D2FB2-8C53-46BB-9ECD-535B281F747C}" type="sibTrans" cxnId="{4E5A12AB-35A0-4322-9A6D-EFAFF22F7FA8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6CB283B-226C-475E-AC67-A8E759236E04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4 Areas of IDM (store, protect, manage &amp; use) and how to sell across all of them</a:t>
          </a:r>
        </a:p>
      </dgm:t>
    </dgm:pt>
    <dgm:pt modelId="{2C3EF1E3-F967-4AF9-83B4-F0A6B90E9955}" type="parTrans" cxnId="{54F18BA2-3D08-4E71-9D98-EA03117D4E17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132E39F-B948-4687-A46E-42E69B2E6B7F}" type="sibTrans" cxnId="{54F18BA2-3D08-4E71-9D98-EA03117D4E17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8A93534-7938-485B-B190-AFC90160D44B}">
      <dgm:prSet custT="1"/>
      <dgm:spPr/>
      <dgm:t>
        <a:bodyPr/>
        <a:lstStyle/>
        <a:p>
          <a:r>
            <a:rPr lang="en-US" sz="1200" dirty="0">
              <a:solidFill>
                <a:srgbClr val="0B2E4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Cloud SaaS apps and microservices, how does Commvault perform in this space</a:t>
          </a:r>
        </a:p>
      </dgm:t>
    </dgm:pt>
    <dgm:pt modelId="{86F30D98-E4DC-42C5-A5A1-2CD2B369007E}" type="parTrans" cxnId="{9EA36520-A5DB-4744-AB35-D5BCE3E155E7}">
      <dgm:prSet/>
      <dgm:spPr/>
      <dgm:t>
        <a:bodyPr/>
        <a:lstStyle/>
        <a:p>
          <a:endParaRPr lang="en-US"/>
        </a:p>
      </dgm:t>
    </dgm:pt>
    <dgm:pt modelId="{875E37E3-32B2-47FE-B809-5BCC3E3F7A8E}" type="sibTrans" cxnId="{9EA36520-A5DB-4744-AB35-D5BCE3E155E7}">
      <dgm:prSet/>
      <dgm:spPr/>
      <dgm:t>
        <a:bodyPr/>
        <a:lstStyle/>
        <a:p>
          <a:endParaRPr lang="en-US"/>
        </a:p>
      </dgm:t>
    </dgm:pt>
    <dgm:pt modelId="{27F40D97-2A40-4668-A619-1C96047A543D}" type="pres">
      <dgm:prSet presAssocID="{9F2983F5-5412-442A-AAB5-79D5F67F3947}" presName="Name0" presStyleCnt="0">
        <dgm:presLayoutVars>
          <dgm:dir/>
          <dgm:animLvl val="lvl"/>
          <dgm:resizeHandles val="exact"/>
        </dgm:presLayoutVars>
      </dgm:prSet>
      <dgm:spPr/>
    </dgm:pt>
    <dgm:pt modelId="{73AC8AF2-9665-44D5-BA40-B4EEA64772EB}" type="pres">
      <dgm:prSet presAssocID="{1165586B-101A-429C-A9E0-8079A32D52C9}" presName="composite" presStyleCnt="0"/>
      <dgm:spPr/>
    </dgm:pt>
    <dgm:pt modelId="{2AACA120-0FF8-4149-A24E-8C8A0811A72A}" type="pres">
      <dgm:prSet presAssocID="{1165586B-101A-429C-A9E0-8079A32D52C9}" presName="parTx" presStyleLbl="alignNode1" presStyleIdx="0" presStyleCnt="6">
        <dgm:presLayoutVars>
          <dgm:chMax val="0"/>
          <dgm:chPref val="0"/>
          <dgm:bulletEnabled val="1"/>
        </dgm:presLayoutVars>
      </dgm:prSet>
      <dgm:spPr/>
    </dgm:pt>
    <dgm:pt modelId="{116CB79A-305E-4393-8BEA-498A98DF9513}" type="pres">
      <dgm:prSet presAssocID="{1165586B-101A-429C-A9E0-8079A32D52C9}" presName="desTx" presStyleLbl="alignAccFollowNode1" presStyleIdx="0" presStyleCnt="6">
        <dgm:presLayoutVars>
          <dgm:bulletEnabled val="1"/>
        </dgm:presLayoutVars>
      </dgm:prSet>
      <dgm:spPr/>
    </dgm:pt>
    <dgm:pt modelId="{70830705-6DD3-40E0-B47E-42372F52E8E3}" type="pres">
      <dgm:prSet presAssocID="{E82F829D-C087-4FFB-AF8A-5A4DCD2DEE8B}" presName="space" presStyleCnt="0"/>
      <dgm:spPr/>
    </dgm:pt>
    <dgm:pt modelId="{6ED12FE8-7501-4689-A23E-FCD6483B8D84}" type="pres">
      <dgm:prSet presAssocID="{8AD57635-1B04-4364-A10C-F11499AA2DFB}" presName="composite" presStyleCnt="0"/>
      <dgm:spPr/>
    </dgm:pt>
    <dgm:pt modelId="{2F2A6B90-54CC-41DB-8102-41B8325E7F30}" type="pres">
      <dgm:prSet presAssocID="{8AD57635-1B04-4364-A10C-F11499AA2DFB}" presName="parTx" presStyleLbl="alignNode1" presStyleIdx="1" presStyleCnt="6">
        <dgm:presLayoutVars>
          <dgm:chMax val="0"/>
          <dgm:chPref val="0"/>
          <dgm:bulletEnabled val="1"/>
        </dgm:presLayoutVars>
      </dgm:prSet>
      <dgm:spPr/>
    </dgm:pt>
    <dgm:pt modelId="{A5A5C0B9-9D4A-4CD6-9681-9466E49339C8}" type="pres">
      <dgm:prSet presAssocID="{8AD57635-1B04-4364-A10C-F11499AA2DFB}" presName="desTx" presStyleLbl="alignAccFollowNode1" presStyleIdx="1" presStyleCnt="6">
        <dgm:presLayoutVars>
          <dgm:bulletEnabled val="1"/>
        </dgm:presLayoutVars>
      </dgm:prSet>
      <dgm:spPr/>
    </dgm:pt>
    <dgm:pt modelId="{FF754159-C391-4EB2-A63E-544ED50A53FA}" type="pres">
      <dgm:prSet presAssocID="{1E5EA47C-9229-4E63-931E-0D2169D18F89}" presName="space" presStyleCnt="0"/>
      <dgm:spPr/>
    </dgm:pt>
    <dgm:pt modelId="{4ACA4CFB-9DE9-46EA-B238-D303C9A8A296}" type="pres">
      <dgm:prSet presAssocID="{BCD6A6EC-DE24-4664-A145-CD31C160EB47}" presName="composite" presStyleCnt="0"/>
      <dgm:spPr/>
    </dgm:pt>
    <dgm:pt modelId="{98C18D3A-B5F7-4263-B438-9D78E4C73B2F}" type="pres">
      <dgm:prSet presAssocID="{BCD6A6EC-DE24-4664-A145-CD31C160EB47}" presName="parTx" presStyleLbl="alignNode1" presStyleIdx="2" presStyleCnt="6">
        <dgm:presLayoutVars>
          <dgm:chMax val="0"/>
          <dgm:chPref val="0"/>
          <dgm:bulletEnabled val="1"/>
        </dgm:presLayoutVars>
      </dgm:prSet>
      <dgm:spPr/>
    </dgm:pt>
    <dgm:pt modelId="{5588AB8B-2312-46BE-AF2E-DCEAE34D1170}" type="pres">
      <dgm:prSet presAssocID="{BCD6A6EC-DE24-4664-A145-CD31C160EB47}" presName="desTx" presStyleLbl="alignAccFollowNode1" presStyleIdx="2" presStyleCnt="6">
        <dgm:presLayoutVars>
          <dgm:bulletEnabled val="1"/>
        </dgm:presLayoutVars>
      </dgm:prSet>
      <dgm:spPr/>
    </dgm:pt>
    <dgm:pt modelId="{4F39D2BF-F589-4077-9596-73B77E69E62C}" type="pres">
      <dgm:prSet presAssocID="{E4928D18-7C7A-4FF5-B178-D47633DD5ED0}" presName="space" presStyleCnt="0"/>
      <dgm:spPr/>
    </dgm:pt>
    <dgm:pt modelId="{81965E54-F6CA-4F05-894B-DB92F7A0E1CC}" type="pres">
      <dgm:prSet presAssocID="{33EB7D68-B988-40FF-9B2E-1C3B5F07EFFD}" presName="composite" presStyleCnt="0"/>
      <dgm:spPr/>
    </dgm:pt>
    <dgm:pt modelId="{5C96BF5F-7A25-43A6-9CC1-922FDDF49F63}" type="pres">
      <dgm:prSet presAssocID="{33EB7D68-B988-40FF-9B2E-1C3B5F07EFFD}" presName="parTx" presStyleLbl="alignNode1" presStyleIdx="3" presStyleCnt="6">
        <dgm:presLayoutVars>
          <dgm:chMax val="0"/>
          <dgm:chPref val="0"/>
          <dgm:bulletEnabled val="1"/>
        </dgm:presLayoutVars>
      </dgm:prSet>
      <dgm:spPr/>
    </dgm:pt>
    <dgm:pt modelId="{708E5397-D9C8-4B29-884E-F5A42A202599}" type="pres">
      <dgm:prSet presAssocID="{33EB7D68-B988-40FF-9B2E-1C3B5F07EFFD}" presName="desTx" presStyleLbl="alignAccFollowNode1" presStyleIdx="3" presStyleCnt="6">
        <dgm:presLayoutVars>
          <dgm:bulletEnabled val="1"/>
        </dgm:presLayoutVars>
      </dgm:prSet>
      <dgm:spPr/>
    </dgm:pt>
    <dgm:pt modelId="{678A4574-7D56-4082-885D-D34EC646E9A6}" type="pres">
      <dgm:prSet presAssocID="{018D2FB2-8C53-46BB-9ECD-535B281F747C}" presName="space" presStyleCnt="0"/>
      <dgm:spPr/>
    </dgm:pt>
    <dgm:pt modelId="{EB7AB7A0-BCBD-44F7-A3C6-361FD185085D}" type="pres">
      <dgm:prSet presAssocID="{A864B971-AD54-4870-B4A1-47CDB48AF875}" presName="composite" presStyleCnt="0"/>
      <dgm:spPr/>
    </dgm:pt>
    <dgm:pt modelId="{5ABEDFD1-B0C3-4685-A210-4318CBA5F9A4}" type="pres">
      <dgm:prSet presAssocID="{A864B971-AD54-4870-B4A1-47CDB48AF875}" presName="parTx" presStyleLbl="alignNode1" presStyleIdx="4" presStyleCnt="6">
        <dgm:presLayoutVars>
          <dgm:chMax val="0"/>
          <dgm:chPref val="0"/>
          <dgm:bulletEnabled val="1"/>
        </dgm:presLayoutVars>
      </dgm:prSet>
      <dgm:spPr/>
    </dgm:pt>
    <dgm:pt modelId="{28707FE8-6FE9-4DF0-9452-BF3EC0F9D315}" type="pres">
      <dgm:prSet presAssocID="{A864B971-AD54-4870-B4A1-47CDB48AF875}" presName="desTx" presStyleLbl="alignAccFollowNode1" presStyleIdx="4" presStyleCnt="6">
        <dgm:presLayoutVars>
          <dgm:bulletEnabled val="1"/>
        </dgm:presLayoutVars>
      </dgm:prSet>
      <dgm:spPr/>
    </dgm:pt>
    <dgm:pt modelId="{96824692-2C40-4536-9DA3-F30CC63B723D}" type="pres">
      <dgm:prSet presAssocID="{1CFE77A4-B198-4B9D-B693-56C642E622B5}" presName="space" presStyleCnt="0"/>
      <dgm:spPr/>
    </dgm:pt>
    <dgm:pt modelId="{B93B1481-EFA3-4005-94BA-2A3783A01450}" type="pres">
      <dgm:prSet presAssocID="{F4D0027C-8312-431D-9546-B0E07189E0C4}" presName="composite" presStyleCnt="0"/>
      <dgm:spPr/>
    </dgm:pt>
    <dgm:pt modelId="{E23BF66A-987C-4E2E-9131-B346BA9B65C3}" type="pres">
      <dgm:prSet presAssocID="{F4D0027C-8312-431D-9546-B0E07189E0C4}" presName="parTx" presStyleLbl="alignNode1" presStyleIdx="5" presStyleCnt="6">
        <dgm:presLayoutVars>
          <dgm:chMax val="0"/>
          <dgm:chPref val="0"/>
          <dgm:bulletEnabled val="1"/>
        </dgm:presLayoutVars>
      </dgm:prSet>
      <dgm:spPr/>
    </dgm:pt>
    <dgm:pt modelId="{34FC293F-93AD-42FF-AAF6-8D16070C3083}" type="pres">
      <dgm:prSet presAssocID="{F4D0027C-8312-431D-9546-B0E07189E0C4}" presName="desTx" presStyleLbl="alignAccFollowNode1" presStyleIdx="5" presStyleCnt="6">
        <dgm:presLayoutVars>
          <dgm:bulletEnabled val="1"/>
        </dgm:presLayoutVars>
      </dgm:prSet>
      <dgm:spPr/>
    </dgm:pt>
  </dgm:ptLst>
  <dgm:cxnLst>
    <dgm:cxn modelId="{0E187D08-7F3F-442B-AF10-D87E5DAC5A69}" type="presOf" srcId="{96CB283B-226C-475E-AC67-A8E759236E04}" destId="{708E5397-D9C8-4B29-884E-F5A42A202599}" srcOrd="0" destOrd="0" presId="urn:microsoft.com/office/officeart/2005/8/layout/hList1"/>
    <dgm:cxn modelId="{FC38DE0C-54A4-4A49-B419-FB10B9D87181}" srcId="{BCD6A6EC-DE24-4664-A145-CD31C160EB47}" destId="{11AEC3BE-219C-434D-9A30-5F1BC9D4D0CA}" srcOrd="0" destOrd="0" parTransId="{B936B5C1-46E0-4CA5-AF5F-3903896369E1}" sibTransId="{A0E5E53A-070E-46F9-B485-AC8E69412418}"/>
    <dgm:cxn modelId="{9EA36520-A5DB-4744-AB35-D5BCE3E155E7}" srcId="{1165586B-101A-429C-A9E0-8079A32D52C9}" destId="{08A93534-7938-485B-B190-AFC90160D44B}" srcOrd="1" destOrd="0" parTransId="{86F30D98-E4DC-42C5-A5A1-2CD2B369007E}" sibTransId="{875E37E3-32B2-47FE-B809-5BCC3E3F7A8E}"/>
    <dgm:cxn modelId="{4763A928-7D09-4E28-8809-23B8A6B0C038}" srcId="{A864B971-AD54-4870-B4A1-47CDB48AF875}" destId="{F20B1054-3452-445D-A6AF-CE14FF996AA0}" srcOrd="0" destOrd="0" parTransId="{B917F27F-801B-4017-BAF7-BB8443AD259B}" sibTransId="{CD7C681A-D9F7-4095-83B1-B6DA58570CB3}"/>
    <dgm:cxn modelId="{5849E52F-EAE7-4BB6-92F3-65F77B9B6D29}" type="presOf" srcId="{33EB7D68-B988-40FF-9B2E-1C3B5F07EFFD}" destId="{5C96BF5F-7A25-43A6-9CC1-922FDDF49F63}" srcOrd="0" destOrd="0" presId="urn:microsoft.com/office/officeart/2005/8/layout/hList1"/>
    <dgm:cxn modelId="{C915D341-8DDB-484A-95CC-08FAA1525546}" srcId="{8AD57635-1B04-4364-A10C-F11499AA2DFB}" destId="{076405ED-08EB-4D52-939D-BFB9DE371DF4}" srcOrd="0" destOrd="0" parTransId="{D8807F19-97BA-4B38-B745-2F4C44332ED3}" sibTransId="{B5B1CD55-03DE-4E08-B7CB-E529D722BB7B}"/>
    <dgm:cxn modelId="{C838E261-0309-42F4-9B82-4F7D998E08B4}" srcId="{F4D0027C-8312-431D-9546-B0E07189E0C4}" destId="{C0A3FDC9-6019-4818-8461-6C70F35AC690}" srcOrd="0" destOrd="0" parTransId="{92C6D380-1944-4E9B-BCAF-74CB511B3A6F}" sibTransId="{F0A63E6B-8790-4F5E-A2A4-BC063F5E338C}"/>
    <dgm:cxn modelId="{F1DD3744-A839-45CF-BF1F-EB37E197B5C1}" type="presOf" srcId="{F20B1054-3452-445D-A6AF-CE14FF996AA0}" destId="{28707FE8-6FE9-4DF0-9452-BF3EC0F9D315}" srcOrd="0" destOrd="0" presId="urn:microsoft.com/office/officeart/2005/8/layout/hList1"/>
    <dgm:cxn modelId="{2FD9B947-FAF7-4C5A-8225-25E000D2E4BD}" type="presOf" srcId="{CA96FCB1-B2E9-467C-9234-3CC75BFA9411}" destId="{116CB79A-305E-4393-8BEA-498A98DF9513}" srcOrd="0" destOrd="0" presId="urn:microsoft.com/office/officeart/2005/8/layout/hList1"/>
    <dgm:cxn modelId="{6592C74E-E327-42D9-824C-6DBCAEC682CB}" srcId="{9F2983F5-5412-442A-AAB5-79D5F67F3947}" destId="{1165586B-101A-429C-A9E0-8079A32D52C9}" srcOrd="0" destOrd="0" parTransId="{8DD8BD60-B74E-4191-8427-E63D32DAE116}" sibTransId="{E82F829D-C087-4FFB-AF8A-5A4DCD2DEE8B}"/>
    <dgm:cxn modelId="{9FC9AE4F-808B-461C-A78A-523403B0CE67}" type="presOf" srcId="{BCD6A6EC-DE24-4664-A145-CD31C160EB47}" destId="{98C18D3A-B5F7-4263-B438-9D78E4C73B2F}" srcOrd="0" destOrd="0" presId="urn:microsoft.com/office/officeart/2005/8/layout/hList1"/>
    <dgm:cxn modelId="{46F6C252-4C6A-4F8F-8730-0DC4DD196229}" type="presOf" srcId="{8AD57635-1B04-4364-A10C-F11499AA2DFB}" destId="{2F2A6B90-54CC-41DB-8102-41B8325E7F30}" srcOrd="0" destOrd="0" presId="urn:microsoft.com/office/officeart/2005/8/layout/hList1"/>
    <dgm:cxn modelId="{ADD41B7A-03DA-47D6-B29A-AF3D00495603}" srcId="{9F2983F5-5412-442A-AAB5-79D5F67F3947}" destId="{8AD57635-1B04-4364-A10C-F11499AA2DFB}" srcOrd="1" destOrd="0" parTransId="{0109D0E7-91DF-4B25-BC78-D10A4FE685CF}" sibTransId="{1E5EA47C-9229-4E63-931E-0D2169D18F89}"/>
    <dgm:cxn modelId="{05804A5A-E361-4F5D-9686-6ECF97B8D50B}" type="presOf" srcId="{F4D0027C-8312-431D-9546-B0E07189E0C4}" destId="{E23BF66A-987C-4E2E-9131-B346BA9B65C3}" srcOrd="0" destOrd="0" presId="urn:microsoft.com/office/officeart/2005/8/layout/hList1"/>
    <dgm:cxn modelId="{7F53E57C-5EBD-4E90-958F-34EFAE0B289D}" srcId="{1165586B-101A-429C-A9E0-8079A32D52C9}" destId="{CA96FCB1-B2E9-467C-9234-3CC75BFA9411}" srcOrd="0" destOrd="0" parTransId="{9C27BE33-A02D-4D0E-B7F0-AE3F37E9316D}" sibTransId="{88021913-EEDA-4A82-A1C3-FE6BA4F25150}"/>
    <dgm:cxn modelId="{63CA3680-36E2-46D4-9A15-463D3DD659E1}" type="presOf" srcId="{08A93534-7938-485B-B190-AFC90160D44B}" destId="{116CB79A-305E-4393-8BEA-498A98DF9513}" srcOrd="0" destOrd="1" presId="urn:microsoft.com/office/officeart/2005/8/layout/hList1"/>
    <dgm:cxn modelId="{6899FD82-292D-49AA-BCD2-EA16A180AD9D}" type="presOf" srcId="{A864B971-AD54-4870-B4A1-47CDB48AF875}" destId="{5ABEDFD1-B0C3-4685-A210-4318CBA5F9A4}" srcOrd="0" destOrd="0" presId="urn:microsoft.com/office/officeart/2005/8/layout/hList1"/>
    <dgm:cxn modelId="{E4F5ED8E-A9EA-4D58-8205-943522C62945}" type="presOf" srcId="{C0A3FDC9-6019-4818-8461-6C70F35AC690}" destId="{34FC293F-93AD-42FF-AAF6-8D16070C3083}" srcOrd="0" destOrd="0" presId="urn:microsoft.com/office/officeart/2005/8/layout/hList1"/>
    <dgm:cxn modelId="{A4CD1F9A-A562-43E3-AA87-D6555CBB24EB}" srcId="{9F2983F5-5412-442A-AAB5-79D5F67F3947}" destId="{A864B971-AD54-4870-B4A1-47CDB48AF875}" srcOrd="4" destOrd="0" parTransId="{DD5D4B10-BED5-4ECC-9C45-89B1E6D273F8}" sibTransId="{1CFE77A4-B198-4B9D-B693-56C642E622B5}"/>
    <dgm:cxn modelId="{C739B49E-F514-412A-ADD2-1418F477E2F6}" type="presOf" srcId="{076405ED-08EB-4D52-939D-BFB9DE371DF4}" destId="{A5A5C0B9-9D4A-4CD6-9681-9466E49339C8}" srcOrd="0" destOrd="0" presId="urn:microsoft.com/office/officeart/2005/8/layout/hList1"/>
    <dgm:cxn modelId="{54F18BA2-3D08-4E71-9D98-EA03117D4E17}" srcId="{33EB7D68-B988-40FF-9B2E-1C3B5F07EFFD}" destId="{96CB283B-226C-475E-AC67-A8E759236E04}" srcOrd="0" destOrd="0" parTransId="{2C3EF1E3-F967-4AF9-83B4-F0A6B90E9955}" sibTransId="{0132E39F-B948-4687-A46E-42E69B2E6B7F}"/>
    <dgm:cxn modelId="{4E5A12AB-35A0-4322-9A6D-EFAFF22F7FA8}" srcId="{9F2983F5-5412-442A-AAB5-79D5F67F3947}" destId="{33EB7D68-B988-40FF-9B2E-1C3B5F07EFFD}" srcOrd="3" destOrd="0" parTransId="{4952447A-902B-406C-81CD-9A10D42DFA15}" sibTransId="{018D2FB2-8C53-46BB-9ECD-535B281F747C}"/>
    <dgm:cxn modelId="{D9BE3DBC-0E1C-4DAA-A259-7833312E943E}" type="presOf" srcId="{9F2983F5-5412-442A-AAB5-79D5F67F3947}" destId="{27F40D97-2A40-4668-A619-1C96047A543D}" srcOrd="0" destOrd="0" presId="urn:microsoft.com/office/officeart/2005/8/layout/hList1"/>
    <dgm:cxn modelId="{7A086DCC-2DEC-4D47-8F50-405875D98872}" type="presOf" srcId="{11AEC3BE-219C-434D-9A30-5F1BC9D4D0CA}" destId="{5588AB8B-2312-46BE-AF2E-DCEAE34D1170}" srcOrd="0" destOrd="0" presId="urn:microsoft.com/office/officeart/2005/8/layout/hList1"/>
    <dgm:cxn modelId="{3FD9F2CD-F50B-4A8A-AB7C-6A78FA80D3DB}" type="presOf" srcId="{1165586B-101A-429C-A9E0-8079A32D52C9}" destId="{2AACA120-0FF8-4149-A24E-8C8A0811A72A}" srcOrd="0" destOrd="0" presId="urn:microsoft.com/office/officeart/2005/8/layout/hList1"/>
    <dgm:cxn modelId="{791D34EE-3290-4F88-A7ED-652A5692DC07}" srcId="{9F2983F5-5412-442A-AAB5-79D5F67F3947}" destId="{BCD6A6EC-DE24-4664-A145-CD31C160EB47}" srcOrd="2" destOrd="0" parTransId="{9EDDED28-92FD-4CA7-B7DC-848AF289E654}" sibTransId="{E4928D18-7C7A-4FF5-B178-D47633DD5ED0}"/>
    <dgm:cxn modelId="{3A0B5CFE-212C-4495-8879-226FA0F1E146}" srcId="{9F2983F5-5412-442A-AAB5-79D5F67F3947}" destId="{F4D0027C-8312-431D-9546-B0E07189E0C4}" srcOrd="5" destOrd="0" parTransId="{52C903AE-3649-4B5A-856F-0D2325E0DB6B}" sibTransId="{E3A0581C-6998-4D89-90E1-C1F2828B4295}"/>
    <dgm:cxn modelId="{97BACF74-83F5-4A5C-BC10-333A5A32B898}" type="presParOf" srcId="{27F40D97-2A40-4668-A619-1C96047A543D}" destId="{73AC8AF2-9665-44D5-BA40-B4EEA64772EB}" srcOrd="0" destOrd="0" presId="urn:microsoft.com/office/officeart/2005/8/layout/hList1"/>
    <dgm:cxn modelId="{CC135E98-5A10-4118-A0F0-C585927823DA}" type="presParOf" srcId="{73AC8AF2-9665-44D5-BA40-B4EEA64772EB}" destId="{2AACA120-0FF8-4149-A24E-8C8A0811A72A}" srcOrd="0" destOrd="0" presId="urn:microsoft.com/office/officeart/2005/8/layout/hList1"/>
    <dgm:cxn modelId="{DE5BCCC2-C8B2-404E-8DA6-C02BBEEEBC0D}" type="presParOf" srcId="{73AC8AF2-9665-44D5-BA40-B4EEA64772EB}" destId="{116CB79A-305E-4393-8BEA-498A98DF9513}" srcOrd="1" destOrd="0" presId="urn:microsoft.com/office/officeart/2005/8/layout/hList1"/>
    <dgm:cxn modelId="{66B6306D-A157-4D33-BFBD-32FA8F2FE8DB}" type="presParOf" srcId="{27F40D97-2A40-4668-A619-1C96047A543D}" destId="{70830705-6DD3-40E0-B47E-42372F52E8E3}" srcOrd="1" destOrd="0" presId="urn:microsoft.com/office/officeart/2005/8/layout/hList1"/>
    <dgm:cxn modelId="{983C784F-991F-4886-A7D6-E49E9E0D1C39}" type="presParOf" srcId="{27F40D97-2A40-4668-A619-1C96047A543D}" destId="{6ED12FE8-7501-4689-A23E-FCD6483B8D84}" srcOrd="2" destOrd="0" presId="urn:microsoft.com/office/officeart/2005/8/layout/hList1"/>
    <dgm:cxn modelId="{C1F49FC4-D927-4AF8-A2E8-D847D0C8E47A}" type="presParOf" srcId="{6ED12FE8-7501-4689-A23E-FCD6483B8D84}" destId="{2F2A6B90-54CC-41DB-8102-41B8325E7F30}" srcOrd="0" destOrd="0" presId="urn:microsoft.com/office/officeart/2005/8/layout/hList1"/>
    <dgm:cxn modelId="{D6A4CDA4-F169-4C03-88F9-2E4ADD128821}" type="presParOf" srcId="{6ED12FE8-7501-4689-A23E-FCD6483B8D84}" destId="{A5A5C0B9-9D4A-4CD6-9681-9466E49339C8}" srcOrd="1" destOrd="0" presId="urn:microsoft.com/office/officeart/2005/8/layout/hList1"/>
    <dgm:cxn modelId="{85D17F1F-6FA6-482E-9B9D-FCB3A8DEAECC}" type="presParOf" srcId="{27F40D97-2A40-4668-A619-1C96047A543D}" destId="{FF754159-C391-4EB2-A63E-544ED50A53FA}" srcOrd="3" destOrd="0" presId="urn:microsoft.com/office/officeart/2005/8/layout/hList1"/>
    <dgm:cxn modelId="{6C855B06-9692-4A25-8C57-5D4FE7959048}" type="presParOf" srcId="{27F40D97-2A40-4668-A619-1C96047A543D}" destId="{4ACA4CFB-9DE9-46EA-B238-D303C9A8A296}" srcOrd="4" destOrd="0" presId="urn:microsoft.com/office/officeart/2005/8/layout/hList1"/>
    <dgm:cxn modelId="{C80ADE8C-41A4-4772-8F3B-146646F8BC8D}" type="presParOf" srcId="{4ACA4CFB-9DE9-46EA-B238-D303C9A8A296}" destId="{98C18D3A-B5F7-4263-B438-9D78E4C73B2F}" srcOrd="0" destOrd="0" presId="urn:microsoft.com/office/officeart/2005/8/layout/hList1"/>
    <dgm:cxn modelId="{7E40ED35-A03A-47CC-8DED-91C388C748E9}" type="presParOf" srcId="{4ACA4CFB-9DE9-46EA-B238-D303C9A8A296}" destId="{5588AB8B-2312-46BE-AF2E-DCEAE34D1170}" srcOrd="1" destOrd="0" presId="urn:microsoft.com/office/officeart/2005/8/layout/hList1"/>
    <dgm:cxn modelId="{02D9DC20-33E8-4696-AF5C-3894E53808EF}" type="presParOf" srcId="{27F40D97-2A40-4668-A619-1C96047A543D}" destId="{4F39D2BF-F589-4077-9596-73B77E69E62C}" srcOrd="5" destOrd="0" presId="urn:microsoft.com/office/officeart/2005/8/layout/hList1"/>
    <dgm:cxn modelId="{4B635B6D-D5C5-4D62-A970-5366F28908EC}" type="presParOf" srcId="{27F40D97-2A40-4668-A619-1C96047A543D}" destId="{81965E54-F6CA-4F05-894B-DB92F7A0E1CC}" srcOrd="6" destOrd="0" presId="urn:microsoft.com/office/officeart/2005/8/layout/hList1"/>
    <dgm:cxn modelId="{6C734EAD-4415-4F6B-B72D-58D8CBEFFB03}" type="presParOf" srcId="{81965E54-F6CA-4F05-894B-DB92F7A0E1CC}" destId="{5C96BF5F-7A25-43A6-9CC1-922FDDF49F63}" srcOrd="0" destOrd="0" presId="urn:microsoft.com/office/officeart/2005/8/layout/hList1"/>
    <dgm:cxn modelId="{AF86E029-F1EA-4815-A180-CDE656CB2209}" type="presParOf" srcId="{81965E54-F6CA-4F05-894B-DB92F7A0E1CC}" destId="{708E5397-D9C8-4B29-884E-F5A42A202599}" srcOrd="1" destOrd="0" presId="urn:microsoft.com/office/officeart/2005/8/layout/hList1"/>
    <dgm:cxn modelId="{BB7EAFBD-B500-4008-A81C-A20E6E14522C}" type="presParOf" srcId="{27F40D97-2A40-4668-A619-1C96047A543D}" destId="{678A4574-7D56-4082-885D-D34EC646E9A6}" srcOrd="7" destOrd="0" presId="urn:microsoft.com/office/officeart/2005/8/layout/hList1"/>
    <dgm:cxn modelId="{ABF4DC06-2406-4611-AE64-D39D2D137C7A}" type="presParOf" srcId="{27F40D97-2A40-4668-A619-1C96047A543D}" destId="{EB7AB7A0-BCBD-44F7-A3C6-361FD185085D}" srcOrd="8" destOrd="0" presId="urn:microsoft.com/office/officeart/2005/8/layout/hList1"/>
    <dgm:cxn modelId="{E1DCCCDA-599D-4EAA-997C-0AFF13B7AD6D}" type="presParOf" srcId="{EB7AB7A0-BCBD-44F7-A3C6-361FD185085D}" destId="{5ABEDFD1-B0C3-4685-A210-4318CBA5F9A4}" srcOrd="0" destOrd="0" presId="urn:microsoft.com/office/officeart/2005/8/layout/hList1"/>
    <dgm:cxn modelId="{9E3252DD-947D-42F8-882B-9E0C074B2239}" type="presParOf" srcId="{EB7AB7A0-BCBD-44F7-A3C6-361FD185085D}" destId="{28707FE8-6FE9-4DF0-9452-BF3EC0F9D315}" srcOrd="1" destOrd="0" presId="urn:microsoft.com/office/officeart/2005/8/layout/hList1"/>
    <dgm:cxn modelId="{8AB93C72-FF8A-4FD5-98FF-4DC3994B6318}" type="presParOf" srcId="{27F40D97-2A40-4668-A619-1C96047A543D}" destId="{96824692-2C40-4536-9DA3-F30CC63B723D}" srcOrd="9" destOrd="0" presId="urn:microsoft.com/office/officeart/2005/8/layout/hList1"/>
    <dgm:cxn modelId="{6C881E4F-B71A-41D7-A646-7B7DFB3AA2A0}" type="presParOf" srcId="{27F40D97-2A40-4668-A619-1C96047A543D}" destId="{B93B1481-EFA3-4005-94BA-2A3783A01450}" srcOrd="10" destOrd="0" presId="urn:microsoft.com/office/officeart/2005/8/layout/hList1"/>
    <dgm:cxn modelId="{B7AC5DED-A972-4849-8EC8-3666BEF51626}" type="presParOf" srcId="{B93B1481-EFA3-4005-94BA-2A3783A01450}" destId="{E23BF66A-987C-4E2E-9131-B346BA9B65C3}" srcOrd="0" destOrd="0" presId="urn:microsoft.com/office/officeart/2005/8/layout/hList1"/>
    <dgm:cxn modelId="{7907F6F1-1D97-413C-8EAC-3E10FB90C6FB}" type="presParOf" srcId="{B93B1481-EFA3-4005-94BA-2A3783A01450}" destId="{34FC293F-93AD-42FF-AAF6-8D16070C308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ACA120-0FF8-4149-A24E-8C8A0811A72A}">
      <dsp:nvSpPr>
        <dsp:cNvPr id="0" name=""/>
        <dsp:cNvSpPr/>
      </dsp:nvSpPr>
      <dsp:spPr>
        <a:xfrm>
          <a:off x="3327" y="262366"/>
          <a:ext cx="1767962" cy="5437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alibri" panose="020F0502020204030204" pitchFamily="34" charset="0"/>
              <a:cs typeface="Calibri" panose="020F0502020204030204" pitchFamily="34" charset="0"/>
            </a:rPr>
            <a:t>Kubernetes Advanced</a:t>
          </a:r>
        </a:p>
      </dsp:txBody>
      <dsp:txXfrm>
        <a:off x="3327" y="262366"/>
        <a:ext cx="1767962" cy="543793"/>
      </dsp:txXfrm>
    </dsp:sp>
    <dsp:sp modelId="{116CB79A-305E-4393-8BEA-498A98DF9513}">
      <dsp:nvSpPr>
        <dsp:cNvPr id="0" name=""/>
        <dsp:cNvSpPr/>
      </dsp:nvSpPr>
      <dsp:spPr>
        <a:xfrm>
          <a:off x="3327" y="806160"/>
          <a:ext cx="1767962" cy="190434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B2E4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Market Definition, what does that mean, data protection</a:t>
          </a:r>
          <a:br>
            <a:rPr lang="en-US" sz="1200" kern="1200" dirty="0">
              <a:solidFill>
                <a:srgbClr val="0B2E4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</a:br>
          <a:endParaRPr lang="en-US" sz="12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B2E4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Cloud SaaS apps and microservices, how does Commvault perform in this space</a:t>
          </a:r>
        </a:p>
      </dsp:txBody>
      <dsp:txXfrm>
        <a:off x="3327" y="806160"/>
        <a:ext cx="1767962" cy="1904343"/>
      </dsp:txXfrm>
    </dsp:sp>
    <dsp:sp modelId="{2F2A6B90-54CC-41DB-8102-41B8325E7F30}">
      <dsp:nvSpPr>
        <dsp:cNvPr id="0" name=""/>
        <dsp:cNvSpPr/>
      </dsp:nvSpPr>
      <dsp:spPr>
        <a:xfrm>
          <a:off x="2018805" y="262366"/>
          <a:ext cx="1767962" cy="543793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alibri" panose="020F0502020204030204" pitchFamily="34" charset="0"/>
              <a:cs typeface="Calibri" panose="020F0502020204030204" pitchFamily="34" charset="0"/>
            </a:rPr>
            <a:t>Cloud Ready</a:t>
          </a:r>
        </a:p>
      </dsp:txBody>
      <dsp:txXfrm>
        <a:off x="2018805" y="262366"/>
        <a:ext cx="1767962" cy="543793"/>
      </dsp:txXfrm>
    </dsp:sp>
    <dsp:sp modelId="{A5A5C0B9-9D4A-4CD6-9681-9466E49339C8}">
      <dsp:nvSpPr>
        <dsp:cNvPr id="0" name=""/>
        <dsp:cNvSpPr/>
      </dsp:nvSpPr>
      <dsp:spPr>
        <a:xfrm>
          <a:off x="2018805" y="806160"/>
          <a:ext cx="1767962" cy="1904343"/>
        </a:xfrm>
        <a:prstGeom prst="rect">
          <a:avLst/>
        </a:prstGeom>
        <a:solidFill>
          <a:schemeClr val="accent2">
            <a:tint val="40000"/>
            <a:alpha val="90000"/>
            <a:hueOff val="-169845"/>
            <a:satOff val="-15069"/>
            <a:lumOff val="-15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69845"/>
              <a:satOff val="-15069"/>
              <a:lumOff val="-1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latin typeface="Calibri" panose="020F0502020204030204" pitchFamily="34" charset="0"/>
              <a:cs typeface="Calibri" panose="020F0502020204030204" pitchFamily="34" charset="0"/>
            </a:rPr>
            <a:t>Our capabilities, competitive differentiators, and the customer value</a:t>
          </a:r>
        </a:p>
      </dsp:txBody>
      <dsp:txXfrm>
        <a:off x="2018805" y="806160"/>
        <a:ext cx="1767962" cy="1904343"/>
      </dsp:txXfrm>
    </dsp:sp>
    <dsp:sp modelId="{98C18D3A-B5F7-4263-B438-9D78E4C73B2F}">
      <dsp:nvSpPr>
        <dsp:cNvPr id="0" name=""/>
        <dsp:cNvSpPr/>
      </dsp:nvSpPr>
      <dsp:spPr>
        <a:xfrm>
          <a:off x="4034282" y="262366"/>
          <a:ext cx="1767962" cy="543793"/>
        </a:xfrm>
        <a:prstGeom prst="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alibri" panose="020F0502020204030204" pitchFamily="34" charset="0"/>
              <a:cs typeface="Calibri" panose="020F0502020204030204" pitchFamily="34" charset="0"/>
            </a:rPr>
            <a:t>Recovery Ready</a:t>
          </a:r>
        </a:p>
      </dsp:txBody>
      <dsp:txXfrm>
        <a:off x="4034282" y="262366"/>
        <a:ext cx="1767962" cy="543793"/>
      </dsp:txXfrm>
    </dsp:sp>
    <dsp:sp modelId="{5588AB8B-2312-46BE-AF2E-DCEAE34D1170}">
      <dsp:nvSpPr>
        <dsp:cNvPr id="0" name=""/>
        <dsp:cNvSpPr/>
      </dsp:nvSpPr>
      <dsp:spPr>
        <a:xfrm>
          <a:off x="4034282" y="806160"/>
          <a:ext cx="1767962" cy="1904343"/>
        </a:xfrm>
        <a:prstGeom prst="rect">
          <a:avLst/>
        </a:prstGeom>
        <a:solidFill>
          <a:schemeClr val="accent2">
            <a:tint val="40000"/>
            <a:alpha val="90000"/>
            <a:hueOff val="-339690"/>
            <a:satOff val="-30138"/>
            <a:lumOff val="-30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39690"/>
              <a:satOff val="-30138"/>
              <a:lumOff val="-3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latin typeface="Calibri" panose="020F0502020204030204" pitchFamily="34" charset="0"/>
              <a:cs typeface="Calibri" panose="020F0502020204030204" pitchFamily="34" charset="0"/>
            </a:rPr>
            <a:t>How we help our customers when things go bad (Ransomware, Disaster Recovery, Lost data)</a:t>
          </a:r>
        </a:p>
      </dsp:txBody>
      <dsp:txXfrm>
        <a:off x="4034282" y="806160"/>
        <a:ext cx="1767962" cy="1904343"/>
      </dsp:txXfrm>
    </dsp:sp>
    <dsp:sp modelId="{5C96BF5F-7A25-43A6-9CC1-922FDDF49F63}">
      <dsp:nvSpPr>
        <dsp:cNvPr id="0" name=""/>
        <dsp:cNvSpPr/>
      </dsp:nvSpPr>
      <dsp:spPr>
        <a:xfrm>
          <a:off x="6049759" y="262366"/>
          <a:ext cx="1767962" cy="543793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alibri" panose="020F0502020204030204" pitchFamily="34" charset="0"/>
              <a:cs typeface="Calibri" panose="020F0502020204030204" pitchFamily="34" charset="0"/>
            </a:rPr>
            <a:t>Identify and Qualify Opportunities</a:t>
          </a:r>
          <a:endParaRPr lang="en-US" sz="15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049759" y="262366"/>
        <a:ext cx="1767962" cy="543793"/>
      </dsp:txXfrm>
    </dsp:sp>
    <dsp:sp modelId="{708E5397-D9C8-4B29-884E-F5A42A202599}">
      <dsp:nvSpPr>
        <dsp:cNvPr id="0" name=""/>
        <dsp:cNvSpPr/>
      </dsp:nvSpPr>
      <dsp:spPr>
        <a:xfrm>
          <a:off x="6049759" y="806160"/>
          <a:ext cx="1767962" cy="1904343"/>
        </a:xfrm>
        <a:prstGeom prst="rect">
          <a:avLst/>
        </a:prstGeom>
        <a:solidFill>
          <a:schemeClr val="accent2">
            <a:tint val="40000"/>
            <a:alpha val="90000"/>
            <a:hueOff val="-509536"/>
            <a:satOff val="-45208"/>
            <a:lumOff val="-46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09536"/>
              <a:satOff val="-45208"/>
              <a:lumOff val="-4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latin typeface="Calibri" panose="020F0502020204030204" pitchFamily="34" charset="0"/>
              <a:cs typeface="Calibri" panose="020F0502020204030204" pitchFamily="34" charset="0"/>
            </a:rPr>
            <a:t>4 Areas of IDM (store, protect, manage &amp; use) and how to sell across all of them</a:t>
          </a:r>
        </a:p>
      </dsp:txBody>
      <dsp:txXfrm>
        <a:off x="6049759" y="806160"/>
        <a:ext cx="1767962" cy="1904343"/>
      </dsp:txXfrm>
    </dsp:sp>
    <dsp:sp modelId="{5ABEDFD1-B0C3-4685-A210-4318CBA5F9A4}">
      <dsp:nvSpPr>
        <dsp:cNvPr id="0" name=""/>
        <dsp:cNvSpPr/>
      </dsp:nvSpPr>
      <dsp:spPr>
        <a:xfrm>
          <a:off x="8065237" y="262366"/>
          <a:ext cx="1767962" cy="543793"/>
        </a:xfrm>
        <a:prstGeom prst="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alibri" panose="020F0502020204030204" pitchFamily="34" charset="0"/>
              <a:cs typeface="Calibri" panose="020F0502020204030204" pitchFamily="34" charset="0"/>
            </a:rPr>
            <a:t>Successful Selling</a:t>
          </a:r>
        </a:p>
      </dsp:txBody>
      <dsp:txXfrm>
        <a:off x="8065237" y="262366"/>
        <a:ext cx="1767962" cy="543793"/>
      </dsp:txXfrm>
    </dsp:sp>
    <dsp:sp modelId="{28707FE8-6FE9-4DF0-9452-BF3EC0F9D315}">
      <dsp:nvSpPr>
        <dsp:cNvPr id="0" name=""/>
        <dsp:cNvSpPr/>
      </dsp:nvSpPr>
      <dsp:spPr>
        <a:xfrm>
          <a:off x="8065237" y="806160"/>
          <a:ext cx="1767962" cy="1904343"/>
        </a:xfrm>
        <a:prstGeom prst="rect">
          <a:avLst/>
        </a:prstGeom>
        <a:solidFill>
          <a:schemeClr val="accent2">
            <a:tint val="40000"/>
            <a:alpha val="90000"/>
            <a:hueOff val="-679381"/>
            <a:satOff val="-60277"/>
            <a:lumOff val="-61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79381"/>
              <a:satOff val="-60277"/>
              <a:lumOff val="-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latin typeface="Calibri" panose="020F0502020204030204" pitchFamily="34" charset="0"/>
              <a:cs typeface="Calibri" panose="020F0502020204030204" pitchFamily="34" charset="0"/>
            </a:rPr>
            <a:t>Maximizing the value of our depth of data services across all workloads with a multitude of consumption models</a:t>
          </a:r>
        </a:p>
      </dsp:txBody>
      <dsp:txXfrm>
        <a:off x="8065237" y="806160"/>
        <a:ext cx="1767962" cy="1904343"/>
      </dsp:txXfrm>
    </dsp:sp>
    <dsp:sp modelId="{E23BF66A-987C-4E2E-9131-B346BA9B65C3}">
      <dsp:nvSpPr>
        <dsp:cNvPr id="0" name=""/>
        <dsp:cNvSpPr/>
      </dsp:nvSpPr>
      <dsp:spPr>
        <a:xfrm>
          <a:off x="10080714" y="262366"/>
          <a:ext cx="1767962" cy="54379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alibri" panose="020F0502020204030204" pitchFamily="34" charset="0"/>
              <a:cs typeface="Calibri" panose="020F0502020204030204" pitchFamily="34" charset="0"/>
            </a:rPr>
            <a:t>Customer Experience</a:t>
          </a:r>
        </a:p>
      </dsp:txBody>
      <dsp:txXfrm>
        <a:off x="10080714" y="262366"/>
        <a:ext cx="1767962" cy="543793"/>
      </dsp:txXfrm>
    </dsp:sp>
    <dsp:sp modelId="{34FC293F-93AD-42FF-AAF6-8D16070C3083}">
      <dsp:nvSpPr>
        <dsp:cNvPr id="0" name=""/>
        <dsp:cNvSpPr/>
      </dsp:nvSpPr>
      <dsp:spPr>
        <a:xfrm>
          <a:off x="10080714" y="806160"/>
          <a:ext cx="1767962" cy="1904343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latin typeface="Calibri" panose="020F0502020204030204" pitchFamily="34" charset="0"/>
              <a:cs typeface="Calibri" panose="020F0502020204030204" pitchFamily="34" charset="0"/>
            </a:rPr>
            <a:t>Understanding your tools and resources to ensure maximum returns and maximum NPS</a:t>
          </a:r>
        </a:p>
      </dsp:txBody>
      <dsp:txXfrm>
        <a:off x="10080714" y="806160"/>
        <a:ext cx="1767962" cy="19043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E5E39-35A5-4581-94A3-3DB66511B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7B2333-CD90-4FDD-890C-D5988FCC5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C1FC4-4972-498F-82F3-5663C5225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24EA-8002-4B7C-A5D1-89150BB6B268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252AF-692C-438B-9317-E738E83A9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48BA9-3088-4BEF-A863-48AFADA09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0529-8665-4919-89CA-7022777A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81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1109F-5942-4C5E-B640-596AE0E51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9361F2-5DBC-4A66-B18C-87705C90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A0B6C-2853-41D6-88B7-DB77317BC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24EA-8002-4B7C-A5D1-89150BB6B268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C8ED1-8870-4D74-ACBE-3E936B3C2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3A858-C6E3-4A44-8FE9-95D5AA890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0529-8665-4919-89CA-7022777A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57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8EA43D-8FD7-41B4-A931-6F28866A55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D64134-9DEF-4CC8-A7C8-A1F8A0E7D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4B0C2-B33B-4A75-9CE0-CEB4FED24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24EA-8002-4B7C-A5D1-89150BB6B268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3CCDD-E477-4EB8-BAEC-7FD19283D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8A398-99E3-48C1-8942-624C00F03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0529-8665-4919-89CA-7022777A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65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4FC329A-7EB7-4911-A611-D7A4C3B7609B}"/>
              </a:ext>
            </a:extLst>
          </p:cNvPr>
          <p:cNvSpPr>
            <a:spLocks/>
          </p:cNvSpPr>
          <p:nvPr/>
        </p:nvSpPr>
        <p:spPr>
          <a:xfrm>
            <a:off x="0" y="6308725"/>
            <a:ext cx="12192000" cy="549275"/>
          </a:xfrm>
          <a:prstGeom prst="rect">
            <a:avLst/>
          </a:prstGeom>
          <a:solidFill>
            <a:srgbClr val="0B2E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extBox 42">
            <a:extLst>
              <a:ext uri="{FF2B5EF4-FFF2-40B4-BE49-F238E27FC236}">
                <a16:creationId xmlns:a16="http://schemas.microsoft.com/office/drawing/2014/main" id="{6E45A123-278F-41BB-89BB-27F5D3642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8625" y="6559550"/>
            <a:ext cx="2873375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DM Sans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DM Sans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DM Sans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DM Sans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DM Sans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M Sans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M Sans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M Sans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M Sans" pitchFamily="2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© 2020 Commvault | All Rights Reserved. </a:t>
            </a:r>
          </a:p>
        </p:txBody>
      </p:sp>
      <p:pic>
        <p:nvPicPr>
          <p:cNvPr id="9" name="Picture 55" descr="A close up of a sign&#10;&#10;Description automatically generated">
            <a:extLst>
              <a:ext uri="{FF2B5EF4-FFF2-40B4-BE49-F238E27FC236}">
                <a16:creationId xmlns:a16="http://schemas.microsoft.com/office/drawing/2014/main" id="{5A709F5A-2968-47B7-BB2B-450F8D507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6464300"/>
            <a:ext cx="237013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itle 1">
            <a:extLst>
              <a:ext uri="{FF2B5EF4-FFF2-40B4-BE49-F238E27FC236}">
                <a16:creationId xmlns:a16="http://schemas.microsoft.com/office/drawing/2014/main" id="{2947E7C8-EB90-3643-AAF4-AB6F7E6EC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33401"/>
            <a:ext cx="10058400" cy="1360778"/>
          </a:xfrm>
        </p:spPr>
        <p:txBody>
          <a:bodyPr/>
          <a:lstStyle>
            <a:lvl1pPr>
              <a:lnSpc>
                <a:spcPct val="100000"/>
              </a:lnSpc>
              <a:defRPr sz="4000" b="1" i="0" spc="-8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A09E038-122F-478C-8BB6-1AD6E84440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0450" y="2007983"/>
            <a:ext cx="10064750" cy="3317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AFC08973-7E10-458A-A98D-88F675703B0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975314" y="2536614"/>
            <a:ext cx="3149886" cy="3252768"/>
          </a:xfrm>
        </p:spPr>
        <p:txBody>
          <a:bodyPr/>
          <a:lstStyle>
            <a:lvl1pPr marL="182880" indent="-182880">
              <a:lnSpc>
                <a:spcPct val="100000"/>
              </a:lnSpc>
              <a:spcAft>
                <a:spcPts val="0"/>
              </a:spcAft>
              <a:buClr>
                <a:srgbClr val="0B2E44"/>
              </a:buClr>
              <a:buFont typeface="Arial" panose="020B0604020202020204" pitchFamily="34" charset="0"/>
              <a:buChar char="•"/>
              <a:defRPr sz="2000">
                <a:solidFill>
                  <a:srgbClr val="4F697B"/>
                </a:solidFill>
              </a:defRPr>
            </a:lvl1pPr>
            <a:lvl2pPr marL="466344" indent="-182880">
              <a:lnSpc>
                <a:spcPct val="100000"/>
              </a:lnSpc>
              <a:buClr>
                <a:srgbClr val="0B2E44"/>
              </a:buClr>
              <a:defRPr sz="1600">
                <a:solidFill>
                  <a:srgbClr val="4F697B"/>
                </a:solidFill>
              </a:defRPr>
            </a:lvl2pPr>
            <a:lvl3pPr marL="758952">
              <a:lnSpc>
                <a:spcPct val="100000"/>
              </a:lnSpc>
              <a:buClr>
                <a:srgbClr val="0B2E44"/>
              </a:buClr>
              <a:defRPr sz="1600">
                <a:solidFill>
                  <a:srgbClr val="4F697B"/>
                </a:solidFill>
              </a:defRPr>
            </a:lvl3pPr>
            <a:lvl4pPr marL="1042416">
              <a:lnSpc>
                <a:spcPct val="100000"/>
              </a:lnSpc>
              <a:buClr>
                <a:srgbClr val="0B2E44"/>
              </a:buClr>
              <a:defRPr sz="1600">
                <a:solidFill>
                  <a:srgbClr val="4F697B"/>
                </a:solidFill>
              </a:defRPr>
            </a:lvl4pPr>
            <a:lvl5pPr marL="1325880">
              <a:lnSpc>
                <a:spcPct val="100000"/>
              </a:lnSpc>
              <a:buClr>
                <a:srgbClr val="0B2E44"/>
              </a:buClr>
              <a:defRPr sz="1600">
                <a:solidFill>
                  <a:srgbClr val="4F697B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92987DDF-D028-401F-80EE-E9E80C0A52E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517882" y="2536614"/>
            <a:ext cx="3149886" cy="3252768"/>
          </a:xfrm>
        </p:spPr>
        <p:txBody>
          <a:bodyPr/>
          <a:lstStyle>
            <a:lvl1pPr marL="182880" indent="-182880">
              <a:lnSpc>
                <a:spcPct val="100000"/>
              </a:lnSpc>
              <a:spcAft>
                <a:spcPts val="0"/>
              </a:spcAft>
              <a:buClr>
                <a:srgbClr val="0B2E44"/>
              </a:buClr>
              <a:buFont typeface="Arial" panose="020B0604020202020204" pitchFamily="34" charset="0"/>
              <a:buChar char="•"/>
              <a:defRPr sz="2000">
                <a:solidFill>
                  <a:srgbClr val="4F697B"/>
                </a:solidFill>
              </a:defRPr>
            </a:lvl1pPr>
            <a:lvl2pPr marL="466344" indent="-182880">
              <a:lnSpc>
                <a:spcPct val="100000"/>
              </a:lnSpc>
              <a:buClr>
                <a:srgbClr val="0B2E44"/>
              </a:buClr>
              <a:defRPr sz="1600">
                <a:solidFill>
                  <a:srgbClr val="4F697B"/>
                </a:solidFill>
              </a:defRPr>
            </a:lvl2pPr>
            <a:lvl3pPr marL="758952">
              <a:lnSpc>
                <a:spcPct val="100000"/>
              </a:lnSpc>
              <a:buClr>
                <a:srgbClr val="0B2E44"/>
              </a:buClr>
              <a:defRPr sz="1600">
                <a:solidFill>
                  <a:srgbClr val="4F697B"/>
                </a:solidFill>
              </a:defRPr>
            </a:lvl3pPr>
            <a:lvl4pPr marL="1042416">
              <a:lnSpc>
                <a:spcPct val="100000"/>
              </a:lnSpc>
              <a:buClr>
                <a:srgbClr val="0B2E44"/>
              </a:buClr>
              <a:defRPr sz="1600">
                <a:solidFill>
                  <a:srgbClr val="4F697B"/>
                </a:solidFill>
              </a:defRPr>
            </a:lvl4pPr>
            <a:lvl5pPr marL="1325880">
              <a:lnSpc>
                <a:spcPct val="100000"/>
              </a:lnSpc>
              <a:buClr>
                <a:srgbClr val="0B2E44"/>
              </a:buClr>
              <a:defRPr sz="1600">
                <a:solidFill>
                  <a:srgbClr val="4F697B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893688C-28E9-4C34-AE8C-A541712B7F94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060450" y="2536614"/>
            <a:ext cx="3149886" cy="3252768"/>
          </a:xfrm>
        </p:spPr>
        <p:txBody>
          <a:bodyPr/>
          <a:lstStyle>
            <a:lvl1pPr marL="182880" indent="-182880">
              <a:lnSpc>
                <a:spcPct val="100000"/>
              </a:lnSpc>
              <a:spcAft>
                <a:spcPts val="0"/>
              </a:spcAft>
              <a:buClr>
                <a:srgbClr val="0B2E44"/>
              </a:buClr>
              <a:buFont typeface="Arial" panose="020B0604020202020204" pitchFamily="34" charset="0"/>
              <a:buChar char="•"/>
              <a:defRPr sz="2000">
                <a:solidFill>
                  <a:srgbClr val="4F697B"/>
                </a:solidFill>
              </a:defRPr>
            </a:lvl1pPr>
            <a:lvl2pPr marL="466344" indent="-182880">
              <a:lnSpc>
                <a:spcPct val="100000"/>
              </a:lnSpc>
              <a:buClr>
                <a:srgbClr val="0B2E44"/>
              </a:buClr>
              <a:defRPr sz="1600">
                <a:solidFill>
                  <a:srgbClr val="4F697B"/>
                </a:solidFill>
              </a:defRPr>
            </a:lvl2pPr>
            <a:lvl3pPr marL="758952">
              <a:lnSpc>
                <a:spcPct val="100000"/>
              </a:lnSpc>
              <a:buClr>
                <a:srgbClr val="0B2E44"/>
              </a:buClr>
              <a:defRPr sz="1600">
                <a:solidFill>
                  <a:srgbClr val="4F697B"/>
                </a:solidFill>
              </a:defRPr>
            </a:lvl3pPr>
            <a:lvl4pPr marL="1042416">
              <a:lnSpc>
                <a:spcPct val="100000"/>
              </a:lnSpc>
              <a:buClr>
                <a:srgbClr val="0B2E44"/>
              </a:buClr>
              <a:defRPr sz="1600">
                <a:solidFill>
                  <a:srgbClr val="4F697B"/>
                </a:solidFill>
              </a:defRPr>
            </a:lvl4pPr>
            <a:lvl5pPr marL="1325880">
              <a:lnSpc>
                <a:spcPct val="100000"/>
              </a:lnSpc>
              <a:buClr>
                <a:srgbClr val="0B2E44"/>
              </a:buClr>
              <a:defRPr sz="1600">
                <a:solidFill>
                  <a:srgbClr val="4F697B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0FF30B0-4E35-4F24-A5B7-2343CF7BC83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4D444FF3-C1BA-4AA2-8E34-41A703A1F9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FCC1DBB8-17A1-AE41-9C67-39F33270A49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60448" y="5861050"/>
            <a:ext cx="10064750" cy="369888"/>
          </a:xfrm>
        </p:spPr>
        <p:txBody>
          <a:bodyPr anchor="ctr" anchorCtr="0"/>
          <a:lstStyle>
            <a:lvl1pPr marL="0" indent="0">
              <a:buNone/>
              <a:defRPr sz="12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542864888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4863C-0F58-4282-A067-B2677CEEA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5AC3D-FC90-4DE7-ADEA-33F2EB79E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8E57D-FCEE-409C-875E-32A20F082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24EA-8002-4B7C-A5D1-89150BB6B268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CE5D9-BC67-477B-B330-369E00071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739EC-8EF0-4AE9-8029-1A922C4A0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0529-8665-4919-89CA-7022777A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72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25B61-8330-4859-80AB-3FC1A1672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C0018-C721-44D3-A8CC-E43A05300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B9C15-978E-4464-A928-80C3CD982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24EA-8002-4B7C-A5D1-89150BB6B268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7F80B-4AE6-4FA7-961E-4D9D7978B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EF9B5-406C-4D55-9D20-3B2276A87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0529-8665-4919-89CA-7022777A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7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46107-6A9C-4FD4-8F24-AEDE98ADD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897EE-7CE1-4D7E-8578-9051A74C29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ECEEB7-9026-443F-A0A5-050794821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A7AC1-3EA5-4A73-A29A-7BAD7715D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24EA-8002-4B7C-A5D1-89150BB6B268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D0C01-CB75-4AAD-A6A0-8DB782E8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EA53E-8262-4961-9EDF-9A7011245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0529-8665-4919-89CA-7022777A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6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FAA7C-47BA-4D1D-92AB-C7C07A22D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6B2EB-074E-4CA5-B916-6CE46657C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5ABC0-43CC-41C0-8F85-EB636785B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7EBD4C-E5EA-439D-9429-FAD77070AC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5BBBD7-286C-431F-8050-2583A74514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BB22F5-BEB4-4755-8022-0A102F8F7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24EA-8002-4B7C-A5D1-89150BB6B268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89439D-F374-495D-A289-D9EED54E0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4D0E6E-290D-4DB5-B74F-C53D5203B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0529-8665-4919-89CA-7022777A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85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D37C7-9D45-45F3-AAC0-246120C73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458C1A-0039-47B4-A864-1AAFCB267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24EA-8002-4B7C-A5D1-89150BB6B268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B0B7F-9E8E-4B94-9108-D525FC76F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C3CAD2-1761-4CEC-8CA8-B2E859006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0529-8665-4919-89CA-7022777A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24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0B398E-EB21-43C3-A551-F0DD4C961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24EA-8002-4B7C-A5D1-89150BB6B268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7CD38E-82A5-4046-BE72-B7B1F6D20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FBA20-1354-4652-87B1-C6622B221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0529-8665-4919-89CA-7022777A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53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7DB99-5E29-43C5-AB59-D9F297CA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96331-0BAD-4C53-B81D-74A5D1A7A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688DF-8892-4718-8A2C-80AF73136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EE147-ADE6-4E87-A68E-ACF95C338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24EA-8002-4B7C-A5D1-89150BB6B268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4E869-BB21-45BB-B419-625031F04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5A12B-A721-4323-B9B8-C60327881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0529-8665-4919-89CA-7022777A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05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E24CA-21DF-430F-9F4F-ACDCD8ACA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3EC866-16A8-4B2F-8EDA-917063D3E6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9756B-92E2-4FA7-9F20-5C344DE5F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71700-FFEF-49DD-8A9C-E62869838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24EA-8002-4B7C-A5D1-89150BB6B268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73EB8-29FE-48CA-A019-0935866C0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CCB22-3891-400F-8E6F-CA8EBF80A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0529-8665-4919-89CA-7022777A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34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C116B9-3C68-4CD0-B106-AFAA4DD0C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649DB-1965-4526-95C8-07B6175E9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27BAE-9047-45FA-8A8F-A9C55D9A18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B24EA-8002-4B7C-A5D1-89150BB6B268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48740-7E0A-4337-9280-5012C195CC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233AE-2D35-4A12-BB1A-2BEB463DA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D0529-8665-4919-89CA-7022777A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2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92" y="87534"/>
            <a:ext cx="10058400" cy="576942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Aggregation of  Course Topics – 1/21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444FF3-C1BA-4AA2-8E34-41A703A1F9A1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DDE5ED"/>
                </a:solidFill>
                <a:effectLst/>
                <a:uLnTx/>
                <a:uFillTx/>
                <a:latin typeface="Arial" panose="020B0604020202020204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DE5ED"/>
              </a:solidFill>
              <a:effectLst/>
              <a:uLnTx/>
              <a:uFillTx/>
              <a:latin typeface="Arial" panose="020B060402020202020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BDF236-5022-44AA-A1CA-906BC5081B18}"/>
              </a:ext>
            </a:extLst>
          </p:cNvPr>
          <p:cNvSpPr/>
          <p:nvPr/>
        </p:nvSpPr>
        <p:spPr>
          <a:xfrm>
            <a:off x="6379745" y="3634622"/>
            <a:ext cx="1767962" cy="543793"/>
          </a:xfrm>
          <a:custGeom>
            <a:avLst/>
            <a:gdLst>
              <a:gd name="connsiteX0" fmla="*/ 0 w 1767962"/>
              <a:gd name="connsiteY0" fmla="*/ 0 h 543793"/>
              <a:gd name="connsiteX1" fmla="*/ 1767962 w 1767962"/>
              <a:gd name="connsiteY1" fmla="*/ 0 h 543793"/>
              <a:gd name="connsiteX2" fmla="*/ 1767962 w 1767962"/>
              <a:gd name="connsiteY2" fmla="*/ 543793 h 543793"/>
              <a:gd name="connsiteX3" fmla="*/ 0 w 1767962"/>
              <a:gd name="connsiteY3" fmla="*/ 543793 h 543793"/>
              <a:gd name="connsiteX4" fmla="*/ 0 w 1767962"/>
              <a:gd name="connsiteY4" fmla="*/ 0 h 54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543793">
                <a:moveTo>
                  <a:pt x="0" y="0"/>
                </a:moveTo>
                <a:lnTo>
                  <a:pt x="1767962" y="0"/>
                </a:lnTo>
                <a:lnTo>
                  <a:pt x="1767962" y="543793"/>
                </a:lnTo>
                <a:lnTo>
                  <a:pt x="0" y="54379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60960" rIns="106680" bIns="6096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kern="1200" dirty="0">
                <a:latin typeface="Calibri" panose="020F0502020204030204" pitchFamily="34" charset="0"/>
                <a:cs typeface="Calibri" panose="020F0502020204030204" pitchFamily="34" charset="0"/>
              </a:rPr>
              <a:t>Ransomware Ready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4F870D-E350-4237-A308-30AB415AB09C}"/>
              </a:ext>
            </a:extLst>
          </p:cNvPr>
          <p:cNvSpPr/>
          <p:nvPr/>
        </p:nvSpPr>
        <p:spPr>
          <a:xfrm>
            <a:off x="6379745" y="4178417"/>
            <a:ext cx="1767962" cy="1602252"/>
          </a:xfrm>
          <a:custGeom>
            <a:avLst/>
            <a:gdLst>
              <a:gd name="connsiteX0" fmla="*/ 0 w 1767962"/>
              <a:gd name="connsiteY0" fmla="*/ 0 h 1910737"/>
              <a:gd name="connsiteX1" fmla="*/ 1767962 w 1767962"/>
              <a:gd name="connsiteY1" fmla="*/ 0 h 1910737"/>
              <a:gd name="connsiteX2" fmla="*/ 1767962 w 1767962"/>
              <a:gd name="connsiteY2" fmla="*/ 1910737 h 1910737"/>
              <a:gd name="connsiteX3" fmla="*/ 0 w 1767962"/>
              <a:gd name="connsiteY3" fmla="*/ 1910737 h 1910737"/>
              <a:gd name="connsiteX4" fmla="*/ 0 w 1767962"/>
              <a:gd name="connsiteY4" fmla="*/ 0 h 1910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1910737">
                <a:moveTo>
                  <a:pt x="0" y="0"/>
                </a:moveTo>
                <a:lnTo>
                  <a:pt x="1767962" y="0"/>
                </a:lnTo>
                <a:lnTo>
                  <a:pt x="1767962" y="1910737"/>
                </a:lnTo>
                <a:lnTo>
                  <a:pt x="0" y="19107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106680" bIns="120015" numCol="1" spcCol="1270" anchor="t" anchorCtr="0">
            <a:noAutofit/>
          </a:bodyPr>
          <a:lstStyle/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B2E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Ransomware DR, recovery scenarios</a:t>
            </a:r>
          </a:p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B2E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Protection &amp; automation, Potential Demo Contest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B934DBA-576F-455C-A052-6D7CAD40D163}"/>
              </a:ext>
            </a:extLst>
          </p:cNvPr>
          <p:cNvSpPr/>
          <p:nvPr/>
        </p:nvSpPr>
        <p:spPr>
          <a:xfrm>
            <a:off x="4143486" y="3634622"/>
            <a:ext cx="1767962" cy="543793"/>
          </a:xfrm>
          <a:custGeom>
            <a:avLst/>
            <a:gdLst>
              <a:gd name="connsiteX0" fmla="*/ 0 w 1767962"/>
              <a:gd name="connsiteY0" fmla="*/ 0 h 543793"/>
              <a:gd name="connsiteX1" fmla="*/ 1767962 w 1767962"/>
              <a:gd name="connsiteY1" fmla="*/ 0 h 543793"/>
              <a:gd name="connsiteX2" fmla="*/ 1767962 w 1767962"/>
              <a:gd name="connsiteY2" fmla="*/ 543793 h 543793"/>
              <a:gd name="connsiteX3" fmla="*/ 0 w 1767962"/>
              <a:gd name="connsiteY3" fmla="*/ 543793 h 543793"/>
              <a:gd name="connsiteX4" fmla="*/ 0 w 1767962"/>
              <a:gd name="connsiteY4" fmla="*/ 0 h 54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543793">
                <a:moveTo>
                  <a:pt x="0" y="0"/>
                </a:moveTo>
                <a:lnTo>
                  <a:pt x="1767962" y="0"/>
                </a:lnTo>
                <a:lnTo>
                  <a:pt x="1767962" y="543793"/>
                </a:lnTo>
                <a:lnTo>
                  <a:pt x="0" y="54379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hueOff val="-1755440"/>
              <a:satOff val="-5574"/>
              <a:lumOff val="-9764"/>
              <a:alphaOff val="0"/>
            </a:schemeClr>
          </a:lnRef>
          <a:fillRef idx="1">
            <a:schemeClr val="accent2">
              <a:hueOff val="-1755440"/>
              <a:satOff val="-5574"/>
              <a:lumOff val="-9764"/>
              <a:alphaOff val="0"/>
            </a:schemeClr>
          </a:fillRef>
          <a:effectRef idx="0">
            <a:schemeClr val="accent2">
              <a:hueOff val="-1755440"/>
              <a:satOff val="-5574"/>
              <a:lumOff val="-976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60960" rIns="106680" bIns="6096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Metallic -Journey to SaaS</a:t>
            </a:r>
            <a:endParaRPr lang="en-US" sz="1500" kern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5E5A508-254F-4956-A1A5-FCB3FD707C38}"/>
              </a:ext>
            </a:extLst>
          </p:cNvPr>
          <p:cNvSpPr/>
          <p:nvPr/>
        </p:nvSpPr>
        <p:spPr>
          <a:xfrm>
            <a:off x="4143486" y="4178416"/>
            <a:ext cx="1767962" cy="1584873"/>
          </a:xfrm>
          <a:custGeom>
            <a:avLst/>
            <a:gdLst>
              <a:gd name="connsiteX0" fmla="*/ 0 w 1767962"/>
              <a:gd name="connsiteY0" fmla="*/ 0 h 1910737"/>
              <a:gd name="connsiteX1" fmla="*/ 1767962 w 1767962"/>
              <a:gd name="connsiteY1" fmla="*/ 0 h 1910737"/>
              <a:gd name="connsiteX2" fmla="*/ 1767962 w 1767962"/>
              <a:gd name="connsiteY2" fmla="*/ 1910737 h 1910737"/>
              <a:gd name="connsiteX3" fmla="*/ 0 w 1767962"/>
              <a:gd name="connsiteY3" fmla="*/ 1910737 h 1910737"/>
              <a:gd name="connsiteX4" fmla="*/ 0 w 1767962"/>
              <a:gd name="connsiteY4" fmla="*/ 0 h 1910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1910737">
                <a:moveTo>
                  <a:pt x="0" y="0"/>
                </a:moveTo>
                <a:lnTo>
                  <a:pt x="1767962" y="0"/>
                </a:lnTo>
                <a:lnTo>
                  <a:pt x="1767962" y="1910737"/>
                </a:lnTo>
                <a:lnTo>
                  <a:pt x="0" y="19107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-1693304"/>
              <a:satOff val="-19347"/>
              <a:lumOff val="-2035"/>
              <a:alphaOff val="0"/>
            </a:schemeClr>
          </a:lnRef>
          <a:fillRef idx="1">
            <a:schemeClr val="accent2">
              <a:tint val="40000"/>
              <a:alpha val="90000"/>
              <a:hueOff val="-1693304"/>
              <a:satOff val="-19347"/>
              <a:lumOff val="-2035"/>
              <a:alphaOff val="0"/>
            </a:schemeClr>
          </a:fillRef>
          <a:effectRef idx="0">
            <a:schemeClr val="accent2">
              <a:tint val="40000"/>
              <a:alpha val="90000"/>
              <a:hueOff val="-1693304"/>
              <a:satOff val="-19347"/>
              <a:lumOff val="-2035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106680" bIns="120015" numCol="1" spcCol="1270" anchor="t" anchorCtr="0">
            <a:noAutofit/>
          </a:bodyPr>
          <a:lstStyle/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B2E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Understanding Metallic 101, configuration, setup, restore, and usability </a:t>
            </a:r>
          </a:p>
          <a:p>
            <a:pPr marL="91440" lvl="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050" dirty="0">
                <a:solidFill>
                  <a:srgbClr val="0B2E44"/>
                </a:solidFill>
                <a:latin typeface="Open Sans" panose="020B0606030504020204" pitchFamily="34" charset="0"/>
              </a:rPr>
              <a:t>Hybrid-Hybrid” solutions – workloads On-Prem, Cloud and SaaS for a given customer. </a:t>
            </a:r>
            <a:endParaRPr lang="en-US" sz="1050" dirty="0">
              <a:solidFill>
                <a:srgbClr val="0B2E44"/>
              </a:solidFill>
              <a:latin typeface="Open Sans" panose="020B0606030504020204" pitchFamily="34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FA10A06-857F-401B-8DBE-F56E3E67967B}"/>
              </a:ext>
            </a:extLst>
          </p:cNvPr>
          <p:cNvSpPr/>
          <p:nvPr/>
        </p:nvSpPr>
        <p:spPr>
          <a:xfrm>
            <a:off x="200365" y="3634622"/>
            <a:ext cx="1767962" cy="543793"/>
          </a:xfrm>
          <a:custGeom>
            <a:avLst/>
            <a:gdLst>
              <a:gd name="connsiteX0" fmla="*/ 0 w 1767962"/>
              <a:gd name="connsiteY0" fmla="*/ 0 h 543793"/>
              <a:gd name="connsiteX1" fmla="*/ 1767962 w 1767962"/>
              <a:gd name="connsiteY1" fmla="*/ 0 h 543793"/>
              <a:gd name="connsiteX2" fmla="*/ 1767962 w 1767962"/>
              <a:gd name="connsiteY2" fmla="*/ 543793 h 543793"/>
              <a:gd name="connsiteX3" fmla="*/ 0 w 1767962"/>
              <a:gd name="connsiteY3" fmla="*/ 543793 h 543793"/>
              <a:gd name="connsiteX4" fmla="*/ 0 w 1767962"/>
              <a:gd name="connsiteY4" fmla="*/ 0 h 54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543793">
                <a:moveTo>
                  <a:pt x="0" y="0"/>
                </a:moveTo>
                <a:lnTo>
                  <a:pt x="1767962" y="0"/>
                </a:lnTo>
                <a:lnTo>
                  <a:pt x="1767962" y="543793"/>
                </a:lnTo>
                <a:lnTo>
                  <a:pt x="0" y="54379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hueOff val="-5266320"/>
              <a:satOff val="-16723"/>
              <a:lumOff val="-29293"/>
              <a:alphaOff val="0"/>
            </a:schemeClr>
          </a:lnRef>
          <a:fillRef idx="1">
            <a:schemeClr val="accent2">
              <a:hueOff val="-5266320"/>
              <a:satOff val="-16723"/>
              <a:lumOff val="-29293"/>
              <a:alphaOff val="0"/>
            </a:schemeClr>
          </a:fillRef>
          <a:effectRef idx="0">
            <a:schemeClr val="accent2">
              <a:hueOff val="-5266320"/>
              <a:satOff val="-16723"/>
              <a:lumOff val="-2929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60960" rIns="106680" bIns="6096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kern="1200" dirty="0">
                <a:latin typeface="Calibri" panose="020F0502020204030204" pitchFamily="34" charset="0"/>
                <a:cs typeface="Calibri" panose="020F0502020204030204" pitchFamily="34" charset="0"/>
              </a:rPr>
              <a:t>Hyperscale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0F4936E-27DC-47E9-86A1-273D8327401D}"/>
              </a:ext>
            </a:extLst>
          </p:cNvPr>
          <p:cNvSpPr/>
          <p:nvPr/>
        </p:nvSpPr>
        <p:spPr>
          <a:xfrm>
            <a:off x="200365" y="4178416"/>
            <a:ext cx="1767962" cy="1584875"/>
          </a:xfrm>
          <a:custGeom>
            <a:avLst/>
            <a:gdLst>
              <a:gd name="connsiteX0" fmla="*/ 0 w 1767962"/>
              <a:gd name="connsiteY0" fmla="*/ 0 h 1910737"/>
              <a:gd name="connsiteX1" fmla="*/ 1767962 w 1767962"/>
              <a:gd name="connsiteY1" fmla="*/ 0 h 1910737"/>
              <a:gd name="connsiteX2" fmla="*/ 1767962 w 1767962"/>
              <a:gd name="connsiteY2" fmla="*/ 1910737 h 1910737"/>
              <a:gd name="connsiteX3" fmla="*/ 0 w 1767962"/>
              <a:gd name="connsiteY3" fmla="*/ 1910737 h 1910737"/>
              <a:gd name="connsiteX4" fmla="*/ 0 w 1767962"/>
              <a:gd name="connsiteY4" fmla="*/ 0 h 1910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1910737">
                <a:moveTo>
                  <a:pt x="0" y="0"/>
                </a:moveTo>
                <a:lnTo>
                  <a:pt x="1767962" y="0"/>
                </a:lnTo>
                <a:lnTo>
                  <a:pt x="1767962" y="1910737"/>
                </a:lnTo>
                <a:lnTo>
                  <a:pt x="0" y="19107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-5079911"/>
              <a:satOff val="-58040"/>
              <a:lumOff val="-6106"/>
              <a:alphaOff val="0"/>
            </a:schemeClr>
          </a:lnRef>
          <a:fillRef idx="1">
            <a:schemeClr val="accent2">
              <a:tint val="40000"/>
              <a:alpha val="90000"/>
              <a:hueOff val="-5079911"/>
              <a:satOff val="-58040"/>
              <a:lumOff val="-6106"/>
              <a:alphaOff val="0"/>
            </a:schemeClr>
          </a:fillRef>
          <a:effectRef idx="0">
            <a:schemeClr val="accent2">
              <a:tint val="40000"/>
              <a:alpha val="90000"/>
              <a:hueOff val="-5079911"/>
              <a:satOff val="-58040"/>
              <a:lumOff val="-6106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106680" bIns="120015" numCol="1" spcCol="1270" anchor="t" anchorCtr="0">
            <a:noAutofit/>
          </a:bodyPr>
          <a:lstStyle/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B2E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Architect and sizing, HSX Capacity planning</a:t>
            </a:r>
          </a:p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B2E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POC, migrations, how to demo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0CE3EB18-1176-45DA-9AA0-A7A5E1E3C043}"/>
              </a:ext>
            </a:extLst>
          </p:cNvPr>
          <p:cNvSpPr/>
          <p:nvPr/>
        </p:nvSpPr>
        <p:spPr>
          <a:xfrm>
            <a:off x="8327934" y="1145765"/>
            <a:ext cx="1767962" cy="543793"/>
          </a:xfrm>
          <a:custGeom>
            <a:avLst/>
            <a:gdLst>
              <a:gd name="connsiteX0" fmla="*/ 0 w 1767962"/>
              <a:gd name="connsiteY0" fmla="*/ 0 h 543793"/>
              <a:gd name="connsiteX1" fmla="*/ 1767962 w 1767962"/>
              <a:gd name="connsiteY1" fmla="*/ 0 h 543793"/>
              <a:gd name="connsiteX2" fmla="*/ 1767962 w 1767962"/>
              <a:gd name="connsiteY2" fmla="*/ 543793 h 543793"/>
              <a:gd name="connsiteX3" fmla="*/ 0 w 1767962"/>
              <a:gd name="connsiteY3" fmla="*/ 543793 h 543793"/>
              <a:gd name="connsiteX4" fmla="*/ 0 w 1767962"/>
              <a:gd name="connsiteY4" fmla="*/ 0 h 54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543793">
                <a:moveTo>
                  <a:pt x="0" y="0"/>
                </a:moveTo>
                <a:lnTo>
                  <a:pt x="1767962" y="0"/>
                </a:lnTo>
                <a:lnTo>
                  <a:pt x="1767962" y="543793"/>
                </a:lnTo>
                <a:lnTo>
                  <a:pt x="0" y="54379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hueOff val="-8777199"/>
              <a:satOff val="-27871"/>
              <a:lumOff val="-48821"/>
              <a:alphaOff val="0"/>
            </a:schemeClr>
          </a:lnRef>
          <a:fillRef idx="1">
            <a:schemeClr val="accent2">
              <a:hueOff val="-8777199"/>
              <a:satOff val="-27871"/>
              <a:lumOff val="-48821"/>
              <a:alphaOff val="0"/>
            </a:schemeClr>
          </a:fillRef>
          <a:effectRef idx="0">
            <a:schemeClr val="accent2">
              <a:hueOff val="-8777199"/>
              <a:satOff val="-27871"/>
              <a:lumOff val="-4882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60960" rIns="106680" bIns="6096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Disaster Recovery</a:t>
            </a:r>
            <a:endParaRPr lang="en-US" sz="1500" kern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E1BAA891-FF3D-42CC-A7B8-5EE010059792}"/>
              </a:ext>
            </a:extLst>
          </p:cNvPr>
          <p:cNvSpPr/>
          <p:nvPr/>
        </p:nvSpPr>
        <p:spPr>
          <a:xfrm>
            <a:off x="8327934" y="1689560"/>
            <a:ext cx="1767962" cy="1584872"/>
          </a:xfrm>
          <a:custGeom>
            <a:avLst/>
            <a:gdLst>
              <a:gd name="connsiteX0" fmla="*/ 0 w 1767962"/>
              <a:gd name="connsiteY0" fmla="*/ 0 h 1910737"/>
              <a:gd name="connsiteX1" fmla="*/ 1767962 w 1767962"/>
              <a:gd name="connsiteY1" fmla="*/ 0 h 1910737"/>
              <a:gd name="connsiteX2" fmla="*/ 1767962 w 1767962"/>
              <a:gd name="connsiteY2" fmla="*/ 1910737 h 1910737"/>
              <a:gd name="connsiteX3" fmla="*/ 0 w 1767962"/>
              <a:gd name="connsiteY3" fmla="*/ 1910737 h 1910737"/>
              <a:gd name="connsiteX4" fmla="*/ 0 w 1767962"/>
              <a:gd name="connsiteY4" fmla="*/ 0 h 1910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1910737">
                <a:moveTo>
                  <a:pt x="0" y="0"/>
                </a:moveTo>
                <a:lnTo>
                  <a:pt x="1767962" y="0"/>
                </a:lnTo>
                <a:lnTo>
                  <a:pt x="1767962" y="1910737"/>
                </a:lnTo>
                <a:lnTo>
                  <a:pt x="0" y="19107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-8466519"/>
              <a:satOff val="-96733"/>
              <a:lumOff val="-10176"/>
              <a:alphaOff val="0"/>
            </a:schemeClr>
          </a:lnRef>
          <a:fillRef idx="1">
            <a:schemeClr val="accent2">
              <a:tint val="40000"/>
              <a:alpha val="90000"/>
              <a:hueOff val="-8466519"/>
              <a:satOff val="-96733"/>
              <a:lumOff val="-10176"/>
              <a:alphaOff val="0"/>
            </a:schemeClr>
          </a:fillRef>
          <a:effectRef idx="0">
            <a:schemeClr val="accent2">
              <a:tint val="40000"/>
              <a:alpha val="90000"/>
              <a:hueOff val="-8466519"/>
              <a:satOff val="-96733"/>
              <a:lumOff val="-10176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106680" bIns="120015" numCol="1" spcCol="1270" anchor="t" anchorCtr="0">
            <a:noAutofit/>
          </a:bodyPr>
          <a:lstStyle/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 architecture and design</a:t>
            </a:r>
          </a:p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Best practices, use cases, competitive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D7CB0D8-E2AC-4F03-8ABB-7D7C0C077A46}"/>
              </a:ext>
            </a:extLst>
          </p:cNvPr>
          <p:cNvSpPr/>
          <p:nvPr/>
        </p:nvSpPr>
        <p:spPr>
          <a:xfrm>
            <a:off x="2152878" y="1198484"/>
            <a:ext cx="1767962" cy="543793"/>
          </a:xfrm>
          <a:custGeom>
            <a:avLst/>
            <a:gdLst>
              <a:gd name="connsiteX0" fmla="*/ 0 w 1767962"/>
              <a:gd name="connsiteY0" fmla="*/ 0 h 543793"/>
              <a:gd name="connsiteX1" fmla="*/ 1767962 w 1767962"/>
              <a:gd name="connsiteY1" fmla="*/ 0 h 543793"/>
              <a:gd name="connsiteX2" fmla="*/ 1767962 w 1767962"/>
              <a:gd name="connsiteY2" fmla="*/ 543793 h 543793"/>
              <a:gd name="connsiteX3" fmla="*/ 0 w 1767962"/>
              <a:gd name="connsiteY3" fmla="*/ 543793 h 543793"/>
              <a:gd name="connsiteX4" fmla="*/ 0 w 1767962"/>
              <a:gd name="connsiteY4" fmla="*/ 0 h 54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543793">
                <a:moveTo>
                  <a:pt x="0" y="0"/>
                </a:moveTo>
                <a:lnTo>
                  <a:pt x="1767962" y="0"/>
                </a:lnTo>
                <a:lnTo>
                  <a:pt x="1767962" y="543793"/>
                </a:lnTo>
                <a:lnTo>
                  <a:pt x="0" y="54379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hueOff val="-8777199"/>
              <a:satOff val="-27871"/>
              <a:lumOff val="-48821"/>
              <a:alphaOff val="0"/>
            </a:schemeClr>
          </a:lnRef>
          <a:fillRef idx="1">
            <a:schemeClr val="accent2">
              <a:hueOff val="-8777199"/>
              <a:satOff val="-27871"/>
              <a:lumOff val="-48821"/>
              <a:alphaOff val="0"/>
            </a:schemeClr>
          </a:fillRef>
          <a:effectRef idx="0">
            <a:schemeClr val="accent2">
              <a:hueOff val="-8777199"/>
              <a:satOff val="-27871"/>
              <a:lumOff val="-4882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60960" rIns="106680" bIns="6096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Cloud Ecosystem</a:t>
            </a:r>
            <a:endParaRPr lang="en-US" sz="1500" kern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150D54DE-D1D6-460D-A2EA-6C39A04F6B11}"/>
              </a:ext>
            </a:extLst>
          </p:cNvPr>
          <p:cNvSpPr/>
          <p:nvPr/>
        </p:nvSpPr>
        <p:spPr>
          <a:xfrm>
            <a:off x="2152878" y="1742279"/>
            <a:ext cx="1767962" cy="1584872"/>
          </a:xfrm>
          <a:custGeom>
            <a:avLst/>
            <a:gdLst>
              <a:gd name="connsiteX0" fmla="*/ 0 w 1767962"/>
              <a:gd name="connsiteY0" fmla="*/ 0 h 1910737"/>
              <a:gd name="connsiteX1" fmla="*/ 1767962 w 1767962"/>
              <a:gd name="connsiteY1" fmla="*/ 0 h 1910737"/>
              <a:gd name="connsiteX2" fmla="*/ 1767962 w 1767962"/>
              <a:gd name="connsiteY2" fmla="*/ 1910737 h 1910737"/>
              <a:gd name="connsiteX3" fmla="*/ 0 w 1767962"/>
              <a:gd name="connsiteY3" fmla="*/ 1910737 h 1910737"/>
              <a:gd name="connsiteX4" fmla="*/ 0 w 1767962"/>
              <a:gd name="connsiteY4" fmla="*/ 0 h 1910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1910737">
                <a:moveTo>
                  <a:pt x="0" y="0"/>
                </a:moveTo>
                <a:lnTo>
                  <a:pt x="1767962" y="0"/>
                </a:lnTo>
                <a:lnTo>
                  <a:pt x="1767962" y="1910737"/>
                </a:lnTo>
                <a:lnTo>
                  <a:pt x="0" y="19107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-8466519"/>
              <a:satOff val="-96733"/>
              <a:lumOff val="-10176"/>
              <a:alphaOff val="0"/>
            </a:schemeClr>
          </a:lnRef>
          <a:fillRef idx="1">
            <a:schemeClr val="accent2">
              <a:tint val="40000"/>
              <a:alpha val="90000"/>
              <a:hueOff val="-8466519"/>
              <a:satOff val="-96733"/>
              <a:lumOff val="-10176"/>
              <a:alphaOff val="0"/>
            </a:schemeClr>
          </a:fillRef>
          <a:effectRef idx="0">
            <a:schemeClr val="accent2">
              <a:tint val="40000"/>
              <a:alpha val="90000"/>
              <a:hueOff val="-8466519"/>
              <a:satOff val="-96733"/>
              <a:lumOff val="-10176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106680" bIns="120015" numCol="1" spcCol="1270" anchor="t" anchorCtr="0">
            <a:noAutofit/>
          </a:bodyPr>
          <a:lstStyle/>
          <a:p>
            <a:pPr marL="114300" lvl="1" indent="-114300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Cloud primer, Google cloud, AWS, MS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5B32069-2FB5-459C-AA6E-71E8B9694CB8}"/>
              </a:ext>
            </a:extLst>
          </p:cNvPr>
          <p:cNvSpPr/>
          <p:nvPr/>
        </p:nvSpPr>
        <p:spPr>
          <a:xfrm>
            <a:off x="10283877" y="3634622"/>
            <a:ext cx="1767962" cy="543793"/>
          </a:xfrm>
          <a:custGeom>
            <a:avLst/>
            <a:gdLst>
              <a:gd name="connsiteX0" fmla="*/ 0 w 1767962"/>
              <a:gd name="connsiteY0" fmla="*/ 0 h 543793"/>
              <a:gd name="connsiteX1" fmla="*/ 1767962 w 1767962"/>
              <a:gd name="connsiteY1" fmla="*/ 0 h 543793"/>
              <a:gd name="connsiteX2" fmla="*/ 1767962 w 1767962"/>
              <a:gd name="connsiteY2" fmla="*/ 543793 h 543793"/>
              <a:gd name="connsiteX3" fmla="*/ 0 w 1767962"/>
              <a:gd name="connsiteY3" fmla="*/ 543793 h 543793"/>
              <a:gd name="connsiteX4" fmla="*/ 0 w 1767962"/>
              <a:gd name="connsiteY4" fmla="*/ 0 h 54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543793">
                <a:moveTo>
                  <a:pt x="0" y="0"/>
                </a:moveTo>
                <a:lnTo>
                  <a:pt x="1767962" y="0"/>
                </a:lnTo>
                <a:lnTo>
                  <a:pt x="1767962" y="543793"/>
                </a:lnTo>
                <a:lnTo>
                  <a:pt x="0" y="54379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hueOff val="-8777199"/>
              <a:satOff val="-27871"/>
              <a:lumOff val="-48821"/>
              <a:alphaOff val="0"/>
            </a:schemeClr>
          </a:lnRef>
          <a:fillRef idx="1">
            <a:schemeClr val="accent2">
              <a:hueOff val="-8777199"/>
              <a:satOff val="-27871"/>
              <a:lumOff val="-48821"/>
              <a:alphaOff val="0"/>
            </a:schemeClr>
          </a:fillRef>
          <a:effectRef idx="0">
            <a:schemeClr val="accent2">
              <a:hueOff val="-8777199"/>
              <a:satOff val="-27871"/>
              <a:lumOff val="-4882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60960" rIns="106680" bIns="6096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Demo Topics</a:t>
            </a:r>
            <a:endParaRPr lang="en-US" sz="1500" kern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3DEB0E8-E280-477A-AF64-48F6561F75FB}"/>
              </a:ext>
            </a:extLst>
          </p:cNvPr>
          <p:cNvSpPr/>
          <p:nvPr/>
        </p:nvSpPr>
        <p:spPr>
          <a:xfrm>
            <a:off x="10283877" y="4178417"/>
            <a:ext cx="1767962" cy="1584872"/>
          </a:xfrm>
          <a:custGeom>
            <a:avLst/>
            <a:gdLst>
              <a:gd name="connsiteX0" fmla="*/ 0 w 1767962"/>
              <a:gd name="connsiteY0" fmla="*/ 0 h 1910737"/>
              <a:gd name="connsiteX1" fmla="*/ 1767962 w 1767962"/>
              <a:gd name="connsiteY1" fmla="*/ 0 h 1910737"/>
              <a:gd name="connsiteX2" fmla="*/ 1767962 w 1767962"/>
              <a:gd name="connsiteY2" fmla="*/ 1910737 h 1910737"/>
              <a:gd name="connsiteX3" fmla="*/ 0 w 1767962"/>
              <a:gd name="connsiteY3" fmla="*/ 1910737 h 1910737"/>
              <a:gd name="connsiteX4" fmla="*/ 0 w 1767962"/>
              <a:gd name="connsiteY4" fmla="*/ 0 h 1910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1910737">
                <a:moveTo>
                  <a:pt x="0" y="0"/>
                </a:moveTo>
                <a:lnTo>
                  <a:pt x="1767962" y="0"/>
                </a:lnTo>
                <a:lnTo>
                  <a:pt x="1767962" y="1910737"/>
                </a:lnTo>
                <a:lnTo>
                  <a:pt x="0" y="19107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-8466519"/>
              <a:satOff val="-96733"/>
              <a:lumOff val="-10176"/>
              <a:alphaOff val="0"/>
            </a:schemeClr>
          </a:lnRef>
          <a:fillRef idx="1">
            <a:schemeClr val="accent2">
              <a:tint val="40000"/>
              <a:alpha val="90000"/>
              <a:hueOff val="-8466519"/>
              <a:satOff val="-96733"/>
              <a:lumOff val="-10176"/>
              <a:alphaOff val="0"/>
            </a:schemeClr>
          </a:fillRef>
          <a:effectRef idx="0">
            <a:schemeClr val="accent2">
              <a:tint val="40000"/>
              <a:alpha val="90000"/>
              <a:hueOff val="-8466519"/>
              <a:satOff val="-96733"/>
              <a:lumOff val="-10176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106680" bIns="120015" numCol="1" spcCol="1270" anchor="t" anchorCtr="0">
            <a:noAutofit/>
          </a:bodyPr>
          <a:lstStyle/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B2E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Metallic</a:t>
            </a:r>
          </a:p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B2E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Ransomware</a:t>
            </a:r>
          </a:p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B2E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Hyperscale</a:t>
            </a:r>
          </a:p>
          <a:p>
            <a:pPr>
              <a:spcAft>
                <a:spcPts val="800"/>
              </a:spcAft>
            </a:pPr>
            <a:endParaRPr lang="en-US" sz="1100" dirty="0">
              <a:solidFill>
                <a:srgbClr val="0B2E4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900F6E0-8762-4B9A-83A3-106FF1492E2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25200" y="58834"/>
            <a:ext cx="990108" cy="576942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7ACFFEA0-00F3-4BEE-8514-26D819BFF2C4}"/>
              </a:ext>
            </a:extLst>
          </p:cNvPr>
          <p:cNvGrpSpPr/>
          <p:nvPr/>
        </p:nvGrpSpPr>
        <p:grpSpPr>
          <a:xfrm>
            <a:off x="10308432" y="1115353"/>
            <a:ext cx="1775716" cy="508760"/>
            <a:chOff x="3342" y="724495"/>
            <a:chExt cx="1775716" cy="50876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52C4759-1E23-49A5-BDDF-9E0C91E192CF}"/>
                </a:ext>
              </a:extLst>
            </p:cNvPr>
            <p:cNvSpPr/>
            <p:nvPr/>
          </p:nvSpPr>
          <p:spPr>
            <a:xfrm>
              <a:off x="3342" y="724495"/>
              <a:ext cx="1775716" cy="508760"/>
            </a:xfrm>
            <a:prstGeom prst="rect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CFBAC48-CCA5-4CCC-86C8-FD863AF7C326}"/>
                </a:ext>
              </a:extLst>
            </p:cNvPr>
            <p:cNvSpPr txBox="1"/>
            <p:nvPr/>
          </p:nvSpPr>
          <p:spPr>
            <a:xfrm>
              <a:off x="3342" y="724495"/>
              <a:ext cx="1775716" cy="5087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568" tIns="56896" rIns="99568" bIns="56896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latin typeface="Calibri" panose="020F0502020204030204" pitchFamily="34" charset="0"/>
                  <a:cs typeface="Calibri" panose="020F0502020204030204" pitchFamily="34" charset="0"/>
                </a:rPr>
                <a:t>Effective Discovery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BC4CDB3-E0B5-4718-B142-FDFD43EEAD76}"/>
              </a:ext>
            </a:extLst>
          </p:cNvPr>
          <p:cNvGrpSpPr/>
          <p:nvPr/>
        </p:nvGrpSpPr>
        <p:grpSpPr>
          <a:xfrm>
            <a:off x="10308432" y="1624114"/>
            <a:ext cx="1775716" cy="1650318"/>
            <a:chOff x="3342" y="1233255"/>
            <a:chExt cx="1775716" cy="1921499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F3D0D98-8C6F-4E58-9048-AD300B0D94DA}"/>
                </a:ext>
              </a:extLst>
            </p:cNvPr>
            <p:cNvSpPr/>
            <p:nvPr/>
          </p:nvSpPr>
          <p:spPr>
            <a:xfrm>
              <a:off x="3342" y="1233255"/>
              <a:ext cx="1775716" cy="1921499"/>
            </a:xfrm>
            <a:prstGeom prst="rect">
              <a:avLst/>
            </a:prstGeom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D1C9F85-A294-48A2-8E7B-B8BF74A0D581}"/>
                </a:ext>
              </a:extLst>
            </p:cNvPr>
            <p:cNvSpPr txBox="1"/>
            <p:nvPr/>
          </p:nvSpPr>
          <p:spPr>
            <a:xfrm>
              <a:off x="3342" y="1233255"/>
              <a:ext cx="1775716" cy="19214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106680" bIns="120015" numCol="1" spcCol="1270" anchor="t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Improving our discovery skills, working in out product flow</a:t>
              </a:r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Workshop topics – SE Maturity Map, Metallic, and or DR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86DA29E-195E-4882-A0F9-9E7BADE7A13F}"/>
              </a:ext>
            </a:extLst>
          </p:cNvPr>
          <p:cNvGrpSpPr/>
          <p:nvPr/>
        </p:nvGrpSpPr>
        <p:grpSpPr>
          <a:xfrm>
            <a:off x="6347436" y="1145764"/>
            <a:ext cx="1775716" cy="508760"/>
            <a:chOff x="2027658" y="724495"/>
            <a:chExt cx="1775716" cy="50876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B4A0B83-4AE1-4449-9686-E2145B4BE96A}"/>
                </a:ext>
              </a:extLst>
            </p:cNvPr>
            <p:cNvSpPr/>
            <p:nvPr/>
          </p:nvSpPr>
          <p:spPr>
            <a:xfrm>
              <a:off x="2027658" y="724495"/>
              <a:ext cx="1775716" cy="508760"/>
            </a:xfrm>
            <a:prstGeom prst="rect">
              <a:avLst/>
            </a:prstGeom>
          </p:spPr>
          <p:style>
            <a:lnRef idx="2">
              <a:schemeClr val="accent2">
                <a:hueOff val="-1755440"/>
                <a:satOff val="-5574"/>
                <a:lumOff val="-9764"/>
                <a:alphaOff val="0"/>
              </a:schemeClr>
            </a:lnRef>
            <a:fillRef idx="1">
              <a:schemeClr val="accent2">
                <a:hueOff val="-1755440"/>
                <a:satOff val="-5574"/>
                <a:lumOff val="-9764"/>
                <a:alphaOff val="0"/>
              </a:schemeClr>
            </a:fillRef>
            <a:effectRef idx="0">
              <a:schemeClr val="accent2">
                <a:hueOff val="-1755440"/>
                <a:satOff val="-5574"/>
                <a:lumOff val="-9764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0588CD4-E67D-4FE2-8764-7A8019053DC0}"/>
                </a:ext>
              </a:extLst>
            </p:cNvPr>
            <p:cNvSpPr txBox="1"/>
            <p:nvPr/>
          </p:nvSpPr>
          <p:spPr>
            <a:xfrm>
              <a:off x="2027658" y="724495"/>
              <a:ext cx="1775716" cy="5087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568" tIns="56896" rIns="99568" bIns="56896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latin typeface="Calibri" panose="020F0502020204030204" pitchFamily="34" charset="0"/>
                  <a:cs typeface="Calibri" panose="020F0502020204030204" pitchFamily="34" charset="0"/>
                </a:rPr>
                <a:t>Competitive Positioning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4306C1E-FA19-41D4-9116-CBAA3E483EE5}"/>
              </a:ext>
            </a:extLst>
          </p:cNvPr>
          <p:cNvGrpSpPr/>
          <p:nvPr/>
        </p:nvGrpSpPr>
        <p:grpSpPr>
          <a:xfrm>
            <a:off x="6347436" y="1654525"/>
            <a:ext cx="1775716" cy="1662670"/>
            <a:chOff x="2027658" y="1233255"/>
            <a:chExt cx="1775716" cy="1921499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889169A-4512-4FB1-933C-5EA4920B4926}"/>
                </a:ext>
              </a:extLst>
            </p:cNvPr>
            <p:cNvSpPr/>
            <p:nvPr/>
          </p:nvSpPr>
          <p:spPr>
            <a:xfrm>
              <a:off x="2027658" y="1233255"/>
              <a:ext cx="1775716" cy="1921499"/>
            </a:xfrm>
            <a:prstGeom prst="rect">
              <a:avLst/>
            </a:prstGeom>
          </p:spPr>
          <p:style>
            <a:lnRef idx="2">
              <a:schemeClr val="accent2">
                <a:tint val="40000"/>
                <a:alpha val="90000"/>
                <a:hueOff val="-1693304"/>
                <a:satOff val="-19347"/>
                <a:lumOff val="-2035"/>
                <a:alphaOff val="0"/>
              </a:schemeClr>
            </a:lnRef>
            <a:fillRef idx="1">
              <a:schemeClr val="accent2">
                <a:tint val="40000"/>
                <a:alpha val="90000"/>
                <a:hueOff val="-1693304"/>
                <a:satOff val="-19347"/>
                <a:lumOff val="-2035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-1693304"/>
                <a:satOff val="-19347"/>
                <a:lumOff val="-2035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7A479E7-0EE7-40F4-9E8B-71D2B4030BD4}"/>
                </a:ext>
              </a:extLst>
            </p:cNvPr>
            <p:cNvSpPr txBox="1"/>
            <p:nvPr/>
          </p:nvSpPr>
          <p:spPr>
            <a:xfrm>
              <a:off x="2027658" y="1233255"/>
              <a:ext cx="1775716" cy="19214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4676" tIns="74676" rIns="99568" bIns="112014" numCol="1" spcCol="1270" anchor="t" anchorCtr="0">
              <a:noAutofit/>
            </a:bodyPr>
            <a:lstStyle/>
            <a:p>
              <a:pPr marL="91440" lvl="1" indent="-91440">
                <a:lnSpc>
                  <a:spcPct val="90000"/>
                </a:lnSpc>
                <a:spcBef>
                  <a:spcPct val="0"/>
                </a:spcBef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13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Understanding our competition – Cohesity, Rubrik, Veeam</a:t>
              </a:r>
            </a:p>
            <a:p>
              <a:pPr marL="91440" lvl="1" indent="-91440">
                <a:lnSpc>
                  <a:spcPct val="90000"/>
                </a:lnSpc>
                <a:spcBef>
                  <a:spcPct val="0"/>
                </a:spcBef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13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Contest using case study- Cloud, Ransomware Workloads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0A58D71-9485-4C87-AB24-35A3918D51EE}"/>
              </a:ext>
            </a:extLst>
          </p:cNvPr>
          <p:cNvGrpSpPr/>
          <p:nvPr/>
        </p:nvGrpSpPr>
        <p:grpSpPr>
          <a:xfrm>
            <a:off x="8327934" y="3610385"/>
            <a:ext cx="1775716" cy="508760"/>
            <a:chOff x="4051975" y="724495"/>
            <a:chExt cx="1775716" cy="50876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E5F390D-334B-4587-A34F-1D32315230CF}"/>
                </a:ext>
              </a:extLst>
            </p:cNvPr>
            <p:cNvSpPr/>
            <p:nvPr/>
          </p:nvSpPr>
          <p:spPr>
            <a:xfrm>
              <a:off x="4051975" y="724495"/>
              <a:ext cx="1775716" cy="508760"/>
            </a:xfrm>
            <a:prstGeom prst="rect">
              <a:avLst/>
            </a:prstGeom>
          </p:spPr>
          <p:style>
            <a:lnRef idx="2">
              <a:schemeClr val="accent2">
                <a:hueOff val="-3510880"/>
                <a:satOff val="-11148"/>
                <a:lumOff val="-19528"/>
                <a:alphaOff val="0"/>
              </a:schemeClr>
            </a:lnRef>
            <a:fillRef idx="1">
              <a:schemeClr val="accent2">
                <a:hueOff val="-3510880"/>
                <a:satOff val="-11148"/>
                <a:lumOff val="-19528"/>
                <a:alphaOff val="0"/>
              </a:schemeClr>
            </a:fillRef>
            <a:effectRef idx="0">
              <a:schemeClr val="accent2">
                <a:hueOff val="-3510880"/>
                <a:satOff val="-11148"/>
                <a:lumOff val="-19528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2075655-5C0C-456E-9C29-722EBD7CBBA4}"/>
                </a:ext>
              </a:extLst>
            </p:cNvPr>
            <p:cNvSpPr txBox="1"/>
            <p:nvPr/>
          </p:nvSpPr>
          <p:spPr>
            <a:xfrm>
              <a:off x="4051975" y="724495"/>
              <a:ext cx="1775716" cy="5087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568" tIns="56896" rIns="99568" bIns="56896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latin typeface="Calibri" panose="020F0502020204030204" pitchFamily="34" charset="0"/>
                  <a:cs typeface="Calibri" panose="020F0502020204030204" pitchFamily="34" charset="0"/>
                </a:rPr>
                <a:t>Working with CS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A83AA9E-F7FC-4FA9-84CC-A43C7EE2BE69}"/>
              </a:ext>
            </a:extLst>
          </p:cNvPr>
          <p:cNvGrpSpPr/>
          <p:nvPr/>
        </p:nvGrpSpPr>
        <p:grpSpPr>
          <a:xfrm>
            <a:off x="8327934" y="4119146"/>
            <a:ext cx="1775716" cy="1661524"/>
            <a:chOff x="4051975" y="1233255"/>
            <a:chExt cx="1775716" cy="1921499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63FDEBF-BAC2-4130-9EB4-ACC0E6F80B86}"/>
                </a:ext>
              </a:extLst>
            </p:cNvPr>
            <p:cNvSpPr/>
            <p:nvPr/>
          </p:nvSpPr>
          <p:spPr>
            <a:xfrm>
              <a:off x="4051975" y="1233255"/>
              <a:ext cx="1775716" cy="1921499"/>
            </a:xfrm>
            <a:prstGeom prst="rect">
              <a:avLst/>
            </a:prstGeom>
          </p:spPr>
          <p:style>
            <a:lnRef idx="2">
              <a:schemeClr val="accent2">
                <a:tint val="40000"/>
                <a:alpha val="90000"/>
                <a:hueOff val="-3386608"/>
                <a:satOff val="-38693"/>
                <a:lumOff val="-4070"/>
                <a:alphaOff val="0"/>
              </a:schemeClr>
            </a:lnRef>
            <a:fillRef idx="1">
              <a:schemeClr val="accent2">
                <a:tint val="40000"/>
                <a:alpha val="90000"/>
                <a:hueOff val="-3386608"/>
                <a:satOff val="-38693"/>
                <a:lumOff val="-407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-3386608"/>
                <a:satOff val="-38693"/>
                <a:lumOff val="-407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2EBD31C-23AA-4A21-BE7D-843B9B81CD48}"/>
                </a:ext>
              </a:extLst>
            </p:cNvPr>
            <p:cNvSpPr txBox="1"/>
            <p:nvPr/>
          </p:nvSpPr>
          <p:spPr>
            <a:xfrm>
              <a:off x="4051975" y="1233255"/>
              <a:ext cx="1775716" cy="19214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4676" tIns="74676" rIns="99568" bIns="112014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dirty="0">
                  <a:latin typeface="Calibri" panose="020F0502020204030204" pitchFamily="34" charset="0"/>
                  <a:cs typeface="Calibri" panose="020F0502020204030204" pitchFamily="34" charset="0"/>
                </a:rPr>
                <a:t>Understanding roles and aligning responsibilities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dirty="0">
                  <a:latin typeface="Calibri" panose="020F0502020204030204" pitchFamily="34" charset="0"/>
                  <a:cs typeface="Calibri" panose="020F0502020204030204" pitchFamily="34" charset="0"/>
                </a:rPr>
                <a:t>Working with CS on existing account base, and best practices</a:t>
              </a:r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58E6FE54-1DF3-4D15-820A-96FD79A8DAD9}"/>
              </a:ext>
            </a:extLst>
          </p:cNvPr>
          <p:cNvSpPr/>
          <p:nvPr/>
        </p:nvSpPr>
        <p:spPr>
          <a:xfrm>
            <a:off x="155744" y="1188526"/>
            <a:ext cx="1767962" cy="543793"/>
          </a:xfrm>
          <a:custGeom>
            <a:avLst/>
            <a:gdLst>
              <a:gd name="connsiteX0" fmla="*/ 0 w 1767962"/>
              <a:gd name="connsiteY0" fmla="*/ 0 h 543793"/>
              <a:gd name="connsiteX1" fmla="*/ 1767962 w 1767962"/>
              <a:gd name="connsiteY1" fmla="*/ 0 h 543793"/>
              <a:gd name="connsiteX2" fmla="*/ 1767962 w 1767962"/>
              <a:gd name="connsiteY2" fmla="*/ 543793 h 543793"/>
              <a:gd name="connsiteX3" fmla="*/ 0 w 1767962"/>
              <a:gd name="connsiteY3" fmla="*/ 543793 h 543793"/>
              <a:gd name="connsiteX4" fmla="*/ 0 w 1767962"/>
              <a:gd name="connsiteY4" fmla="*/ 0 h 54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543793">
                <a:moveTo>
                  <a:pt x="0" y="0"/>
                </a:moveTo>
                <a:lnTo>
                  <a:pt x="1767962" y="0"/>
                </a:lnTo>
                <a:lnTo>
                  <a:pt x="1767962" y="543793"/>
                </a:lnTo>
                <a:lnTo>
                  <a:pt x="0" y="54379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hueOff val="-7021759"/>
              <a:satOff val="-22297"/>
              <a:lumOff val="-39057"/>
              <a:alphaOff val="0"/>
            </a:schemeClr>
          </a:lnRef>
          <a:fillRef idx="1">
            <a:schemeClr val="accent2">
              <a:hueOff val="-7021759"/>
              <a:satOff val="-22297"/>
              <a:lumOff val="-39057"/>
              <a:alphaOff val="0"/>
            </a:schemeClr>
          </a:fillRef>
          <a:effectRef idx="0">
            <a:schemeClr val="accent2">
              <a:hueOff val="-7021759"/>
              <a:satOff val="-22297"/>
              <a:lumOff val="-3905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60960" rIns="106680" bIns="6096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>
                <a:latin typeface="Calibri" panose="020F0502020204030204" pitchFamily="34" charset="0"/>
                <a:cs typeface="Calibri" panose="020F0502020204030204" pitchFamily="34" charset="0"/>
              </a:rPr>
              <a:t>Activate Solutions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CEF8BC2E-AD06-4DA2-824E-951E62BFE8FC}"/>
              </a:ext>
            </a:extLst>
          </p:cNvPr>
          <p:cNvSpPr/>
          <p:nvPr/>
        </p:nvSpPr>
        <p:spPr>
          <a:xfrm>
            <a:off x="155744" y="1732321"/>
            <a:ext cx="1767962" cy="1584874"/>
          </a:xfrm>
          <a:custGeom>
            <a:avLst/>
            <a:gdLst>
              <a:gd name="connsiteX0" fmla="*/ 0 w 1767962"/>
              <a:gd name="connsiteY0" fmla="*/ 0 h 1910737"/>
              <a:gd name="connsiteX1" fmla="*/ 1767962 w 1767962"/>
              <a:gd name="connsiteY1" fmla="*/ 0 h 1910737"/>
              <a:gd name="connsiteX2" fmla="*/ 1767962 w 1767962"/>
              <a:gd name="connsiteY2" fmla="*/ 1910737 h 1910737"/>
              <a:gd name="connsiteX3" fmla="*/ 0 w 1767962"/>
              <a:gd name="connsiteY3" fmla="*/ 1910737 h 1910737"/>
              <a:gd name="connsiteX4" fmla="*/ 0 w 1767962"/>
              <a:gd name="connsiteY4" fmla="*/ 0 h 1910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1910737">
                <a:moveTo>
                  <a:pt x="0" y="0"/>
                </a:moveTo>
                <a:lnTo>
                  <a:pt x="1767962" y="0"/>
                </a:lnTo>
                <a:lnTo>
                  <a:pt x="1767962" y="1910737"/>
                </a:lnTo>
                <a:lnTo>
                  <a:pt x="0" y="19107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-6773215"/>
              <a:satOff val="-77386"/>
              <a:lumOff val="-8141"/>
              <a:alphaOff val="0"/>
            </a:schemeClr>
          </a:lnRef>
          <a:fillRef idx="1">
            <a:schemeClr val="accent2">
              <a:tint val="40000"/>
              <a:alpha val="90000"/>
              <a:hueOff val="-6773215"/>
              <a:satOff val="-77386"/>
              <a:lumOff val="-8141"/>
              <a:alphaOff val="0"/>
            </a:schemeClr>
          </a:fillRef>
          <a:effectRef idx="0">
            <a:schemeClr val="accent2">
              <a:tint val="40000"/>
              <a:alpha val="90000"/>
              <a:hueOff val="-6773215"/>
              <a:satOff val="-77386"/>
              <a:lumOff val="-8141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106680" bIns="120015" numCol="1" spcCol="1270" anchor="t" anchorCtr="0">
            <a:noAutofit/>
          </a:bodyPr>
          <a:lstStyle/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Architecture, sizing, use cases, and best practices</a:t>
            </a:r>
          </a:p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FSO, Data Governance and eDiscovery</a:t>
            </a: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EB6AC8BD-7182-4E40-A96B-5242634A4F07}"/>
              </a:ext>
            </a:extLst>
          </p:cNvPr>
          <p:cNvSpPr/>
          <p:nvPr/>
        </p:nvSpPr>
        <p:spPr>
          <a:xfrm>
            <a:off x="4120110" y="1179836"/>
            <a:ext cx="1767962" cy="543793"/>
          </a:xfrm>
          <a:custGeom>
            <a:avLst/>
            <a:gdLst>
              <a:gd name="connsiteX0" fmla="*/ 0 w 1767962"/>
              <a:gd name="connsiteY0" fmla="*/ 0 h 543793"/>
              <a:gd name="connsiteX1" fmla="*/ 1767962 w 1767962"/>
              <a:gd name="connsiteY1" fmla="*/ 0 h 543793"/>
              <a:gd name="connsiteX2" fmla="*/ 1767962 w 1767962"/>
              <a:gd name="connsiteY2" fmla="*/ 543793 h 543793"/>
              <a:gd name="connsiteX3" fmla="*/ 0 w 1767962"/>
              <a:gd name="connsiteY3" fmla="*/ 543793 h 543793"/>
              <a:gd name="connsiteX4" fmla="*/ 0 w 1767962"/>
              <a:gd name="connsiteY4" fmla="*/ 0 h 54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543793">
                <a:moveTo>
                  <a:pt x="0" y="0"/>
                </a:moveTo>
                <a:lnTo>
                  <a:pt x="1767962" y="0"/>
                </a:lnTo>
                <a:lnTo>
                  <a:pt x="1767962" y="543793"/>
                </a:lnTo>
                <a:lnTo>
                  <a:pt x="0" y="54379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hueOff val="-3510880"/>
              <a:satOff val="-11148"/>
              <a:lumOff val="-19528"/>
              <a:alphaOff val="0"/>
            </a:schemeClr>
          </a:lnRef>
          <a:fillRef idx="1">
            <a:schemeClr val="accent2">
              <a:hueOff val="-3510880"/>
              <a:satOff val="-11148"/>
              <a:lumOff val="-19528"/>
              <a:alphaOff val="0"/>
            </a:schemeClr>
          </a:fillRef>
          <a:effectRef idx="0">
            <a:schemeClr val="accent2">
              <a:hueOff val="-3510880"/>
              <a:satOff val="-11148"/>
              <a:lumOff val="-195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60960" rIns="106680" bIns="6096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Commvault Pitch- Data Readiness Journey </a:t>
            </a:r>
            <a:endParaRPr lang="en-US" sz="1200" kern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6C892A48-361A-4090-8C5C-F62C4C8DC4DD}"/>
              </a:ext>
            </a:extLst>
          </p:cNvPr>
          <p:cNvSpPr/>
          <p:nvPr/>
        </p:nvSpPr>
        <p:spPr>
          <a:xfrm>
            <a:off x="4120110" y="1723630"/>
            <a:ext cx="1767962" cy="1584873"/>
          </a:xfrm>
          <a:custGeom>
            <a:avLst/>
            <a:gdLst>
              <a:gd name="connsiteX0" fmla="*/ 0 w 1767962"/>
              <a:gd name="connsiteY0" fmla="*/ 0 h 1910737"/>
              <a:gd name="connsiteX1" fmla="*/ 1767962 w 1767962"/>
              <a:gd name="connsiteY1" fmla="*/ 0 h 1910737"/>
              <a:gd name="connsiteX2" fmla="*/ 1767962 w 1767962"/>
              <a:gd name="connsiteY2" fmla="*/ 1910737 h 1910737"/>
              <a:gd name="connsiteX3" fmla="*/ 0 w 1767962"/>
              <a:gd name="connsiteY3" fmla="*/ 1910737 h 1910737"/>
              <a:gd name="connsiteX4" fmla="*/ 0 w 1767962"/>
              <a:gd name="connsiteY4" fmla="*/ 0 h 1910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1910737">
                <a:moveTo>
                  <a:pt x="0" y="0"/>
                </a:moveTo>
                <a:lnTo>
                  <a:pt x="1767962" y="0"/>
                </a:lnTo>
                <a:lnTo>
                  <a:pt x="1767962" y="1910737"/>
                </a:lnTo>
                <a:lnTo>
                  <a:pt x="0" y="19107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-3386608"/>
              <a:satOff val="-38693"/>
              <a:lumOff val="-4070"/>
              <a:alphaOff val="0"/>
            </a:schemeClr>
          </a:lnRef>
          <a:fillRef idx="1">
            <a:schemeClr val="accent2">
              <a:tint val="40000"/>
              <a:alpha val="90000"/>
              <a:hueOff val="-3386608"/>
              <a:satOff val="-38693"/>
              <a:lumOff val="-4070"/>
              <a:alphaOff val="0"/>
            </a:schemeClr>
          </a:fillRef>
          <a:effectRef idx="0">
            <a:schemeClr val="accent2">
              <a:tint val="40000"/>
              <a:alpha val="90000"/>
              <a:hueOff val="-3386608"/>
              <a:satOff val="-38693"/>
              <a:lumOff val="-407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106680" bIns="120015" numCol="1" spcCol="1270" anchor="t" anchorCtr="0">
            <a:noAutofit/>
          </a:bodyPr>
          <a:lstStyle/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B2E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Giving the CV Pitch and mapping solutions into the 7 Principles</a:t>
            </a:r>
          </a:p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B2E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readiness journey conversation training</a:t>
            </a:r>
          </a:p>
          <a:p>
            <a:pPr marL="548640" lvl="1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B2E4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9744CC18-A15C-4560-8F40-DEA6AA6533CF}"/>
              </a:ext>
            </a:extLst>
          </p:cNvPr>
          <p:cNvSpPr/>
          <p:nvPr/>
        </p:nvSpPr>
        <p:spPr>
          <a:xfrm>
            <a:off x="2209242" y="3604787"/>
            <a:ext cx="1767962" cy="543793"/>
          </a:xfrm>
          <a:custGeom>
            <a:avLst/>
            <a:gdLst>
              <a:gd name="connsiteX0" fmla="*/ 0 w 1767962"/>
              <a:gd name="connsiteY0" fmla="*/ 0 h 543793"/>
              <a:gd name="connsiteX1" fmla="*/ 1767962 w 1767962"/>
              <a:gd name="connsiteY1" fmla="*/ 0 h 543793"/>
              <a:gd name="connsiteX2" fmla="*/ 1767962 w 1767962"/>
              <a:gd name="connsiteY2" fmla="*/ 543793 h 543793"/>
              <a:gd name="connsiteX3" fmla="*/ 0 w 1767962"/>
              <a:gd name="connsiteY3" fmla="*/ 543793 h 543793"/>
              <a:gd name="connsiteX4" fmla="*/ 0 w 1767962"/>
              <a:gd name="connsiteY4" fmla="*/ 0 h 54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543793">
                <a:moveTo>
                  <a:pt x="0" y="0"/>
                </a:moveTo>
                <a:lnTo>
                  <a:pt x="1767962" y="0"/>
                </a:lnTo>
                <a:lnTo>
                  <a:pt x="1767962" y="543793"/>
                </a:lnTo>
                <a:lnTo>
                  <a:pt x="0" y="54379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hueOff val="-8777199"/>
              <a:satOff val="-27871"/>
              <a:lumOff val="-48821"/>
              <a:alphaOff val="0"/>
            </a:schemeClr>
          </a:lnRef>
          <a:fillRef idx="1">
            <a:schemeClr val="accent2">
              <a:hueOff val="-8777199"/>
              <a:satOff val="-27871"/>
              <a:lumOff val="-48821"/>
              <a:alphaOff val="0"/>
            </a:schemeClr>
          </a:fillRef>
          <a:effectRef idx="0">
            <a:schemeClr val="accent2">
              <a:hueOff val="-8777199"/>
              <a:satOff val="-27871"/>
              <a:lumOff val="-4882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60960" rIns="106680" bIns="6096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Kubernetes &amp; Containers - Adv</a:t>
            </a:r>
            <a:endParaRPr lang="en-US" sz="1500" kern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342D2764-3265-4EF0-B85B-8FA9272DDE3C}"/>
              </a:ext>
            </a:extLst>
          </p:cNvPr>
          <p:cNvSpPr/>
          <p:nvPr/>
        </p:nvSpPr>
        <p:spPr>
          <a:xfrm>
            <a:off x="2209242" y="4148582"/>
            <a:ext cx="1767962" cy="1584872"/>
          </a:xfrm>
          <a:custGeom>
            <a:avLst/>
            <a:gdLst>
              <a:gd name="connsiteX0" fmla="*/ 0 w 1767962"/>
              <a:gd name="connsiteY0" fmla="*/ 0 h 1910737"/>
              <a:gd name="connsiteX1" fmla="*/ 1767962 w 1767962"/>
              <a:gd name="connsiteY1" fmla="*/ 0 h 1910737"/>
              <a:gd name="connsiteX2" fmla="*/ 1767962 w 1767962"/>
              <a:gd name="connsiteY2" fmla="*/ 1910737 h 1910737"/>
              <a:gd name="connsiteX3" fmla="*/ 0 w 1767962"/>
              <a:gd name="connsiteY3" fmla="*/ 1910737 h 1910737"/>
              <a:gd name="connsiteX4" fmla="*/ 0 w 1767962"/>
              <a:gd name="connsiteY4" fmla="*/ 0 h 1910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1910737">
                <a:moveTo>
                  <a:pt x="0" y="0"/>
                </a:moveTo>
                <a:lnTo>
                  <a:pt x="1767962" y="0"/>
                </a:lnTo>
                <a:lnTo>
                  <a:pt x="1767962" y="1910737"/>
                </a:lnTo>
                <a:lnTo>
                  <a:pt x="0" y="19107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-8466519"/>
              <a:satOff val="-96733"/>
              <a:lumOff val="-10176"/>
              <a:alphaOff val="0"/>
            </a:schemeClr>
          </a:lnRef>
          <a:fillRef idx="1">
            <a:schemeClr val="accent2">
              <a:tint val="40000"/>
              <a:alpha val="90000"/>
              <a:hueOff val="-8466519"/>
              <a:satOff val="-96733"/>
              <a:lumOff val="-10176"/>
              <a:alphaOff val="0"/>
            </a:schemeClr>
          </a:fillRef>
          <a:effectRef idx="0">
            <a:schemeClr val="accent2">
              <a:tint val="40000"/>
              <a:alpha val="90000"/>
              <a:hueOff val="-8466519"/>
              <a:satOff val="-96733"/>
              <a:lumOff val="-10176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106680" bIns="120015" numCol="1" spcCol="1270" anchor="t" anchorCtr="0">
            <a:noAutofit/>
          </a:bodyPr>
          <a:lstStyle/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B2E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Market Definition, what does that mean, data protection</a:t>
            </a:r>
          </a:p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B2E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Cloud SaaS apps and microservices, how does Commvault perform in this space</a:t>
            </a:r>
          </a:p>
        </p:txBody>
      </p:sp>
    </p:spTree>
    <p:extLst>
      <p:ext uri="{BB962C8B-B14F-4D97-AF65-F5344CB8AC3E}">
        <p14:creationId xmlns:p14="http://schemas.microsoft.com/office/powerpoint/2010/main" val="680990897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E5C349A-DBB4-41A1-8DCA-8885AD4020CB}"/>
              </a:ext>
            </a:extLst>
          </p:cNvPr>
          <p:cNvSpPr/>
          <p:nvPr/>
        </p:nvSpPr>
        <p:spPr>
          <a:xfrm>
            <a:off x="10117886" y="607774"/>
            <a:ext cx="1767962" cy="543793"/>
          </a:xfrm>
          <a:custGeom>
            <a:avLst/>
            <a:gdLst>
              <a:gd name="connsiteX0" fmla="*/ 0 w 1767962"/>
              <a:gd name="connsiteY0" fmla="*/ 0 h 543793"/>
              <a:gd name="connsiteX1" fmla="*/ 1767962 w 1767962"/>
              <a:gd name="connsiteY1" fmla="*/ 0 h 543793"/>
              <a:gd name="connsiteX2" fmla="*/ 1767962 w 1767962"/>
              <a:gd name="connsiteY2" fmla="*/ 543793 h 543793"/>
              <a:gd name="connsiteX3" fmla="*/ 0 w 1767962"/>
              <a:gd name="connsiteY3" fmla="*/ 543793 h 543793"/>
              <a:gd name="connsiteX4" fmla="*/ 0 w 1767962"/>
              <a:gd name="connsiteY4" fmla="*/ 0 h 54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543793">
                <a:moveTo>
                  <a:pt x="0" y="0"/>
                </a:moveTo>
                <a:lnTo>
                  <a:pt x="1767962" y="0"/>
                </a:lnTo>
                <a:lnTo>
                  <a:pt x="1767962" y="543793"/>
                </a:lnTo>
                <a:lnTo>
                  <a:pt x="0" y="54379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hueOff val="-8777199"/>
              <a:satOff val="-27871"/>
              <a:lumOff val="-48821"/>
              <a:alphaOff val="0"/>
            </a:schemeClr>
          </a:lnRef>
          <a:fillRef idx="1">
            <a:schemeClr val="accent2">
              <a:hueOff val="-8777199"/>
              <a:satOff val="-27871"/>
              <a:lumOff val="-48821"/>
              <a:alphaOff val="0"/>
            </a:schemeClr>
          </a:fillRef>
          <a:effectRef idx="0">
            <a:schemeClr val="accent2">
              <a:hueOff val="-8777199"/>
              <a:satOff val="-27871"/>
              <a:lumOff val="-4882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60960" rIns="106680" bIns="6096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Product Positioning</a:t>
            </a:r>
            <a:endParaRPr lang="en-US" sz="1500" kern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8BBD223-C774-479C-A2A8-83C9949CF368}"/>
              </a:ext>
            </a:extLst>
          </p:cNvPr>
          <p:cNvSpPr/>
          <p:nvPr/>
        </p:nvSpPr>
        <p:spPr>
          <a:xfrm>
            <a:off x="10117886" y="1159916"/>
            <a:ext cx="1767962" cy="1910737"/>
          </a:xfrm>
          <a:custGeom>
            <a:avLst/>
            <a:gdLst>
              <a:gd name="connsiteX0" fmla="*/ 0 w 1767962"/>
              <a:gd name="connsiteY0" fmla="*/ 0 h 1910737"/>
              <a:gd name="connsiteX1" fmla="*/ 1767962 w 1767962"/>
              <a:gd name="connsiteY1" fmla="*/ 0 h 1910737"/>
              <a:gd name="connsiteX2" fmla="*/ 1767962 w 1767962"/>
              <a:gd name="connsiteY2" fmla="*/ 1910737 h 1910737"/>
              <a:gd name="connsiteX3" fmla="*/ 0 w 1767962"/>
              <a:gd name="connsiteY3" fmla="*/ 1910737 h 1910737"/>
              <a:gd name="connsiteX4" fmla="*/ 0 w 1767962"/>
              <a:gd name="connsiteY4" fmla="*/ 0 h 1910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1910737">
                <a:moveTo>
                  <a:pt x="0" y="0"/>
                </a:moveTo>
                <a:lnTo>
                  <a:pt x="1767962" y="0"/>
                </a:lnTo>
                <a:lnTo>
                  <a:pt x="1767962" y="1910737"/>
                </a:lnTo>
                <a:lnTo>
                  <a:pt x="0" y="19107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-8466519"/>
              <a:satOff val="-96733"/>
              <a:lumOff val="-10176"/>
              <a:alphaOff val="0"/>
            </a:schemeClr>
          </a:lnRef>
          <a:fillRef idx="1">
            <a:schemeClr val="accent2">
              <a:tint val="40000"/>
              <a:alpha val="90000"/>
              <a:hueOff val="-8466519"/>
              <a:satOff val="-96733"/>
              <a:lumOff val="-10176"/>
              <a:alphaOff val="0"/>
            </a:schemeClr>
          </a:fillRef>
          <a:effectRef idx="0">
            <a:schemeClr val="accent2">
              <a:tint val="40000"/>
              <a:alpha val="90000"/>
              <a:hueOff val="-8466519"/>
              <a:satOff val="-96733"/>
              <a:lumOff val="-10176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106680" bIns="120015" numCol="1" spcCol="1270" anchor="t" anchorCtr="0">
            <a:noAutofit/>
          </a:bodyPr>
          <a:lstStyle/>
          <a:p>
            <a:pPr marL="91440" lvl="0" indent="-9144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0B2E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Facilitated Pane Discussion</a:t>
            </a:r>
          </a:p>
          <a:p>
            <a:pPr marL="91440" lvl="0" indent="-9144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0B2E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Pre-submitted Questions- Live Q&amp;A</a:t>
            </a:r>
          </a:p>
          <a:p>
            <a:pPr marL="91440" lvl="0" indent="-9144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0B2E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What’s new and our differentiation</a:t>
            </a:r>
          </a:p>
          <a:p>
            <a:pPr marL="91440" lvl="0" indent="-9144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0B2E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Positioning situations/examples from real engagements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250F8D0-8EFE-4EC8-AE88-27573F4196E9}"/>
              </a:ext>
            </a:extLst>
          </p:cNvPr>
          <p:cNvSpPr/>
          <p:nvPr/>
        </p:nvSpPr>
        <p:spPr>
          <a:xfrm>
            <a:off x="2176938" y="652474"/>
            <a:ext cx="1767962" cy="543793"/>
          </a:xfrm>
          <a:custGeom>
            <a:avLst/>
            <a:gdLst>
              <a:gd name="connsiteX0" fmla="*/ 0 w 1767962"/>
              <a:gd name="connsiteY0" fmla="*/ 0 h 543793"/>
              <a:gd name="connsiteX1" fmla="*/ 1767962 w 1767962"/>
              <a:gd name="connsiteY1" fmla="*/ 0 h 543793"/>
              <a:gd name="connsiteX2" fmla="*/ 1767962 w 1767962"/>
              <a:gd name="connsiteY2" fmla="*/ 543793 h 543793"/>
              <a:gd name="connsiteX3" fmla="*/ 0 w 1767962"/>
              <a:gd name="connsiteY3" fmla="*/ 543793 h 543793"/>
              <a:gd name="connsiteX4" fmla="*/ 0 w 1767962"/>
              <a:gd name="connsiteY4" fmla="*/ 0 h 54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543793">
                <a:moveTo>
                  <a:pt x="0" y="0"/>
                </a:moveTo>
                <a:lnTo>
                  <a:pt x="1767962" y="0"/>
                </a:lnTo>
                <a:lnTo>
                  <a:pt x="1767962" y="543793"/>
                </a:lnTo>
                <a:lnTo>
                  <a:pt x="0" y="54379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hueOff val="-1755440"/>
              <a:satOff val="-5574"/>
              <a:lumOff val="-9764"/>
              <a:alphaOff val="0"/>
            </a:schemeClr>
          </a:lnRef>
          <a:fillRef idx="1">
            <a:schemeClr val="accent2">
              <a:hueOff val="-1755440"/>
              <a:satOff val="-5574"/>
              <a:lumOff val="-9764"/>
              <a:alphaOff val="0"/>
            </a:schemeClr>
          </a:fillRef>
          <a:effectRef idx="0">
            <a:schemeClr val="accent2">
              <a:hueOff val="-1755440"/>
              <a:satOff val="-5574"/>
              <a:lumOff val="-976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60960" rIns="106680" bIns="6096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Architect and Sizing</a:t>
            </a:r>
            <a:endParaRPr lang="en-US" sz="1500" kern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039D6E2-076B-4BA8-ABDD-377FF8FFDE72}"/>
              </a:ext>
            </a:extLst>
          </p:cNvPr>
          <p:cNvSpPr/>
          <p:nvPr/>
        </p:nvSpPr>
        <p:spPr>
          <a:xfrm>
            <a:off x="2176938" y="1196268"/>
            <a:ext cx="1767962" cy="1910737"/>
          </a:xfrm>
          <a:custGeom>
            <a:avLst/>
            <a:gdLst>
              <a:gd name="connsiteX0" fmla="*/ 0 w 1767962"/>
              <a:gd name="connsiteY0" fmla="*/ 0 h 1910737"/>
              <a:gd name="connsiteX1" fmla="*/ 1767962 w 1767962"/>
              <a:gd name="connsiteY1" fmla="*/ 0 h 1910737"/>
              <a:gd name="connsiteX2" fmla="*/ 1767962 w 1767962"/>
              <a:gd name="connsiteY2" fmla="*/ 1910737 h 1910737"/>
              <a:gd name="connsiteX3" fmla="*/ 0 w 1767962"/>
              <a:gd name="connsiteY3" fmla="*/ 1910737 h 1910737"/>
              <a:gd name="connsiteX4" fmla="*/ 0 w 1767962"/>
              <a:gd name="connsiteY4" fmla="*/ 0 h 1910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1910737">
                <a:moveTo>
                  <a:pt x="0" y="0"/>
                </a:moveTo>
                <a:lnTo>
                  <a:pt x="1767962" y="0"/>
                </a:lnTo>
                <a:lnTo>
                  <a:pt x="1767962" y="1910737"/>
                </a:lnTo>
                <a:lnTo>
                  <a:pt x="0" y="19107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-1693304"/>
              <a:satOff val="-19347"/>
              <a:lumOff val="-2035"/>
              <a:alphaOff val="0"/>
            </a:schemeClr>
          </a:lnRef>
          <a:fillRef idx="1">
            <a:schemeClr val="accent2">
              <a:tint val="40000"/>
              <a:alpha val="90000"/>
              <a:hueOff val="-1693304"/>
              <a:satOff val="-19347"/>
              <a:lumOff val="-2035"/>
              <a:alphaOff val="0"/>
            </a:schemeClr>
          </a:fillRef>
          <a:effectRef idx="0">
            <a:schemeClr val="accent2">
              <a:tint val="40000"/>
              <a:alpha val="90000"/>
              <a:hueOff val="-1693304"/>
              <a:satOff val="-19347"/>
              <a:lumOff val="-2035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106680" bIns="120015" numCol="1" spcCol="1270" anchor="t" anchorCtr="0">
            <a:noAutofit/>
          </a:bodyPr>
          <a:lstStyle/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B2E4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Build a high-level architecture to meet the customer requirements</a:t>
            </a:r>
          </a:p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B2E4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Exercise to create an architecture diagram to represent your solution based on use case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B964D2DE-BF4C-4705-B169-485E0998ADB9}"/>
              </a:ext>
            </a:extLst>
          </p:cNvPr>
          <p:cNvSpPr/>
          <p:nvPr/>
        </p:nvSpPr>
        <p:spPr>
          <a:xfrm>
            <a:off x="8223374" y="616122"/>
            <a:ext cx="1767962" cy="543793"/>
          </a:xfrm>
          <a:custGeom>
            <a:avLst/>
            <a:gdLst>
              <a:gd name="connsiteX0" fmla="*/ 0 w 1767962"/>
              <a:gd name="connsiteY0" fmla="*/ 0 h 543793"/>
              <a:gd name="connsiteX1" fmla="*/ 1767962 w 1767962"/>
              <a:gd name="connsiteY1" fmla="*/ 0 h 543793"/>
              <a:gd name="connsiteX2" fmla="*/ 1767962 w 1767962"/>
              <a:gd name="connsiteY2" fmla="*/ 543793 h 543793"/>
              <a:gd name="connsiteX3" fmla="*/ 0 w 1767962"/>
              <a:gd name="connsiteY3" fmla="*/ 543793 h 543793"/>
              <a:gd name="connsiteX4" fmla="*/ 0 w 1767962"/>
              <a:gd name="connsiteY4" fmla="*/ 0 h 54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543793">
                <a:moveTo>
                  <a:pt x="0" y="0"/>
                </a:moveTo>
                <a:lnTo>
                  <a:pt x="1767962" y="0"/>
                </a:lnTo>
                <a:lnTo>
                  <a:pt x="1767962" y="543793"/>
                </a:lnTo>
                <a:lnTo>
                  <a:pt x="0" y="54379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hueOff val="-7021759"/>
              <a:satOff val="-22297"/>
              <a:lumOff val="-39057"/>
              <a:alphaOff val="0"/>
            </a:schemeClr>
          </a:lnRef>
          <a:fillRef idx="1">
            <a:schemeClr val="accent2">
              <a:hueOff val="-7021759"/>
              <a:satOff val="-22297"/>
              <a:lumOff val="-39057"/>
              <a:alphaOff val="0"/>
            </a:schemeClr>
          </a:fillRef>
          <a:effectRef idx="0">
            <a:schemeClr val="accent2">
              <a:hueOff val="-7021759"/>
              <a:satOff val="-22297"/>
              <a:lumOff val="-3905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60960" rIns="106680" bIns="6096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Calibri" panose="020F0502020204030204" pitchFamily="34" charset="0"/>
                <a:cs typeface="Calibri" panose="020F0502020204030204" pitchFamily="34" charset="0"/>
              </a:rPr>
              <a:t>Hyperscale - ASP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C4C6A6F-C6EE-473A-9578-BD8C5DAD4ADA}"/>
              </a:ext>
            </a:extLst>
          </p:cNvPr>
          <p:cNvSpPr/>
          <p:nvPr/>
        </p:nvSpPr>
        <p:spPr>
          <a:xfrm>
            <a:off x="8223374" y="1159916"/>
            <a:ext cx="1767962" cy="1910737"/>
          </a:xfrm>
          <a:custGeom>
            <a:avLst/>
            <a:gdLst>
              <a:gd name="connsiteX0" fmla="*/ 0 w 1767962"/>
              <a:gd name="connsiteY0" fmla="*/ 0 h 1910737"/>
              <a:gd name="connsiteX1" fmla="*/ 1767962 w 1767962"/>
              <a:gd name="connsiteY1" fmla="*/ 0 h 1910737"/>
              <a:gd name="connsiteX2" fmla="*/ 1767962 w 1767962"/>
              <a:gd name="connsiteY2" fmla="*/ 1910737 h 1910737"/>
              <a:gd name="connsiteX3" fmla="*/ 0 w 1767962"/>
              <a:gd name="connsiteY3" fmla="*/ 1910737 h 1910737"/>
              <a:gd name="connsiteX4" fmla="*/ 0 w 1767962"/>
              <a:gd name="connsiteY4" fmla="*/ 0 h 1910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1910737">
                <a:moveTo>
                  <a:pt x="0" y="0"/>
                </a:moveTo>
                <a:lnTo>
                  <a:pt x="1767962" y="0"/>
                </a:lnTo>
                <a:lnTo>
                  <a:pt x="1767962" y="1910737"/>
                </a:lnTo>
                <a:lnTo>
                  <a:pt x="0" y="19107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-6773215"/>
              <a:satOff val="-77386"/>
              <a:lumOff val="-8141"/>
              <a:alphaOff val="0"/>
            </a:schemeClr>
          </a:lnRef>
          <a:fillRef idx="1">
            <a:schemeClr val="accent2">
              <a:tint val="40000"/>
              <a:alpha val="90000"/>
              <a:hueOff val="-6773215"/>
              <a:satOff val="-77386"/>
              <a:lumOff val="-8141"/>
              <a:alphaOff val="0"/>
            </a:schemeClr>
          </a:fillRef>
          <a:effectRef idx="0">
            <a:schemeClr val="accent2">
              <a:tint val="40000"/>
              <a:alpha val="90000"/>
              <a:hueOff val="-6773215"/>
              <a:satOff val="-77386"/>
              <a:lumOff val="-8141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106680" bIns="120015" numCol="1" spcCol="1270" anchor="t" anchorCtr="0">
            <a:noAutofit/>
          </a:bodyPr>
          <a:lstStyle/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B2E4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Architecting and Sizing HyperScale, setting up HyperScale and storage pools</a:t>
            </a:r>
          </a:p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B2E4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Sizing and architecting scenarios practice</a:t>
            </a:r>
            <a:endParaRPr lang="en-US" sz="1200" dirty="0">
              <a:solidFill>
                <a:srgbClr val="0B2E4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B2E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Expert panel Q&amp;A - why Commvault, key differentiators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C6F192A-7FBF-450A-A579-91FB22F5CF2F}"/>
              </a:ext>
            </a:extLst>
          </p:cNvPr>
          <p:cNvSpPr/>
          <p:nvPr/>
        </p:nvSpPr>
        <p:spPr>
          <a:xfrm>
            <a:off x="6219756" y="627695"/>
            <a:ext cx="1767962" cy="543793"/>
          </a:xfrm>
          <a:custGeom>
            <a:avLst/>
            <a:gdLst>
              <a:gd name="connsiteX0" fmla="*/ 0 w 1767962"/>
              <a:gd name="connsiteY0" fmla="*/ 0 h 543793"/>
              <a:gd name="connsiteX1" fmla="*/ 1767962 w 1767962"/>
              <a:gd name="connsiteY1" fmla="*/ 0 h 543793"/>
              <a:gd name="connsiteX2" fmla="*/ 1767962 w 1767962"/>
              <a:gd name="connsiteY2" fmla="*/ 543793 h 543793"/>
              <a:gd name="connsiteX3" fmla="*/ 0 w 1767962"/>
              <a:gd name="connsiteY3" fmla="*/ 543793 h 543793"/>
              <a:gd name="connsiteX4" fmla="*/ 0 w 1767962"/>
              <a:gd name="connsiteY4" fmla="*/ 0 h 54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543793">
                <a:moveTo>
                  <a:pt x="0" y="0"/>
                </a:moveTo>
                <a:lnTo>
                  <a:pt x="1767962" y="0"/>
                </a:lnTo>
                <a:lnTo>
                  <a:pt x="1767962" y="543793"/>
                </a:lnTo>
                <a:lnTo>
                  <a:pt x="0" y="54379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hueOff val="-5266320"/>
              <a:satOff val="-16723"/>
              <a:lumOff val="-29293"/>
              <a:alphaOff val="0"/>
            </a:schemeClr>
          </a:lnRef>
          <a:fillRef idx="1">
            <a:schemeClr val="accent2">
              <a:hueOff val="-5266320"/>
              <a:satOff val="-16723"/>
              <a:lumOff val="-29293"/>
              <a:alphaOff val="0"/>
            </a:schemeClr>
          </a:fillRef>
          <a:effectRef idx="0">
            <a:schemeClr val="accent2">
              <a:hueOff val="-5266320"/>
              <a:satOff val="-16723"/>
              <a:lumOff val="-2929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60960" rIns="106680" bIns="6096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kern="1200" dirty="0">
                <a:latin typeface="Calibri" panose="020F0502020204030204" pitchFamily="34" charset="0"/>
                <a:cs typeface="Calibri" panose="020F0502020204030204" pitchFamily="34" charset="0"/>
              </a:rPr>
              <a:t>Activate Family of Solutions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E559E15-7DBC-4150-9EF4-E7E0A22087D6}"/>
              </a:ext>
            </a:extLst>
          </p:cNvPr>
          <p:cNvSpPr/>
          <p:nvPr/>
        </p:nvSpPr>
        <p:spPr>
          <a:xfrm>
            <a:off x="6219756" y="1179569"/>
            <a:ext cx="1767962" cy="1910737"/>
          </a:xfrm>
          <a:custGeom>
            <a:avLst/>
            <a:gdLst>
              <a:gd name="connsiteX0" fmla="*/ 0 w 1767962"/>
              <a:gd name="connsiteY0" fmla="*/ 0 h 1910737"/>
              <a:gd name="connsiteX1" fmla="*/ 1767962 w 1767962"/>
              <a:gd name="connsiteY1" fmla="*/ 0 h 1910737"/>
              <a:gd name="connsiteX2" fmla="*/ 1767962 w 1767962"/>
              <a:gd name="connsiteY2" fmla="*/ 1910737 h 1910737"/>
              <a:gd name="connsiteX3" fmla="*/ 0 w 1767962"/>
              <a:gd name="connsiteY3" fmla="*/ 1910737 h 1910737"/>
              <a:gd name="connsiteX4" fmla="*/ 0 w 1767962"/>
              <a:gd name="connsiteY4" fmla="*/ 0 h 1910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1910737">
                <a:moveTo>
                  <a:pt x="0" y="0"/>
                </a:moveTo>
                <a:lnTo>
                  <a:pt x="1767962" y="0"/>
                </a:lnTo>
                <a:lnTo>
                  <a:pt x="1767962" y="1910737"/>
                </a:lnTo>
                <a:lnTo>
                  <a:pt x="0" y="19107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-5079911"/>
              <a:satOff val="-58040"/>
              <a:lumOff val="-6106"/>
              <a:alphaOff val="0"/>
            </a:schemeClr>
          </a:lnRef>
          <a:fillRef idx="1">
            <a:schemeClr val="accent2">
              <a:tint val="40000"/>
              <a:alpha val="90000"/>
              <a:hueOff val="-5079911"/>
              <a:satOff val="-58040"/>
              <a:lumOff val="-6106"/>
              <a:alphaOff val="0"/>
            </a:schemeClr>
          </a:fillRef>
          <a:effectRef idx="0">
            <a:schemeClr val="accent2">
              <a:tint val="40000"/>
              <a:alpha val="90000"/>
              <a:hueOff val="-5079911"/>
              <a:satOff val="-58040"/>
              <a:lumOff val="-6106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106680" bIns="120015" numCol="1" spcCol="1270" anchor="t" anchorCtr="0">
            <a:noAutofit/>
          </a:bodyPr>
          <a:lstStyle/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B2E4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Size and architect Activate solutions with File storage optimization </a:t>
            </a:r>
          </a:p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B2E4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Hands-on exercises with sizing calculator and multiple scenarios</a:t>
            </a:r>
            <a:endParaRPr lang="en-US" sz="1200" dirty="0">
              <a:solidFill>
                <a:srgbClr val="0B2E4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B2E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POC best practices</a:t>
            </a:r>
            <a:endParaRPr lang="en-US" sz="2000" dirty="0">
              <a:solidFill>
                <a:srgbClr val="0B2E4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6BC2F5E-3BBB-4902-8424-825AA03A3B94}"/>
              </a:ext>
            </a:extLst>
          </p:cNvPr>
          <p:cNvSpPr/>
          <p:nvPr/>
        </p:nvSpPr>
        <p:spPr>
          <a:xfrm>
            <a:off x="4180558" y="616122"/>
            <a:ext cx="1767962" cy="549387"/>
          </a:xfrm>
          <a:custGeom>
            <a:avLst/>
            <a:gdLst>
              <a:gd name="connsiteX0" fmla="*/ 0 w 1767962"/>
              <a:gd name="connsiteY0" fmla="*/ 0 h 543793"/>
              <a:gd name="connsiteX1" fmla="*/ 1767962 w 1767962"/>
              <a:gd name="connsiteY1" fmla="*/ 0 h 543793"/>
              <a:gd name="connsiteX2" fmla="*/ 1767962 w 1767962"/>
              <a:gd name="connsiteY2" fmla="*/ 543793 h 543793"/>
              <a:gd name="connsiteX3" fmla="*/ 0 w 1767962"/>
              <a:gd name="connsiteY3" fmla="*/ 543793 h 543793"/>
              <a:gd name="connsiteX4" fmla="*/ 0 w 1767962"/>
              <a:gd name="connsiteY4" fmla="*/ 0 h 54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543793">
                <a:moveTo>
                  <a:pt x="0" y="0"/>
                </a:moveTo>
                <a:lnTo>
                  <a:pt x="1767962" y="0"/>
                </a:lnTo>
                <a:lnTo>
                  <a:pt x="1767962" y="543793"/>
                </a:lnTo>
                <a:lnTo>
                  <a:pt x="0" y="54379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hueOff val="-3510880"/>
              <a:satOff val="-11148"/>
              <a:lumOff val="-19528"/>
              <a:alphaOff val="0"/>
            </a:schemeClr>
          </a:lnRef>
          <a:fillRef idx="1">
            <a:schemeClr val="accent2">
              <a:hueOff val="-3510880"/>
              <a:satOff val="-11148"/>
              <a:lumOff val="-19528"/>
              <a:alphaOff val="0"/>
            </a:schemeClr>
          </a:fillRef>
          <a:effectRef idx="0">
            <a:schemeClr val="accent2">
              <a:hueOff val="-3510880"/>
              <a:satOff val="-11148"/>
              <a:lumOff val="-195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60960" rIns="106680" bIns="6096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Ransomware Ready</a:t>
            </a:r>
            <a:endParaRPr lang="en-US" sz="1500" kern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23D37A-7721-4088-8CD8-7B7C9AA09A2E}"/>
              </a:ext>
            </a:extLst>
          </p:cNvPr>
          <p:cNvSpPr/>
          <p:nvPr/>
        </p:nvSpPr>
        <p:spPr>
          <a:xfrm>
            <a:off x="4180558" y="1159916"/>
            <a:ext cx="1767962" cy="1930391"/>
          </a:xfrm>
          <a:custGeom>
            <a:avLst/>
            <a:gdLst>
              <a:gd name="connsiteX0" fmla="*/ 0 w 1767962"/>
              <a:gd name="connsiteY0" fmla="*/ 0 h 1910737"/>
              <a:gd name="connsiteX1" fmla="*/ 1767962 w 1767962"/>
              <a:gd name="connsiteY1" fmla="*/ 0 h 1910737"/>
              <a:gd name="connsiteX2" fmla="*/ 1767962 w 1767962"/>
              <a:gd name="connsiteY2" fmla="*/ 1910737 h 1910737"/>
              <a:gd name="connsiteX3" fmla="*/ 0 w 1767962"/>
              <a:gd name="connsiteY3" fmla="*/ 1910737 h 1910737"/>
              <a:gd name="connsiteX4" fmla="*/ 0 w 1767962"/>
              <a:gd name="connsiteY4" fmla="*/ 0 h 1910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1910737">
                <a:moveTo>
                  <a:pt x="0" y="0"/>
                </a:moveTo>
                <a:lnTo>
                  <a:pt x="1767962" y="0"/>
                </a:lnTo>
                <a:lnTo>
                  <a:pt x="1767962" y="1910737"/>
                </a:lnTo>
                <a:lnTo>
                  <a:pt x="0" y="19107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-3386608"/>
              <a:satOff val="-38693"/>
              <a:lumOff val="-4070"/>
              <a:alphaOff val="0"/>
            </a:schemeClr>
          </a:lnRef>
          <a:fillRef idx="1">
            <a:schemeClr val="accent2">
              <a:tint val="40000"/>
              <a:alpha val="90000"/>
              <a:hueOff val="-3386608"/>
              <a:satOff val="-38693"/>
              <a:lumOff val="-4070"/>
              <a:alphaOff val="0"/>
            </a:schemeClr>
          </a:fillRef>
          <a:effectRef idx="0">
            <a:schemeClr val="accent2">
              <a:tint val="40000"/>
              <a:alpha val="90000"/>
              <a:hueOff val="-3386608"/>
              <a:satOff val="-38693"/>
              <a:lumOff val="-407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106680" bIns="120015" numCol="1" spcCol="1270" anchor="t" anchorCtr="0">
            <a:noAutofit/>
          </a:bodyPr>
          <a:lstStyle/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B2E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>
                <a:solidFill>
                  <a:srgbClr val="0B2E4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Ransomware technical deep dive</a:t>
            </a:r>
          </a:p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B2E4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Hands-on training with health assessment dashboard, and airgap configuration</a:t>
            </a:r>
          </a:p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B2E4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Competitive positioning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3770059-D27E-4348-B59E-B0056C1B0A48}"/>
              </a:ext>
            </a:extLst>
          </p:cNvPr>
          <p:cNvSpPr/>
          <p:nvPr/>
        </p:nvSpPr>
        <p:spPr>
          <a:xfrm>
            <a:off x="2176941" y="635776"/>
            <a:ext cx="1767962" cy="543793"/>
          </a:xfrm>
          <a:custGeom>
            <a:avLst/>
            <a:gdLst>
              <a:gd name="connsiteX0" fmla="*/ 0 w 1767962"/>
              <a:gd name="connsiteY0" fmla="*/ 0 h 543793"/>
              <a:gd name="connsiteX1" fmla="*/ 1767962 w 1767962"/>
              <a:gd name="connsiteY1" fmla="*/ 0 h 543793"/>
              <a:gd name="connsiteX2" fmla="*/ 1767962 w 1767962"/>
              <a:gd name="connsiteY2" fmla="*/ 543793 h 543793"/>
              <a:gd name="connsiteX3" fmla="*/ 0 w 1767962"/>
              <a:gd name="connsiteY3" fmla="*/ 543793 h 543793"/>
              <a:gd name="connsiteX4" fmla="*/ 0 w 1767962"/>
              <a:gd name="connsiteY4" fmla="*/ 0 h 54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543793">
                <a:moveTo>
                  <a:pt x="0" y="0"/>
                </a:moveTo>
                <a:lnTo>
                  <a:pt x="1767962" y="0"/>
                </a:lnTo>
                <a:lnTo>
                  <a:pt x="1767962" y="543793"/>
                </a:lnTo>
                <a:lnTo>
                  <a:pt x="0" y="54379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hueOff val="-1755440"/>
              <a:satOff val="-5574"/>
              <a:lumOff val="-9764"/>
              <a:alphaOff val="0"/>
            </a:schemeClr>
          </a:lnRef>
          <a:fillRef idx="1">
            <a:schemeClr val="accent2">
              <a:hueOff val="-1755440"/>
              <a:satOff val="-5574"/>
              <a:lumOff val="-9764"/>
              <a:alphaOff val="0"/>
            </a:schemeClr>
          </a:fillRef>
          <a:effectRef idx="0">
            <a:schemeClr val="accent2">
              <a:hueOff val="-1755440"/>
              <a:satOff val="-5574"/>
              <a:lumOff val="-976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60960" rIns="106680" bIns="6096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Architect and Sizing</a:t>
            </a:r>
            <a:endParaRPr lang="en-US" sz="1500" kern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38C82FA-4FF3-4ACD-9057-7585E06683FD}"/>
              </a:ext>
            </a:extLst>
          </p:cNvPr>
          <p:cNvSpPr/>
          <p:nvPr/>
        </p:nvSpPr>
        <p:spPr>
          <a:xfrm>
            <a:off x="2176941" y="1179570"/>
            <a:ext cx="1767962" cy="1910737"/>
          </a:xfrm>
          <a:custGeom>
            <a:avLst/>
            <a:gdLst>
              <a:gd name="connsiteX0" fmla="*/ 0 w 1767962"/>
              <a:gd name="connsiteY0" fmla="*/ 0 h 1910737"/>
              <a:gd name="connsiteX1" fmla="*/ 1767962 w 1767962"/>
              <a:gd name="connsiteY1" fmla="*/ 0 h 1910737"/>
              <a:gd name="connsiteX2" fmla="*/ 1767962 w 1767962"/>
              <a:gd name="connsiteY2" fmla="*/ 1910737 h 1910737"/>
              <a:gd name="connsiteX3" fmla="*/ 0 w 1767962"/>
              <a:gd name="connsiteY3" fmla="*/ 1910737 h 1910737"/>
              <a:gd name="connsiteX4" fmla="*/ 0 w 1767962"/>
              <a:gd name="connsiteY4" fmla="*/ 0 h 1910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1910737">
                <a:moveTo>
                  <a:pt x="0" y="0"/>
                </a:moveTo>
                <a:lnTo>
                  <a:pt x="1767962" y="0"/>
                </a:lnTo>
                <a:lnTo>
                  <a:pt x="1767962" y="1910737"/>
                </a:lnTo>
                <a:lnTo>
                  <a:pt x="0" y="19107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-1693304"/>
              <a:satOff val="-19347"/>
              <a:lumOff val="-2035"/>
              <a:alphaOff val="0"/>
            </a:schemeClr>
          </a:lnRef>
          <a:fillRef idx="1">
            <a:schemeClr val="accent2">
              <a:tint val="40000"/>
              <a:alpha val="90000"/>
              <a:hueOff val="-1693304"/>
              <a:satOff val="-19347"/>
              <a:lumOff val="-2035"/>
              <a:alphaOff val="0"/>
            </a:schemeClr>
          </a:fillRef>
          <a:effectRef idx="0">
            <a:schemeClr val="accent2">
              <a:tint val="40000"/>
              <a:alpha val="90000"/>
              <a:hueOff val="-1693304"/>
              <a:satOff val="-19347"/>
              <a:lumOff val="-2035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106680" bIns="120015" numCol="1" spcCol="1270" anchor="t" anchorCtr="0">
            <a:noAutofit/>
          </a:bodyPr>
          <a:lstStyle/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B2E4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Build a high-level architecture to meet the customer requirements</a:t>
            </a:r>
          </a:p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B2E4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Exercise to create an architecture diagram to represent your solution based on use case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8AB000C-10FD-4630-B179-1DEE1C99B2A4}"/>
              </a:ext>
            </a:extLst>
          </p:cNvPr>
          <p:cNvSpPr/>
          <p:nvPr/>
        </p:nvSpPr>
        <p:spPr>
          <a:xfrm>
            <a:off x="2188801" y="668637"/>
            <a:ext cx="1767962" cy="543793"/>
          </a:xfrm>
          <a:custGeom>
            <a:avLst/>
            <a:gdLst>
              <a:gd name="connsiteX0" fmla="*/ 0 w 1767962"/>
              <a:gd name="connsiteY0" fmla="*/ 0 h 543793"/>
              <a:gd name="connsiteX1" fmla="*/ 1767962 w 1767962"/>
              <a:gd name="connsiteY1" fmla="*/ 0 h 543793"/>
              <a:gd name="connsiteX2" fmla="*/ 1767962 w 1767962"/>
              <a:gd name="connsiteY2" fmla="*/ 543793 h 543793"/>
              <a:gd name="connsiteX3" fmla="*/ 0 w 1767962"/>
              <a:gd name="connsiteY3" fmla="*/ 543793 h 543793"/>
              <a:gd name="connsiteX4" fmla="*/ 0 w 1767962"/>
              <a:gd name="connsiteY4" fmla="*/ 0 h 54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543793">
                <a:moveTo>
                  <a:pt x="0" y="0"/>
                </a:moveTo>
                <a:lnTo>
                  <a:pt x="1767962" y="0"/>
                </a:lnTo>
                <a:lnTo>
                  <a:pt x="1767962" y="543793"/>
                </a:lnTo>
                <a:lnTo>
                  <a:pt x="0" y="54379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hueOff val="-1755440"/>
              <a:satOff val="-5574"/>
              <a:lumOff val="-9764"/>
              <a:alphaOff val="0"/>
            </a:schemeClr>
          </a:lnRef>
          <a:fillRef idx="1">
            <a:schemeClr val="accent2">
              <a:hueOff val="-1755440"/>
              <a:satOff val="-5574"/>
              <a:lumOff val="-9764"/>
              <a:alphaOff val="0"/>
            </a:schemeClr>
          </a:fillRef>
          <a:effectRef idx="0">
            <a:schemeClr val="accent2">
              <a:hueOff val="-1755440"/>
              <a:satOff val="-5574"/>
              <a:lumOff val="-976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60960" rIns="106680" bIns="6096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Architect and Sizing</a:t>
            </a:r>
            <a:endParaRPr lang="en-US" sz="1500" kern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A5A733-C59C-490D-BAD8-DD875D53538E}"/>
              </a:ext>
            </a:extLst>
          </p:cNvPr>
          <p:cNvSpPr/>
          <p:nvPr/>
        </p:nvSpPr>
        <p:spPr>
          <a:xfrm>
            <a:off x="2188801" y="1212431"/>
            <a:ext cx="1767962" cy="1910737"/>
          </a:xfrm>
          <a:custGeom>
            <a:avLst/>
            <a:gdLst>
              <a:gd name="connsiteX0" fmla="*/ 0 w 1767962"/>
              <a:gd name="connsiteY0" fmla="*/ 0 h 1910737"/>
              <a:gd name="connsiteX1" fmla="*/ 1767962 w 1767962"/>
              <a:gd name="connsiteY1" fmla="*/ 0 h 1910737"/>
              <a:gd name="connsiteX2" fmla="*/ 1767962 w 1767962"/>
              <a:gd name="connsiteY2" fmla="*/ 1910737 h 1910737"/>
              <a:gd name="connsiteX3" fmla="*/ 0 w 1767962"/>
              <a:gd name="connsiteY3" fmla="*/ 1910737 h 1910737"/>
              <a:gd name="connsiteX4" fmla="*/ 0 w 1767962"/>
              <a:gd name="connsiteY4" fmla="*/ 0 h 1910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1910737">
                <a:moveTo>
                  <a:pt x="0" y="0"/>
                </a:moveTo>
                <a:lnTo>
                  <a:pt x="1767962" y="0"/>
                </a:lnTo>
                <a:lnTo>
                  <a:pt x="1767962" y="1910737"/>
                </a:lnTo>
                <a:lnTo>
                  <a:pt x="0" y="19107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-1693304"/>
              <a:satOff val="-19347"/>
              <a:lumOff val="-2035"/>
              <a:alphaOff val="0"/>
            </a:schemeClr>
          </a:lnRef>
          <a:fillRef idx="1">
            <a:schemeClr val="accent2">
              <a:tint val="40000"/>
              <a:alpha val="90000"/>
              <a:hueOff val="-1693304"/>
              <a:satOff val="-19347"/>
              <a:lumOff val="-2035"/>
              <a:alphaOff val="0"/>
            </a:schemeClr>
          </a:fillRef>
          <a:effectRef idx="0">
            <a:schemeClr val="accent2">
              <a:tint val="40000"/>
              <a:alpha val="90000"/>
              <a:hueOff val="-1693304"/>
              <a:satOff val="-19347"/>
              <a:lumOff val="-2035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106680" bIns="120015" numCol="1" spcCol="1270" anchor="t" anchorCtr="0">
            <a:noAutofit/>
          </a:bodyPr>
          <a:lstStyle/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B2E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to tell the technical</a:t>
            </a:r>
            <a:br>
              <a:rPr lang="en-US" sz="1200" dirty="0">
                <a:solidFill>
                  <a:srgbClr val="0B2E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200" dirty="0">
                <a:solidFill>
                  <a:srgbClr val="0B2E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ransomware story</a:t>
            </a:r>
          </a:p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B2E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Features/functions</a:t>
            </a:r>
            <a:br>
              <a:rPr lang="en-US" sz="1200" dirty="0">
                <a:solidFill>
                  <a:srgbClr val="0B2E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200" dirty="0">
                <a:solidFill>
                  <a:srgbClr val="0B2E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native to the </a:t>
            </a:r>
            <a:br>
              <a:rPr lang="en-US" sz="1200" dirty="0">
                <a:solidFill>
                  <a:srgbClr val="0B2E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200" dirty="0">
                <a:solidFill>
                  <a:srgbClr val="0B2E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Commvault platform</a:t>
            </a:r>
            <a:br>
              <a:rPr lang="en-US" sz="1200" dirty="0">
                <a:solidFill>
                  <a:srgbClr val="0B2E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200" dirty="0">
                <a:solidFill>
                  <a:srgbClr val="0B2E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(airgap, immutable </a:t>
            </a:r>
            <a:r>
              <a:rPr lang="en-US" sz="1200" dirty="0" err="1">
                <a:solidFill>
                  <a:srgbClr val="0B2E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etc</a:t>
            </a:r>
            <a:r>
              <a:rPr lang="en-US" sz="1200" dirty="0">
                <a:solidFill>
                  <a:srgbClr val="0B2E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en-US" sz="2000" dirty="0">
              <a:solidFill>
                <a:srgbClr val="0B2E4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92" y="58834"/>
            <a:ext cx="8158542" cy="576942"/>
          </a:xfrm>
        </p:spPr>
        <p:txBody>
          <a:bodyPr/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Core SE Breakout Topics – for Review &amp; Prioritization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444FF3-C1BA-4AA2-8E34-41A703A1F9A1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DDE5ED"/>
                </a:solidFill>
                <a:effectLst/>
                <a:uLnTx/>
                <a:uFillTx/>
                <a:latin typeface="Arial" panose="020B0604020202020204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DE5ED"/>
              </a:solidFill>
              <a:effectLst/>
              <a:uLnTx/>
              <a:uFillTx/>
              <a:latin typeface="Arial" panose="020B060402020202020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25200" y="58834"/>
            <a:ext cx="990108" cy="57694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D49B310-F75F-4D8B-80C0-C29486E690E7}"/>
              </a:ext>
            </a:extLst>
          </p:cNvPr>
          <p:cNvSpPr/>
          <p:nvPr/>
        </p:nvSpPr>
        <p:spPr>
          <a:xfrm>
            <a:off x="76692" y="616122"/>
            <a:ext cx="11941984" cy="2539907"/>
          </a:xfrm>
          <a:prstGeom prst="rect">
            <a:avLst/>
          </a:prstGeom>
          <a:solidFill>
            <a:schemeClr val="tx1">
              <a:lumMod val="50000"/>
              <a:lumOff val="50000"/>
              <a:alpha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 err="1">
              <a:solidFill>
                <a:schemeClr val="bg1"/>
              </a:solidFill>
            </a:endParaRPr>
          </a:p>
        </p:txBody>
      </p:sp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0FE37634-7830-425C-A1DA-54242276D4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775330"/>
              </p:ext>
            </p:extLst>
          </p:nvPr>
        </p:nvGraphicFramePr>
        <p:xfrm>
          <a:off x="0" y="3172727"/>
          <a:ext cx="12192000" cy="3673587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455798">
                  <a:extLst>
                    <a:ext uri="{9D8B030D-6E8A-4147-A177-3AD203B41FA5}">
                      <a16:colId xmlns:a16="http://schemas.microsoft.com/office/drawing/2014/main" val="934858378"/>
                    </a:ext>
                  </a:extLst>
                </a:gridCol>
                <a:gridCol w="779433">
                  <a:extLst>
                    <a:ext uri="{9D8B030D-6E8A-4147-A177-3AD203B41FA5}">
                      <a16:colId xmlns:a16="http://schemas.microsoft.com/office/drawing/2014/main" val="2309220511"/>
                    </a:ext>
                  </a:extLst>
                </a:gridCol>
                <a:gridCol w="2644300">
                  <a:extLst>
                    <a:ext uri="{9D8B030D-6E8A-4147-A177-3AD203B41FA5}">
                      <a16:colId xmlns:a16="http://schemas.microsoft.com/office/drawing/2014/main" val="2670221248"/>
                    </a:ext>
                  </a:extLst>
                </a:gridCol>
                <a:gridCol w="2853428">
                  <a:extLst>
                    <a:ext uri="{9D8B030D-6E8A-4147-A177-3AD203B41FA5}">
                      <a16:colId xmlns:a16="http://schemas.microsoft.com/office/drawing/2014/main" val="705562537"/>
                    </a:ext>
                  </a:extLst>
                </a:gridCol>
                <a:gridCol w="3135932">
                  <a:extLst>
                    <a:ext uri="{9D8B030D-6E8A-4147-A177-3AD203B41FA5}">
                      <a16:colId xmlns:a16="http://schemas.microsoft.com/office/drawing/2014/main" val="1823075412"/>
                    </a:ext>
                  </a:extLst>
                </a:gridCol>
                <a:gridCol w="1323109">
                  <a:extLst>
                    <a:ext uri="{9D8B030D-6E8A-4147-A177-3AD203B41FA5}">
                      <a16:colId xmlns:a16="http://schemas.microsoft.com/office/drawing/2014/main" val="2032568468"/>
                    </a:ext>
                  </a:extLst>
                </a:gridCol>
              </a:tblGrid>
              <a:tr h="52779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Discovery</a:t>
                      </a:r>
                    </a:p>
                  </a:txBody>
                  <a:tcPr anchor="ctr">
                    <a:solidFill>
                      <a:srgbClr val="FF49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</a:t>
                      </a:r>
                    </a:p>
                  </a:txBody>
                  <a:tcPr anchor="ctr">
                    <a:solidFill>
                      <a:srgbClr val="FF49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Format</a:t>
                      </a:r>
                    </a:p>
                  </a:txBody>
                  <a:tcPr anchor="ctr">
                    <a:solidFill>
                      <a:srgbClr val="FF49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</a:t>
                      </a:r>
                    </a:p>
                  </a:txBody>
                  <a:tcPr anchor="ctr">
                    <a:solidFill>
                      <a:srgbClr val="FF49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Objectives</a:t>
                      </a:r>
                    </a:p>
                  </a:txBody>
                  <a:tcPr anchor="ctr">
                    <a:solidFill>
                      <a:srgbClr val="FF49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Presenter / Content Owner</a:t>
                      </a:r>
                    </a:p>
                  </a:txBody>
                  <a:tcPr anchor="ctr">
                    <a:solidFill>
                      <a:srgbClr val="FF49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777002"/>
                  </a:ext>
                </a:extLst>
              </a:tr>
              <a:tr h="66244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Pre-work</a:t>
                      </a:r>
                    </a:p>
                  </a:txBody>
                  <a:tcPr anchor="ctr">
                    <a:solidFill>
                      <a:srgbClr val="0B39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 Min</a:t>
                      </a:r>
                    </a:p>
                  </a:txBody>
                  <a:tcPr anchor="ctr">
                    <a:solidFill>
                      <a:srgbClr val="FFCF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eLearning</a:t>
                      </a:r>
                    </a:p>
                  </a:txBody>
                  <a:tcPr anchor="ctr">
                    <a:solidFill>
                      <a:srgbClr val="FFCFD4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Guided Principle of Data Readiness, Discovery Process, Use Case</a:t>
                      </a:r>
                    </a:p>
                  </a:txBody>
                  <a:tcPr anchor="ctr">
                    <a:solidFill>
                      <a:srgbClr val="FFCFD4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Understand the 7 Principles of Data Readiness and the 4 states of improving business Integrity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Learning the technical discovery process and using a Discovery map</a:t>
                      </a:r>
                    </a:p>
                  </a:txBody>
                  <a:tcPr anchor="ctr">
                    <a:solidFill>
                      <a:srgbClr val="FFCF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 Foster, Eric Stephens</a:t>
                      </a:r>
                    </a:p>
                  </a:txBody>
                  <a:tcPr anchor="ctr">
                    <a:solidFill>
                      <a:srgbClr val="FFCF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997539"/>
                  </a:ext>
                </a:extLst>
              </a:tr>
              <a:tr h="151074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Ready</a:t>
                      </a:r>
                    </a:p>
                  </a:txBody>
                  <a:tcPr anchor="ctr">
                    <a:solidFill>
                      <a:srgbClr val="0B39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 Min</a:t>
                      </a:r>
                    </a:p>
                  </a:txBody>
                  <a:tcPr anchor="ctr">
                    <a:solidFill>
                      <a:srgbClr val="FFE9EB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Interactive VILT – Introducing the hands-on exercise, reinforcing the 7 principles and Discovery Map template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Exercise with Use Case– Completing Discovery map with company information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Presenting results, review and debrief</a:t>
                      </a:r>
                    </a:p>
                  </a:txBody>
                  <a:tcPr anchor="ctr">
                    <a:solidFill>
                      <a:srgbClr val="FFE9EB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Discovery map/template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Guided Principles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case</a:t>
                      </a:r>
                    </a:p>
                  </a:txBody>
                  <a:tcPr anchor="ctr">
                    <a:solidFill>
                      <a:srgbClr val="FFE9EB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Recognize best practices of technical discovery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Learning a structured approach for Technical Discovery including the 7 principles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Building a soldi foundation for next steps towards formulating a winning technology plan</a:t>
                      </a:r>
                    </a:p>
                  </a:txBody>
                  <a:tcPr anchor="ctr">
                    <a:solidFill>
                      <a:srgbClr val="FFE9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 Foster &amp; Eric Stephens</a:t>
                      </a:r>
                      <a:endParaRPr lang="en-US" sz="10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187541"/>
                  </a:ext>
                </a:extLst>
              </a:tr>
              <a:tr h="93400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Takeaways / Validation</a:t>
                      </a:r>
                    </a:p>
                  </a:txBody>
                  <a:tcPr anchor="ctr">
                    <a:solidFill>
                      <a:srgbClr val="0B395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 anchor="ctr">
                    <a:solidFill>
                      <a:srgbClr val="FFCFD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Hand-outs</a:t>
                      </a:r>
                    </a:p>
                  </a:txBody>
                  <a:tcPr anchor="ctr">
                    <a:solidFill>
                      <a:srgbClr val="FFCFD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285750" algn="ctr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 Guided Principles, Discovery Map Framework</a:t>
                      </a:r>
                    </a:p>
                  </a:txBody>
                  <a:tcPr anchor="ctr">
                    <a:solidFill>
                      <a:srgbClr val="FFCFD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285750" algn="ctr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Reinforce a structured approach to collecting discovery information </a:t>
                      </a:r>
                    </a:p>
                    <a:p>
                      <a:pPr marL="0" indent="-285750" algn="ctr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Exercise in improving our listening skills</a:t>
                      </a:r>
                    </a:p>
                  </a:txBody>
                  <a:tcPr anchor="ctr">
                    <a:solidFill>
                      <a:srgbClr val="FFCFD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Don Foster &amp; Eric Stephens</a:t>
                      </a:r>
                    </a:p>
                  </a:txBody>
                  <a:tcPr anchor="ctr">
                    <a:solidFill>
                      <a:srgbClr val="FFCF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042982"/>
                  </a:ext>
                </a:extLst>
              </a:tr>
            </a:tbl>
          </a:graphicData>
        </a:graphic>
      </p:graphicFrame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275FE26-47B5-44BC-8B7D-D81244FF5368}"/>
              </a:ext>
            </a:extLst>
          </p:cNvPr>
          <p:cNvSpPr/>
          <p:nvPr/>
        </p:nvSpPr>
        <p:spPr>
          <a:xfrm>
            <a:off x="173324" y="652474"/>
            <a:ext cx="1767962" cy="543793"/>
          </a:xfrm>
          <a:custGeom>
            <a:avLst/>
            <a:gdLst>
              <a:gd name="connsiteX0" fmla="*/ 0 w 1767962"/>
              <a:gd name="connsiteY0" fmla="*/ 0 h 543793"/>
              <a:gd name="connsiteX1" fmla="*/ 1767962 w 1767962"/>
              <a:gd name="connsiteY1" fmla="*/ 0 h 543793"/>
              <a:gd name="connsiteX2" fmla="*/ 1767962 w 1767962"/>
              <a:gd name="connsiteY2" fmla="*/ 543793 h 543793"/>
              <a:gd name="connsiteX3" fmla="*/ 0 w 1767962"/>
              <a:gd name="connsiteY3" fmla="*/ 543793 h 543793"/>
              <a:gd name="connsiteX4" fmla="*/ 0 w 1767962"/>
              <a:gd name="connsiteY4" fmla="*/ 0 h 54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543793">
                <a:moveTo>
                  <a:pt x="0" y="0"/>
                </a:moveTo>
                <a:lnTo>
                  <a:pt x="1767962" y="0"/>
                </a:lnTo>
                <a:lnTo>
                  <a:pt x="1767962" y="543793"/>
                </a:lnTo>
                <a:lnTo>
                  <a:pt x="0" y="54379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60960" rIns="106680" bIns="6096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Arial" panose="020B0604020202020204" pitchFamily="34" charset="0"/>
                <a:cs typeface="Arial" panose="020B0604020202020204" pitchFamily="34" charset="0"/>
              </a:rPr>
              <a:t>SE Discovery- Brilliant in the basics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A6C34D3-0B6E-4CD7-AA48-08C17A6357F2}"/>
              </a:ext>
            </a:extLst>
          </p:cNvPr>
          <p:cNvSpPr/>
          <p:nvPr/>
        </p:nvSpPr>
        <p:spPr>
          <a:xfrm>
            <a:off x="173324" y="1196268"/>
            <a:ext cx="1767962" cy="1976459"/>
          </a:xfrm>
          <a:custGeom>
            <a:avLst/>
            <a:gdLst>
              <a:gd name="connsiteX0" fmla="*/ 0 w 1767962"/>
              <a:gd name="connsiteY0" fmla="*/ 0 h 1910737"/>
              <a:gd name="connsiteX1" fmla="*/ 1767962 w 1767962"/>
              <a:gd name="connsiteY1" fmla="*/ 0 h 1910737"/>
              <a:gd name="connsiteX2" fmla="*/ 1767962 w 1767962"/>
              <a:gd name="connsiteY2" fmla="*/ 1910737 h 1910737"/>
              <a:gd name="connsiteX3" fmla="*/ 0 w 1767962"/>
              <a:gd name="connsiteY3" fmla="*/ 1910737 h 1910737"/>
              <a:gd name="connsiteX4" fmla="*/ 0 w 1767962"/>
              <a:gd name="connsiteY4" fmla="*/ 0 h 1910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1910737">
                <a:moveTo>
                  <a:pt x="0" y="0"/>
                </a:moveTo>
                <a:lnTo>
                  <a:pt x="1767962" y="0"/>
                </a:lnTo>
                <a:lnTo>
                  <a:pt x="1767962" y="1910737"/>
                </a:lnTo>
                <a:lnTo>
                  <a:pt x="0" y="19107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106680" bIns="120015" numCol="1" spcCol="1270" anchor="t" anchorCtr="0">
            <a:noAutofit/>
          </a:bodyPr>
          <a:lstStyle/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B2E4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Introduction to 7 Guided Principles &amp; Data Readiness message</a:t>
            </a:r>
          </a:p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B2E4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How to use a systematic approach to the SE Discovery Process, the do’s and don’ts</a:t>
            </a:r>
          </a:p>
        </p:txBody>
      </p:sp>
    </p:spTree>
    <p:extLst>
      <p:ext uri="{BB962C8B-B14F-4D97-AF65-F5344CB8AC3E}">
        <p14:creationId xmlns:p14="http://schemas.microsoft.com/office/powerpoint/2010/main" val="3464346278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1164240-37BF-4678-8B22-B3AAD99A3537}"/>
              </a:ext>
            </a:extLst>
          </p:cNvPr>
          <p:cNvSpPr/>
          <p:nvPr/>
        </p:nvSpPr>
        <p:spPr>
          <a:xfrm>
            <a:off x="10250714" y="640191"/>
            <a:ext cx="1767962" cy="543793"/>
          </a:xfrm>
          <a:custGeom>
            <a:avLst/>
            <a:gdLst>
              <a:gd name="connsiteX0" fmla="*/ 0 w 1767962"/>
              <a:gd name="connsiteY0" fmla="*/ 0 h 543793"/>
              <a:gd name="connsiteX1" fmla="*/ 1767962 w 1767962"/>
              <a:gd name="connsiteY1" fmla="*/ 0 h 543793"/>
              <a:gd name="connsiteX2" fmla="*/ 1767962 w 1767962"/>
              <a:gd name="connsiteY2" fmla="*/ 543793 h 543793"/>
              <a:gd name="connsiteX3" fmla="*/ 0 w 1767962"/>
              <a:gd name="connsiteY3" fmla="*/ 543793 h 543793"/>
              <a:gd name="connsiteX4" fmla="*/ 0 w 1767962"/>
              <a:gd name="connsiteY4" fmla="*/ 0 h 54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543793">
                <a:moveTo>
                  <a:pt x="0" y="0"/>
                </a:moveTo>
                <a:lnTo>
                  <a:pt x="1767962" y="0"/>
                </a:lnTo>
                <a:lnTo>
                  <a:pt x="1767962" y="543793"/>
                </a:lnTo>
                <a:lnTo>
                  <a:pt x="0" y="54379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hueOff val="-8777199"/>
              <a:satOff val="-27871"/>
              <a:lumOff val="-48821"/>
              <a:alphaOff val="0"/>
            </a:schemeClr>
          </a:lnRef>
          <a:fillRef idx="1">
            <a:schemeClr val="accent2">
              <a:hueOff val="-8777199"/>
              <a:satOff val="-27871"/>
              <a:lumOff val="-48821"/>
              <a:alphaOff val="0"/>
            </a:schemeClr>
          </a:fillRef>
          <a:effectRef idx="0">
            <a:schemeClr val="accent2">
              <a:hueOff val="-8777199"/>
              <a:satOff val="-27871"/>
              <a:lumOff val="-4882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60960" rIns="106680" bIns="6096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Product Positioning</a:t>
            </a:r>
            <a:endParaRPr lang="en-US" sz="1500" kern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CFF9207-6D91-4BC4-B2F8-A4E700E1418C}"/>
              </a:ext>
            </a:extLst>
          </p:cNvPr>
          <p:cNvSpPr/>
          <p:nvPr/>
        </p:nvSpPr>
        <p:spPr>
          <a:xfrm>
            <a:off x="10250714" y="1183985"/>
            <a:ext cx="1767962" cy="1910737"/>
          </a:xfrm>
          <a:custGeom>
            <a:avLst/>
            <a:gdLst>
              <a:gd name="connsiteX0" fmla="*/ 0 w 1767962"/>
              <a:gd name="connsiteY0" fmla="*/ 0 h 1910737"/>
              <a:gd name="connsiteX1" fmla="*/ 1767962 w 1767962"/>
              <a:gd name="connsiteY1" fmla="*/ 0 h 1910737"/>
              <a:gd name="connsiteX2" fmla="*/ 1767962 w 1767962"/>
              <a:gd name="connsiteY2" fmla="*/ 1910737 h 1910737"/>
              <a:gd name="connsiteX3" fmla="*/ 0 w 1767962"/>
              <a:gd name="connsiteY3" fmla="*/ 1910737 h 1910737"/>
              <a:gd name="connsiteX4" fmla="*/ 0 w 1767962"/>
              <a:gd name="connsiteY4" fmla="*/ 0 h 1910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1910737">
                <a:moveTo>
                  <a:pt x="0" y="0"/>
                </a:moveTo>
                <a:lnTo>
                  <a:pt x="1767962" y="0"/>
                </a:lnTo>
                <a:lnTo>
                  <a:pt x="1767962" y="1910737"/>
                </a:lnTo>
                <a:lnTo>
                  <a:pt x="0" y="19107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-8466519"/>
              <a:satOff val="-96733"/>
              <a:lumOff val="-10176"/>
              <a:alphaOff val="0"/>
            </a:schemeClr>
          </a:lnRef>
          <a:fillRef idx="1">
            <a:schemeClr val="accent2">
              <a:tint val="40000"/>
              <a:alpha val="90000"/>
              <a:hueOff val="-8466519"/>
              <a:satOff val="-96733"/>
              <a:lumOff val="-10176"/>
              <a:alphaOff val="0"/>
            </a:schemeClr>
          </a:fillRef>
          <a:effectRef idx="0">
            <a:schemeClr val="accent2">
              <a:tint val="40000"/>
              <a:alpha val="90000"/>
              <a:hueOff val="-8466519"/>
              <a:satOff val="-96733"/>
              <a:lumOff val="-10176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106680" bIns="120015" numCol="1" spcCol="1270" anchor="t" anchorCtr="0">
            <a:noAutofit/>
          </a:bodyPr>
          <a:lstStyle/>
          <a:p>
            <a:pPr marL="91440" lvl="0" indent="-9144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0B2E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Facilitated Pane Discussion</a:t>
            </a:r>
          </a:p>
          <a:p>
            <a:pPr marL="91440" lvl="0" indent="-9144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0B2E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Pre-submitted Questions- Live Q&amp;A</a:t>
            </a:r>
          </a:p>
          <a:p>
            <a:pPr marL="91440" lvl="0" indent="-9144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0B2E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What’s new and our differentiation</a:t>
            </a:r>
          </a:p>
          <a:p>
            <a:pPr marL="91440" lvl="0" indent="-9144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0B2E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Positioning situations/examples from real engagements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78B78E0-A9C0-4865-B7EF-33FB8FD7B77A}"/>
              </a:ext>
            </a:extLst>
          </p:cNvPr>
          <p:cNvSpPr/>
          <p:nvPr/>
        </p:nvSpPr>
        <p:spPr>
          <a:xfrm>
            <a:off x="8235236" y="650527"/>
            <a:ext cx="1767962" cy="543793"/>
          </a:xfrm>
          <a:custGeom>
            <a:avLst/>
            <a:gdLst>
              <a:gd name="connsiteX0" fmla="*/ 0 w 1767962"/>
              <a:gd name="connsiteY0" fmla="*/ 0 h 543793"/>
              <a:gd name="connsiteX1" fmla="*/ 1767962 w 1767962"/>
              <a:gd name="connsiteY1" fmla="*/ 0 h 543793"/>
              <a:gd name="connsiteX2" fmla="*/ 1767962 w 1767962"/>
              <a:gd name="connsiteY2" fmla="*/ 543793 h 543793"/>
              <a:gd name="connsiteX3" fmla="*/ 0 w 1767962"/>
              <a:gd name="connsiteY3" fmla="*/ 543793 h 543793"/>
              <a:gd name="connsiteX4" fmla="*/ 0 w 1767962"/>
              <a:gd name="connsiteY4" fmla="*/ 0 h 54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543793">
                <a:moveTo>
                  <a:pt x="0" y="0"/>
                </a:moveTo>
                <a:lnTo>
                  <a:pt x="1767962" y="0"/>
                </a:lnTo>
                <a:lnTo>
                  <a:pt x="1767962" y="543793"/>
                </a:lnTo>
                <a:lnTo>
                  <a:pt x="0" y="54379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hueOff val="-7021759"/>
              <a:satOff val="-22297"/>
              <a:lumOff val="-39057"/>
              <a:alphaOff val="0"/>
            </a:schemeClr>
          </a:lnRef>
          <a:fillRef idx="1">
            <a:schemeClr val="accent2">
              <a:hueOff val="-7021759"/>
              <a:satOff val="-22297"/>
              <a:lumOff val="-39057"/>
              <a:alphaOff val="0"/>
            </a:schemeClr>
          </a:fillRef>
          <a:effectRef idx="0">
            <a:schemeClr val="accent2">
              <a:hueOff val="-7021759"/>
              <a:satOff val="-22297"/>
              <a:lumOff val="-3905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60960" rIns="106680" bIns="6096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Calibri" panose="020F0502020204030204" pitchFamily="34" charset="0"/>
                <a:cs typeface="Calibri" panose="020F0502020204030204" pitchFamily="34" charset="0"/>
              </a:rPr>
              <a:t>Hyperscale - ASP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1B3BA88-B25A-465C-98D5-E0C2735A7E73}"/>
              </a:ext>
            </a:extLst>
          </p:cNvPr>
          <p:cNvSpPr/>
          <p:nvPr/>
        </p:nvSpPr>
        <p:spPr>
          <a:xfrm>
            <a:off x="8235236" y="1194321"/>
            <a:ext cx="1767962" cy="1910737"/>
          </a:xfrm>
          <a:custGeom>
            <a:avLst/>
            <a:gdLst>
              <a:gd name="connsiteX0" fmla="*/ 0 w 1767962"/>
              <a:gd name="connsiteY0" fmla="*/ 0 h 1910737"/>
              <a:gd name="connsiteX1" fmla="*/ 1767962 w 1767962"/>
              <a:gd name="connsiteY1" fmla="*/ 0 h 1910737"/>
              <a:gd name="connsiteX2" fmla="*/ 1767962 w 1767962"/>
              <a:gd name="connsiteY2" fmla="*/ 1910737 h 1910737"/>
              <a:gd name="connsiteX3" fmla="*/ 0 w 1767962"/>
              <a:gd name="connsiteY3" fmla="*/ 1910737 h 1910737"/>
              <a:gd name="connsiteX4" fmla="*/ 0 w 1767962"/>
              <a:gd name="connsiteY4" fmla="*/ 0 h 1910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1910737">
                <a:moveTo>
                  <a:pt x="0" y="0"/>
                </a:moveTo>
                <a:lnTo>
                  <a:pt x="1767962" y="0"/>
                </a:lnTo>
                <a:lnTo>
                  <a:pt x="1767962" y="1910737"/>
                </a:lnTo>
                <a:lnTo>
                  <a:pt x="0" y="19107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-6773215"/>
              <a:satOff val="-77386"/>
              <a:lumOff val="-8141"/>
              <a:alphaOff val="0"/>
            </a:schemeClr>
          </a:lnRef>
          <a:fillRef idx="1">
            <a:schemeClr val="accent2">
              <a:tint val="40000"/>
              <a:alpha val="90000"/>
              <a:hueOff val="-6773215"/>
              <a:satOff val="-77386"/>
              <a:lumOff val="-8141"/>
              <a:alphaOff val="0"/>
            </a:schemeClr>
          </a:fillRef>
          <a:effectRef idx="0">
            <a:schemeClr val="accent2">
              <a:tint val="40000"/>
              <a:alpha val="90000"/>
              <a:hueOff val="-6773215"/>
              <a:satOff val="-77386"/>
              <a:lumOff val="-8141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106680" bIns="120015" numCol="1" spcCol="1270" anchor="t" anchorCtr="0">
            <a:noAutofit/>
          </a:bodyPr>
          <a:lstStyle/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B2E4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Architecting and Sizing HyperScale, setting up HyperScale and storage pools</a:t>
            </a:r>
          </a:p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B2E4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Sizing and architecting scenarios practice</a:t>
            </a:r>
            <a:endParaRPr lang="en-US" sz="1200" dirty="0">
              <a:solidFill>
                <a:srgbClr val="0B2E4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B2E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Expert panel Q&amp;A - why Commvault, key differentiators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C5318EA8-7170-483B-A330-79BC16A3ABD2}"/>
              </a:ext>
            </a:extLst>
          </p:cNvPr>
          <p:cNvSpPr/>
          <p:nvPr/>
        </p:nvSpPr>
        <p:spPr>
          <a:xfrm>
            <a:off x="6273497" y="652474"/>
            <a:ext cx="1767962" cy="543793"/>
          </a:xfrm>
          <a:custGeom>
            <a:avLst/>
            <a:gdLst>
              <a:gd name="connsiteX0" fmla="*/ 0 w 1767962"/>
              <a:gd name="connsiteY0" fmla="*/ 0 h 543793"/>
              <a:gd name="connsiteX1" fmla="*/ 1767962 w 1767962"/>
              <a:gd name="connsiteY1" fmla="*/ 0 h 543793"/>
              <a:gd name="connsiteX2" fmla="*/ 1767962 w 1767962"/>
              <a:gd name="connsiteY2" fmla="*/ 543793 h 543793"/>
              <a:gd name="connsiteX3" fmla="*/ 0 w 1767962"/>
              <a:gd name="connsiteY3" fmla="*/ 543793 h 543793"/>
              <a:gd name="connsiteX4" fmla="*/ 0 w 1767962"/>
              <a:gd name="connsiteY4" fmla="*/ 0 h 54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543793">
                <a:moveTo>
                  <a:pt x="0" y="0"/>
                </a:moveTo>
                <a:lnTo>
                  <a:pt x="1767962" y="0"/>
                </a:lnTo>
                <a:lnTo>
                  <a:pt x="1767962" y="543793"/>
                </a:lnTo>
                <a:lnTo>
                  <a:pt x="0" y="54379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hueOff val="-5266320"/>
              <a:satOff val="-16723"/>
              <a:lumOff val="-29293"/>
              <a:alphaOff val="0"/>
            </a:schemeClr>
          </a:lnRef>
          <a:fillRef idx="1">
            <a:schemeClr val="accent2">
              <a:hueOff val="-5266320"/>
              <a:satOff val="-16723"/>
              <a:lumOff val="-29293"/>
              <a:alphaOff val="0"/>
            </a:schemeClr>
          </a:fillRef>
          <a:effectRef idx="0">
            <a:schemeClr val="accent2">
              <a:hueOff val="-5266320"/>
              <a:satOff val="-16723"/>
              <a:lumOff val="-2929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60960" rIns="106680" bIns="6096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kern="1200" dirty="0">
                <a:latin typeface="Calibri" panose="020F0502020204030204" pitchFamily="34" charset="0"/>
                <a:cs typeface="Calibri" panose="020F0502020204030204" pitchFamily="34" charset="0"/>
              </a:rPr>
              <a:t>Activate Family of Solutions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3DACF45-D4C7-44FD-988B-23D4717966B6}"/>
              </a:ext>
            </a:extLst>
          </p:cNvPr>
          <p:cNvSpPr/>
          <p:nvPr/>
        </p:nvSpPr>
        <p:spPr>
          <a:xfrm>
            <a:off x="6273497" y="1196268"/>
            <a:ext cx="1767962" cy="1910737"/>
          </a:xfrm>
          <a:custGeom>
            <a:avLst/>
            <a:gdLst>
              <a:gd name="connsiteX0" fmla="*/ 0 w 1767962"/>
              <a:gd name="connsiteY0" fmla="*/ 0 h 1910737"/>
              <a:gd name="connsiteX1" fmla="*/ 1767962 w 1767962"/>
              <a:gd name="connsiteY1" fmla="*/ 0 h 1910737"/>
              <a:gd name="connsiteX2" fmla="*/ 1767962 w 1767962"/>
              <a:gd name="connsiteY2" fmla="*/ 1910737 h 1910737"/>
              <a:gd name="connsiteX3" fmla="*/ 0 w 1767962"/>
              <a:gd name="connsiteY3" fmla="*/ 1910737 h 1910737"/>
              <a:gd name="connsiteX4" fmla="*/ 0 w 1767962"/>
              <a:gd name="connsiteY4" fmla="*/ 0 h 1910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1910737">
                <a:moveTo>
                  <a:pt x="0" y="0"/>
                </a:moveTo>
                <a:lnTo>
                  <a:pt x="1767962" y="0"/>
                </a:lnTo>
                <a:lnTo>
                  <a:pt x="1767962" y="1910737"/>
                </a:lnTo>
                <a:lnTo>
                  <a:pt x="0" y="19107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-5079911"/>
              <a:satOff val="-58040"/>
              <a:lumOff val="-6106"/>
              <a:alphaOff val="0"/>
            </a:schemeClr>
          </a:lnRef>
          <a:fillRef idx="1">
            <a:schemeClr val="accent2">
              <a:tint val="40000"/>
              <a:alpha val="90000"/>
              <a:hueOff val="-5079911"/>
              <a:satOff val="-58040"/>
              <a:lumOff val="-6106"/>
              <a:alphaOff val="0"/>
            </a:schemeClr>
          </a:fillRef>
          <a:effectRef idx="0">
            <a:schemeClr val="accent2">
              <a:tint val="40000"/>
              <a:alpha val="90000"/>
              <a:hueOff val="-5079911"/>
              <a:satOff val="-58040"/>
              <a:lumOff val="-6106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106680" bIns="120015" numCol="1" spcCol="1270" anchor="t" anchorCtr="0">
            <a:noAutofit/>
          </a:bodyPr>
          <a:lstStyle/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B2E4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Size and architect Activate solutions with File storage optimization </a:t>
            </a:r>
          </a:p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B2E4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Hands-on exercises with sizing calculator and multiple scenarios</a:t>
            </a:r>
            <a:endParaRPr lang="en-US" sz="1200" dirty="0">
              <a:solidFill>
                <a:srgbClr val="0B2E4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B2E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POC best practices</a:t>
            </a:r>
            <a:endParaRPr lang="en-US" sz="2000" dirty="0">
              <a:solidFill>
                <a:srgbClr val="0B2E4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DD45CE1-F66F-45A2-99B3-AD99A99710E8}"/>
              </a:ext>
            </a:extLst>
          </p:cNvPr>
          <p:cNvSpPr/>
          <p:nvPr/>
        </p:nvSpPr>
        <p:spPr>
          <a:xfrm>
            <a:off x="4142401" y="635776"/>
            <a:ext cx="1767962" cy="543793"/>
          </a:xfrm>
          <a:custGeom>
            <a:avLst/>
            <a:gdLst>
              <a:gd name="connsiteX0" fmla="*/ 0 w 1767962"/>
              <a:gd name="connsiteY0" fmla="*/ 0 h 543793"/>
              <a:gd name="connsiteX1" fmla="*/ 1767962 w 1767962"/>
              <a:gd name="connsiteY1" fmla="*/ 0 h 543793"/>
              <a:gd name="connsiteX2" fmla="*/ 1767962 w 1767962"/>
              <a:gd name="connsiteY2" fmla="*/ 543793 h 543793"/>
              <a:gd name="connsiteX3" fmla="*/ 0 w 1767962"/>
              <a:gd name="connsiteY3" fmla="*/ 543793 h 543793"/>
              <a:gd name="connsiteX4" fmla="*/ 0 w 1767962"/>
              <a:gd name="connsiteY4" fmla="*/ 0 h 54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543793">
                <a:moveTo>
                  <a:pt x="0" y="0"/>
                </a:moveTo>
                <a:lnTo>
                  <a:pt x="1767962" y="0"/>
                </a:lnTo>
                <a:lnTo>
                  <a:pt x="1767962" y="543793"/>
                </a:lnTo>
                <a:lnTo>
                  <a:pt x="0" y="54379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hueOff val="-3510880"/>
              <a:satOff val="-11148"/>
              <a:lumOff val="-19528"/>
              <a:alphaOff val="0"/>
            </a:schemeClr>
          </a:lnRef>
          <a:fillRef idx="1">
            <a:schemeClr val="accent2">
              <a:hueOff val="-3510880"/>
              <a:satOff val="-11148"/>
              <a:lumOff val="-19528"/>
              <a:alphaOff val="0"/>
            </a:schemeClr>
          </a:fillRef>
          <a:effectRef idx="0">
            <a:schemeClr val="accent2">
              <a:hueOff val="-3510880"/>
              <a:satOff val="-11148"/>
              <a:lumOff val="-195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60960" rIns="106680" bIns="6096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Ransomware Ready</a:t>
            </a:r>
            <a:endParaRPr lang="en-US" sz="1500" kern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584FCE6-A545-434D-A290-96D60FA6A3CD}"/>
              </a:ext>
            </a:extLst>
          </p:cNvPr>
          <p:cNvSpPr/>
          <p:nvPr/>
        </p:nvSpPr>
        <p:spPr>
          <a:xfrm>
            <a:off x="4142401" y="1179570"/>
            <a:ext cx="1767962" cy="1910737"/>
          </a:xfrm>
          <a:custGeom>
            <a:avLst/>
            <a:gdLst>
              <a:gd name="connsiteX0" fmla="*/ 0 w 1767962"/>
              <a:gd name="connsiteY0" fmla="*/ 0 h 1910737"/>
              <a:gd name="connsiteX1" fmla="*/ 1767962 w 1767962"/>
              <a:gd name="connsiteY1" fmla="*/ 0 h 1910737"/>
              <a:gd name="connsiteX2" fmla="*/ 1767962 w 1767962"/>
              <a:gd name="connsiteY2" fmla="*/ 1910737 h 1910737"/>
              <a:gd name="connsiteX3" fmla="*/ 0 w 1767962"/>
              <a:gd name="connsiteY3" fmla="*/ 1910737 h 1910737"/>
              <a:gd name="connsiteX4" fmla="*/ 0 w 1767962"/>
              <a:gd name="connsiteY4" fmla="*/ 0 h 1910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1910737">
                <a:moveTo>
                  <a:pt x="0" y="0"/>
                </a:moveTo>
                <a:lnTo>
                  <a:pt x="1767962" y="0"/>
                </a:lnTo>
                <a:lnTo>
                  <a:pt x="1767962" y="1910737"/>
                </a:lnTo>
                <a:lnTo>
                  <a:pt x="0" y="19107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-3386608"/>
              <a:satOff val="-38693"/>
              <a:lumOff val="-4070"/>
              <a:alphaOff val="0"/>
            </a:schemeClr>
          </a:lnRef>
          <a:fillRef idx="1">
            <a:schemeClr val="accent2">
              <a:tint val="40000"/>
              <a:alpha val="90000"/>
              <a:hueOff val="-3386608"/>
              <a:satOff val="-38693"/>
              <a:lumOff val="-4070"/>
              <a:alphaOff val="0"/>
            </a:schemeClr>
          </a:fillRef>
          <a:effectRef idx="0">
            <a:schemeClr val="accent2">
              <a:tint val="40000"/>
              <a:alpha val="90000"/>
              <a:hueOff val="-3386608"/>
              <a:satOff val="-38693"/>
              <a:lumOff val="-407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106680" bIns="120015" numCol="1" spcCol="1270" anchor="t" anchorCtr="0">
            <a:noAutofit/>
          </a:bodyPr>
          <a:lstStyle/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B2E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>
                <a:solidFill>
                  <a:srgbClr val="0B2E4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Ransomware technical deep dive</a:t>
            </a:r>
          </a:p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B2E4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Hands-on training with health assessment dashboard, and airgap configuration</a:t>
            </a:r>
          </a:p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B2E4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Competitive positioning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90F62CC-F491-46E3-9086-F762E194A9B7}"/>
              </a:ext>
            </a:extLst>
          </p:cNvPr>
          <p:cNvSpPr/>
          <p:nvPr/>
        </p:nvSpPr>
        <p:spPr>
          <a:xfrm>
            <a:off x="165188" y="669172"/>
            <a:ext cx="1767962" cy="543793"/>
          </a:xfrm>
          <a:custGeom>
            <a:avLst/>
            <a:gdLst>
              <a:gd name="connsiteX0" fmla="*/ 0 w 1767962"/>
              <a:gd name="connsiteY0" fmla="*/ 0 h 543793"/>
              <a:gd name="connsiteX1" fmla="*/ 1767962 w 1767962"/>
              <a:gd name="connsiteY1" fmla="*/ 0 h 543793"/>
              <a:gd name="connsiteX2" fmla="*/ 1767962 w 1767962"/>
              <a:gd name="connsiteY2" fmla="*/ 543793 h 543793"/>
              <a:gd name="connsiteX3" fmla="*/ 0 w 1767962"/>
              <a:gd name="connsiteY3" fmla="*/ 543793 h 543793"/>
              <a:gd name="connsiteX4" fmla="*/ 0 w 1767962"/>
              <a:gd name="connsiteY4" fmla="*/ 0 h 54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543793">
                <a:moveTo>
                  <a:pt x="0" y="0"/>
                </a:moveTo>
                <a:lnTo>
                  <a:pt x="1767962" y="0"/>
                </a:lnTo>
                <a:lnTo>
                  <a:pt x="1767962" y="543793"/>
                </a:lnTo>
                <a:lnTo>
                  <a:pt x="0" y="54379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60960" rIns="106680" bIns="6096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>
                <a:latin typeface="Arial" panose="020B0604020202020204" pitchFamily="34" charset="0"/>
                <a:cs typeface="Arial" panose="020B0604020202020204" pitchFamily="34" charset="0"/>
              </a:rPr>
              <a:t>SE Discovery- Brilliant in the basics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165E966-E8D4-42A8-AA21-3B113121D72A}"/>
              </a:ext>
            </a:extLst>
          </p:cNvPr>
          <p:cNvSpPr/>
          <p:nvPr/>
        </p:nvSpPr>
        <p:spPr>
          <a:xfrm>
            <a:off x="165188" y="1212966"/>
            <a:ext cx="1767962" cy="1976459"/>
          </a:xfrm>
          <a:custGeom>
            <a:avLst/>
            <a:gdLst>
              <a:gd name="connsiteX0" fmla="*/ 0 w 1767962"/>
              <a:gd name="connsiteY0" fmla="*/ 0 h 1910737"/>
              <a:gd name="connsiteX1" fmla="*/ 1767962 w 1767962"/>
              <a:gd name="connsiteY1" fmla="*/ 0 h 1910737"/>
              <a:gd name="connsiteX2" fmla="*/ 1767962 w 1767962"/>
              <a:gd name="connsiteY2" fmla="*/ 1910737 h 1910737"/>
              <a:gd name="connsiteX3" fmla="*/ 0 w 1767962"/>
              <a:gd name="connsiteY3" fmla="*/ 1910737 h 1910737"/>
              <a:gd name="connsiteX4" fmla="*/ 0 w 1767962"/>
              <a:gd name="connsiteY4" fmla="*/ 0 h 1910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1910737">
                <a:moveTo>
                  <a:pt x="0" y="0"/>
                </a:moveTo>
                <a:lnTo>
                  <a:pt x="1767962" y="0"/>
                </a:lnTo>
                <a:lnTo>
                  <a:pt x="1767962" y="1910737"/>
                </a:lnTo>
                <a:lnTo>
                  <a:pt x="0" y="19107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106680" bIns="120015" numCol="1" spcCol="1270" anchor="t" anchorCtr="0">
            <a:noAutofit/>
          </a:bodyPr>
          <a:lstStyle/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B2E4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Introduction to 7 Guided Principles &amp; Data Readiness message</a:t>
            </a:r>
          </a:p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B2E4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How to use a systematic approach to the SE Discovery Process, the do’s and don’ts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FEC5BE8-BF23-4AA5-B148-F9A327522CB2}"/>
              </a:ext>
            </a:extLst>
          </p:cNvPr>
          <p:cNvSpPr/>
          <p:nvPr/>
        </p:nvSpPr>
        <p:spPr>
          <a:xfrm>
            <a:off x="173324" y="652474"/>
            <a:ext cx="1767962" cy="543793"/>
          </a:xfrm>
          <a:custGeom>
            <a:avLst/>
            <a:gdLst>
              <a:gd name="connsiteX0" fmla="*/ 0 w 1767962"/>
              <a:gd name="connsiteY0" fmla="*/ 0 h 543793"/>
              <a:gd name="connsiteX1" fmla="*/ 1767962 w 1767962"/>
              <a:gd name="connsiteY1" fmla="*/ 0 h 543793"/>
              <a:gd name="connsiteX2" fmla="*/ 1767962 w 1767962"/>
              <a:gd name="connsiteY2" fmla="*/ 543793 h 543793"/>
              <a:gd name="connsiteX3" fmla="*/ 0 w 1767962"/>
              <a:gd name="connsiteY3" fmla="*/ 543793 h 543793"/>
              <a:gd name="connsiteX4" fmla="*/ 0 w 1767962"/>
              <a:gd name="connsiteY4" fmla="*/ 0 h 54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543793">
                <a:moveTo>
                  <a:pt x="0" y="0"/>
                </a:moveTo>
                <a:lnTo>
                  <a:pt x="1767962" y="0"/>
                </a:lnTo>
                <a:lnTo>
                  <a:pt x="1767962" y="543793"/>
                </a:lnTo>
                <a:lnTo>
                  <a:pt x="0" y="54379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60960" rIns="106680" bIns="6096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>
                <a:latin typeface="Arial" panose="020B0604020202020204" pitchFamily="34" charset="0"/>
                <a:cs typeface="Arial" panose="020B0604020202020204" pitchFamily="34" charset="0"/>
              </a:rPr>
              <a:t>SE Discovery- Brilliant in the basics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4AF767-711D-42DE-A620-3D87780AA45B}"/>
              </a:ext>
            </a:extLst>
          </p:cNvPr>
          <p:cNvSpPr/>
          <p:nvPr/>
        </p:nvSpPr>
        <p:spPr>
          <a:xfrm>
            <a:off x="173324" y="1196268"/>
            <a:ext cx="1767962" cy="1976459"/>
          </a:xfrm>
          <a:custGeom>
            <a:avLst/>
            <a:gdLst>
              <a:gd name="connsiteX0" fmla="*/ 0 w 1767962"/>
              <a:gd name="connsiteY0" fmla="*/ 0 h 1910737"/>
              <a:gd name="connsiteX1" fmla="*/ 1767962 w 1767962"/>
              <a:gd name="connsiteY1" fmla="*/ 0 h 1910737"/>
              <a:gd name="connsiteX2" fmla="*/ 1767962 w 1767962"/>
              <a:gd name="connsiteY2" fmla="*/ 1910737 h 1910737"/>
              <a:gd name="connsiteX3" fmla="*/ 0 w 1767962"/>
              <a:gd name="connsiteY3" fmla="*/ 1910737 h 1910737"/>
              <a:gd name="connsiteX4" fmla="*/ 0 w 1767962"/>
              <a:gd name="connsiteY4" fmla="*/ 0 h 1910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1910737">
                <a:moveTo>
                  <a:pt x="0" y="0"/>
                </a:moveTo>
                <a:lnTo>
                  <a:pt x="1767962" y="0"/>
                </a:lnTo>
                <a:lnTo>
                  <a:pt x="1767962" y="1910737"/>
                </a:lnTo>
                <a:lnTo>
                  <a:pt x="0" y="19107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106680" bIns="120015" numCol="1" spcCol="1270" anchor="t" anchorCtr="0">
            <a:noAutofit/>
          </a:bodyPr>
          <a:lstStyle/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B2E4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Introduction to 7 Guided Principles &amp; Data Readiness message</a:t>
            </a:r>
          </a:p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B2E4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How to use a systematic approach to the SE Discovery Process, the do’s and don’ts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92" y="58834"/>
            <a:ext cx="10058400" cy="576942"/>
          </a:xfrm>
        </p:spPr>
        <p:txBody>
          <a:bodyPr/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Core SE Breakout Topics – for Review &amp; Prioritization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444FF3-C1BA-4AA2-8E34-41A703A1F9A1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DDE5ED"/>
                </a:solidFill>
                <a:effectLst/>
                <a:uLnTx/>
                <a:uFillTx/>
                <a:latin typeface="Arial" panose="020B0604020202020204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DE5ED"/>
              </a:solidFill>
              <a:effectLst/>
              <a:uLnTx/>
              <a:uFillTx/>
              <a:latin typeface="Arial" panose="020B060402020202020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25200" y="58834"/>
            <a:ext cx="990108" cy="57694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D49B310-F75F-4D8B-80C0-C29486E690E7}"/>
              </a:ext>
            </a:extLst>
          </p:cNvPr>
          <p:cNvSpPr/>
          <p:nvPr/>
        </p:nvSpPr>
        <p:spPr>
          <a:xfrm>
            <a:off x="76692" y="603249"/>
            <a:ext cx="11941983" cy="2569478"/>
          </a:xfrm>
          <a:prstGeom prst="rect">
            <a:avLst/>
          </a:prstGeom>
          <a:solidFill>
            <a:schemeClr val="tx1">
              <a:lumMod val="50000"/>
              <a:lumOff val="50000"/>
              <a:alpha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7838E28-6943-420F-81A2-BE52757AB587}"/>
              </a:ext>
            </a:extLst>
          </p:cNvPr>
          <p:cNvSpPr/>
          <p:nvPr/>
        </p:nvSpPr>
        <p:spPr>
          <a:xfrm>
            <a:off x="2188802" y="652474"/>
            <a:ext cx="1767962" cy="543793"/>
          </a:xfrm>
          <a:custGeom>
            <a:avLst/>
            <a:gdLst>
              <a:gd name="connsiteX0" fmla="*/ 0 w 1767962"/>
              <a:gd name="connsiteY0" fmla="*/ 0 h 543793"/>
              <a:gd name="connsiteX1" fmla="*/ 1767962 w 1767962"/>
              <a:gd name="connsiteY1" fmla="*/ 0 h 543793"/>
              <a:gd name="connsiteX2" fmla="*/ 1767962 w 1767962"/>
              <a:gd name="connsiteY2" fmla="*/ 543793 h 543793"/>
              <a:gd name="connsiteX3" fmla="*/ 0 w 1767962"/>
              <a:gd name="connsiteY3" fmla="*/ 543793 h 543793"/>
              <a:gd name="connsiteX4" fmla="*/ 0 w 1767962"/>
              <a:gd name="connsiteY4" fmla="*/ 0 h 54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543793">
                <a:moveTo>
                  <a:pt x="0" y="0"/>
                </a:moveTo>
                <a:lnTo>
                  <a:pt x="1767962" y="0"/>
                </a:lnTo>
                <a:lnTo>
                  <a:pt x="1767962" y="543793"/>
                </a:lnTo>
                <a:lnTo>
                  <a:pt x="0" y="54379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hueOff val="-1755440"/>
              <a:satOff val="-5574"/>
              <a:lumOff val="-9764"/>
              <a:alphaOff val="0"/>
            </a:schemeClr>
          </a:lnRef>
          <a:fillRef idx="1">
            <a:schemeClr val="accent2">
              <a:hueOff val="-1755440"/>
              <a:satOff val="-5574"/>
              <a:lumOff val="-9764"/>
              <a:alphaOff val="0"/>
            </a:schemeClr>
          </a:fillRef>
          <a:effectRef idx="0">
            <a:schemeClr val="accent2">
              <a:hueOff val="-1755440"/>
              <a:satOff val="-5574"/>
              <a:lumOff val="-976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60960" rIns="106680" bIns="6096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Architect and Sizing</a:t>
            </a:r>
            <a:endParaRPr lang="en-US" sz="1500" kern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30621F9-057C-4EA8-A682-A26031FEBDEB}"/>
              </a:ext>
            </a:extLst>
          </p:cNvPr>
          <p:cNvSpPr/>
          <p:nvPr/>
        </p:nvSpPr>
        <p:spPr>
          <a:xfrm>
            <a:off x="2188802" y="1196268"/>
            <a:ext cx="1767962" cy="1910737"/>
          </a:xfrm>
          <a:custGeom>
            <a:avLst/>
            <a:gdLst>
              <a:gd name="connsiteX0" fmla="*/ 0 w 1767962"/>
              <a:gd name="connsiteY0" fmla="*/ 0 h 1910737"/>
              <a:gd name="connsiteX1" fmla="*/ 1767962 w 1767962"/>
              <a:gd name="connsiteY1" fmla="*/ 0 h 1910737"/>
              <a:gd name="connsiteX2" fmla="*/ 1767962 w 1767962"/>
              <a:gd name="connsiteY2" fmla="*/ 1910737 h 1910737"/>
              <a:gd name="connsiteX3" fmla="*/ 0 w 1767962"/>
              <a:gd name="connsiteY3" fmla="*/ 1910737 h 1910737"/>
              <a:gd name="connsiteX4" fmla="*/ 0 w 1767962"/>
              <a:gd name="connsiteY4" fmla="*/ 0 h 1910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1910737">
                <a:moveTo>
                  <a:pt x="0" y="0"/>
                </a:moveTo>
                <a:lnTo>
                  <a:pt x="1767962" y="0"/>
                </a:lnTo>
                <a:lnTo>
                  <a:pt x="1767962" y="1910737"/>
                </a:lnTo>
                <a:lnTo>
                  <a:pt x="0" y="19107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-1693304"/>
              <a:satOff val="-19347"/>
              <a:lumOff val="-2035"/>
              <a:alphaOff val="0"/>
            </a:schemeClr>
          </a:lnRef>
          <a:fillRef idx="1">
            <a:schemeClr val="accent2">
              <a:tint val="40000"/>
              <a:alpha val="90000"/>
              <a:hueOff val="-1693304"/>
              <a:satOff val="-19347"/>
              <a:lumOff val="-2035"/>
              <a:alphaOff val="0"/>
            </a:schemeClr>
          </a:fillRef>
          <a:effectRef idx="0">
            <a:schemeClr val="accent2">
              <a:tint val="40000"/>
              <a:alpha val="90000"/>
              <a:hueOff val="-1693304"/>
              <a:satOff val="-19347"/>
              <a:lumOff val="-2035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106680" bIns="120015" numCol="1" spcCol="1270" anchor="t" anchorCtr="0">
            <a:noAutofit/>
          </a:bodyPr>
          <a:lstStyle/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B2E4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Build a high-level architecture to meet the customer requirements</a:t>
            </a:r>
          </a:p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B2E4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Exercise to create an architecture diagram to represent your solution based on use case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588B946B-6D3A-4326-AE56-1BC645A495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67291"/>
              </p:ext>
            </p:extLst>
          </p:nvPr>
        </p:nvGraphicFramePr>
        <p:xfrm>
          <a:off x="0" y="3221953"/>
          <a:ext cx="12192000" cy="354796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374906">
                  <a:extLst>
                    <a:ext uri="{9D8B030D-6E8A-4147-A177-3AD203B41FA5}">
                      <a16:colId xmlns:a16="http://schemas.microsoft.com/office/drawing/2014/main" val="934858378"/>
                    </a:ext>
                  </a:extLst>
                </a:gridCol>
                <a:gridCol w="773346">
                  <a:extLst>
                    <a:ext uri="{9D8B030D-6E8A-4147-A177-3AD203B41FA5}">
                      <a16:colId xmlns:a16="http://schemas.microsoft.com/office/drawing/2014/main" val="2309220511"/>
                    </a:ext>
                  </a:extLst>
                </a:gridCol>
                <a:gridCol w="3683920">
                  <a:extLst>
                    <a:ext uri="{9D8B030D-6E8A-4147-A177-3AD203B41FA5}">
                      <a16:colId xmlns:a16="http://schemas.microsoft.com/office/drawing/2014/main" val="2670221248"/>
                    </a:ext>
                  </a:extLst>
                </a:gridCol>
                <a:gridCol w="2572161">
                  <a:extLst>
                    <a:ext uri="{9D8B030D-6E8A-4147-A177-3AD203B41FA5}">
                      <a16:colId xmlns:a16="http://schemas.microsoft.com/office/drawing/2014/main" val="705562537"/>
                    </a:ext>
                  </a:extLst>
                </a:gridCol>
                <a:gridCol w="2571292">
                  <a:extLst>
                    <a:ext uri="{9D8B030D-6E8A-4147-A177-3AD203B41FA5}">
                      <a16:colId xmlns:a16="http://schemas.microsoft.com/office/drawing/2014/main" val="144727964"/>
                    </a:ext>
                  </a:extLst>
                </a:gridCol>
                <a:gridCol w="1216375">
                  <a:extLst>
                    <a:ext uri="{9D8B030D-6E8A-4147-A177-3AD203B41FA5}">
                      <a16:colId xmlns:a16="http://schemas.microsoft.com/office/drawing/2014/main" val="2032568468"/>
                    </a:ext>
                  </a:extLst>
                </a:gridCol>
              </a:tblGrid>
              <a:tr h="71925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Architect &amp; Sizing</a:t>
                      </a:r>
                    </a:p>
                  </a:txBody>
                  <a:tcPr anchor="ctr">
                    <a:solidFill>
                      <a:srgbClr val="FF49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</a:t>
                      </a:r>
                    </a:p>
                  </a:txBody>
                  <a:tcPr anchor="ctr">
                    <a:solidFill>
                      <a:srgbClr val="FF49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Format</a:t>
                      </a:r>
                    </a:p>
                  </a:txBody>
                  <a:tcPr anchor="ctr">
                    <a:solidFill>
                      <a:srgbClr val="FF49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</a:t>
                      </a:r>
                    </a:p>
                  </a:txBody>
                  <a:tcPr anchor="ctr">
                    <a:solidFill>
                      <a:srgbClr val="FF49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Objectives</a:t>
                      </a:r>
                    </a:p>
                  </a:txBody>
                  <a:tcPr anchor="ctr">
                    <a:solidFill>
                      <a:srgbClr val="FF49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Presenter / Content Owner</a:t>
                      </a:r>
                    </a:p>
                  </a:txBody>
                  <a:tcPr anchor="ctr">
                    <a:solidFill>
                      <a:srgbClr val="FF49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777002"/>
                  </a:ext>
                </a:extLst>
              </a:tr>
              <a:tr h="63781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Pre-work</a:t>
                      </a:r>
                    </a:p>
                  </a:txBody>
                  <a:tcPr anchor="ctr">
                    <a:solidFill>
                      <a:srgbClr val="0B39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 Min</a:t>
                      </a:r>
                    </a:p>
                  </a:txBody>
                  <a:tcPr anchor="ctr">
                    <a:solidFill>
                      <a:srgbClr val="FFCF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eLearning, design guides</a:t>
                      </a:r>
                    </a:p>
                  </a:txBody>
                  <a:tcPr anchor="ctr">
                    <a:solidFill>
                      <a:srgbClr val="FFCFD4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case review, sizing and scaling guides, Discovery maps</a:t>
                      </a:r>
                    </a:p>
                  </a:txBody>
                  <a:tcPr anchor="ctr">
                    <a:solidFill>
                      <a:srgbClr val="FFCFD4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Reinforce workshop activity, making efficient use of hands-on time</a:t>
                      </a:r>
                    </a:p>
                  </a:txBody>
                  <a:tcPr anchor="ctr">
                    <a:solidFill>
                      <a:srgbClr val="FFCF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John Fox</a:t>
                      </a:r>
                    </a:p>
                  </a:txBody>
                  <a:tcPr anchor="ctr">
                    <a:solidFill>
                      <a:srgbClr val="FFCF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997539"/>
                  </a:ext>
                </a:extLst>
              </a:tr>
              <a:tr h="133939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Ready</a:t>
                      </a:r>
                    </a:p>
                  </a:txBody>
                  <a:tcPr anchor="ctr">
                    <a:solidFill>
                      <a:srgbClr val="0B39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 Min</a:t>
                      </a:r>
                    </a:p>
                  </a:txBody>
                  <a:tcPr anchor="ctr">
                    <a:solidFill>
                      <a:srgbClr val="FFE9EB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Facilitated virtual introduction for in session activity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Participants will utilize the </a:t>
                      </a:r>
                      <a:r>
                        <a:rPr lang="en-US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vReady</a:t>
                      </a: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case study, Data Readiness principals and discovery knowledge to apply in a design activity. 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Breakout design activity topic focus areas include: Hybrid / multi- cloud / SaaS 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Followed by a group review</a:t>
                      </a:r>
                    </a:p>
                  </a:txBody>
                  <a:tcPr anchor="ctr">
                    <a:solidFill>
                      <a:srgbClr val="FFE9EB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 template, architecting clip art, sizing and scaling guides, and  use case</a:t>
                      </a:r>
                    </a:p>
                  </a:txBody>
                  <a:tcPr anchor="ctr">
                    <a:solidFill>
                      <a:srgbClr val="FFE9EB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 and Reinforce Data Readiness and Discovery principals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Reinforce application of architect knowledge per  Customer Case Study and design activity scenario.</a:t>
                      </a:r>
                    </a:p>
                  </a:txBody>
                  <a:tcPr anchor="ctr">
                    <a:solidFill>
                      <a:srgbClr val="FFE9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John Fox</a:t>
                      </a:r>
                      <a:endParaRPr lang="en-US" sz="11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187541"/>
                  </a:ext>
                </a:extLst>
              </a:tr>
              <a:tr h="85150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Takeaways / Validation</a:t>
                      </a:r>
                    </a:p>
                  </a:txBody>
                  <a:tcPr anchor="ctr">
                    <a:solidFill>
                      <a:srgbClr val="0B39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 anchor="ctr">
                    <a:solidFill>
                      <a:srgbClr val="FFCFD4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Hand-outs</a:t>
                      </a:r>
                    </a:p>
                  </a:txBody>
                  <a:tcPr anchor="ctr">
                    <a:solidFill>
                      <a:srgbClr val="FFCFD4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Architect diagram template, sizing and scaling guide</a:t>
                      </a:r>
                    </a:p>
                  </a:txBody>
                  <a:tcPr anchor="ctr">
                    <a:solidFill>
                      <a:srgbClr val="FFCFD4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Understand Customer requirements.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Apply architecting and sizing skills</a:t>
                      </a:r>
                    </a:p>
                  </a:txBody>
                  <a:tcPr anchor="ctr">
                    <a:solidFill>
                      <a:srgbClr val="FFCF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CF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042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862844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702FF81-DABD-43E5-AD59-EB39D2CD18F4}"/>
              </a:ext>
            </a:extLst>
          </p:cNvPr>
          <p:cNvSpPr/>
          <p:nvPr/>
        </p:nvSpPr>
        <p:spPr>
          <a:xfrm>
            <a:off x="8273201" y="652474"/>
            <a:ext cx="1767962" cy="543793"/>
          </a:xfrm>
          <a:custGeom>
            <a:avLst/>
            <a:gdLst>
              <a:gd name="connsiteX0" fmla="*/ 0 w 1767962"/>
              <a:gd name="connsiteY0" fmla="*/ 0 h 543793"/>
              <a:gd name="connsiteX1" fmla="*/ 1767962 w 1767962"/>
              <a:gd name="connsiteY1" fmla="*/ 0 h 543793"/>
              <a:gd name="connsiteX2" fmla="*/ 1767962 w 1767962"/>
              <a:gd name="connsiteY2" fmla="*/ 543793 h 543793"/>
              <a:gd name="connsiteX3" fmla="*/ 0 w 1767962"/>
              <a:gd name="connsiteY3" fmla="*/ 543793 h 543793"/>
              <a:gd name="connsiteX4" fmla="*/ 0 w 1767962"/>
              <a:gd name="connsiteY4" fmla="*/ 0 h 54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543793">
                <a:moveTo>
                  <a:pt x="0" y="0"/>
                </a:moveTo>
                <a:lnTo>
                  <a:pt x="1767962" y="0"/>
                </a:lnTo>
                <a:lnTo>
                  <a:pt x="1767962" y="543793"/>
                </a:lnTo>
                <a:lnTo>
                  <a:pt x="0" y="54379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hueOff val="-7021759"/>
              <a:satOff val="-22297"/>
              <a:lumOff val="-39057"/>
              <a:alphaOff val="0"/>
            </a:schemeClr>
          </a:lnRef>
          <a:fillRef idx="1">
            <a:schemeClr val="accent2">
              <a:hueOff val="-7021759"/>
              <a:satOff val="-22297"/>
              <a:lumOff val="-39057"/>
              <a:alphaOff val="0"/>
            </a:schemeClr>
          </a:fillRef>
          <a:effectRef idx="0">
            <a:schemeClr val="accent2">
              <a:hueOff val="-7021759"/>
              <a:satOff val="-22297"/>
              <a:lumOff val="-3905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60960" rIns="106680" bIns="6096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Calibri" panose="020F0502020204030204" pitchFamily="34" charset="0"/>
                <a:cs typeface="Calibri" panose="020F0502020204030204" pitchFamily="34" charset="0"/>
              </a:rPr>
              <a:t>Hyperscale - ASP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C49E381-3852-4B3F-9B25-9F1F41058DBF}"/>
              </a:ext>
            </a:extLst>
          </p:cNvPr>
          <p:cNvSpPr/>
          <p:nvPr/>
        </p:nvSpPr>
        <p:spPr>
          <a:xfrm>
            <a:off x="8273201" y="1196268"/>
            <a:ext cx="1767962" cy="1910737"/>
          </a:xfrm>
          <a:custGeom>
            <a:avLst/>
            <a:gdLst>
              <a:gd name="connsiteX0" fmla="*/ 0 w 1767962"/>
              <a:gd name="connsiteY0" fmla="*/ 0 h 1910737"/>
              <a:gd name="connsiteX1" fmla="*/ 1767962 w 1767962"/>
              <a:gd name="connsiteY1" fmla="*/ 0 h 1910737"/>
              <a:gd name="connsiteX2" fmla="*/ 1767962 w 1767962"/>
              <a:gd name="connsiteY2" fmla="*/ 1910737 h 1910737"/>
              <a:gd name="connsiteX3" fmla="*/ 0 w 1767962"/>
              <a:gd name="connsiteY3" fmla="*/ 1910737 h 1910737"/>
              <a:gd name="connsiteX4" fmla="*/ 0 w 1767962"/>
              <a:gd name="connsiteY4" fmla="*/ 0 h 1910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1910737">
                <a:moveTo>
                  <a:pt x="0" y="0"/>
                </a:moveTo>
                <a:lnTo>
                  <a:pt x="1767962" y="0"/>
                </a:lnTo>
                <a:lnTo>
                  <a:pt x="1767962" y="1910737"/>
                </a:lnTo>
                <a:lnTo>
                  <a:pt x="0" y="19107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-6773215"/>
              <a:satOff val="-77386"/>
              <a:lumOff val="-8141"/>
              <a:alphaOff val="0"/>
            </a:schemeClr>
          </a:lnRef>
          <a:fillRef idx="1">
            <a:schemeClr val="accent2">
              <a:tint val="40000"/>
              <a:alpha val="90000"/>
              <a:hueOff val="-6773215"/>
              <a:satOff val="-77386"/>
              <a:lumOff val="-8141"/>
              <a:alphaOff val="0"/>
            </a:schemeClr>
          </a:fillRef>
          <a:effectRef idx="0">
            <a:schemeClr val="accent2">
              <a:tint val="40000"/>
              <a:alpha val="90000"/>
              <a:hueOff val="-6773215"/>
              <a:satOff val="-77386"/>
              <a:lumOff val="-8141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106680" bIns="120015" numCol="1" spcCol="1270" anchor="t" anchorCtr="0">
            <a:noAutofit/>
          </a:bodyPr>
          <a:lstStyle/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B2E4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Architecting and Sizing HyperScale, setting up HyperScale and storage pools</a:t>
            </a:r>
          </a:p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B2E4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Sizing and architecting scenarios practice</a:t>
            </a:r>
            <a:endParaRPr lang="en-US" sz="1200" dirty="0">
              <a:solidFill>
                <a:srgbClr val="0B2E4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B2E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Expert panel Q&amp;A - why Commvault, key differentiators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1F68965-046E-46D2-BA23-737C7D878140}"/>
              </a:ext>
            </a:extLst>
          </p:cNvPr>
          <p:cNvSpPr/>
          <p:nvPr/>
        </p:nvSpPr>
        <p:spPr>
          <a:xfrm>
            <a:off x="6238740" y="662200"/>
            <a:ext cx="1767962" cy="543793"/>
          </a:xfrm>
          <a:custGeom>
            <a:avLst/>
            <a:gdLst>
              <a:gd name="connsiteX0" fmla="*/ 0 w 1767962"/>
              <a:gd name="connsiteY0" fmla="*/ 0 h 543793"/>
              <a:gd name="connsiteX1" fmla="*/ 1767962 w 1767962"/>
              <a:gd name="connsiteY1" fmla="*/ 0 h 543793"/>
              <a:gd name="connsiteX2" fmla="*/ 1767962 w 1767962"/>
              <a:gd name="connsiteY2" fmla="*/ 543793 h 543793"/>
              <a:gd name="connsiteX3" fmla="*/ 0 w 1767962"/>
              <a:gd name="connsiteY3" fmla="*/ 543793 h 543793"/>
              <a:gd name="connsiteX4" fmla="*/ 0 w 1767962"/>
              <a:gd name="connsiteY4" fmla="*/ 0 h 54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543793">
                <a:moveTo>
                  <a:pt x="0" y="0"/>
                </a:moveTo>
                <a:lnTo>
                  <a:pt x="1767962" y="0"/>
                </a:lnTo>
                <a:lnTo>
                  <a:pt x="1767962" y="543793"/>
                </a:lnTo>
                <a:lnTo>
                  <a:pt x="0" y="54379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hueOff val="-5266320"/>
              <a:satOff val="-16723"/>
              <a:lumOff val="-29293"/>
              <a:alphaOff val="0"/>
            </a:schemeClr>
          </a:lnRef>
          <a:fillRef idx="1">
            <a:schemeClr val="accent2">
              <a:hueOff val="-5266320"/>
              <a:satOff val="-16723"/>
              <a:lumOff val="-29293"/>
              <a:alphaOff val="0"/>
            </a:schemeClr>
          </a:fillRef>
          <a:effectRef idx="0">
            <a:schemeClr val="accent2">
              <a:hueOff val="-5266320"/>
              <a:satOff val="-16723"/>
              <a:lumOff val="-2929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60960" rIns="106680" bIns="6096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kern="1200" dirty="0">
                <a:latin typeface="Calibri" panose="020F0502020204030204" pitchFamily="34" charset="0"/>
                <a:cs typeface="Calibri" panose="020F0502020204030204" pitchFamily="34" charset="0"/>
              </a:rPr>
              <a:t>Activate Family of Solutions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B127696-9FBC-4953-8294-1EDBE3D72DCD}"/>
              </a:ext>
            </a:extLst>
          </p:cNvPr>
          <p:cNvSpPr/>
          <p:nvPr/>
        </p:nvSpPr>
        <p:spPr>
          <a:xfrm>
            <a:off x="6238740" y="1205994"/>
            <a:ext cx="1767962" cy="1910737"/>
          </a:xfrm>
          <a:custGeom>
            <a:avLst/>
            <a:gdLst>
              <a:gd name="connsiteX0" fmla="*/ 0 w 1767962"/>
              <a:gd name="connsiteY0" fmla="*/ 0 h 1910737"/>
              <a:gd name="connsiteX1" fmla="*/ 1767962 w 1767962"/>
              <a:gd name="connsiteY1" fmla="*/ 0 h 1910737"/>
              <a:gd name="connsiteX2" fmla="*/ 1767962 w 1767962"/>
              <a:gd name="connsiteY2" fmla="*/ 1910737 h 1910737"/>
              <a:gd name="connsiteX3" fmla="*/ 0 w 1767962"/>
              <a:gd name="connsiteY3" fmla="*/ 1910737 h 1910737"/>
              <a:gd name="connsiteX4" fmla="*/ 0 w 1767962"/>
              <a:gd name="connsiteY4" fmla="*/ 0 h 1910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1910737">
                <a:moveTo>
                  <a:pt x="0" y="0"/>
                </a:moveTo>
                <a:lnTo>
                  <a:pt x="1767962" y="0"/>
                </a:lnTo>
                <a:lnTo>
                  <a:pt x="1767962" y="1910737"/>
                </a:lnTo>
                <a:lnTo>
                  <a:pt x="0" y="19107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-5079911"/>
              <a:satOff val="-58040"/>
              <a:lumOff val="-6106"/>
              <a:alphaOff val="0"/>
            </a:schemeClr>
          </a:lnRef>
          <a:fillRef idx="1">
            <a:schemeClr val="accent2">
              <a:tint val="40000"/>
              <a:alpha val="90000"/>
              <a:hueOff val="-5079911"/>
              <a:satOff val="-58040"/>
              <a:lumOff val="-6106"/>
              <a:alphaOff val="0"/>
            </a:schemeClr>
          </a:fillRef>
          <a:effectRef idx="0">
            <a:schemeClr val="accent2">
              <a:tint val="40000"/>
              <a:alpha val="90000"/>
              <a:hueOff val="-5079911"/>
              <a:satOff val="-58040"/>
              <a:lumOff val="-6106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106680" bIns="120015" numCol="1" spcCol="1270" anchor="t" anchorCtr="0">
            <a:noAutofit/>
          </a:bodyPr>
          <a:lstStyle/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B2E4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Size and architect Activate solutions with File storage optimization </a:t>
            </a:r>
          </a:p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B2E4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Hands-on exercises with sizing calculator and multiple scenarios</a:t>
            </a:r>
            <a:endParaRPr lang="en-US" sz="1200" dirty="0">
              <a:solidFill>
                <a:srgbClr val="0B2E4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B2E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POC best practices</a:t>
            </a:r>
            <a:endParaRPr lang="en-US" sz="2000" dirty="0">
              <a:solidFill>
                <a:srgbClr val="0B2E4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E0A2C7A-168D-42FE-9B13-EF6A85CC32F8}"/>
              </a:ext>
            </a:extLst>
          </p:cNvPr>
          <p:cNvSpPr/>
          <p:nvPr/>
        </p:nvSpPr>
        <p:spPr>
          <a:xfrm>
            <a:off x="2188801" y="652474"/>
            <a:ext cx="1767962" cy="543793"/>
          </a:xfrm>
          <a:custGeom>
            <a:avLst/>
            <a:gdLst>
              <a:gd name="connsiteX0" fmla="*/ 0 w 1767962"/>
              <a:gd name="connsiteY0" fmla="*/ 0 h 543793"/>
              <a:gd name="connsiteX1" fmla="*/ 1767962 w 1767962"/>
              <a:gd name="connsiteY1" fmla="*/ 0 h 543793"/>
              <a:gd name="connsiteX2" fmla="*/ 1767962 w 1767962"/>
              <a:gd name="connsiteY2" fmla="*/ 543793 h 543793"/>
              <a:gd name="connsiteX3" fmla="*/ 0 w 1767962"/>
              <a:gd name="connsiteY3" fmla="*/ 543793 h 543793"/>
              <a:gd name="connsiteX4" fmla="*/ 0 w 1767962"/>
              <a:gd name="connsiteY4" fmla="*/ 0 h 54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543793">
                <a:moveTo>
                  <a:pt x="0" y="0"/>
                </a:moveTo>
                <a:lnTo>
                  <a:pt x="1767962" y="0"/>
                </a:lnTo>
                <a:lnTo>
                  <a:pt x="1767962" y="543793"/>
                </a:lnTo>
                <a:lnTo>
                  <a:pt x="0" y="54379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hueOff val="-1755440"/>
              <a:satOff val="-5574"/>
              <a:lumOff val="-9764"/>
              <a:alphaOff val="0"/>
            </a:schemeClr>
          </a:lnRef>
          <a:fillRef idx="1">
            <a:schemeClr val="accent2">
              <a:hueOff val="-1755440"/>
              <a:satOff val="-5574"/>
              <a:lumOff val="-9764"/>
              <a:alphaOff val="0"/>
            </a:schemeClr>
          </a:fillRef>
          <a:effectRef idx="0">
            <a:schemeClr val="accent2">
              <a:hueOff val="-1755440"/>
              <a:satOff val="-5574"/>
              <a:lumOff val="-976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60960" rIns="106680" bIns="6096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Architect and Sizing</a:t>
            </a:r>
            <a:endParaRPr lang="en-US" sz="1500" kern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A3F1CA1-96D8-4875-BCDE-8503F53C7166}"/>
              </a:ext>
            </a:extLst>
          </p:cNvPr>
          <p:cNvSpPr/>
          <p:nvPr/>
        </p:nvSpPr>
        <p:spPr>
          <a:xfrm>
            <a:off x="2188801" y="1196268"/>
            <a:ext cx="1767962" cy="1910737"/>
          </a:xfrm>
          <a:custGeom>
            <a:avLst/>
            <a:gdLst>
              <a:gd name="connsiteX0" fmla="*/ 0 w 1767962"/>
              <a:gd name="connsiteY0" fmla="*/ 0 h 1910737"/>
              <a:gd name="connsiteX1" fmla="*/ 1767962 w 1767962"/>
              <a:gd name="connsiteY1" fmla="*/ 0 h 1910737"/>
              <a:gd name="connsiteX2" fmla="*/ 1767962 w 1767962"/>
              <a:gd name="connsiteY2" fmla="*/ 1910737 h 1910737"/>
              <a:gd name="connsiteX3" fmla="*/ 0 w 1767962"/>
              <a:gd name="connsiteY3" fmla="*/ 1910737 h 1910737"/>
              <a:gd name="connsiteX4" fmla="*/ 0 w 1767962"/>
              <a:gd name="connsiteY4" fmla="*/ 0 h 1910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1910737">
                <a:moveTo>
                  <a:pt x="0" y="0"/>
                </a:moveTo>
                <a:lnTo>
                  <a:pt x="1767962" y="0"/>
                </a:lnTo>
                <a:lnTo>
                  <a:pt x="1767962" y="1910737"/>
                </a:lnTo>
                <a:lnTo>
                  <a:pt x="0" y="19107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-1693304"/>
              <a:satOff val="-19347"/>
              <a:lumOff val="-2035"/>
              <a:alphaOff val="0"/>
            </a:schemeClr>
          </a:lnRef>
          <a:fillRef idx="1">
            <a:schemeClr val="accent2">
              <a:tint val="40000"/>
              <a:alpha val="90000"/>
              <a:hueOff val="-1693304"/>
              <a:satOff val="-19347"/>
              <a:lumOff val="-2035"/>
              <a:alphaOff val="0"/>
            </a:schemeClr>
          </a:fillRef>
          <a:effectRef idx="0">
            <a:schemeClr val="accent2">
              <a:tint val="40000"/>
              <a:alpha val="90000"/>
              <a:hueOff val="-1693304"/>
              <a:satOff val="-19347"/>
              <a:lumOff val="-2035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106680" bIns="120015" numCol="1" spcCol="1270" anchor="t" anchorCtr="0">
            <a:noAutofit/>
          </a:bodyPr>
          <a:lstStyle/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B2E4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Build a high-level architecture to meet the customer requirements</a:t>
            </a:r>
          </a:p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B2E4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Exercise to create an architecture diagram to represent your solution based on use case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19BA3D5-AD7E-4C92-9668-13FE4C120CCC}"/>
              </a:ext>
            </a:extLst>
          </p:cNvPr>
          <p:cNvSpPr/>
          <p:nvPr/>
        </p:nvSpPr>
        <p:spPr>
          <a:xfrm>
            <a:off x="192308" y="635776"/>
            <a:ext cx="1767962" cy="543793"/>
          </a:xfrm>
          <a:custGeom>
            <a:avLst/>
            <a:gdLst>
              <a:gd name="connsiteX0" fmla="*/ 0 w 1767962"/>
              <a:gd name="connsiteY0" fmla="*/ 0 h 543793"/>
              <a:gd name="connsiteX1" fmla="*/ 1767962 w 1767962"/>
              <a:gd name="connsiteY1" fmla="*/ 0 h 543793"/>
              <a:gd name="connsiteX2" fmla="*/ 1767962 w 1767962"/>
              <a:gd name="connsiteY2" fmla="*/ 543793 h 543793"/>
              <a:gd name="connsiteX3" fmla="*/ 0 w 1767962"/>
              <a:gd name="connsiteY3" fmla="*/ 543793 h 543793"/>
              <a:gd name="connsiteX4" fmla="*/ 0 w 1767962"/>
              <a:gd name="connsiteY4" fmla="*/ 0 h 54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543793">
                <a:moveTo>
                  <a:pt x="0" y="0"/>
                </a:moveTo>
                <a:lnTo>
                  <a:pt x="1767962" y="0"/>
                </a:lnTo>
                <a:lnTo>
                  <a:pt x="1767962" y="543793"/>
                </a:lnTo>
                <a:lnTo>
                  <a:pt x="0" y="54379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60960" rIns="106680" bIns="6096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>
                <a:latin typeface="Arial" panose="020B0604020202020204" pitchFamily="34" charset="0"/>
                <a:cs typeface="Arial" panose="020B0604020202020204" pitchFamily="34" charset="0"/>
              </a:rPr>
              <a:t>SE Discovery- Brilliant in the basics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06E3B5D-F844-42A8-95E5-F5A14C4B2BD7}"/>
              </a:ext>
            </a:extLst>
          </p:cNvPr>
          <p:cNvSpPr/>
          <p:nvPr/>
        </p:nvSpPr>
        <p:spPr>
          <a:xfrm>
            <a:off x="192308" y="1179570"/>
            <a:ext cx="1767962" cy="1976459"/>
          </a:xfrm>
          <a:custGeom>
            <a:avLst/>
            <a:gdLst>
              <a:gd name="connsiteX0" fmla="*/ 0 w 1767962"/>
              <a:gd name="connsiteY0" fmla="*/ 0 h 1910737"/>
              <a:gd name="connsiteX1" fmla="*/ 1767962 w 1767962"/>
              <a:gd name="connsiteY1" fmla="*/ 0 h 1910737"/>
              <a:gd name="connsiteX2" fmla="*/ 1767962 w 1767962"/>
              <a:gd name="connsiteY2" fmla="*/ 1910737 h 1910737"/>
              <a:gd name="connsiteX3" fmla="*/ 0 w 1767962"/>
              <a:gd name="connsiteY3" fmla="*/ 1910737 h 1910737"/>
              <a:gd name="connsiteX4" fmla="*/ 0 w 1767962"/>
              <a:gd name="connsiteY4" fmla="*/ 0 h 1910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1910737">
                <a:moveTo>
                  <a:pt x="0" y="0"/>
                </a:moveTo>
                <a:lnTo>
                  <a:pt x="1767962" y="0"/>
                </a:lnTo>
                <a:lnTo>
                  <a:pt x="1767962" y="1910737"/>
                </a:lnTo>
                <a:lnTo>
                  <a:pt x="0" y="19107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106680" bIns="120015" numCol="1" spcCol="1270" anchor="t" anchorCtr="0">
            <a:noAutofit/>
          </a:bodyPr>
          <a:lstStyle/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B2E4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Introduction to 7 Guided Principles &amp; Data Readiness message</a:t>
            </a:r>
          </a:p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B2E4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How to use a systematic approach to the SE Discovery Process, the do’s and don’ts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7838E28-6943-420F-81A2-BE52757AB587}"/>
              </a:ext>
            </a:extLst>
          </p:cNvPr>
          <p:cNvSpPr/>
          <p:nvPr/>
        </p:nvSpPr>
        <p:spPr>
          <a:xfrm>
            <a:off x="2188802" y="652474"/>
            <a:ext cx="1767962" cy="543793"/>
          </a:xfrm>
          <a:custGeom>
            <a:avLst/>
            <a:gdLst>
              <a:gd name="connsiteX0" fmla="*/ 0 w 1767962"/>
              <a:gd name="connsiteY0" fmla="*/ 0 h 543793"/>
              <a:gd name="connsiteX1" fmla="*/ 1767962 w 1767962"/>
              <a:gd name="connsiteY1" fmla="*/ 0 h 543793"/>
              <a:gd name="connsiteX2" fmla="*/ 1767962 w 1767962"/>
              <a:gd name="connsiteY2" fmla="*/ 543793 h 543793"/>
              <a:gd name="connsiteX3" fmla="*/ 0 w 1767962"/>
              <a:gd name="connsiteY3" fmla="*/ 543793 h 543793"/>
              <a:gd name="connsiteX4" fmla="*/ 0 w 1767962"/>
              <a:gd name="connsiteY4" fmla="*/ 0 h 54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543793">
                <a:moveTo>
                  <a:pt x="0" y="0"/>
                </a:moveTo>
                <a:lnTo>
                  <a:pt x="1767962" y="0"/>
                </a:lnTo>
                <a:lnTo>
                  <a:pt x="1767962" y="543793"/>
                </a:lnTo>
                <a:lnTo>
                  <a:pt x="0" y="54379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hueOff val="-1755440"/>
              <a:satOff val="-5574"/>
              <a:lumOff val="-9764"/>
              <a:alphaOff val="0"/>
            </a:schemeClr>
          </a:lnRef>
          <a:fillRef idx="1">
            <a:schemeClr val="accent2">
              <a:hueOff val="-1755440"/>
              <a:satOff val="-5574"/>
              <a:lumOff val="-9764"/>
              <a:alphaOff val="0"/>
            </a:schemeClr>
          </a:fillRef>
          <a:effectRef idx="0">
            <a:schemeClr val="accent2">
              <a:hueOff val="-1755440"/>
              <a:satOff val="-5574"/>
              <a:lumOff val="-976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60960" rIns="106680" bIns="6096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Architect and Sizing</a:t>
            </a:r>
            <a:endParaRPr lang="en-US" sz="1500" kern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9A45C40-5C3D-4635-A4F5-478A10B00D3E}"/>
              </a:ext>
            </a:extLst>
          </p:cNvPr>
          <p:cNvSpPr/>
          <p:nvPr/>
        </p:nvSpPr>
        <p:spPr>
          <a:xfrm>
            <a:off x="10250711" y="652474"/>
            <a:ext cx="1767962" cy="543793"/>
          </a:xfrm>
          <a:custGeom>
            <a:avLst/>
            <a:gdLst>
              <a:gd name="connsiteX0" fmla="*/ 0 w 1767962"/>
              <a:gd name="connsiteY0" fmla="*/ 0 h 543793"/>
              <a:gd name="connsiteX1" fmla="*/ 1767962 w 1767962"/>
              <a:gd name="connsiteY1" fmla="*/ 0 h 543793"/>
              <a:gd name="connsiteX2" fmla="*/ 1767962 w 1767962"/>
              <a:gd name="connsiteY2" fmla="*/ 543793 h 543793"/>
              <a:gd name="connsiteX3" fmla="*/ 0 w 1767962"/>
              <a:gd name="connsiteY3" fmla="*/ 543793 h 543793"/>
              <a:gd name="connsiteX4" fmla="*/ 0 w 1767962"/>
              <a:gd name="connsiteY4" fmla="*/ 0 h 54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543793">
                <a:moveTo>
                  <a:pt x="0" y="0"/>
                </a:moveTo>
                <a:lnTo>
                  <a:pt x="1767962" y="0"/>
                </a:lnTo>
                <a:lnTo>
                  <a:pt x="1767962" y="543793"/>
                </a:lnTo>
                <a:lnTo>
                  <a:pt x="0" y="54379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hueOff val="-8777199"/>
              <a:satOff val="-27871"/>
              <a:lumOff val="-48821"/>
              <a:alphaOff val="0"/>
            </a:schemeClr>
          </a:lnRef>
          <a:fillRef idx="1">
            <a:schemeClr val="accent2">
              <a:hueOff val="-8777199"/>
              <a:satOff val="-27871"/>
              <a:lumOff val="-48821"/>
              <a:alphaOff val="0"/>
            </a:schemeClr>
          </a:fillRef>
          <a:effectRef idx="0">
            <a:schemeClr val="accent2">
              <a:hueOff val="-8777199"/>
              <a:satOff val="-27871"/>
              <a:lumOff val="-4882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60960" rIns="106680" bIns="6096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kern="1200" dirty="0">
                <a:latin typeface="Calibri" panose="020F0502020204030204" pitchFamily="34" charset="0"/>
                <a:cs typeface="Calibri" panose="020F0502020204030204" pitchFamily="34" charset="0"/>
              </a:rPr>
              <a:t>DR Solutions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1092894-E6BF-4B0B-9F96-B3C008A5BE34}"/>
              </a:ext>
            </a:extLst>
          </p:cNvPr>
          <p:cNvSpPr/>
          <p:nvPr/>
        </p:nvSpPr>
        <p:spPr>
          <a:xfrm>
            <a:off x="10250711" y="1196268"/>
            <a:ext cx="1767962" cy="1910737"/>
          </a:xfrm>
          <a:custGeom>
            <a:avLst/>
            <a:gdLst>
              <a:gd name="connsiteX0" fmla="*/ 0 w 1767962"/>
              <a:gd name="connsiteY0" fmla="*/ 0 h 1910737"/>
              <a:gd name="connsiteX1" fmla="*/ 1767962 w 1767962"/>
              <a:gd name="connsiteY1" fmla="*/ 0 h 1910737"/>
              <a:gd name="connsiteX2" fmla="*/ 1767962 w 1767962"/>
              <a:gd name="connsiteY2" fmla="*/ 1910737 h 1910737"/>
              <a:gd name="connsiteX3" fmla="*/ 0 w 1767962"/>
              <a:gd name="connsiteY3" fmla="*/ 1910737 h 1910737"/>
              <a:gd name="connsiteX4" fmla="*/ 0 w 1767962"/>
              <a:gd name="connsiteY4" fmla="*/ 0 h 1910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1910737">
                <a:moveTo>
                  <a:pt x="0" y="0"/>
                </a:moveTo>
                <a:lnTo>
                  <a:pt x="1767962" y="0"/>
                </a:lnTo>
                <a:lnTo>
                  <a:pt x="1767962" y="1910737"/>
                </a:lnTo>
                <a:lnTo>
                  <a:pt x="0" y="19107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-8466519"/>
              <a:satOff val="-96733"/>
              <a:lumOff val="-10176"/>
              <a:alphaOff val="0"/>
            </a:schemeClr>
          </a:lnRef>
          <a:fillRef idx="1">
            <a:schemeClr val="accent2">
              <a:tint val="40000"/>
              <a:alpha val="90000"/>
              <a:hueOff val="-8466519"/>
              <a:satOff val="-96733"/>
              <a:lumOff val="-10176"/>
              <a:alphaOff val="0"/>
            </a:schemeClr>
          </a:fillRef>
          <a:effectRef idx="0">
            <a:schemeClr val="accent2">
              <a:tint val="40000"/>
              <a:alpha val="90000"/>
              <a:hueOff val="-8466519"/>
              <a:satOff val="-96733"/>
              <a:lumOff val="-10176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106680" bIns="120015" numCol="1" spcCol="1270" anchor="t" anchorCtr="0">
            <a:noAutofit/>
          </a:bodyPr>
          <a:lstStyle/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B2E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 DR capabilities </a:t>
            </a:r>
          </a:p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B2E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RPO/RTO solution design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92" y="58834"/>
            <a:ext cx="10058400" cy="576942"/>
          </a:xfrm>
        </p:spPr>
        <p:txBody>
          <a:bodyPr/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Core SE Breakout Topics – for Review &amp; Prioritization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444FF3-C1BA-4AA2-8E34-41A703A1F9A1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DDE5ED"/>
                </a:solidFill>
                <a:effectLst/>
                <a:uLnTx/>
                <a:uFillTx/>
                <a:latin typeface="Arial" panose="020B0604020202020204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DE5ED"/>
              </a:solidFill>
              <a:effectLst/>
              <a:uLnTx/>
              <a:uFillTx/>
              <a:latin typeface="Arial" panose="020B060402020202020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25200" y="58834"/>
            <a:ext cx="990108" cy="57694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D49B310-F75F-4D8B-80C0-C29486E690E7}"/>
              </a:ext>
            </a:extLst>
          </p:cNvPr>
          <p:cNvSpPr/>
          <p:nvPr/>
        </p:nvSpPr>
        <p:spPr>
          <a:xfrm>
            <a:off x="173327" y="603249"/>
            <a:ext cx="11941981" cy="2539907"/>
          </a:xfrm>
          <a:prstGeom prst="rect">
            <a:avLst/>
          </a:prstGeom>
          <a:solidFill>
            <a:schemeClr val="tx1">
              <a:lumMod val="50000"/>
              <a:lumOff val="50000"/>
              <a:alpha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 err="1">
              <a:solidFill>
                <a:schemeClr val="bg1"/>
              </a:solidFill>
            </a:endParaRP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588B946B-6D3A-4326-AE56-1BC645A495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998860"/>
              </p:ext>
            </p:extLst>
          </p:nvPr>
        </p:nvGraphicFramePr>
        <p:xfrm>
          <a:off x="76692" y="3192380"/>
          <a:ext cx="12038616" cy="360678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139712">
                  <a:extLst>
                    <a:ext uri="{9D8B030D-6E8A-4147-A177-3AD203B41FA5}">
                      <a16:colId xmlns:a16="http://schemas.microsoft.com/office/drawing/2014/main" val="934858378"/>
                    </a:ext>
                  </a:extLst>
                </a:gridCol>
                <a:gridCol w="889233">
                  <a:extLst>
                    <a:ext uri="{9D8B030D-6E8A-4147-A177-3AD203B41FA5}">
                      <a16:colId xmlns:a16="http://schemas.microsoft.com/office/drawing/2014/main" val="2309220511"/>
                    </a:ext>
                  </a:extLst>
                </a:gridCol>
                <a:gridCol w="3729853">
                  <a:extLst>
                    <a:ext uri="{9D8B030D-6E8A-4147-A177-3AD203B41FA5}">
                      <a16:colId xmlns:a16="http://schemas.microsoft.com/office/drawing/2014/main" val="2670221248"/>
                    </a:ext>
                  </a:extLst>
                </a:gridCol>
                <a:gridCol w="2539801">
                  <a:extLst>
                    <a:ext uri="{9D8B030D-6E8A-4147-A177-3AD203B41FA5}">
                      <a16:colId xmlns:a16="http://schemas.microsoft.com/office/drawing/2014/main" val="705562537"/>
                    </a:ext>
                  </a:extLst>
                </a:gridCol>
                <a:gridCol w="2538944">
                  <a:extLst>
                    <a:ext uri="{9D8B030D-6E8A-4147-A177-3AD203B41FA5}">
                      <a16:colId xmlns:a16="http://schemas.microsoft.com/office/drawing/2014/main" val="144727964"/>
                    </a:ext>
                  </a:extLst>
                </a:gridCol>
                <a:gridCol w="1201073">
                  <a:extLst>
                    <a:ext uri="{9D8B030D-6E8A-4147-A177-3AD203B41FA5}">
                      <a16:colId xmlns:a16="http://schemas.microsoft.com/office/drawing/2014/main" val="2032568468"/>
                    </a:ext>
                  </a:extLst>
                </a:gridCol>
              </a:tblGrid>
              <a:tr h="67438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Protect from ransomware</a:t>
                      </a:r>
                    </a:p>
                  </a:txBody>
                  <a:tcPr anchor="ctr">
                    <a:solidFill>
                      <a:srgbClr val="FF49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</a:t>
                      </a:r>
                    </a:p>
                  </a:txBody>
                  <a:tcPr anchor="ctr">
                    <a:solidFill>
                      <a:srgbClr val="FF49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Format</a:t>
                      </a:r>
                    </a:p>
                  </a:txBody>
                  <a:tcPr anchor="ctr">
                    <a:solidFill>
                      <a:srgbClr val="FF49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</a:t>
                      </a:r>
                    </a:p>
                  </a:txBody>
                  <a:tcPr anchor="ctr">
                    <a:solidFill>
                      <a:srgbClr val="FF49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Objectives</a:t>
                      </a:r>
                    </a:p>
                  </a:txBody>
                  <a:tcPr anchor="ctr">
                    <a:solidFill>
                      <a:srgbClr val="FF49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Presenter / Content Owner</a:t>
                      </a:r>
                    </a:p>
                  </a:txBody>
                  <a:tcPr anchor="ctr">
                    <a:solidFill>
                      <a:srgbClr val="FF49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777002"/>
                  </a:ext>
                </a:extLst>
              </a:tr>
              <a:tr h="97746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Pre-work</a:t>
                      </a:r>
                    </a:p>
                  </a:txBody>
                  <a:tcPr anchor="ctr">
                    <a:solidFill>
                      <a:srgbClr val="0B39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 Min</a:t>
                      </a:r>
                    </a:p>
                  </a:txBody>
                  <a:tcPr anchor="ctr">
                    <a:solidFill>
                      <a:srgbClr val="FFCF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Video Case Study</a:t>
                      </a:r>
                    </a:p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eLearning to include :New things coming down the pike, pain points, problem areas, competitive positioning, air gapped configuration, built in ransomware protection</a:t>
                      </a:r>
                    </a:p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Pre-reading - Competitive Battle Cards</a:t>
                      </a:r>
                    </a:p>
                  </a:txBody>
                  <a:tcPr anchor="ctr">
                    <a:solidFill>
                      <a:srgbClr val="FFCFD4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 of Colorado Ransomware with zero data loss, Battle Cards</a:t>
                      </a:r>
                    </a:p>
                  </a:txBody>
                  <a:tcPr anchor="ctr">
                    <a:solidFill>
                      <a:srgbClr val="FFCFD4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Importance of data protection and always ready</a:t>
                      </a:r>
                    </a:p>
                  </a:txBody>
                  <a:tcPr anchor="ctr">
                    <a:solidFill>
                      <a:srgbClr val="FFCF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David Cunningham, Michael Fasulo</a:t>
                      </a:r>
                    </a:p>
                  </a:txBody>
                  <a:tcPr anchor="ctr">
                    <a:solidFill>
                      <a:srgbClr val="FFCF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997539"/>
                  </a:ext>
                </a:extLst>
              </a:tr>
              <a:tr h="11537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Ready</a:t>
                      </a:r>
                    </a:p>
                  </a:txBody>
                  <a:tcPr anchor="ctr">
                    <a:solidFill>
                      <a:srgbClr val="0B39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115 Min</a:t>
                      </a:r>
                    </a:p>
                  </a:txBody>
                  <a:tcPr anchor="ctr">
                    <a:solidFill>
                      <a:srgbClr val="FFE9EB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Introducing key concepts, and hands-on exercise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Guided by app, walk through using  (w/Captivate) emulating interface: topic areas health assessment dashboard, airgap configuration, full ransomware attack demonstrating protection capabilities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Competitive pitch review and construction</a:t>
                      </a:r>
                    </a:p>
                  </a:txBody>
                  <a:tcPr anchor="ctr">
                    <a:solidFill>
                      <a:srgbClr val="FFE9EB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Presentation, captivate simulation, competitive position information</a:t>
                      </a:r>
                    </a:p>
                  </a:txBody>
                  <a:tcPr anchor="ctr">
                    <a:solidFill>
                      <a:srgbClr val="FFE9EB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Able to tell the Commvault Complete security/ransomware story and defend against competitor traps</a:t>
                      </a:r>
                    </a:p>
                  </a:txBody>
                  <a:tcPr anchor="ctr">
                    <a:solidFill>
                      <a:srgbClr val="FFE9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David Cunningham</a:t>
                      </a:r>
                      <a:endParaRPr lang="en-US" sz="11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187541"/>
                  </a:ext>
                </a:extLst>
              </a:tr>
              <a:tr h="80120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Takeaways / Validation</a:t>
                      </a:r>
                    </a:p>
                  </a:txBody>
                  <a:tcPr anchor="ctr">
                    <a:solidFill>
                      <a:srgbClr val="0B39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 anchor="ctr">
                    <a:solidFill>
                      <a:srgbClr val="FFCFD4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Hand-out ‘cheat sheet’ of security/ransomware capabilities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Competitive Pitch outline</a:t>
                      </a:r>
                    </a:p>
                  </a:txBody>
                  <a:tcPr anchor="ctr">
                    <a:solidFill>
                      <a:srgbClr val="FFCF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Security features &amp; key points</a:t>
                      </a:r>
                    </a:p>
                  </a:txBody>
                  <a:tcPr anchor="ctr">
                    <a:solidFill>
                      <a:srgbClr val="FFCFD4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Able to tell the Commvault Complete security/ransomware story and defend against competitor traps</a:t>
                      </a:r>
                    </a:p>
                  </a:txBody>
                  <a:tcPr anchor="ctr">
                    <a:solidFill>
                      <a:srgbClr val="FFCF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David Cunningham </a:t>
                      </a:r>
                    </a:p>
                  </a:txBody>
                  <a:tcPr anchor="ctr">
                    <a:solidFill>
                      <a:srgbClr val="FFCF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042982"/>
                  </a:ext>
                </a:extLst>
              </a:tr>
            </a:tbl>
          </a:graphicData>
        </a:graphic>
      </p:graphicFrame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7F18B7E-9184-4AEA-B85C-59C151A7F350}"/>
              </a:ext>
            </a:extLst>
          </p:cNvPr>
          <p:cNvSpPr/>
          <p:nvPr/>
        </p:nvSpPr>
        <p:spPr>
          <a:xfrm>
            <a:off x="4204279" y="652474"/>
            <a:ext cx="1767962" cy="543793"/>
          </a:xfrm>
          <a:custGeom>
            <a:avLst/>
            <a:gdLst>
              <a:gd name="connsiteX0" fmla="*/ 0 w 1767962"/>
              <a:gd name="connsiteY0" fmla="*/ 0 h 543793"/>
              <a:gd name="connsiteX1" fmla="*/ 1767962 w 1767962"/>
              <a:gd name="connsiteY1" fmla="*/ 0 h 543793"/>
              <a:gd name="connsiteX2" fmla="*/ 1767962 w 1767962"/>
              <a:gd name="connsiteY2" fmla="*/ 543793 h 543793"/>
              <a:gd name="connsiteX3" fmla="*/ 0 w 1767962"/>
              <a:gd name="connsiteY3" fmla="*/ 543793 h 543793"/>
              <a:gd name="connsiteX4" fmla="*/ 0 w 1767962"/>
              <a:gd name="connsiteY4" fmla="*/ 0 h 54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543793">
                <a:moveTo>
                  <a:pt x="0" y="0"/>
                </a:moveTo>
                <a:lnTo>
                  <a:pt x="1767962" y="0"/>
                </a:lnTo>
                <a:lnTo>
                  <a:pt x="1767962" y="543793"/>
                </a:lnTo>
                <a:lnTo>
                  <a:pt x="0" y="54379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hueOff val="-3510880"/>
              <a:satOff val="-11148"/>
              <a:lumOff val="-19528"/>
              <a:alphaOff val="0"/>
            </a:schemeClr>
          </a:lnRef>
          <a:fillRef idx="1">
            <a:schemeClr val="accent2">
              <a:hueOff val="-3510880"/>
              <a:satOff val="-11148"/>
              <a:lumOff val="-19528"/>
              <a:alphaOff val="0"/>
            </a:schemeClr>
          </a:fillRef>
          <a:effectRef idx="0">
            <a:schemeClr val="accent2">
              <a:hueOff val="-3510880"/>
              <a:satOff val="-11148"/>
              <a:lumOff val="-195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60960" rIns="106680" bIns="6096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Ransomware Ready</a:t>
            </a:r>
            <a:endParaRPr lang="en-US" sz="1500" kern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53AB40A-09AB-4EFE-9C6F-FA1ED20ED38F}"/>
              </a:ext>
            </a:extLst>
          </p:cNvPr>
          <p:cNvSpPr/>
          <p:nvPr/>
        </p:nvSpPr>
        <p:spPr>
          <a:xfrm>
            <a:off x="4204279" y="1196268"/>
            <a:ext cx="1767962" cy="1910737"/>
          </a:xfrm>
          <a:custGeom>
            <a:avLst/>
            <a:gdLst>
              <a:gd name="connsiteX0" fmla="*/ 0 w 1767962"/>
              <a:gd name="connsiteY0" fmla="*/ 0 h 1910737"/>
              <a:gd name="connsiteX1" fmla="*/ 1767962 w 1767962"/>
              <a:gd name="connsiteY1" fmla="*/ 0 h 1910737"/>
              <a:gd name="connsiteX2" fmla="*/ 1767962 w 1767962"/>
              <a:gd name="connsiteY2" fmla="*/ 1910737 h 1910737"/>
              <a:gd name="connsiteX3" fmla="*/ 0 w 1767962"/>
              <a:gd name="connsiteY3" fmla="*/ 1910737 h 1910737"/>
              <a:gd name="connsiteX4" fmla="*/ 0 w 1767962"/>
              <a:gd name="connsiteY4" fmla="*/ 0 h 1910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1910737">
                <a:moveTo>
                  <a:pt x="0" y="0"/>
                </a:moveTo>
                <a:lnTo>
                  <a:pt x="1767962" y="0"/>
                </a:lnTo>
                <a:lnTo>
                  <a:pt x="1767962" y="1910737"/>
                </a:lnTo>
                <a:lnTo>
                  <a:pt x="0" y="19107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-3386608"/>
              <a:satOff val="-38693"/>
              <a:lumOff val="-4070"/>
              <a:alphaOff val="0"/>
            </a:schemeClr>
          </a:lnRef>
          <a:fillRef idx="1">
            <a:schemeClr val="accent2">
              <a:tint val="40000"/>
              <a:alpha val="90000"/>
              <a:hueOff val="-3386608"/>
              <a:satOff val="-38693"/>
              <a:lumOff val="-4070"/>
              <a:alphaOff val="0"/>
            </a:schemeClr>
          </a:fillRef>
          <a:effectRef idx="0">
            <a:schemeClr val="accent2">
              <a:tint val="40000"/>
              <a:alpha val="90000"/>
              <a:hueOff val="-3386608"/>
              <a:satOff val="-38693"/>
              <a:lumOff val="-407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106680" bIns="120015" numCol="1" spcCol="1270" anchor="t" anchorCtr="0">
            <a:noAutofit/>
          </a:bodyPr>
          <a:lstStyle/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B2E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>
                <a:solidFill>
                  <a:srgbClr val="0B2E4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Ransomware technical deep dive</a:t>
            </a:r>
          </a:p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B2E4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Hands-on training with health assessment dashboard, and airgap configuration</a:t>
            </a:r>
          </a:p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B2E4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Competitive positioning</a:t>
            </a:r>
          </a:p>
        </p:txBody>
      </p:sp>
    </p:spTree>
    <p:extLst>
      <p:ext uri="{BB962C8B-B14F-4D97-AF65-F5344CB8AC3E}">
        <p14:creationId xmlns:p14="http://schemas.microsoft.com/office/powerpoint/2010/main" val="83560298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4D4D653-A385-42F4-B982-62D12EAC922A}"/>
              </a:ext>
            </a:extLst>
          </p:cNvPr>
          <p:cNvSpPr/>
          <p:nvPr/>
        </p:nvSpPr>
        <p:spPr>
          <a:xfrm>
            <a:off x="8235234" y="652474"/>
            <a:ext cx="1767962" cy="543793"/>
          </a:xfrm>
          <a:custGeom>
            <a:avLst/>
            <a:gdLst>
              <a:gd name="connsiteX0" fmla="*/ 0 w 1767962"/>
              <a:gd name="connsiteY0" fmla="*/ 0 h 543793"/>
              <a:gd name="connsiteX1" fmla="*/ 1767962 w 1767962"/>
              <a:gd name="connsiteY1" fmla="*/ 0 h 543793"/>
              <a:gd name="connsiteX2" fmla="*/ 1767962 w 1767962"/>
              <a:gd name="connsiteY2" fmla="*/ 543793 h 543793"/>
              <a:gd name="connsiteX3" fmla="*/ 0 w 1767962"/>
              <a:gd name="connsiteY3" fmla="*/ 543793 h 543793"/>
              <a:gd name="connsiteX4" fmla="*/ 0 w 1767962"/>
              <a:gd name="connsiteY4" fmla="*/ 0 h 54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543793">
                <a:moveTo>
                  <a:pt x="0" y="0"/>
                </a:moveTo>
                <a:lnTo>
                  <a:pt x="1767962" y="0"/>
                </a:lnTo>
                <a:lnTo>
                  <a:pt x="1767962" y="543793"/>
                </a:lnTo>
                <a:lnTo>
                  <a:pt x="0" y="54379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hueOff val="-7021759"/>
              <a:satOff val="-22297"/>
              <a:lumOff val="-39057"/>
              <a:alphaOff val="0"/>
            </a:schemeClr>
          </a:lnRef>
          <a:fillRef idx="1">
            <a:schemeClr val="accent2">
              <a:hueOff val="-7021759"/>
              <a:satOff val="-22297"/>
              <a:lumOff val="-39057"/>
              <a:alphaOff val="0"/>
            </a:schemeClr>
          </a:fillRef>
          <a:effectRef idx="0">
            <a:schemeClr val="accent2">
              <a:hueOff val="-7021759"/>
              <a:satOff val="-22297"/>
              <a:lumOff val="-3905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60960" rIns="106680" bIns="6096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Calibri" panose="020F0502020204030204" pitchFamily="34" charset="0"/>
                <a:cs typeface="Calibri" panose="020F0502020204030204" pitchFamily="34" charset="0"/>
              </a:rPr>
              <a:t>Hyperscale - ASP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075ACD6-7805-4685-98DC-F5AD9BBEC678}"/>
              </a:ext>
            </a:extLst>
          </p:cNvPr>
          <p:cNvSpPr/>
          <p:nvPr/>
        </p:nvSpPr>
        <p:spPr>
          <a:xfrm>
            <a:off x="8235234" y="1196268"/>
            <a:ext cx="1767962" cy="1910737"/>
          </a:xfrm>
          <a:custGeom>
            <a:avLst/>
            <a:gdLst>
              <a:gd name="connsiteX0" fmla="*/ 0 w 1767962"/>
              <a:gd name="connsiteY0" fmla="*/ 0 h 1910737"/>
              <a:gd name="connsiteX1" fmla="*/ 1767962 w 1767962"/>
              <a:gd name="connsiteY1" fmla="*/ 0 h 1910737"/>
              <a:gd name="connsiteX2" fmla="*/ 1767962 w 1767962"/>
              <a:gd name="connsiteY2" fmla="*/ 1910737 h 1910737"/>
              <a:gd name="connsiteX3" fmla="*/ 0 w 1767962"/>
              <a:gd name="connsiteY3" fmla="*/ 1910737 h 1910737"/>
              <a:gd name="connsiteX4" fmla="*/ 0 w 1767962"/>
              <a:gd name="connsiteY4" fmla="*/ 0 h 1910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1910737">
                <a:moveTo>
                  <a:pt x="0" y="0"/>
                </a:moveTo>
                <a:lnTo>
                  <a:pt x="1767962" y="0"/>
                </a:lnTo>
                <a:lnTo>
                  <a:pt x="1767962" y="1910737"/>
                </a:lnTo>
                <a:lnTo>
                  <a:pt x="0" y="19107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-6773215"/>
              <a:satOff val="-77386"/>
              <a:lumOff val="-8141"/>
              <a:alphaOff val="0"/>
            </a:schemeClr>
          </a:lnRef>
          <a:fillRef idx="1">
            <a:schemeClr val="accent2">
              <a:tint val="40000"/>
              <a:alpha val="90000"/>
              <a:hueOff val="-6773215"/>
              <a:satOff val="-77386"/>
              <a:lumOff val="-8141"/>
              <a:alphaOff val="0"/>
            </a:schemeClr>
          </a:fillRef>
          <a:effectRef idx="0">
            <a:schemeClr val="accent2">
              <a:tint val="40000"/>
              <a:alpha val="90000"/>
              <a:hueOff val="-6773215"/>
              <a:satOff val="-77386"/>
              <a:lumOff val="-8141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106680" bIns="120015" numCol="1" spcCol="1270" anchor="t" anchorCtr="0">
            <a:noAutofit/>
          </a:bodyPr>
          <a:lstStyle/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B2E4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Architecting and Sizing HyperScale, setting up HyperScale and storage pools</a:t>
            </a:r>
          </a:p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B2E4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Sizing and architecting scenarios practice</a:t>
            </a:r>
            <a:endParaRPr lang="en-US" sz="1200" dirty="0">
              <a:solidFill>
                <a:srgbClr val="0B2E4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B2E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Expert panel Q&amp;A - why Commvault, key differentiators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F86446C-5781-47AD-BB37-A01A265129C5}"/>
              </a:ext>
            </a:extLst>
          </p:cNvPr>
          <p:cNvSpPr/>
          <p:nvPr/>
        </p:nvSpPr>
        <p:spPr>
          <a:xfrm>
            <a:off x="2188802" y="662200"/>
            <a:ext cx="1767962" cy="543793"/>
          </a:xfrm>
          <a:custGeom>
            <a:avLst/>
            <a:gdLst>
              <a:gd name="connsiteX0" fmla="*/ 0 w 1767962"/>
              <a:gd name="connsiteY0" fmla="*/ 0 h 543793"/>
              <a:gd name="connsiteX1" fmla="*/ 1767962 w 1767962"/>
              <a:gd name="connsiteY1" fmla="*/ 0 h 543793"/>
              <a:gd name="connsiteX2" fmla="*/ 1767962 w 1767962"/>
              <a:gd name="connsiteY2" fmla="*/ 543793 h 543793"/>
              <a:gd name="connsiteX3" fmla="*/ 0 w 1767962"/>
              <a:gd name="connsiteY3" fmla="*/ 543793 h 543793"/>
              <a:gd name="connsiteX4" fmla="*/ 0 w 1767962"/>
              <a:gd name="connsiteY4" fmla="*/ 0 h 54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543793">
                <a:moveTo>
                  <a:pt x="0" y="0"/>
                </a:moveTo>
                <a:lnTo>
                  <a:pt x="1767962" y="0"/>
                </a:lnTo>
                <a:lnTo>
                  <a:pt x="1767962" y="543793"/>
                </a:lnTo>
                <a:lnTo>
                  <a:pt x="0" y="54379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hueOff val="-1755440"/>
              <a:satOff val="-5574"/>
              <a:lumOff val="-9764"/>
              <a:alphaOff val="0"/>
            </a:schemeClr>
          </a:lnRef>
          <a:fillRef idx="1">
            <a:schemeClr val="accent2">
              <a:hueOff val="-1755440"/>
              <a:satOff val="-5574"/>
              <a:lumOff val="-9764"/>
              <a:alphaOff val="0"/>
            </a:schemeClr>
          </a:fillRef>
          <a:effectRef idx="0">
            <a:schemeClr val="accent2">
              <a:hueOff val="-1755440"/>
              <a:satOff val="-5574"/>
              <a:lumOff val="-976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60960" rIns="106680" bIns="6096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Architect and Sizing</a:t>
            </a:r>
            <a:endParaRPr lang="en-US" sz="1500" kern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FEBBC22-9E58-4529-8368-1D2D93579749}"/>
              </a:ext>
            </a:extLst>
          </p:cNvPr>
          <p:cNvSpPr/>
          <p:nvPr/>
        </p:nvSpPr>
        <p:spPr>
          <a:xfrm>
            <a:off x="2188802" y="1205994"/>
            <a:ext cx="1767962" cy="1910737"/>
          </a:xfrm>
          <a:custGeom>
            <a:avLst/>
            <a:gdLst>
              <a:gd name="connsiteX0" fmla="*/ 0 w 1767962"/>
              <a:gd name="connsiteY0" fmla="*/ 0 h 1910737"/>
              <a:gd name="connsiteX1" fmla="*/ 1767962 w 1767962"/>
              <a:gd name="connsiteY1" fmla="*/ 0 h 1910737"/>
              <a:gd name="connsiteX2" fmla="*/ 1767962 w 1767962"/>
              <a:gd name="connsiteY2" fmla="*/ 1910737 h 1910737"/>
              <a:gd name="connsiteX3" fmla="*/ 0 w 1767962"/>
              <a:gd name="connsiteY3" fmla="*/ 1910737 h 1910737"/>
              <a:gd name="connsiteX4" fmla="*/ 0 w 1767962"/>
              <a:gd name="connsiteY4" fmla="*/ 0 h 1910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1910737">
                <a:moveTo>
                  <a:pt x="0" y="0"/>
                </a:moveTo>
                <a:lnTo>
                  <a:pt x="1767962" y="0"/>
                </a:lnTo>
                <a:lnTo>
                  <a:pt x="1767962" y="1910737"/>
                </a:lnTo>
                <a:lnTo>
                  <a:pt x="0" y="19107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-1693304"/>
              <a:satOff val="-19347"/>
              <a:lumOff val="-2035"/>
              <a:alphaOff val="0"/>
            </a:schemeClr>
          </a:lnRef>
          <a:fillRef idx="1">
            <a:schemeClr val="accent2">
              <a:tint val="40000"/>
              <a:alpha val="90000"/>
              <a:hueOff val="-1693304"/>
              <a:satOff val="-19347"/>
              <a:lumOff val="-2035"/>
              <a:alphaOff val="0"/>
            </a:schemeClr>
          </a:fillRef>
          <a:effectRef idx="0">
            <a:schemeClr val="accent2">
              <a:tint val="40000"/>
              <a:alpha val="90000"/>
              <a:hueOff val="-1693304"/>
              <a:satOff val="-19347"/>
              <a:lumOff val="-2035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106680" bIns="120015" numCol="1" spcCol="1270" anchor="t" anchorCtr="0">
            <a:noAutofit/>
          </a:bodyPr>
          <a:lstStyle/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B2E4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Build a high-level architecture to meet the customer requirements</a:t>
            </a:r>
          </a:p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B2E4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Exercise to create an architecture diagram to represent your solution based on use case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8180C10-02C1-427C-B1C4-F3ED55E7A88A}"/>
              </a:ext>
            </a:extLst>
          </p:cNvPr>
          <p:cNvSpPr/>
          <p:nvPr/>
        </p:nvSpPr>
        <p:spPr>
          <a:xfrm>
            <a:off x="173325" y="642218"/>
            <a:ext cx="1767962" cy="543793"/>
          </a:xfrm>
          <a:custGeom>
            <a:avLst/>
            <a:gdLst>
              <a:gd name="connsiteX0" fmla="*/ 0 w 1767962"/>
              <a:gd name="connsiteY0" fmla="*/ 0 h 543793"/>
              <a:gd name="connsiteX1" fmla="*/ 1767962 w 1767962"/>
              <a:gd name="connsiteY1" fmla="*/ 0 h 543793"/>
              <a:gd name="connsiteX2" fmla="*/ 1767962 w 1767962"/>
              <a:gd name="connsiteY2" fmla="*/ 543793 h 543793"/>
              <a:gd name="connsiteX3" fmla="*/ 0 w 1767962"/>
              <a:gd name="connsiteY3" fmla="*/ 543793 h 543793"/>
              <a:gd name="connsiteX4" fmla="*/ 0 w 1767962"/>
              <a:gd name="connsiteY4" fmla="*/ 0 h 54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543793">
                <a:moveTo>
                  <a:pt x="0" y="0"/>
                </a:moveTo>
                <a:lnTo>
                  <a:pt x="1767962" y="0"/>
                </a:lnTo>
                <a:lnTo>
                  <a:pt x="1767962" y="543793"/>
                </a:lnTo>
                <a:lnTo>
                  <a:pt x="0" y="54379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60960" rIns="106680" bIns="6096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>
                <a:latin typeface="Arial" panose="020B0604020202020204" pitchFamily="34" charset="0"/>
                <a:cs typeface="Arial" panose="020B0604020202020204" pitchFamily="34" charset="0"/>
              </a:rPr>
              <a:t>SE Discovery- Brilliant in the basics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1F56187-BCE6-4BD2-95AA-C11CC3D586FC}"/>
              </a:ext>
            </a:extLst>
          </p:cNvPr>
          <p:cNvSpPr/>
          <p:nvPr/>
        </p:nvSpPr>
        <p:spPr>
          <a:xfrm>
            <a:off x="173325" y="1186012"/>
            <a:ext cx="1767962" cy="1976459"/>
          </a:xfrm>
          <a:custGeom>
            <a:avLst/>
            <a:gdLst>
              <a:gd name="connsiteX0" fmla="*/ 0 w 1767962"/>
              <a:gd name="connsiteY0" fmla="*/ 0 h 1910737"/>
              <a:gd name="connsiteX1" fmla="*/ 1767962 w 1767962"/>
              <a:gd name="connsiteY1" fmla="*/ 0 h 1910737"/>
              <a:gd name="connsiteX2" fmla="*/ 1767962 w 1767962"/>
              <a:gd name="connsiteY2" fmla="*/ 1910737 h 1910737"/>
              <a:gd name="connsiteX3" fmla="*/ 0 w 1767962"/>
              <a:gd name="connsiteY3" fmla="*/ 1910737 h 1910737"/>
              <a:gd name="connsiteX4" fmla="*/ 0 w 1767962"/>
              <a:gd name="connsiteY4" fmla="*/ 0 h 1910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1910737">
                <a:moveTo>
                  <a:pt x="0" y="0"/>
                </a:moveTo>
                <a:lnTo>
                  <a:pt x="1767962" y="0"/>
                </a:lnTo>
                <a:lnTo>
                  <a:pt x="1767962" y="1910737"/>
                </a:lnTo>
                <a:lnTo>
                  <a:pt x="0" y="19107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106680" bIns="120015" numCol="1" spcCol="1270" anchor="t" anchorCtr="0">
            <a:noAutofit/>
          </a:bodyPr>
          <a:lstStyle/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B2E4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Introduction to 7 Guided Principles &amp; Data Readiness message</a:t>
            </a:r>
          </a:p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B2E4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How to use a systematic approach to the SE Discovery Process, the do’s and don’ts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7F18B7E-9184-4AEA-B85C-59C151A7F350}"/>
              </a:ext>
            </a:extLst>
          </p:cNvPr>
          <p:cNvSpPr/>
          <p:nvPr/>
        </p:nvSpPr>
        <p:spPr>
          <a:xfrm>
            <a:off x="4204279" y="652474"/>
            <a:ext cx="1767962" cy="543793"/>
          </a:xfrm>
          <a:custGeom>
            <a:avLst/>
            <a:gdLst>
              <a:gd name="connsiteX0" fmla="*/ 0 w 1767962"/>
              <a:gd name="connsiteY0" fmla="*/ 0 h 543793"/>
              <a:gd name="connsiteX1" fmla="*/ 1767962 w 1767962"/>
              <a:gd name="connsiteY1" fmla="*/ 0 h 543793"/>
              <a:gd name="connsiteX2" fmla="*/ 1767962 w 1767962"/>
              <a:gd name="connsiteY2" fmla="*/ 543793 h 543793"/>
              <a:gd name="connsiteX3" fmla="*/ 0 w 1767962"/>
              <a:gd name="connsiteY3" fmla="*/ 543793 h 543793"/>
              <a:gd name="connsiteX4" fmla="*/ 0 w 1767962"/>
              <a:gd name="connsiteY4" fmla="*/ 0 h 54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543793">
                <a:moveTo>
                  <a:pt x="0" y="0"/>
                </a:moveTo>
                <a:lnTo>
                  <a:pt x="1767962" y="0"/>
                </a:lnTo>
                <a:lnTo>
                  <a:pt x="1767962" y="543793"/>
                </a:lnTo>
                <a:lnTo>
                  <a:pt x="0" y="54379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hueOff val="-3510880"/>
              <a:satOff val="-11148"/>
              <a:lumOff val="-19528"/>
              <a:alphaOff val="0"/>
            </a:schemeClr>
          </a:lnRef>
          <a:fillRef idx="1">
            <a:schemeClr val="accent2">
              <a:hueOff val="-3510880"/>
              <a:satOff val="-11148"/>
              <a:lumOff val="-19528"/>
              <a:alphaOff val="0"/>
            </a:schemeClr>
          </a:fillRef>
          <a:effectRef idx="0">
            <a:schemeClr val="accent2">
              <a:hueOff val="-3510880"/>
              <a:satOff val="-11148"/>
              <a:lumOff val="-195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60960" rIns="106680" bIns="6096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Ransomware Ready</a:t>
            </a:r>
            <a:endParaRPr lang="en-US" sz="1500" kern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53AB40A-09AB-4EFE-9C6F-FA1ED20ED38F}"/>
              </a:ext>
            </a:extLst>
          </p:cNvPr>
          <p:cNvSpPr/>
          <p:nvPr/>
        </p:nvSpPr>
        <p:spPr>
          <a:xfrm>
            <a:off x="4204279" y="1196268"/>
            <a:ext cx="1767962" cy="1910737"/>
          </a:xfrm>
          <a:custGeom>
            <a:avLst/>
            <a:gdLst>
              <a:gd name="connsiteX0" fmla="*/ 0 w 1767962"/>
              <a:gd name="connsiteY0" fmla="*/ 0 h 1910737"/>
              <a:gd name="connsiteX1" fmla="*/ 1767962 w 1767962"/>
              <a:gd name="connsiteY1" fmla="*/ 0 h 1910737"/>
              <a:gd name="connsiteX2" fmla="*/ 1767962 w 1767962"/>
              <a:gd name="connsiteY2" fmla="*/ 1910737 h 1910737"/>
              <a:gd name="connsiteX3" fmla="*/ 0 w 1767962"/>
              <a:gd name="connsiteY3" fmla="*/ 1910737 h 1910737"/>
              <a:gd name="connsiteX4" fmla="*/ 0 w 1767962"/>
              <a:gd name="connsiteY4" fmla="*/ 0 h 1910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1910737">
                <a:moveTo>
                  <a:pt x="0" y="0"/>
                </a:moveTo>
                <a:lnTo>
                  <a:pt x="1767962" y="0"/>
                </a:lnTo>
                <a:lnTo>
                  <a:pt x="1767962" y="1910737"/>
                </a:lnTo>
                <a:lnTo>
                  <a:pt x="0" y="19107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-3386608"/>
              <a:satOff val="-38693"/>
              <a:lumOff val="-4070"/>
              <a:alphaOff val="0"/>
            </a:schemeClr>
          </a:lnRef>
          <a:fillRef idx="1">
            <a:schemeClr val="accent2">
              <a:tint val="40000"/>
              <a:alpha val="90000"/>
              <a:hueOff val="-3386608"/>
              <a:satOff val="-38693"/>
              <a:lumOff val="-4070"/>
              <a:alphaOff val="0"/>
            </a:schemeClr>
          </a:fillRef>
          <a:effectRef idx="0">
            <a:schemeClr val="accent2">
              <a:tint val="40000"/>
              <a:alpha val="90000"/>
              <a:hueOff val="-3386608"/>
              <a:satOff val="-38693"/>
              <a:lumOff val="-407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106680" bIns="120015" numCol="1" spcCol="1270" anchor="t" anchorCtr="0">
            <a:noAutofit/>
          </a:bodyPr>
          <a:lstStyle/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B2E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>
                <a:solidFill>
                  <a:srgbClr val="0B2E4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Ransomware technical deep dive</a:t>
            </a:r>
          </a:p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B2E4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Hands-on training with health assessment dashboard, and airgap configuration</a:t>
            </a:r>
          </a:p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B2E4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Competitive positioning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7838E28-6943-420F-81A2-BE52757AB587}"/>
              </a:ext>
            </a:extLst>
          </p:cNvPr>
          <p:cNvSpPr/>
          <p:nvPr/>
        </p:nvSpPr>
        <p:spPr>
          <a:xfrm>
            <a:off x="2188802" y="652474"/>
            <a:ext cx="1767962" cy="543793"/>
          </a:xfrm>
          <a:custGeom>
            <a:avLst/>
            <a:gdLst>
              <a:gd name="connsiteX0" fmla="*/ 0 w 1767962"/>
              <a:gd name="connsiteY0" fmla="*/ 0 h 543793"/>
              <a:gd name="connsiteX1" fmla="*/ 1767962 w 1767962"/>
              <a:gd name="connsiteY1" fmla="*/ 0 h 543793"/>
              <a:gd name="connsiteX2" fmla="*/ 1767962 w 1767962"/>
              <a:gd name="connsiteY2" fmla="*/ 543793 h 543793"/>
              <a:gd name="connsiteX3" fmla="*/ 0 w 1767962"/>
              <a:gd name="connsiteY3" fmla="*/ 543793 h 543793"/>
              <a:gd name="connsiteX4" fmla="*/ 0 w 1767962"/>
              <a:gd name="connsiteY4" fmla="*/ 0 h 54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543793">
                <a:moveTo>
                  <a:pt x="0" y="0"/>
                </a:moveTo>
                <a:lnTo>
                  <a:pt x="1767962" y="0"/>
                </a:lnTo>
                <a:lnTo>
                  <a:pt x="1767962" y="543793"/>
                </a:lnTo>
                <a:lnTo>
                  <a:pt x="0" y="54379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hueOff val="-1755440"/>
              <a:satOff val="-5574"/>
              <a:lumOff val="-9764"/>
              <a:alphaOff val="0"/>
            </a:schemeClr>
          </a:lnRef>
          <a:fillRef idx="1">
            <a:schemeClr val="accent2">
              <a:hueOff val="-1755440"/>
              <a:satOff val="-5574"/>
              <a:lumOff val="-9764"/>
              <a:alphaOff val="0"/>
            </a:schemeClr>
          </a:fillRef>
          <a:effectRef idx="0">
            <a:schemeClr val="accent2">
              <a:hueOff val="-1755440"/>
              <a:satOff val="-5574"/>
              <a:lumOff val="-976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60960" rIns="106680" bIns="6096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Architect and Sizing</a:t>
            </a:r>
            <a:endParaRPr lang="en-US" sz="1500" kern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9A45C40-5C3D-4635-A4F5-478A10B00D3E}"/>
              </a:ext>
            </a:extLst>
          </p:cNvPr>
          <p:cNvSpPr/>
          <p:nvPr/>
        </p:nvSpPr>
        <p:spPr>
          <a:xfrm>
            <a:off x="10250711" y="652474"/>
            <a:ext cx="1767962" cy="543793"/>
          </a:xfrm>
          <a:custGeom>
            <a:avLst/>
            <a:gdLst>
              <a:gd name="connsiteX0" fmla="*/ 0 w 1767962"/>
              <a:gd name="connsiteY0" fmla="*/ 0 h 543793"/>
              <a:gd name="connsiteX1" fmla="*/ 1767962 w 1767962"/>
              <a:gd name="connsiteY1" fmla="*/ 0 h 543793"/>
              <a:gd name="connsiteX2" fmla="*/ 1767962 w 1767962"/>
              <a:gd name="connsiteY2" fmla="*/ 543793 h 543793"/>
              <a:gd name="connsiteX3" fmla="*/ 0 w 1767962"/>
              <a:gd name="connsiteY3" fmla="*/ 543793 h 543793"/>
              <a:gd name="connsiteX4" fmla="*/ 0 w 1767962"/>
              <a:gd name="connsiteY4" fmla="*/ 0 h 54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543793">
                <a:moveTo>
                  <a:pt x="0" y="0"/>
                </a:moveTo>
                <a:lnTo>
                  <a:pt x="1767962" y="0"/>
                </a:lnTo>
                <a:lnTo>
                  <a:pt x="1767962" y="543793"/>
                </a:lnTo>
                <a:lnTo>
                  <a:pt x="0" y="54379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hueOff val="-8777199"/>
              <a:satOff val="-27871"/>
              <a:lumOff val="-48821"/>
              <a:alphaOff val="0"/>
            </a:schemeClr>
          </a:lnRef>
          <a:fillRef idx="1">
            <a:schemeClr val="accent2">
              <a:hueOff val="-8777199"/>
              <a:satOff val="-27871"/>
              <a:lumOff val="-48821"/>
              <a:alphaOff val="0"/>
            </a:schemeClr>
          </a:fillRef>
          <a:effectRef idx="0">
            <a:schemeClr val="accent2">
              <a:hueOff val="-8777199"/>
              <a:satOff val="-27871"/>
              <a:lumOff val="-4882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60960" rIns="106680" bIns="6096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kern="1200" dirty="0">
                <a:latin typeface="Calibri" panose="020F0502020204030204" pitchFamily="34" charset="0"/>
                <a:cs typeface="Calibri" panose="020F0502020204030204" pitchFamily="34" charset="0"/>
              </a:rPr>
              <a:t>DR Solutions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1092894-E6BF-4B0B-9F96-B3C008A5BE34}"/>
              </a:ext>
            </a:extLst>
          </p:cNvPr>
          <p:cNvSpPr/>
          <p:nvPr/>
        </p:nvSpPr>
        <p:spPr>
          <a:xfrm>
            <a:off x="10250711" y="1196268"/>
            <a:ext cx="1767962" cy="1910737"/>
          </a:xfrm>
          <a:custGeom>
            <a:avLst/>
            <a:gdLst>
              <a:gd name="connsiteX0" fmla="*/ 0 w 1767962"/>
              <a:gd name="connsiteY0" fmla="*/ 0 h 1910737"/>
              <a:gd name="connsiteX1" fmla="*/ 1767962 w 1767962"/>
              <a:gd name="connsiteY1" fmla="*/ 0 h 1910737"/>
              <a:gd name="connsiteX2" fmla="*/ 1767962 w 1767962"/>
              <a:gd name="connsiteY2" fmla="*/ 1910737 h 1910737"/>
              <a:gd name="connsiteX3" fmla="*/ 0 w 1767962"/>
              <a:gd name="connsiteY3" fmla="*/ 1910737 h 1910737"/>
              <a:gd name="connsiteX4" fmla="*/ 0 w 1767962"/>
              <a:gd name="connsiteY4" fmla="*/ 0 h 1910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1910737">
                <a:moveTo>
                  <a:pt x="0" y="0"/>
                </a:moveTo>
                <a:lnTo>
                  <a:pt x="1767962" y="0"/>
                </a:lnTo>
                <a:lnTo>
                  <a:pt x="1767962" y="1910737"/>
                </a:lnTo>
                <a:lnTo>
                  <a:pt x="0" y="19107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-8466519"/>
              <a:satOff val="-96733"/>
              <a:lumOff val="-10176"/>
              <a:alphaOff val="0"/>
            </a:schemeClr>
          </a:lnRef>
          <a:fillRef idx="1">
            <a:schemeClr val="accent2">
              <a:tint val="40000"/>
              <a:alpha val="90000"/>
              <a:hueOff val="-8466519"/>
              <a:satOff val="-96733"/>
              <a:lumOff val="-10176"/>
              <a:alphaOff val="0"/>
            </a:schemeClr>
          </a:fillRef>
          <a:effectRef idx="0">
            <a:schemeClr val="accent2">
              <a:tint val="40000"/>
              <a:alpha val="90000"/>
              <a:hueOff val="-8466519"/>
              <a:satOff val="-96733"/>
              <a:lumOff val="-10176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106680" bIns="120015" numCol="1" spcCol="1270" anchor="t" anchorCtr="0">
            <a:noAutofit/>
          </a:bodyPr>
          <a:lstStyle/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B2E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 DR capabilities </a:t>
            </a:r>
          </a:p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B2E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RPO/RTO solution design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92" y="58834"/>
            <a:ext cx="10058400" cy="576942"/>
          </a:xfrm>
        </p:spPr>
        <p:txBody>
          <a:bodyPr/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Core SE Breakout Topics – for Review &amp; Prioritization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444FF3-C1BA-4AA2-8E34-41A703A1F9A1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DDE5ED"/>
                </a:solidFill>
                <a:effectLst/>
                <a:uLnTx/>
                <a:uFillTx/>
                <a:latin typeface="Arial" panose="020B0604020202020204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DE5ED"/>
              </a:solidFill>
              <a:effectLst/>
              <a:uLnTx/>
              <a:uFillTx/>
              <a:latin typeface="Arial" panose="020B060402020202020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25200" y="58834"/>
            <a:ext cx="990108" cy="57694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D49B310-F75F-4D8B-80C0-C29486E690E7}"/>
              </a:ext>
            </a:extLst>
          </p:cNvPr>
          <p:cNvSpPr/>
          <p:nvPr/>
        </p:nvSpPr>
        <p:spPr>
          <a:xfrm>
            <a:off x="173324" y="603249"/>
            <a:ext cx="11941983" cy="2539907"/>
          </a:xfrm>
          <a:prstGeom prst="rect">
            <a:avLst/>
          </a:prstGeom>
          <a:solidFill>
            <a:schemeClr val="tx1">
              <a:lumMod val="50000"/>
              <a:lumOff val="50000"/>
              <a:alpha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 err="1">
              <a:solidFill>
                <a:schemeClr val="bg1"/>
              </a:solidFill>
            </a:endParaRP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588B946B-6D3A-4326-AE56-1BC645A495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072951"/>
              </p:ext>
            </p:extLst>
          </p:nvPr>
        </p:nvGraphicFramePr>
        <p:xfrm>
          <a:off x="0" y="3143156"/>
          <a:ext cx="12192000" cy="369012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029936">
                  <a:extLst>
                    <a:ext uri="{9D8B030D-6E8A-4147-A177-3AD203B41FA5}">
                      <a16:colId xmlns:a16="http://schemas.microsoft.com/office/drawing/2014/main" val="934858378"/>
                    </a:ext>
                  </a:extLst>
                </a:gridCol>
                <a:gridCol w="616273">
                  <a:extLst>
                    <a:ext uri="{9D8B030D-6E8A-4147-A177-3AD203B41FA5}">
                      <a16:colId xmlns:a16="http://schemas.microsoft.com/office/drawing/2014/main" val="2309220511"/>
                    </a:ext>
                  </a:extLst>
                </a:gridCol>
                <a:gridCol w="3385281">
                  <a:extLst>
                    <a:ext uri="{9D8B030D-6E8A-4147-A177-3AD203B41FA5}">
                      <a16:colId xmlns:a16="http://schemas.microsoft.com/office/drawing/2014/main" val="2670221248"/>
                    </a:ext>
                  </a:extLst>
                </a:gridCol>
                <a:gridCol w="3590619">
                  <a:extLst>
                    <a:ext uri="{9D8B030D-6E8A-4147-A177-3AD203B41FA5}">
                      <a16:colId xmlns:a16="http://schemas.microsoft.com/office/drawing/2014/main" val="705562537"/>
                    </a:ext>
                  </a:extLst>
                </a:gridCol>
                <a:gridCol w="2353516">
                  <a:extLst>
                    <a:ext uri="{9D8B030D-6E8A-4147-A177-3AD203B41FA5}">
                      <a16:colId xmlns:a16="http://schemas.microsoft.com/office/drawing/2014/main" val="144727964"/>
                    </a:ext>
                  </a:extLst>
                </a:gridCol>
                <a:gridCol w="1216375">
                  <a:extLst>
                    <a:ext uri="{9D8B030D-6E8A-4147-A177-3AD203B41FA5}">
                      <a16:colId xmlns:a16="http://schemas.microsoft.com/office/drawing/2014/main" val="2032568468"/>
                    </a:ext>
                  </a:extLst>
                </a:gridCol>
              </a:tblGrid>
              <a:tr h="639232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Protect from ransomware</a:t>
                      </a:r>
                    </a:p>
                  </a:txBody>
                  <a:tcPr anchor="ctr">
                    <a:solidFill>
                      <a:srgbClr val="FF49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</a:t>
                      </a:r>
                    </a:p>
                  </a:txBody>
                  <a:tcPr anchor="ctr">
                    <a:solidFill>
                      <a:srgbClr val="FF49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Format</a:t>
                      </a:r>
                    </a:p>
                  </a:txBody>
                  <a:tcPr anchor="ctr">
                    <a:solidFill>
                      <a:srgbClr val="FF49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</a:t>
                      </a:r>
                    </a:p>
                  </a:txBody>
                  <a:tcPr anchor="ctr">
                    <a:solidFill>
                      <a:srgbClr val="FF49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Objectives</a:t>
                      </a:r>
                    </a:p>
                  </a:txBody>
                  <a:tcPr anchor="ctr">
                    <a:solidFill>
                      <a:srgbClr val="FF49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Presenter / Content Owner</a:t>
                      </a:r>
                    </a:p>
                  </a:txBody>
                  <a:tcPr anchor="ctr">
                    <a:solidFill>
                      <a:srgbClr val="FF49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777002"/>
                  </a:ext>
                </a:extLst>
              </a:tr>
              <a:tr h="99102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Pre-work</a:t>
                      </a:r>
                    </a:p>
                  </a:txBody>
                  <a:tcPr anchor="ctr">
                    <a:solidFill>
                      <a:srgbClr val="0B39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 Min</a:t>
                      </a:r>
                    </a:p>
                  </a:txBody>
                  <a:tcPr anchor="ctr">
                    <a:solidFill>
                      <a:srgbClr val="FFCF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eLearning, Battle Cards</a:t>
                      </a:r>
                    </a:p>
                  </a:txBody>
                  <a:tcPr anchor="ctr">
                    <a:solidFill>
                      <a:srgbClr val="FFCFD4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Demo File storage Optimization, setup of index servers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Competitive positioning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Qualifying Activate Opportunity/ use cases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Experiences with POC and best practices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Effectively sizing and architecting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CFD4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Importance of data protection and always ready</a:t>
                      </a:r>
                    </a:p>
                  </a:txBody>
                  <a:tcPr anchor="ctr">
                    <a:solidFill>
                      <a:srgbClr val="FFCF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Carl Brault, Mat Tyrer, Troy &amp; Ken Due</a:t>
                      </a:r>
                    </a:p>
                  </a:txBody>
                  <a:tcPr anchor="ctr">
                    <a:solidFill>
                      <a:srgbClr val="FFCF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997539"/>
                  </a:ext>
                </a:extLst>
              </a:tr>
              <a:tr h="129134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Ready</a:t>
                      </a:r>
                    </a:p>
                  </a:txBody>
                  <a:tcPr anchor="ctr">
                    <a:solidFill>
                      <a:srgbClr val="0B39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 Min</a:t>
                      </a:r>
                    </a:p>
                  </a:txBody>
                  <a:tcPr anchor="ctr">
                    <a:solidFill>
                      <a:srgbClr val="FFE9EB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few slides on salient points of eLearning, Introduction to the exercise, purpose, outline steps, setup simulation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Walk through setup, file storage optimization with simulation (adding a server, delete video files, tag business critical files, recommend archiving policy,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Follow-up questions and review, lessons learned (TBD) </a:t>
                      </a:r>
                    </a:p>
                  </a:txBody>
                  <a:tcPr anchor="ctr">
                    <a:solidFill>
                      <a:srgbClr val="FFE9EB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Presentation, guided tour with simulation, Sizing calculator, POC outline</a:t>
                      </a:r>
                    </a:p>
                  </a:txBody>
                  <a:tcPr anchor="ctr">
                    <a:solidFill>
                      <a:srgbClr val="FFE9EB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Demonstrate how size and architect Activate solutions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Understand best practices for a POC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How to optimize storage</a:t>
                      </a:r>
                    </a:p>
                  </a:txBody>
                  <a:tcPr anchor="ctr">
                    <a:solidFill>
                      <a:srgbClr val="FFE9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David Bova, Patrick McGrath, Praveen Veeramachaneni</a:t>
                      </a:r>
                      <a:endParaRPr lang="en-US" sz="10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187541"/>
                  </a:ext>
                </a:extLst>
              </a:tr>
              <a:tr h="73440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Takeaways / Validation</a:t>
                      </a:r>
                    </a:p>
                  </a:txBody>
                  <a:tcPr anchor="ctr">
                    <a:solidFill>
                      <a:srgbClr val="0B39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 anchor="ctr">
                    <a:solidFill>
                      <a:srgbClr val="FFCFD4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Hand-outs, outline</a:t>
                      </a:r>
                    </a:p>
                  </a:txBody>
                  <a:tcPr anchor="ctr">
                    <a:solidFill>
                      <a:srgbClr val="FFCF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POC Outline, Competitive Positioning outline</a:t>
                      </a:r>
                    </a:p>
                  </a:txBody>
                  <a:tcPr anchor="ctr">
                    <a:solidFill>
                      <a:srgbClr val="FFCFD4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Able to tell the Commvault Complete security/ransomware story and defend against competitor traps</a:t>
                      </a:r>
                    </a:p>
                  </a:txBody>
                  <a:tcPr anchor="ctr">
                    <a:solidFill>
                      <a:srgbClr val="FFCF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TBD: David Cunningham</a:t>
                      </a:r>
                    </a:p>
                  </a:txBody>
                  <a:tcPr anchor="ctr">
                    <a:solidFill>
                      <a:srgbClr val="FFCF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042982"/>
                  </a:ext>
                </a:extLst>
              </a:tr>
            </a:tbl>
          </a:graphicData>
        </a:graphic>
      </p:graphicFrame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9A82988-9032-4DF7-BE0F-66651CCD9D5E}"/>
              </a:ext>
            </a:extLst>
          </p:cNvPr>
          <p:cNvSpPr/>
          <p:nvPr/>
        </p:nvSpPr>
        <p:spPr>
          <a:xfrm>
            <a:off x="6219756" y="652474"/>
            <a:ext cx="1767962" cy="543793"/>
          </a:xfrm>
          <a:custGeom>
            <a:avLst/>
            <a:gdLst>
              <a:gd name="connsiteX0" fmla="*/ 0 w 1767962"/>
              <a:gd name="connsiteY0" fmla="*/ 0 h 543793"/>
              <a:gd name="connsiteX1" fmla="*/ 1767962 w 1767962"/>
              <a:gd name="connsiteY1" fmla="*/ 0 h 543793"/>
              <a:gd name="connsiteX2" fmla="*/ 1767962 w 1767962"/>
              <a:gd name="connsiteY2" fmla="*/ 543793 h 543793"/>
              <a:gd name="connsiteX3" fmla="*/ 0 w 1767962"/>
              <a:gd name="connsiteY3" fmla="*/ 543793 h 543793"/>
              <a:gd name="connsiteX4" fmla="*/ 0 w 1767962"/>
              <a:gd name="connsiteY4" fmla="*/ 0 h 54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543793">
                <a:moveTo>
                  <a:pt x="0" y="0"/>
                </a:moveTo>
                <a:lnTo>
                  <a:pt x="1767962" y="0"/>
                </a:lnTo>
                <a:lnTo>
                  <a:pt x="1767962" y="543793"/>
                </a:lnTo>
                <a:lnTo>
                  <a:pt x="0" y="54379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hueOff val="-5266320"/>
              <a:satOff val="-16723"/>
              <a:lumOff val="-29293"/>
              <a:alphaOff val="0"/>
            </a:schemeClr>
          </a:lnRef>
          <a:fillRef idx="1">
            <a:schemeClr val="accent2">
              <a:hueOff val="-5266320"/>
              <a:satOff val="-16723"/>
              <a:lumOff val="-29293"/>
              <a:alphaOff val="0"/>
            </a:schemeClr>
          </a:fillRef>
          <a:effectRef idx="0">
            <a:schemeClr val="accent2">
              <a:hueOff val="-5266320"/>
              <a:satOff val="-16723"/>
              <a:lumOff val="-2929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60960" rIns="106680" bIns="6096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kern="1200" dirty="0">
                <a:latin typeface="Calibri" panose="020F0502020204030204" pitchFamily="34" charset="0"/>
                <a:cs typeface="Calibri" panose="020F0502020204030204" pitchFamily="34" charset="0"/>
              </a:rPr>
              <a:t>Activate Family of Solutions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ED6F267-D903-45B1-B40E-097F7A3AFBC8}"/>
              </a:ext>
            </a:extLst>
          </p:cNvPr>
          <p:cNvSpPr/>
          <p:nvPr/>
        </p:nvSpPr>
        <p:spPr>
          <a:xfrm>
            <a:off x="6219756" y="1196268"/>
            <a:ext cx="1767962" cy="1910737"/>
          </a:xfrm>
          <a:custGeom>
            <a:avLst/>
            <a:gdLst>
              <a:gd name="connsiteX0" fmla="*/ 0 w 1767962"/>
              <a:gd name="connsiteY0" fmla="*/ 0 h 1910737"/>
              <a:gd name="connsiteX1" fmla="*/ 1767962 w 1767962"/>
              <a:gd name="connsiteY1" fmla="*/ 0 h 1910737"/>
              <a:gd name="connsiteX2" fmla="*/ 1767962 w 1767962"/>
              <a:gd name="connsiteY2" fmla="*/ 1910737 h 1910737"/>
              <a:gd name="connsiteX3" fmla="*/ 0 w 1767962"/>
              <a:gd name="connsiteY3" fmla="*/ 1910737 h 1910737"/>
              <a:gd name="connsiteX4" fmla="*/ 0 w 1767962"/>
              <a:gd name="connsiteY4" fmla="*/ 0 h 1910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1910737">
                <a:moveTo>
                  <a:pt x="0" y="0"/>
                </a:moveTo>
                <a:lnTo>
                  <a:pt x="1767962" y="0"/>
                </a:lnTo>
                <a:lnTo>
                  <a:pt x="1767962" y="1910737"/>
                </a:lnTo>
                <a:lnTo>
                  <a:pt x="0" y="19107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-5079911"/>
              <a:satOff val="-58040"/>
              <a:lumOff val="-6106"/>
              <a:alphaOff val="0"/>
            </a:schemeClr>
          </a:lnRef>
          <a:fillRef idx="1">
            <a:schemeClr val="accent2">
              <a:tint val="40000"/>
              <a:alpha val="90000"/>
              <a:hueOff val="-5079911"/>
              <a:satOff val="-58040"/>
              <a:lumOff val="-6106"/>
              <a:alphaOff val="0"/>
            </a:schemeClr>
          </a:fillRef>
          <a:effectRef idx="0">
            <a:schemeClr val="accent2">
              <a:tint val="40000"/>
              <a:alpha val="90000"/>
              <a:hueOff val="-5079911"/>
              <a:satOff val="-58040"/>
              <a:lumOff val="-6106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106680" bIns="120015" numCol="1" spcCol="1270" anchor="t" anchorCtr="0">
            <a:noAutofit/>
          </a:bodyPr>
          <a:lstStyle/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B2E4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Size and architect Activate solutions with File storage optimization </a:t>
            </a:r>
          </a:p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B2E4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Hands-on exercises with sizing calculator and multiple scenarios</a:t>
            </a:r>
            <a:endParaRPr lang="en-US" sz="1200" dirty="0">
              <a:solidFill>
                <a:srgbClr val="0B2E4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B2E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POC best practices</a:t>
            </a:r>
            <a:endParaRPr lang="en-US" sz="2000" dirty="0">
              <a:solidFill>
                <a:srgbClr val="0B2E4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270557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3739856-A64D-4928-95B0-ECB176D81BC8}"/>
              </a:ext>
            </a:extLst>
          </p:cNvPr>
          <p:cNvSpPr/>
          <p:nvPr/>
        </p:nvSpPr>
        <p:spPr>
          <a:xfrm>
            <a:off x="6219756" y="652474"/>
            <a:ext cx="1767962" cy="543793"/>
          </a:xfrm>
          <a:custGeom>
            <a:avLst/>
            <a:gdLst>
              <a:gd name="connsiteX0" fmla="*/ 0 w 1767962"/>
              <a:gd name="connsiteY0" fmla="*/ 0 h 543793"/>
              <a:gd name="connsiteX1" fmla="*/ 1767962 w 1767962"/>
              <a:gd name="connsiteY1" fmla="*/ 0 h 543793"/>
              <a:gd name="connsiteX2" fmla="*/ 1767962 w 1767962"/>
              <a:gd name="connsiteY2" fmla="*/ 543793 h 543793"/>
              <a:gd name="connsiteX3" fmla="*/ 0 w 1767962"/>
              <a:gd name="connsiteY3" fmla="*/ 543793 h 543793"/>
              <a:gd name="connsiteX4" fmla="*/ 0 w 1767962"/>
              <a:gd name="connsiteY4" fmla="*/ 0 h 54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543793">
                <a:moveTo>
                  <a:pt x="0" y="0"/>
                </a:moveTo>
                <a:lnTo>
                  <a:pt x="1767962" y="0"/>
                </a:lnTo>
                <a:lnTo>
                  <a:pt x="1767962" y="543793"/>
                </a:lnTo>
                <a:lnTo>
                  <a:pt x="0" y="54379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hueOff val="-5266320"/>
              <a:satOff val="-16723"/>
              <a:lumOff val="-29293"/>
              <a:alphaOff val="0"/>
            </a:schemeClr>
          </a:lnRef>
          <a:fillRef idx="1">
            <a:schemeClr val="accent2">
              <a:hueOff val="-5266320"/>
              <a:satOff val="-16723"/>
              <a:lumOff val="-29293"/>
              <a:alphaOff val="0"/>
            </a:schemeClr>
          </a:fillRef>
          <a:effectRef idx="0">
            <a:schemeClr val="accent2">
              <a:hueOff val="-5266320"/>
              <a:satOff val="-16723"/>
              <a:lumOff val="-2929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60960" rIns="106680" bIns="6096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kern="1200" dirty="0">
                <a:latin typeface="Calibri" panose="020F0502020204030204" pitchFamily="34" charset="0"/>
                <a:cs typeface="Calibri" panose="020F0502020204030204" pitchFamily="34" charset="0"/>
              </a:rPr>
              <a:t>Activate Family of Solutions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D09575B-3DFF-4B0A-8C7B-8681F9CEFF84}"/>
              </a:ext>
            </a:extLst>
          </p:cNvPr>
          <p:cNvSpPr/>
          <p:nvPr/>
        </p:nvSpPr>
        <p:spPr>
          <a:xfrm>
            <a:off x="6219756" y="1196268"/>
            <a:ext cx="1767962" cy="1910737"/>
          </a:xfrm>
          <a:custGeom>
            <a:avLst/>
            <a:gdLst>
              <a:gd name="connsiteX0" fmla="*/ 0 w 1767962"/>
              <a:gd name="connsiteY0" fmla="*/ 0 h 1910737"/>
              <a:gd name="connsiteX1" fmla="*/ 1767962 w 1767962"/>
              <a:gd name="connsiteY1" fmla="*/ 0 h 1910737"/>
              <a:gd name="connsiteX2" fmla="*/ 1767962 w 1767962"/>
              <a:gd name="connsiteY2" fmla="*/ 1910737 h 1910737"/>
              <a:gd name="connsiteX3" fmla="*/ 0 w 1767962"/>
              <a:gd name="connsiteY3" fmla="*/ 1910737 h 1910737"/>
              <a:gd name="connsiteX4" fmla="*/ 0 w 1767962"/>
              <a:gd name="connsiteY4" fmla="*/ 0 h 1910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1910737">
                <a:moveTo>
                  <a:pt x="0" y="0"/>
                </a:moveTo>
                <a:lnTo>
                  <a:pt x="1767962" y="0"/>
                </a:lnTo>
                <a:lnTo>
                  <a:pt x="1767962" y="1910737"/>
                </a:lnTo>
                <a:lnTo>
                  <a:pt x="0" y="19107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-5079911"/>
              <a:satOff val="-58040"/>
              <a:lumOff val="-6106"/>
              <a:alphaOff val="0"/>
            </a:schemeClr>
          </a:lnRef>
          <a:fillRef idx="1">
            <a:schemeClr val="accent2">
              <a:tint val="40000"/>
              <a:alpha val="90000"/>
              <a:hueOff val="-5079911"/>
              <a:satOff val="-58040"/>
              <a:lumOff val="-6106"/>
              <a:alphaOff val="0"/>
            </a:schemeClr>
          </a:fillRef>
          <a:effectRef idx="0">
            <a:schemeClr val="accent2">
              <a:tint val="40000"/>
              <a:alpha val="90000"/>
              <a:hueOff val="-5079911"/>
              <a:satOff val="-58040"/>
              <a:lumOff val="-6106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106680" bIns="120015" numCol="1" spcCol="1270" anchor="t" anchorCtr="0">
            <a:noAutofit/>
          </a:bodyPr>
          <a:lstStyle/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B2E4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Size and architect Activate solutions with File storage optimization </a:t>
            </a:r>
          </a:p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B2E4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Hands-on exercises with sizing calculator and multiple scenarios</a:t>
            </a:r>
            <a:endParaRPr lang="en-US" sz="1200" dirty="0">
              <a:solidFill>
                <a:srgbClr val="0B2E4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B2E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POC best practices</a:t>
            </a:r>
            <a:endParaRPr lang="en-US" sz="2000" dirty="0">
              <a:solidFill>
                <a:srgbClr val="0B2E4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A82111C-8017-44E5-B9BF-5C04C2F160D7}"/>
              </a:ext>
            </a:extLst>
          </p:cNvPr>
          <p:cNvSpPr/>
          <p:nvPr/>
        </p:nvSpPr>
        <p:spPr>
          <a:xfrm>
            <a:off x="2188802" y="652474"/>
            <a:ext cx="1767962" cy="543793"/>
          </a:xfrm>
          <a:custGeom>
            <a:avLst/>
            <a:gdLst>
              <a:gd name="connsiteX0" fmla="*/ 0 w 1767962"/>
              <a:gd name="connsiteY0" fmla="*/ 0 h 543793"/>
              <a:gd name="connsiteX1" fmla="*/ 1767962 w 1767962"/>
              <a:gd name="connsiteY1" fmla="*/ 0 h 543793"/>
              <a:gd name="connsiteX2" fmla="*/ 1767962 w 1767962"/>
              <a:gd name="connsiteY2" fmla="*/ 543793 h 543793"/>
              <a:gd name="connsiteX3" fmla="*/ 0 w 1767962"/>
              <a:gd name="connsiteY3" fmla="*/ 543793 h 543793"/>
              <a:gd name="connsiteX4" fmla="*/ 0 w 1767962"/>
              <a:gd name="connsiteY4" fmla="*/ 0 h 54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543793">
                <a:moveTo>
                  <a:pt x="0" y="0"/>
                </a:moveTo>
                <a:lnTo>
                  <a:pt x="1767962" y="0"/>
                </a:lnTo>
                <a:lnTo>
                  <a:pt x="1767962" y="543793"/>
                </a:lnTo>
                <a:lnTo>
                  <a:pt x="0" y="54379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hueOff val="-1755440"/>
              <a:satOff val="-5574"/>
              <a:lumOff val="-9764"/>
              <a:alphaOff val="0"/>
            </a:schemeClr>
          </a:lnRef>
          <a:fillRef idx="1">
            <a:schemeClr val="accent2">
              <a:hueOff val="-1755440"/>
              <a:satOff val="-5574"/>
              <a:lumOff val="-9764"/>
              <a:alphaOff val="0"/>
            </a:schemeClr>
          </a:fillRef>
          <a:effectRef idx="0">
            <a:schemeClr val="accent2">
              <a:hueOff val="-1755440"/>
              <a:satOff val="-5574"/>
              <a:lumOff val="-976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60960" rIns="106680" bIns="6096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Architect and Sizing</a:t>
            </a:r>
            <a:endParaRPr lang="en-US" sz="1500" kern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17FD951-6B31-487C-9833-38988516258C}"/>
              </a:ext>
            </a:extLst>
          </p:cNvPr>
          <p:cNvSpPr/>
          <p:nvPr/>
        </p:nvSpPr>
        <p:spPr>
          <a:xfrm>
            <a:off x="2188802" y="1196268"/>
            <a:ext cx="1767962" cy="1910737"/>
          </a:xfrm>
          <a:custGeom>
            <a:avLst/>
            <a:gdLst>
              <a:gd name="connsiteX0" fmla="*/ 0 w 1767962"/>
              <a:gd name="connsiteY0" fmla="*/ 0 h 1910737"/>
              <a:gd name="connsiteX1" fmla="*/ 1767962 w 1767962"/>
              <a:gd name="connsiteY1" fmla="*/ 0 h 1910737"/>
              <a:gd name="connsiteX2" fmla="*/ 1767962 w 1767962"/>
              <a:gd name="connsiteY2" fmla="*/ 1910737 h 1910737"/>
              <a:gd name="connsiteX3" fmla="*/ 0 w 1767962"/>
              <a:gd name="connsiteY3" fmla="*/ 1910737 h 1910737"/>
              <a:gd name="connsiteX4" fmla="*/ 0 w 1767962"/>
              <a:gd name="connsiteY4" fmla="*/ 0 h 1910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1910737">
                <a:moveTo>
                  <a:pt x="0" y="0"/>
                </a:moveTo>
                <a:lnTo>
                  <a:pt x="1767962" y="0"/>
                </a:lnTo>
                <a:lnTo>
                  <a:pt x="1767962" y="1910737"/>
                </a:lnTo>
                <a:lnTo>
                  <a:pt x="0" y="19107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-1693304"/>
              <a:satOff val="-19347"/>
              <a:lumOff val="-2035"/>
              <a:alphaOff val="0"/>
            </a:schemeClr>
          </a:lnRef>
          <a:fillRef idx="1">
            <a:schemeClr val="accent2">
              <a:tint val="40000"/>
              <a:alpha val="90000"/>
              <a:hueOff val="-1693304"/>
              <a:satOff val="-19347"/>
              <a:lumOff val="-2035"/>
              <a:alphaOff val="0"/>
            </a:schemeClr>
          </a:fillRef>
          <a:effectRef idx="0">
            <a:schemeClr val="accent2">
              <a:tint val="40000"/>
              <a:alpha val="90000"/>
              <a:hueOff val="-1693304"/>
              <a:satOff val="-19347"/>
              <a:lumOff val="-2035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106680" bIns="120015" numCol="1" spcCol="1270" anchor="t" anchorCtr="0">
            <a:noAutofit/>
          </a:bodyPr>
          <a:lstStyle/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B2E4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Build a high-level architecture to meet the customer requirements</a:t>
            </a:r>
          </a:p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B2E4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Exercise to create an architecture diagram to represent your solution based on use case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470402B-DAE1-4DDB-A994-33650BA99D16}"/>
              </a:ext>
            </a:extLst>
          </p:cNvPr>
          <p:cNvSpPr/>
          <p:nvPr/>
        </p:nvSpPr>
        <p:spPr>
          <a:xfrm>
            <a:off x="173324" y="635776"/>
            <a:ext cx="1767962" cy="543793"/>
          </a:xfrm>
          <a:custGeom>
            <a:avLst/>
            <a:gdLst>
              <a:gd name="connsiteX0" fmla="*/ 0 w 1767962"/>
              <a:gd name="connsiteY0" fmla="*/ 0 h 543793"/>
              <a:gd name="connsiteX1" fmla="*/ 1767962 w 1767962"/>
              <a:gd name="connsiteY1" fmla="*/ 0 h 543793"/>
              <a:gd name="connsiteX2" fmla="*/ 1767962 w 1767962"/>
              <a:gd name="connsiteY2" fmla="*/ 543793 h 543793"/>
              <a:gd name="connsiteX3" fmla="*/ 0 w 1767962"/>
              <a:gd name="connsiteY3" fmla="*/ 543793 h 543793"/>
              <a:gd name="connsiteX4" fmla="*/ 0 w 1767962"/>
              <a:gd name="connsiteY4" fmla="*/ 0 h 54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543793">
                <a:moveTo>
                  <a:pt x="0" y="0"/>
                </a:moveTo>
                <a:lnTo>
                  <a:pt x="1767962" y="0"/>
                </a:lnTo>
                <a:lnTo>
                  <a:pt x="1767962" y="543793"/>
                </a:lnTo>
                <a:lnTo>
                  <a:pt x="0" y="54379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60960" rIns="106680" bIns="6096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>
                <a:latin typeface="Arial" panose="020B0604020202020204" pitchFamily="34" charset="0"/>
                <a:cs typeface="Arial" panose="020B0604020202020204" pitchFamily="34" charset="0"/>
              </a:rPr>
              <a:t>SE Discovery- Brilliant in the basics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0043B1B-EFBE-4024-8DC4-6D7EA0D63F2F}"/>
              </a:ext>
            </a:extLst>
          </p:cNvPr>
          <p:cNvSpPr/>
          <p:nvPr/>
        </p:nvSpPr>
        <p:spPr>
          <a:xfrm>
            <a:off x="173324" y="1179570"/>
            <a:ext cx="1767962" cy="1976459"/>
          </a:xfrm>
          <a:custGeom>
            <a:avLst/>
            <a:gdLst>
              <a:gd name="connsiteX0" fmla="*/ 0 w 1767962"/>
              <a:gd name="connsiteY0" fmla="*/ 0 h 1910737"/>
              <a:gd name="connsiteX1" fmla="*/ 1767962 w 1767962"/>
              <a:gd name="connsiteY1" fmla="*/ 0 h 1910737"/>
              <a:gd name="connsiteX2" fmla="*/ 1767962 w 1767962"/>
              <a:gd name="connsiteY2" fmla="*/ 1910737 h 1910737"/>
              <a:gd name="connsiteX3" fmla="*/ 0 w 1767962"/>
              <a:gd name="connsiteY3" fmla="*/ 1910737 h 1910737"/>
              <a:gd name="connsiteX4" fmla="*/ 0 w 1767962"/>
              <a:gd name="connsiteY4" fmla="*/ 0 h 1910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1910737">
                <a:moveTo>
                  <a:pt x="0" y="0"/>
                </a:moveTo>
                <a:lnTo>
                  <a:pt x="1767962" y="0"/>
                </a:lnTo>
                <a:lnTo>
                  <a:pt x="1767962" y="1910737"/>
                </a:lnTo>
                <a:lnTo>
                  <a:pt x="0" y="19107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106680" bIns="120015" numCol="1" spcCol="1270" anchor="t" anchorCtr="0">
            <a:noAutofit/>
          </a:bodyPr>
          <a:lstStyle/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B2E4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Introduction to 7 Guided Principles &amp; Data Readiness message</a:t>
            </a:r>
          </a:p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B2E4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How to use a systematic approach to the SE Discovery Process, the do’s and don’ts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7F18B7E-9184-4AEA-B85C-59C151A7F350}"/>
              </a:ext>
            </a:extLst>
          </p:cNvPr>
          <p:cNvSpPr/>
          <p:nvPr/>
        </p:nvSpPr>
        <p:spPr>
          <a:xfrm>
            <a:off x="4204279" y="652474"/>
            <a:ext cx="1767962" cy="543793"/>
          </a:xfrm>
          <a:custGeom>
            <a:avLst/>
            <a:gdLst>
              <a:gd name="connsiteX0" fmla="*/ 0 w 1767962"/>
              <a:gd name="connsiteY0" fmla="*/ 0 h 543793"/>
              <a:gd name="connsiteX1" fmla="*/ 1767962 w 1767962"/>
              <a:gd name="connsiteY1" fmla="*/ 0 h 543793"/>
              <a:gd name="connsiteX2" fmla="*/ 1767962 w 1767962"/>
              <a:gd name="connsiteY2" fmla="*/ 543793 h 543793"/>
              <a:gd name="connsiteX3" fmla="*/ 0 w 1767962"/>
              <a:gd name="connsiteY3" fmla="*/ 543793 h 543793"/>
              <a:gd name="connsiteX4" fmla="*/ 0 w 1767962"/>
              <a:gd name="connsiteY4" fmla="*/ 0 h 54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543793">
                <a:moveTo>
                  <a:pt x="0" y="0"/>
                </a:moveTo>
                <a:lnTo>
                  <a:pt x="1767962" y="0"/>
                </a:lnTo>
                <a:lnTo>
                  <a:pt x="1767962" y="543793"/>
                </a:lnTo>
                <a:lnTo>
                  <a:pt x="0" y="54379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hueOff val="-3510880"/>
              <a:satOff val="-11148"/>
              <a:lumOff val="-19528"/>
              <a:alphaOff val="0"/>
            </a:schemeClr>
          </a:lnRef>
          <a:fillRef idx="1">
            <a:schemeClr val="accent2">
              <a:hueOff val="-3510880"/>
              <a:satOff val="-11148"/>
              <a:lumOff val="-19528"/>
              <a:alphaOff val="0"/>
            </a:schemeClr>
          </a:fillRef>
          <a:effectRef idx="0">
            <a:schemeClr val="accent2">
              <a:hueOff val="-3510880"/>
              <a:satOff val="-11148"/>
              <a:lumOff val="-195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60960" rIns="106680" bIns="6096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Ransomware Ready</a:t>
            </a:r>
            <a:endParaRPr lang="en-US" sz="1500" kern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53AB40A-09AB-4EFE-9C6F-FA1ED20ED38F}"/>
              </a:ext>
            </a:extLst>
          </p:cNvPr>
          <p:cNvSpPr/>
          <p:nvPr/>
        </p:nvSpPr>
        <p:spPr>
          <a:xfrm>
            <a:off x="4204279" y="1196268"/>
            <a:ext cx="1767962" cy="1910737"/>
          </a:xfrm>
          <a:custGeom>
            <a:avLst/>
            <a:gdLst>
              <a:gd name="connsiteX0" fmla="*/ 0 w 1767962"/>
              <a:gd name="connsiteY0" fmla="*/ 0 h 1910737"/>
              <a:gd name="connsiteX1" fmla="*/ 1767962 w 1767962"/>
              <a:gd name="connsiteY1" fmla="*/ 0 h 1910737"/>
              <a:gd name="connsiteX2" fmla="*/ 1767962 w 1767962"/>
              <a:gd name="connsiteY2" fmla="*/ 1910737 h 1910737"/>
              <a:gd name="connsiteX3" fmla="*/ 0 w 1767962"/>
              <a:gd name="connsiteY3" fmla="*/ 1910737 h 1910737"/>
              <a:gd name="connsiteX4" fmla="*/ 0 w 1767962"/>
              <a:gd name="connsiteY4" fmla="*/ 0 h 1910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1910737">
                <a:moveTo>
                  <a:pt x="0" y="0"/>
                </a:moveTo>
                <a:lnTo>
                  <a:pt x="1767962" y="0"/>
                </a:lnTo>
                <a:lnTo>
                  <a:pt x="1767962" y="1910737"/>
                </a:lnTo>
                <a:lnTo>
                  <a:pt x="0" y="19107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-3386608"/>
              <a:satOff val="-38693"/>
              <a:lumOff val="-4070"/>
              <a:alphaOff val="0"/>
            </a:schemeClr>
          </a:lnRef>
          <a:fillRef idx="1">
            <a:schemeClr val="accent2">
              <a:tint val="40000"/>
              <a:alpha val="90000"/>
              <a:hueOff val="-3386608"/>
              <a:satOff val="-38693"/>
              <a:lumOff val="-4070"/>
              <a:alphaOff val="0"/>
            </a:schemeClr>
          </a:fillRef>
          <a:effectRef idx="0">
            <a:schemeClr val="accent2">
              <a:tint val="40000"/>
              <a:alpha val="90000"/>
              <a:hueOff val="-3386608"/>
              <a:satOff val="-38693"/>
              <a:lumOff val="-407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106680" bIns="120015" numCol="1" spcCol="1270" anchor="t" anchorCtr="0">
            <a:noAutofit/>
          </a:bodyPr>
          <a:lstStyle/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B2E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>
                <a:solidFill>
                  <a:srgbClr val="0B2E4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Ransomware technical deep dive</a:t>
            </a:r>
          </a:p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B2E4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Hands-on training with health assessment dashboard, and airgap configuration</a:t>
            </a:r>
          </a:p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B2E4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Competitive positioning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7838E28-6943-420F-81A2-BE52757AB587}"/>
              </a:ext>
            </a:extLst>
          </p:cNvPr>
          <p:cNvSpPr/>
          <p:nvPr/>
        </p:nvSpPr>
        <p:spPr>
          <a:xfrm>
            <a:off x="2188802" y="652474"/>
            <a:ext cx="1767962" cy="543793"/>
          </a:xfrm>
          <a:custGeom>
            <a:avLst/>
            <a:gdLst>
              <a:gd name="connsiteX0" fmla="*/ 0 w 1767962"/>
              <a:gd name="connsiteY0" fmla="*/ 0 h 543793"/>
              <a:gd name="connsiteX1" fmla="*/ 1767962 w 1767962"/>
              <a:gd name="connsiteY1" fmla="*/ 0 h 543793"/>
              <a:gd name="connsiteX2" fmla="*/ 1767962 w 1767962"/>
              <a:gd name="connsiteY2" fmla="*/ 543793 h 543793"/>
              <a:gd name="connsiteX3" fmla="*/ 0 w 1767962"/>
              <a:gd name="connsiteY3" fmla="*/ 543793 h 543793"/>
              <a:gd name="connsiteX4" fmla="*/ 0 w 1767962"/>
              <a:gd name="connsiteY4" fmla="*/ 0 h 54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543793">
                <a:moveTo>
                  <a:pt x="0" y="0"/>
                </a:moveTo>
                <a:lnTo>
                  <a:pt x="1767962" y="0"/>
                </a:lnTo>
                <a:lnTo>
                  <a:pt x="1767962" y="543793"/>
                </a:lnTo>
                <a:lnTo>
                  <a:pt x="0" y="54379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hueOff val="-1755440"/>
              <a:satOff val="-5574"/>
              <a:lumOff val="-9764"/>
              <a:alphaOff val="0"/>
            </a:schemeClr>
          </a:lnRef>
          <a:fillRef idx="1">
            <a:schemeClr val="accent2">
              <a:hueOff val="-1755440"/>
              <a:satOff val="-5574"/>
              <a:lumOff val="-9764"/>
              <a:alphaOff val="0"/>
            </a:schemeClr>
          </a:fillRef>
          <a:effectRef idx="0">
            <a:schemeClr val="accent2">
              <a:hueOff val="-1755440"/>
              <a:satOff val="-5574"/>
              <a:lumOff val="-976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60960" rIns="106680" bIns="6096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Architect and Sizing</a:t>
            </a:r>
            <a:endParaRPr lang="en-US" sz="1500" kern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9A45C40-5C3D-4635-A4F5-478A10B00D3E}"/>
              </a:ext>
            </a:extLst>
          </p:cNvPr>
          <p:cNvSpPr/>
          <p:nvPr/>
        </p:nvSpPr>
        <p:spPr>
          <a:xfrm>
            <a:off x="10250711" y="652474"/>
            <a:ext cx="1767962" cy="543793"/>
          </a:xfrm>
          <a:custGeom>
            <a:avLst/>
            <a:gdLst>
              <a:gd name="connsiteX0" fmla="*/ 0 w 1767962"/>
              <a:gd name="connsiteY0" fmla="*/ 0 h 543793"/>
              <a:gd name="connsiteX1" fmla="*/ 1767962 w 1767962"/>
              <a:gd name="connsiteY1" fmla="*/ 0 h 543793"/>
              <a:gd name="connsiteX2" fmla="*/ 1767962 w 1767962"/>
              <a:gd name="connsiteY2" fmla="*/ 543793 h 543793"/>
              <a:gd name="connsiteX3" fmla="*/ 0 w 1767962"/>
              <a:gd name="connsiteY3" fmla="*/ 543793 h 543793"/>
              <a:gd name="connsiteX4" fmla="*/ 0 w 1767962"/>
              <a:gd name="connsiteY4" fmla="*/ 0 h 54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543793">
                <a:moveTo>
                  <a:pt x="0" y="0"/>
                </a:moveTo>
                <a:lnTo>
                  <a:pt x="1767962" y="0"/>
                </a:lnTo>
                <a:lnTo>
                  <a:pt x="1767962" y="543793"/>
                </a:lnTo>
                <a:lnTo>
                  <a:pt x="0" y="54379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hueOff val="-8777199"/>
              <a:satOff val="-27871"/>
              <a:lumOff val="-48821"/>
              <a:alphaOff val="0"/>
            </a:schemeClr>
          </a:lnRef>
          <a:fillRef idx="1">
            <a:schemeClr val="accent2">
              <a:hueOff val="-8777199"/>
              <a:satOff val="-27871"/>
              <a:lumOff val="-48821"/>
              <a:alphaOff val="0"/>
            </a:schemeClr>
          </a:fillRef>
          <a:effectRef idx="0">
            <a:schemeClr val="accent2">
              <a:hueOff val="-8777199"/>
              <a:satOff val="-27871"/>
              <a:lumOff val="-4882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60960" rIns="106680" bIns="6096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kern="1200" dirty="0">
                <a:latin typeface="Calibri" panose="020F0502020204030204" pitchFamily="34" charset="0"/>
                <a:cs typeface="Calibri" panose="020F0502020204030204" pitchFamily="34" charset="0"/>
              </a:rPr>
              <a:t>DR Solutions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1092894-E6BF-4B0B-9F96-B3C008A5BE34}"/>
              </a:ext>
            </a:extLst>
          </p:cNvPr>
          <p:cNvSpPr/>
          <p:nvPr/>
        </p:nvSpPr>
        <p:spPr>
          <a:xfrm>
            <a:off x="10250711" y="1196268"/>
            <a:ext cx="1767962" cy="1910737"/>
          </a:xfrm>
          <a:custGeom>
            <a:avLst/>
            <a:gdLst>
              <a:gd name="connsiteX0" fmla="*/ 0 w 1767962"/>
              <a:gd name="connsiteY0" fmla="*/ 0 h 1910737"/>
              <a:gd name="connsiteX1" fmla="*/ 1767962 w 1767962"/>
              <a:gd name="connsiteY1" fmla="*/ 0 h 1910737"/>
              <a:gd name="connsiteX2" fmla="*/ 1767962 w 1767962"/>
              <a:gd name="connsiteY2" fmla="*/ 1910737 h 1910737"/>
              <a:gd name="connsiteX3" fmla="*/ 0 w 1767962"/>
              <a:gd name="connsiteY3" fmla="*/ 1910737 h 1910737"/>
              <a:gd name="connsiteX4" fmla="*/ 0 w 1767962"/>
              <a:gd name="connsiteY4" fmla="*/ 0 h 1910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1910737">
                <a:moveTo>
                  <a:pt x="0" y="0"/>
                </a:moveTo>
                <a:lnTo>
                  <a:pt x="1767962" y="0"/>
                </a:lnTo>
                <a:lnTo>
                  <a:pt x="1767962" y="1910737"/>
                </a:lnTo>
                <a:lnTo>
                  <a:pt x="0" y="19107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-8466519"/>
              <a:satOff val="-96733"/>
              <a:lumOff val="-10176"/>
              <a:alphaOff val="0"/>
            </a:schemeClr>
          </a:lnRef>
          <a:fillRef idx="1">
            <a:schemeClr val="accent2">
              <a:tint val="40000"/>
              <a:alpha val="90000"/>
              <a:hueOff val="-8466519"/>
              <a:satOff val="-96733"/>
              <a:lumOff val="-10176"/>
              <a:alphaOff val="0"/>
            </a:schemeClr>
          </a:fillRef>
          <a:effectRef idx="0">
            <a:schemeClr val="accent2">
              <a:tint val="40000"/>
              <a:alpha val="90000"/>
              <a:hueOff val="-8466519"/>
              <a:satOff val="-96733"/>
              <a:lumOff val="-10176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106680" bIns="120015" numCol="1" spcCol="1270" anchor="t" anchorCtr="0">
            <a:noAutofit/>
          </a:bodyPr>
          <a:lstStyle/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B2E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 DR capabilities </a:t>
            </a:r>
          </a:p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B2E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RPO/RTO solution design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92" y="58834"/>
            <a:ext cx="10058400" cy="576942"/>
          </a:xfrm>
        </p:spPr>
        <p:txBody>
          <a:bodyPr/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Core SE Breakout Topics – for Review &amp; Prioritization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444FF3-C1BA-4AA2-8E34-41A703A1F9A1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DDE5ED"/>
                </a:solidFill>
                <a:effectLst/>
                <a:uLnTx/>
                <a:uFillTx/>
                <a:latin typeface="Arial" panose="020B0604020202020204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DE5ED"/>
              </a:solidFill>
              <a:effectLst/>
              <a:uLnTx/>
              <a:uFillTx/>
              <a:latin typeface="Arial" panose="020B060402020202020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25200" y="58834"/>
            <a:ext cx="990108" cy="57694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D49B310-F75F-4D8B-80C0-C29486E690E7}"/>
              </a:ext>
            </a:extLst>
          </p:cNvPr>
          <p:cNvSpPr/>
          <p:nvPr/>
        </p:nvSpPr>
        <p:spPr>
          <a:xfrm>
            <a:off x="76692" y="603249"/>
            <a:ext cx="11941981" cy="2539907"/>
          </a:xfrm>
          <a:prstGeom prst="rect">
            <a:avLst/>
          </a:prstGeom>
          <a:solidFill>
            <a:schemeClr val="tx1">
              <a:lumMod val="50000"/>
              <a:lumOff val="50000"/>
              <a:alpha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 err="1">
              <a:solidFill>
                <a:schemeClr val="bg1"/>
              </a:solidFill>
            </a:endParaRP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588B946B-6D3A-4326-AE56-1BC645A495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611027"/>
              </p:ext>
            </p:extLst>
          </p:nvPr>
        </p:nvGraphicFramePr>
        <p:xfrm>
          <a:off x="76692" y="3192381"/>
          <a:ext cx="12038616" cy="328219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139712">
                  <a:extLst>
                    <a:ext uri="{9D8B030D-6E8A-4147-A177-3AD203B41FA5}">
                      <a16:colId xmlns:a16="http://schemas.microsoft.com/office/drawing/2014/main" val="934858378"/>
                    </a:ext>
                  </a:extLst>
                </a:gridCol>
                <a:gridCol w="612396">
                  <a:extLst>
                    <a:ext uri="{9D8B030D-6E8A-4147-A177-3AD203B41FA5}">
                      <a16:colId xmlns:a16="http://schemas.microsoft.com/office/drawing/2014/main" val="2309220511"/>
                    </a:ext>
                  </a:extLst>
                </a:gridCol>
                <a:gridCol w="4006690">
                  <a:extLst>
                    <a:ext uri="{9D8B030D-6E8A-4147-A177-3AD203B41FA5}">
                      <a16:colId xmlns:a16="http://schemas.microsoft.com/office/drawing/2014/main" val="2670221248"/>
                    </a:ext>
                  </a:extLst>
                </a:gridCol>
                <a:gridCol w="2159218">
                  <a:extLst>
                    <a:ext uri="{9D8B030D-6E8A-4147-A177-3AD203B41FA5}">
                      <a16:colId xmlns:a16="http://schemas.microsoft.com/office/drawing/2014/main" val="705562537"/>
                    </a:ext>
                  </a:extLst>
                </a:gridCol>
                <a:gridCol w="2919527">
                  <a:extLst>
                    <a:ext uri="{9D8B030D-6E8A-4147-A177-3AD203B41FA5}">
                      <a16:colId xmlns:a16="http://schemas.microsoft.com/office/drawing/2014/main" val="144727964"/>
                    </a:ext>
                  </a:extLst>
                </a:gridCol>
                <a:gridCol w="1201073">
                  <a:extLst>
                    <a:ext uri="{9D8B030D-6E8A-4147-A177-3AD203B41FA5}">
                      <a16:colId xmlns:a16="http://schemas.microsoft.com/office/drawing/2014/main" val="2032568468"/>
                    </a:ext>
                  </a:extLst>
                </a:gridCol>
              </a:tblGrid>
              <a:tr h="6413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Protect from ransomware</a:t>
                      </a:r>
                    </a:p>
                  </a:txBody>
                  <a:tcPr anchor="ctr">
                    <a:solidFill>
                      <a:srgbClr val="FF49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</a:t>
                      </a:r>
                    </a:p>
                  </a:txBody>
                  <a:tcPr anchor="ctr">
                    <a:solidFill>
                      <a:srgbClr val="FF49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Format</a:t>
                      </a:r>
                    </a:p>
                  </a:txBody>
                  <a:tcPr anchor="ctr">
                    <a:solidFill>
                      <a:srgbClr val="FF49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</a:t>
                      </a:r>
                    </a:p>
                  </a:txBody>
                  <a:tcPr anchor="ctr">
                    <a:solidFill>
                      <a:srgbClr val="FF49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Objectives</a:t>
                      </a:r>
                    </a:p>
                  </a:txBody>
                  <a:tcPr anchor="ctr">
                    <a:solidFill>
                      <a:srgbClr val="FF49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Presenter / Content Owner</a:t>
                      </a:r>
                    </a:p>
                  </a:txBody>
                  <a:tcPr anchor="ctr">
                    <a:solidFill>
                      <a:srgbClr val="FF49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777002"/>
                  </a:ext>
                </a:extLst>
              </a:tr>
              <a:tr h="61389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Pre-work</a:t>
                      </a:r>
                    </a:p>
                  </a:txBody>
                  <a:tcPr anchor="ctr">
                    <a:solidFill>
                      <a:srgbClr val="0B39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 Min</a:t>
                      </a:r>
                    </a:p>
                  </a:txBody>
                  <a:tcPr anchor="ctr">
                    <a:solidFill>
                      <a:srgbClr val="FFCF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eLearning</a:t>
                      </a:r>
                    </a:p>
                  </a:txBody>
                  <a:tcPr anchor="ctr">
                    <a:solidFill>
                      <a:srgbClr val="FFCFD4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HyperScale architecting and sizing </a:t>
                      </a:r>
                    </a:p>
                  </a:txBody>
                  <a:tcPr anchor="ctr">
                    <a:solidFill>
                      <a:srgbClr val="FFCFD4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Importance of data protection and always “data ready”</a:t>
                      </a:r>
                    </a:p>
                  </a:txBody>
                  <a:tcPr anchor="ctr">
                    <a:solidFill>
                      <a:srgbClr val="FFCF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 Wisdom</a:t>
                      </a:r>
                    </a:p>
                  </a:txBody>
                  <a:tcPr anchor="ctr">
                    <a:solidFill>
                      <a:srgbClr val="FFCF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997539"/>
                  </a:ext>
                </a:extLst>
              </a:tr>
              <a:tr h="10722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Ready</a:t>
                      </a:r>
                    </a:p>
                  </a:txBody>
                  <a:tcPr anchor="ctr">
                    <a:solidFill>
                      <a:srgbClr val="0B39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 Min</a:t>
                      </a:r>
                    </a:p>
                  </a:txBody>
                  <a:tcPr anchor="ctr">
                    <a:solidFill>
                      <a:srgbClr val="FFE9EB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Architecting and Sizing HyperScale summary, exercise with sizing and architecting scenarios practice including migration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Virtual Presentation  HyperScale Reference architecture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HyperScale Appliance and POC Positioning virtual presentation by Greg Page</a:t>
                      </a:r>
                    </a:p>
                  </a:txBody>
                  <a:tcPr anchor="ctr">
                    <a:solidFill>
                      <a:srgbClr val="FFE9EB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eLearning, guided tour with simulation, Sizing calculator, outline template</a:t>
                      </a:r>
                    </a:p>
                  </a:txBody>
                  <a:tcPr anchor="ctr">
                    <a:solidFill>
                      <a:srgbClr val="FFE9EB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Understand and demonstrate architecting and sizing skills for HyperScale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understand HyperScale reference architecture similarities and differences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Understanding how position POC and HyperScale</a:t>
                      </a:r>
                    </a:p>
                  </a:txBody>
                  <a:tcPr anchor="ctr">
                    <a:solidFill>
                      <a:srgbClr val="FFE9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Greg Page, Shawn Smucker</a:t>
                      </a:r>
                      <a:endParaRPr lang="en-US" sz="11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187541"/>
                  </a:ext>
                </a:extLst>
              </a:tr>
              <a:tr h="7452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Takeaways / Validation</a:t>
                      </a:r>
                    </a:p>
                  </a:txBody>
                  <a:tcPr anchor="ctr">
                    <a:solidFill>
                      <a:srgbClr val="0B39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 anchor="ctr">
                    <a:solidFill>
                      <a:srgbClr val="FFCFD4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Hand outs</a:t>
                      </a:r>
                    </a:p>
                  </a:txBody>
                  <a:tcPr anchor="ctr">
                    <a:solidFill>
                      <a:srgbClr val="FFCFD4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Architecting scenarios, POC success criteria</a:t>
                      </a:r>
                    </a:p>
                  </a:txBody>
                  <a:tcPr anchor="ctr">
                    <a:solidFill>
                      <a:srgbClr val="FFCFD4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 architecting and sizing skills for HyperScale.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Understand the importance of POC position, and POC success criteria</a:t>
                      </a:r>
                    </a:p>
                  </a:txBody>
                  <a:tcPr anchor="ctr">
                    <a:solidFill>
                      <a:srgbClr val="FFCF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Greg Page, Shawn Smucker</a:t>
                      </a:r>
                      <a:endParaRPr lang="en-US" sz="11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CF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042982"/>
                  </a:ext>
                </a:extLst>
              </a:tr>
            </a:tbl>
          </a:graphicData>
        </a:graphic>
      </p:graphicFrame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27F086A-3380-4AB2-A577-6864D5C76F5E}"/>
              </a:ext>
            </a:extLst>
          </p:cNvPr>
          <p:cNvSpPr/>
          <p:nvPr/>
        </p:nvSpPr>
        <p:spPr>
          <a:xfrm>
            <a:off x="8235234" y="652474"/>
            <a:ext cx="1767962" cy="543793"/>
          </a:xfrm>
          <a:custGeom>
            <a:avLst/>
            <a:gdLst>
              <a:gd name="connsiteX0" fmla="*/ 0 w 1767962"/>
              <a:gd name="connsiteY0" fmla="*/ 0 h 543793"/>
              <a:gd name="connsiteX1" fmla="*/ 1767962 w 1767962"/>
              <a:gd name="connsiteY1" fmla="*/ 0 h 543793"/>
              <a:gd name="connsiteX2" fmla="*/ 1767962 w 1767962"/>
              <a:gd name="connsiteY2" fmla="*/ 543793 h 543793"/>
              <a:gd name="connsiteX3" fmla="*/ 0 w 1767962"/>
              <a:gd name="connsiteY3" fmla="*/ 543793 h 543793"/>
              <a:gd name="connsiteX4" fmla="*/ 0 w 1767962"/>
              <a:gd name="connsiteY4" fmla="*/ 0 h 54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543793">
                <a:moveTo>
                  <a:pt x="0" y="0"/>
                </a:moveTo>
                <a:lnTo>
                  <a:pt x="1767962" y="0"/>
                </a:lnTo>
                <a:lnTo>
                  <a:pt x="1767962" y="543793"/>
                </a:lnTo>
                <a:lnTo>
                  <a:pt x="0" y="54379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hueOff val="-7021759"/>
              <a:satOff val="-22297"/>
              <a:lumOff val="-39057"/>
              <a:alphaOff val="0"/>
            </a:schemeClr>
          </a:lnRef>
          <a:fillRef idx="1">
            <a:schemeClr val="accent2">
              <a:hueOff val="-7021759"/>
              <a:satOff val="-22297"/>
              <a:lumOff val="-39057"/>
              <a:alphaOff val="0"/>
            </a:schemeClr>
          </a:fillRef>
          <a:effectRef idx="0">
            <a:schemeClr val="accent2">
              <a:hueOff val="-7021759"/>
              <a:satOff val="-22297"/>
              <a:lumOff val="-3905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60960" rIns="106680" bIns="6096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Calibri" panose="020F0502020204030204" pitchFamily="34" charset="0"/>
                <a:cs typeface="Calibri" panose="020F0502020204030204" pitchFamily="34" charset="0"/>
              </a:rPr>
              <a:t>Hyperscale - ASP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ED441-64F5-48AD-8D19-2DB478D2CAA6}"/>
              </a:ext>
            </a:extLst>
          </p:cNvPr>
          <p:cNvSpPr/>
          <p:nvPr/>
        </p:nvSpPr>
        <p:spPr>
          <a:xfrm>
            <a:off x="8235234" y="1196268"/>
            <a:ext cx="1767962" cy="1910737"/>
          </a:xfrm>
          <a:custGeom>
            <a:avLst/>
            <a:gdLst>
              <a:gd name="connsiteX0" fmla="*/ 0 w 1767962"/>
              <a:gd name="connsiteY0" fmla="*/ 0 h 1910737"/>
              <a:gd name="connsiteX1" fmla="*/ 1767962 w 1767962"/>
              <a:gd name="connsiteY1" fmla="*/ 0 h 1910737"/>
              <a:gd name="connsiteX2" fmla="*/ 1767962 w 1767962"/>
              <a:gd name="connsiteY2" fmla="*/ 1910737 h 1910737"/>
              <a:gd name="connsiteX3" fmla="*/ 0 w 1767962"/>
              <a:gd name="connsiteY3" fmla="*/ 1910737 h 1910737"/>
              <a:gd name="connsiteX4" fmla="*/ 0 w 1767962"/>
              <a:gd name="connsiteY4" fmla="*/ 0 h 1910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1910737">
                <a:moveTo>
                  <a:pt x="0" y="0"/>
                </a:moveTo>
                <a:lnTo>
                  <a:pt x="1767962" y="0"/>
                </a:lnTo>
                <a:lnTo>
                  <a:pt x="1767962" y="1910737"/>
                </a:lnTo>
                <a:lnTo>
                  <a:pt x="0" y="19107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-6773215"/>
              <a:satOff val="-77386"/>
              <a:lumOff val="-8141"/>
              <a:alphaOff val="0"/>
            </a:schemeClr>
          </a:lnRef>
          <a:fillRef idx="1">
            <a:schemeClr val="accent2">
              <a:tint val="40000"/>
              <a:alpha val="90000"/>
              <a:hueOff val="-6773215"/>
              <a:satOff val="-77386"/>
              <a:lumOff val="-8141"/>
              <a:alphaOff val="0"/>
            </a:schemeClr>
          </a:fillRef>
          <a:effectRef idx="0">
            <a:schemeClr val="accent2">
              <a:tint val="40000"/>
              <a:alpha val="90000"/>
              <a:hueOff val="-6773215"/>
              <a:satOff val="-77386"/>
              <a:lumOff val="-8141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106680" bIns="120015" numCol="1" spcCol="1270" anchor="t" anchorCtr="0">
            <a:noAutofit/>
          </a:bodyPr>
          <a:lstStyle/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B2E4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Architecting and Sizing HyperScale, setting up HyperScale and storage pools</a:t>
            </a:r>
          </a:p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B2E4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Sizing and architecting scenarios practice</a:t>
            </a:r>
            <a:endParaRPr lang="en-US" sz="1200" dirty="0">
              <a:solidFill>
                <a:srgbClr val="0B2E4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B2E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Expert panel Q&amp;A - why Commvault, key differentiators</a:t>
            </a:r>
          </a:p>
        </p:txBody>
      </p:sp>
    </p:spTree>
    <p:extLst>
      <p:ext uri="{BB962C8B-B14F-4D97-AF65-F5344CB8AC3E}">
        <p14:creationId xmlns:p14="http://schemas.microsoft.com/office/powerpoint/2010/main" val="2030650516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27F086A-3380-4AB2-A577-6864D5C76F5E}"/>
              </a:ext>
            </a:extLst>
          </p:cNvPr>
          <p:cNvSpPr/>
          <p:nvPr/>
        </p:nvSpPr>
        <p:spPr>
          <a:xfrm>
            <a:off x="8235234" y="652474"/>
            <a:ext cx="1767962" cy="543793"/>
          </a:xfrm>
          <a:custGeom>
            <a:avLst/>
            <a:gdLst>
              <a:gd name="connsiteX0" fmla="*/ 0 w 1767962"/>
              <a:gd name="connsiteY0" fmla="*/ 0 h 543793"/>
              <a:gd name="connsiteX1" fmla="*/ 1767962 w 1767962"/>
              <a:gd name="connsiteY1" fmla="*/ 0 h 543793"/>
              <a:gd name="connsiteX2" fmla="*/ 1767962 w 1767962"/>
              <a:gd name="connsiteY2" fmla="*/ 543793 h 543793"/>
              <a:gd name="connsiteX3" fmla="*/ 0 w 1767962"/>
              <a:gd name="connsiteY3" fmla="*/ 543793 h 543793"/>
              <a:gd name="connsiteX4" fmla="*/ 0 w 1767962"/>
              <a:gd name="connsiteY4" fmla="*/ 0 h 54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543793">
                <a:moveTo>
                  <a:pt x="0" y="0"/>
                </a:moveTo>
                <a:lnTo>
                  <a:pt x="1767962" y="0"/>
                </a:lnTo>
                <a:lnTo>
                  <a:pt x="1767962" y="543793"/>
                </a:lnTo>
                <a:lnTo>
                  <a:pt x="0" y="54379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hueOff val="-7021759"/>
              <a:satOff val="-22297"/>
              <a:lumOff val="-39057"/>
              <a:alphaOff val="0"/>
            </a:schemeClr>
          </a:lnRef>
          <a:fillRef idx="1">
            <a:schemeClr val="accent2">
              <a:hueOff val="-7021759"/>
              <a:satOff val="-22297"/>
              <a:lumOff val="-39057"/>
              <a:alphaOff val="0"/>
            </a:schemeClr>
          </a:fillRef>
          <a:effectRef idx="0">
            <a:schemeClr val="accent2">
              <a:hueOff val="-7021759"/>
              <a:satOff val="-22297"/>
              <a:lumOff val="-3905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60960" rIns="106680" bIns="6096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Calibri" panose="020F0502020204030204" pitchFamily="34" charset="0"/>
                <a:cs typeface="Calibri" panose="020F0502020204030204" pitchFamily="34" charset="0"/>
              </a:rPr>
              <a:t>Hyperscale - ASP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ED441-64F5-48AD-8D19-2DB478D2CAA6}"/>
              </a:ext>
            </a:extLst>
          </p:cNvPr>
          <p:cNvSpPr/>
          <p:nvPr/>
        </p:nvSpPr>
        <p:spPr>
          <a:xfrm>
            <a:off x="8235234" y="1196268"/>
            <a:ext cx="1767962" cy="1910737"/>
          </a:xfrm>
          <a:custGeom>
            <a:avLst/>
            <a:gdLst>
              <a:gd name="connsiteX0" fmla="*/ 0 w 1767962"/>
              <a:gd name="connsiteY0" fmla="*/ 0 h 1910737"/>
              <a:gd name="connsiteX1" fmla="*/ 1767962 w 1767962"/>
              <a:gd name="connsiteY1" fmla="*/ 0 h 1910737"/>
              <a:gd name="connsiteX2" fmla="*/ 1767962 w 1767962"/>
              <a:gd name="connsiteY2" fmla="*/ 1910737 h 1910737"/>
              <a:gd name="connsiteX3" fmla="*/ 0 w 1767962"/>
              <a:gd name="connsiteY3" fmla="*/ 1910737 h 1910737"/>
              <a:gd name="connsiteX4" fmla="*/ 0 w 1767962"/>
              <a:gd name="connsiteY4" fmla="*/ 0 h 1910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1910737">
                <a:moveTo>
                  <a:pt x="0" y="0"/>
                </a:moveTo>
                <a:lnTo>
                  <a:pt x="1767962" y="0"/>
                </a:lnTo>
                <a:lnTo>
                  <a:pt x="1767962" y="1910737"/>
                </a:lnTo>
                <a:lnTo>
                  <a:pt x="0" y="19107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-6773215"/>
              <a:satOff val="-77386"/>
              <a:lumOff val="-8141"/>
              <a:alphaOff val="0"/>
            </a:schemeClr>
          </a:lnRef>
          <a:fillRef idx="1">
            <a:schemeClr val="accent2">
              <a:tint val="40000"/>
              <a:alpha val="90000"/>
              <a:hueOff val="-6773215"/>
              <a:satOff val="-77386"/>
              <a:lumOff val="-8141"/>
              <a:alphaOff val="0"/>
            </a:schemeClr>
          </a:fillRef>
          <a:effectRef idx="0">
            <a:schemeClr val="accent2">
              <a:tint val="40000"/>
              <a:alpha val="90000"/>
              <a:hueOff val="-6773215"/>
              <a:satOff val="-77386"/>
              <a:lumOff val="-8141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106680" bIns="120015" numCol="1" spcCol="1270" anchor="t" anchorCtr="0">
            <a:noAutofit/>
          </a:bodyPr>
          <a:lstStyle/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B2E4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Architecting and Sizing HyperScale, setting up HyperScale and storage pools</a:t>
            </a:r>
          </a:p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B2E4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Sizing and architecting scenarios practice</a:t>
            </a:r>
            <a:endParaRPr lang="en-US" sz="1200" dirty="0">
              <a:solidFill>
                <a:srgbClr val="0B2E4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B2E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Expert panel Q&amp;A - why Commvault, key differentiators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3739856-A64D-4928-95B0-ECB176D81BC8}"/>
              </a:ext>
            </a:extLst>
          </p:cNvPr>
          <p:cNvSpPr/>
          <p:nvPr/>
        </p:nvSpPr>
        <p:spPr>
          <a:xfrm>
            <a:off x="6219756" y="652474"/>
            <a:ext cx="1767962" cy="543793"/>
          </a:xfrm>
          <a:custGeom>
            <a:avLst/>
            <a:gdLst>
              <a:gd name="connsiteX0" fmla="*/ 0 w 1767962"/>
              <a:gd name="connsiteY0" fmla="*/ 0 h 543793"/>
              <a:gd name="connsiteX1" fmla="*/ 1767962 w 1767962"/>
              <a:gd name="connsiteY1" fmla="*/ 0 h 543793"/>
              <a:gd name="connsiteX2" fmla="*/ 1767962 w 1767962"/>
              <a:gd name="connsiteY2" fmla="*/ 543793 h 543793"/>
              <a:gd name="connsiteX3" fmla="*/ 0 w 1767962"/>
              <a:gd name="connsiteY3" fmla="*/ 543793 h 543793"/>
              <a:gd name="connsiteX4" fmla="*/ 0 w 1767962"/>
              <a:gd name="connsiteY4" fmla="*/ 0 h 54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543793">
                <a:moveTo>
                  <a:pt x="0" y="0"/>
                </a:moveTo>
                <a:lnTo>
                  <a:pt x="1767962" y="0"/>
                </a:lnTo>
                <a:lnTo>
                  <a:pt x="1767962" y="543793"/>
                </a:lnTo>
                <a:lnTo>
                  <a:pt x="0" y="54379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hueOff val="-5266320"/>
              <a:satOff val="-16723"/>
              <a:lumOff val="-29293"/>
              <a:alphaOff val="0"/>
            </a:schemeClr>
          </a:lnRef>
          <a:fillRef idx="1">
            <a:schemeClr val="accent2">
              <a:hueOff val="-5266320"/>
              <a:satOff val="-16723"/>
              <a:lumOff val="-29293"/>
              <a:alphaOff val="0"/>
            </a:schemeClr>
          </a:fillRef>
          <a:effectRef idx="0">
            <a:schemeClr val="accent2">
              <a:hueOff val="-5266320"/>
              <a:satOff val="-16723"/>
              <a:lumOff val="-2929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60960" rIns="106680" bIns="6096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kern="1200" dirty="0">
                <a:latin typeface="Calibri" panose="020F0502020204030204" pitchFamily="34" charset="0"/>
                <a:cs typeface="Calibri" panose="020F0502020204030204" pitchFamily="34" charset="0"/>
              </a:rPr>
              <a:t>Activate Family of Solutions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D09575B-3DFF-4B0A-8C7B-8681F9CEFF84}"/>
              </a:ext>
            </a:extLst>
          </p:cNvPr>
          <p:cNvSpPr/>
          <p:nvPr/>
        </p:nvSpPr>
        <p:spPr>
          <a:xfrm>
            <a:off x="6219756" y="1196268"/>
            <a:ext cx="1767962" cy="1910737"/>
          </a:xfrm>
          <a:custGeom>
            <a:avLst/>
            <a:gdLst>
              <a:gd name="connsiteX0" fmla="*/ 0 w 1767962"/>
              <a:gd name="connsiteY0" fmla="*/ 0 h 1910737"/>
              <a:gd name="connsiteX1" fmla="*/ 1767962 w 1767962"/>
              <a:gd name="connsiteY1" fmla="*/ 0 h 1910737"/>
              <a:gd name="connsiteX2" fmla="*/ 1767962 w 1767962"/>
              <a:gd name="connsiteY2" fmla="*/ 1910737 h 1910737"/>
              <a:gd name="connsiteX3" fmla="*/ 0 w 1767962"/>
              <a:gd name="connsiteY3" fmla="*/ 1910737 h 1910737"/>
              <a:gd name="connsiteX4" fmla="*/ 0 w 1767962"/>
              <a:gd name="connsiteY4" fmla="*/ 0 h 1910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1910737">
                <a:moveTo>
                  <a:pt x="0" y="0"/>
                </a:moveTo>
                <a:lnTo>
                  <a:pt x="1767962" y="0"/>
                </a:lnTo>
                <a:lnTo>
                  <a:pt x="1767962" y="1910737"/>
                </a:lnTo>
                <a:lnTo>
                  <a:pt x="0" y="19107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-5079911"/>
              <a:satOff val="-58040"/>
              <a:lumOff val="-6106"/>
              <a:alphaOff val="0"/>
            </a:schemeClr>
          </a:lnRef>
          <a:fillRef idx="1">
            <a:schemeClr val="accent2">
              <a:tint val="40000"/>
              <a:alpha val="90000"/>
              <a:hueOff val="-5079911"/>
              <a:satOff val="-58040"/>
              <a:lumOff val="-6106"/>
              <a:alphaOff val="0"/>
            </a:schemeClr>
          </a:fillRef>
          <a:effectRef idx="0">
            <a:schemeClr val="accent2">
              <a:tint val="40000"/>
              <a:alpha val="90000"/>
              <a:hueOff val="-5079911"/>
              <a:satOff val="-58040"/>
              <a:lumOff val="-6106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106680" bIns="120015" numCol="1" spcCol="1270" anchor="t" anchorCtr="0">
            <a:noAutofit/>
          </a:bodyPr>
          <a:lstStyle/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B2E4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Size and architect Activate solutions with File storage optimization </a:t>
            </a:r>
          </a:p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B2E4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Hands-on exercises with sizing calculator and multiple scenarios</a:t>
            </a:r>
            <a:endParaRPr lang="en-US" sz="1200" dirty="0">
              <a:solidFill>
                <a:srgbClr val="0B2E4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B2E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POC best practices</a:t>
            </a:r>
            <a:endParaRPr lang="en-US" sz="2000" dirty="0">
              <a:solidFill>
                <a:srgbClr val="0B2E4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A82111C-8017-44E5-B9BF-5C04C2F160D7}"/>
              </a:ext>
            </a:extLst>
          </p:cNvPr>
          <p:cNvSpPr/>
          <p:nvPr/>
        </p:nvSpPr>
        <p:spPr>
          <a:xfrm>
            <a:off x="2188802" y="652474"/>
            <a:ext cx="1767962" cy="543793"/>
          </a:xfrm>
          <a:custGeom>
            <a:avLst/>
            <a:gdLst>
              <a:gd name="connsiteX0" fmla="*/ 0 w 1767962"/>
              <a:gd name="connsiteY0" fmla="*/ 0 h 543793"/>
              <a:gd name="connsiteX1" fmla="*/ 1767962 w 1767962"/>
              <a:gd name="connsiteY1" fmla="*/ 0 h 543793"/>
              <a:gd name="connsiteX2" fmla="*/ 1767962 w 1767962"/>
              <a:gd name="connsiteY2" fmla="*/ 543793 h 543793"/>
              <a:gd name="connsiteX3" fmla="*/ 0 w 1767962"/>
              <a:gd name="connsiteY3" fmla="*/ 543793 h 543793"/>
              <a:gd name="connsiteX4" fmla="*/ 0 w 1767962"/>
              <a:gd name="connsiteY4" fmla="*/ 0 h 54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543793">
                <a:moveTo>
                  <a:pt x="0" y="0"/>
                </a:moveTo>
                <a:lnTo>
                  <a:pt x="1767962" y="0"/>
                </a:lnTo>
                <a:lnTo>
                  <a:pt x="1767962" y="543793"/>
                </a:lnTo>
                <a:lnTo>
                  <a:pt x="0" y="54379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hueOff val="-1755440"/>
              <a:satOff val="-5574"/>
              <a:lumOff val="-9764"/>
              <a:alphaOff val="0"/>
            </a:schemeClr>
          </a:lnRef>
          <a:fillRef idx="1">
            <a:schemeClr val="accent2">
              <a:hueOff val="-1755440"/>
              <a:satOff val="-5574"/>
              <a:lumOff val="-9764"/>
              <a:alphaOff val="0"/>
            </a:schemeClr>
          </a:fillRef>
          <a:effectRef idx="0">
            <a:schemeClr val="accent2">
              <a:hueOff val="-1755440"/>
              <a:satOff val="-5574"/>
              <a:lumOff val="-976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60960" rIns="106680" bIns="6096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Architect and Sizing</a:t>
            </a:r>
            <a:endParaRPr lang="en-US" sz="1500" kern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17FD951-6B31-487C-9833-38988516258C}"/>
              </a:ext>
            </a:extLst>
          </p:cNvPr>
          <p:cNvSpPr/>
          <p:nvPr/>
        </p:nvSpPr>
        <p:spPr>
          <a:xfrm>
            <a:off x="2188802" y="1196268"/>
            <a:ext cx="1767962" cy="1910737"/>
          </a:xfrm>
          <a:custGeom>
            <a:avLst/>
            <a:gdLst>
              <a:gd name="connsiteX0" fmla="*/ 0 w 1767962"/>
              <a:gd name="connsiteY0" fmla="*/ 0 h 1910737"/>
              <a:gd name="connsiteX1" fmla="*/ 1767962 w 1767962"/>
              <a:gd name="connsiteY1" fmla="*/ 0 h 1910737"/>
              <a:gd name="connsiteX2" fmla="*/ 1767962 w 1767962"/>
              <a:gd name="connsiteY2" fmla="*/ 1910737 h 1910737"/>
              <a:gd name="connsiteX3" fmla="*/ 0 w 1767962"/>
              <a:gd name="connsiteY3" fmla="*/ 1910737 h 1910737"/>
              <a:gd name="connsiteX4" fmla="*/ 0 w 1767962"/>
              <a:gd name="connsiteY4" fmla="*/ 0 h 1910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1910737">
                <a:moveTo>
                  <a:pt x="0" y="0"/>
                </a:moveTo>
                <a:lnTo>
                  <a:pt x="1767962" y="0"/>
                </a:lnTo>
                <a:lnTo>
                  <a:pt x="1767962" y="1910737"/>
                </a:lnTo>
                <a:lnTo>
                  <a:pt x="0" y="19107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-1693304"/>
              <a:satOff val="-19347"/>
              <a:lumOff val="-2035"/>
              <a:alphaOff val="0"/>
            </a:schemeClr>
          </a:lnRef>
          <a:fillRef idx="1">
            <a:schemeClr val="accent2">
              <a:tint val="40000"/>
              <a:alpha val="90000"/>
              <a:hueOff val="-1693304"/>
              <a:satOff val="-19347"/>
              <a:lumOff val="-2035"/>
              <a:alphaOff val="0"/>
            </a:schemeClr>
          </a:fillRef>
          <a:effectRef idx="0">
            <a:schemeClr val="accent2">
              <a:tint val="40000"/>
              <a:alpha val="90000"/>
              <a:hueOff val="-1693304"/>
              <a:satOff val="-19347"/>
              <a:lumOff val="-2035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106680" bIns="120015" numCol="1" spcCol="1270" anchor="t" anchorCtr="0">
            <a:noAutofit/>
          </a:bodyPr>
          <a:lstStyle/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B2E4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Build a high-level architecture to meet the customer requirements</a:t>
            </a:r>
          </a:p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B2E4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Exercise to create an architecture diagram to represent your solution based on use case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470402B-DAE1-4DDB-A994-33650BA99D16}"/>
              </a:ext>
            </a:extLst>
          </p:cNvPr>
          <p:cNvSpPr/>
          <p:nvPr/>
        </p:nvSpPr>
        <p:spPr>
          <a:xfrm>
            <a:off x="173324" y="635776"/>
            <a:ext cx="1767962" cy="543793"/>
          </a:xfrm>
          <a:custGeom>
            <a:avLst/>
            <a:gdLst>
              <a:gd name="connsiteX0" fmla="*/ 0 w 1767962"/>
              <a:gd name="connsiteY0" fmla="*/ 0 h 543793"/>
              <a:gd name="connsiteX1" fmla="*/ 1767962 w 1767962"/>
              <a:gd name="connsiteY1" fmla="*/ 0 h 543793"/>
              <a:gd name="connsiteX2" fmla="*/ 1767962 w 1767962"/>
              <a:gd name="connsiteY2" fmla="*/ 543793 h 543793"/>
              <a:gd name="connsiteX3" fmla="*/ 0 w 1767962"/>
              <a:gd name="connsiteY3" fmla="*/ 543793 h 543793"/>
              <a:gd name="connsiteX4" fmla="*/ 0 w 1767962"/>
              <a:gd name="connsiteY4" fmla="*/ 0 h 54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543793">
                <a:moveTo>
                  <a:pt x="0" y="0"/>
                </a:moveTo>
                <a:lnTo>
                  <a:pt x="1767962" y="0"/>
                </a:lnTo>
                <a:lnTo>
                  <a:pt x="1767962" y="543793"/>
                </a:lnTo>
                <a:lnTo>
                  <a:pt x="0" y="54379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60960" rIns="106680" bIns="6096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>
                <a:latin typeface="Arial" panose="020B0604020202020204" pitchFamily="34" charset="0"/>
                <a:cs typeface="Arial" panose="020B0604020202020204" pitchFamily="34" charset="0"/>
              </a:rPr>
              <a:t>SE Discovery- Brilliant in the basics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0043B1B-EFBE-4024-8DC4-6D7EA0D63F2F}"/>
              </a:ext>
            </a:extLst>
          </p:cNvPr>
          <p:cNvSpPr/>
          <p:nvPr/>
        </p:nvSpPr>
        <p:spPr>
          <a:xfrm>
            <a:off x="173324" y="1179570"/>
            <a:ext cx="1767962" cy="1976459"/>
          </a:xfrm>
          <a:custGeom>
            <a:avLst/>
            <a:gdLst>
              <a:gd name="connsiteX0" fmla="*/ 0 w 1767962"/>
              <a:gd name="connsiteY0" fmla="*/ 0 h 1910737"/>
              <a:gd name="connsiteX1" fmla="*/ 1767962 w 1767962"/>
              <a:gd name="connsiteY1" fmla="*/ 0 h 1910737"/>
              <a:gd name="connsiteX2" fmla="*/ 1767962 w 1767962"/>
              <a:gd name="connsiteY2" fmla="*/ 1910737 h 1910737"/>
              <a:gd name="connsiteX3" fmla="*/ 0 w 1767962"/>
              <a:gd name="connsiteY3" fmla="*/ 1910737 h 1910737"/>
              <a:gd name="connsiteX4" fmla="*/ 0 w 1767962"/>
              <a:gd name="connsiteY4" fmla="*/ 0 h 1910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1910737">
                <a:moveTo>
                  <a:pt x="0" y="0"/>
                </a:moveTo>
                <a:lnTo>
                  <a:pt x="1767962" y="0"/>
                </a:lnTo>
                <a:lnTo>
                  <a:pt x="1767962" y="1910737"/>
                </a:lnTo>
                <a:lnTo>
                  <a:pt x="0" y="19107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106680" bIns="120015" numCol="1" spcCol="1270" anchor="t" anchorCtr="0">
            <a:noAutofit/>
          </a:bodyPr>
          <a:lstStyle/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B2E4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Introduction to 7 Guided Principles &amp; Data Readiness message</a:t>
            </a:r>
          </a:p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B2E4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How to use a systematic approach to the SE Discovery Process, the do’s and don’ts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7F18B7E-9184-4AEA-B85C-59C151A7F350}"/>
              </a:ext>
            </a:extLst>
          </p:cNvPr>
          <p:cNvSpPr/>
          <p:nvPr/>
        </p:nvSpPr>
        <p:spPr>
          <a:xfrm>
            <a:off x="4204279" y="652474"/>
            <a:ext cx="1767962" cy="543793"/>
          </a:xfrm>
          <a:custGeom>
            <a:avLst/>
            <a:gdLst>
              <a:gd name="connsiteX0" fmla="*/ 0 w 1767962"/>
              <a:gd name="connsiteY0" fmla="*/ 0 h 543793"/>
              <a:gd name="connsiteX1" fmla="*/ 1767962 w 1767962"/>
              <a:gd name="connsiteY1" fmla="*/ 0 h 543793"/>
              <a:gd name="connsiteX2" fmla="*/ 1767962 w 1767962"/>
              <a:gd name="connsiteY2" fmla="*/ 543793 h 543793"/>
              <a:gd name="connsiteX3" fmla="*/ 0 w 1767962"/>
              <a:gd name="connsiteY3" fmla="*/ 543793 h 543793"/>
              <a:gd name="connsiteX4" fmla="*/ 0 w 1767962"/>
              <a:gd name="connsiteY4" fmla="*/ 0 h 54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543793">
                <a:moveTo>
                  <a:pt x="0" y="0"/>
                </a:moveTo>
                <a:lnTo>
                  <a:pt x="1767962" y="0"/>
                </a:lnTo>
                <a:lnTo>
                  <a:pt x="1767962" y="543793"/>
                </a:lnTo>
                <a:lnTo>
                  <a:pt x="0" y="54379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hueOff val="-3510880"/>
              <a:satOff val="-11148"/>
              <a:lumOff val="-19528"/>
              <a:alphaOff val="0"/>
            </a:schemeClr>
          </a:lnRef>
          <a:fillRef idx="1">
            <a:schemeClr val="accent2">
              <a:hueOff val="-3510880"/>
              <a:satOff val="-11148"/>
              <a:lumOff val="-19528"/>
              <a:alphaOff val="0"/>
            </a:schemeClr>
          </a:fillRef>
          <a:effectRef idx="0">
            <a:schemeClr val="accent2">
              <a:hueOff val="-3510880"/>
              <a:satOff val="-11148"/>
              <a:lumOff val="-195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60960" rIns="106680" bIns="6096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Ransomware Ready</a:t>
            </a:r>
            <a:endParaRPr lang="en-US" sz="1500" kern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53AB40A-09AB-4EFE-9C6F-FA1ED20ED38F}"/>
              </a:ext>
            </a:extLst>
          </p:cNvPr>
          <p:cNvSpPr/>
          <p:nvPr/>
        </p:nvSpPr>
        <p:spPr>
          <a:xfrm>
            <a:off x="4204279" y="1196268"/>
            <a:ext cx="1767962" cy="1910737"/>
          </a:xfrm>
          <a:custGeom>
            <a:avLst/>
            <a:gdLst>
              <a:gd name="connsiteX0" fmla="*/ 0 w 1767962"/>
              <a:gd name="connsiteY0" fmla="*/ 0 h 1910737"/>
              <a:gd name="connsiteX1" fmla="*/ 1767962 w 1767962"/>
              <a:gd name="connsiteY1" fmla="*/ 0 h 1910737"/>
              <a:gd name="connsiteX2" fmla="*/ 1767962 w 1767962"/>
              <a:gd name="connsiteY2" fmla="*/ 1910737 h 1910737"/>
              <a:gd name="connsiteX3" fmla="*/ 0 w 1767962"/>
              <a:gd name="connsiteY3" fmla="*/ 1910737 h 1910737"/>
              <a:gd name="connsiteX4" fmla="*/ 0 w 1767962"/>
              <a:gd name="connsiteY4" fmla="*/ 0 h 1910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1910737">
                <a:moveTo>
                  <a:pt x="0" y="0"/>
                </a:moveTo>
                <a:lnTo>
                  <a:pt x="1767962" y="0"/>
                </a:lnTo>
                <a:lnTo>
                  <a:pt x="1767962" y="1910737"/>
                </a:lnTo>
                <a:lnTo>
                  <a:pt x="0" y="19107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-3386608"/>
              <a:satOff val="-38693"/>
              <a:lumOff val="-4070"/>
              <a:alphaOff val="0"/>
            </a:schemeClr>
          </a:lnRef>
          <a:fillRef idx="1">
            <a:schemeClr val="accent2">
              <a:tint val="40000"/>
              <a:alpha val="90000"/>
              <a:hueOff val="-3386608"/>
              <a:satOff val="-38693"/>
              <a:lumOff val="-4070"/>
              <a:alphaOff val="0"/>
            </a:schemeClr>
          </a:fillRef>
          <a:effectRef idx="0">
            <a:schemeClr val="accent2">
              <a:tint val="40000"/>
              <a:alpha val="90000"/>
              <a:hueOff val="-3386608"/>
              <a:satOff val="-38693"/>
              <a:lumOff val="-407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106680" bIns="120015" numCol="1" spcCol="1270" anchor="t" anchorCtr="0">
            <a:noAutofit/>
          </a:bodyPr>
          <a:lstStyle/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B2E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>
                <a:solidFill>
                  <a:srgbClr val="0B2E4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Ransomware technical deep dive</a:t>
            </a:r>
          </a:p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B2E4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Hands-on training with health assessment dashboard, and airgap configuration</a:t>
            </a:r>
          </a:p>
          <a:p>
            <a:pPr marL="91440" indent="-9144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B2E4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Competitive positioning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7838E28-6943-420F-81A2-BE52757AB587}"/>
              </a:ext>
            </a:extLst>
          </p:cNvPr>
          <p:cNvSpPr/>
          <p:nvPr/>
        </p:nvSpPr>
        <p:spPr>
          <a:xfrm>
            <a:off x="2188802" y="652474"/>
            <a:ext cx="1767962" cy="543793"/>
          </a:xfrm>
          <a:custGeom>
            <a:avLst/>
            <a:gdLst>
              <a:gd name="connsiteX0" fmla="*/ 0 w 1767962"/>
              <a:gd name="connsiteY0" fmla="*/ 0 h 543793"/>
              <a:gd name="connsiteX1" fmla="*/ 1767962 w 1767962"/>
              <a:gd name="connsiteY1" fmla="*/ 0 h 543793"/>
              <a:gd name="connsiteX2" fmla="*/ 1767962 w 1767962"/>
              <a:gd name="connsiteY2" fmla="*/ 543793 h 543793"/>
              <a:gd name="connsiteX3" fmla="*/ 0 w 1767962"/>
              <a:gd name="connsiteY3" fmla="*/ 543793 h 543793"/>
              <a:gd name="connsiteX4" fmla="*/ 0 w 1767962"/>
              <a:gd name="connsiteY4" fmla="*/ 0 h 54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543793">
                <a:moveTo>
                  <a:pt x="0" y="0"/>
                </a:moveTo>
                <a:lnTo>
                  <a:pt x="1767962" y="0"/>
                </a:lnTo>
                <a:lnTo>
                  <a:pt x="1767962" y="543793"/>
                </a:lnTo>
                <a:lnTo>
                  <a:pt x="0" y="54379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hueOff val="-1755440"/>
              <a:satOff val="-5574"/>
              <a:lumOff val="-9764"/>
              <a:alphaOff val="0"/>
            </a:schemeClr>
          </a:lnRef>
          <a:fillRef idx="1">
            <a:schemeClr val="accent2">
              <a:hueOff val="-1755440"/>
              <a:satOff val="-5574"/>
              <a:lumOff val="-9764"/>
              <a:alphaOff val="0"/>
            </a:schemeClr>
          </a:fillRef>
          <a:effectRef idx="0">
            <a:schemeClr val="accent2">
              <a:hueOff val="-1755440"/>
              <a:satOff val="-5574"/>
              <a:lumOff val="-976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60960" rIns="106680" bIns="6096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Architect and Sizing</a:t>
            </a:r>
            <a:endParaRPr lang="en-US" sz="1500" kern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92" y="58834"/>
            <a:ext cx="10058400" cy="576942"/>
          </a:xfrm>
        </p:spPr>
        <p:txBody>
          <a:bodyPr/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Core SE Breakout Topics – for Review &amp; Prioritization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444FF3-C1BA-4AA2-8E34-41A703A1F9A1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DDE5ED"/>
                </a:solidFill>
                <a:effectLst/>
                <a:uLnTx/>
                <a:uFillTx/>
                <a:latin typeface="Arial" panose="020B0604020202020204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DE5ED"/>
              </a:solidFill>
              <a:effectLst/>
              <a:uLnTx/>
              <a:uFillTx/>
              <a:latin typeface="Arial" panose="020B060402020202020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25200" y="58834"/>
            <a:ext cx="990108" cy="57694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D49B310-F75F-4D8B-80C0-C29486E690E7}"/>
              </a:ext>
            </a:extLst>
          </p:cNvPr>
          <p:cNvSpPr/>
          <p:nvPr/>
        </p:nvSpPr>
        <p:spPr>
          <a:xfrm>
            <a:off x="76692" y="603249"/>
            <a:ext cx="12038615" cy="2539907"/>
          </a:xfrm>
          <a:prstGeom prst="rect">
            <a:avLst/>
          </a:prstGeom>
          <a:solidFill>
            <a:schemeClr val="tx1">
              <a:lumMod val="50000"/>
              <a:lumOff val="50000"/>
              <a:alpha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 err="1">
              <a:solidFill>
                <a:schemeClr val="bg1"/>
              </a:solidFill>
            </a:endParaRP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588B946B-6D3A-4326-AE56-1BC645A495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082031"/>
              </p:ext>
            </p:extLst>
          </p:nvPr>
        </p:nvGraphicFramePr>
        <p:xfrm>
          <a:off x="76692" y="3192381"/>
          <a:ext cx="12038616" cy="307277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139712">
                  <a:extLst>
                    <a:ext uri="{9D8B030D-6E8A-4147-A177-3AD203B41FA5}">
                      <a16:colId xmlns:a16="http://schemas.microsoft.com/office/drawing/2014/main" val="934858378"/>
                    </a:ext>
                  </a:extLst>
                </a:gridCol>
                <a:gridCol w="612396">
                  <a:extLst>
                    <a:ext uri="{9D8B030D-6E8A-4147-A177-3AD203B41FA5}">
                      <a16:colId xmlns:a16="http://schemas.microsoft.com/office/drawing/2014/main" val="2309220511"/>
                    </a:ext>
                  </a:extLst>
                </a:gridCol>
                <a:gridCol w="4006690">
                  <a:extLst>
                    <a:ext uri="{9D8B030D-6E8A-4147-A177-3AD203B41FA5}">
                      <a16:colId xmlns:a16="http://schemas.microsoft.com/office/drawing/2014/main" val="2670221248"/>
                    </a:ext>
                  </a:extLst>
                </a:gridCol>
                <a:gridCol w="2159218">
                  <a:extLst>
                    <a:ext uri="{9D8B030D-6E8A-4147-A177-3AD203B41FA5}">
                      <a16:colId xmlns:a16="http://schemas.microsoft.com/office/drawing/2014/main" val="705562537"/>
                    </a:ext>
                  </a:extLst>
                </a:gridCol>
                <a:gridCol w="2919527">
                  <a:extLst>
                    <a:ext uri="{9D8B030D-6E8A-4147-A177-3AD203B41FA5}">
                      <a16:colId xmlns:a16="http://schemas.microsoft.com/office/drawing/2014/main" val="144727964"/>
                    </a:ext>
                  </a:extLst>
                </a:gridCol>
                <a:gridCol w="1201073">
                  <a:extLst>
                    <a:ext uri="{9D8B030D-6E8A-4147-A177-3AD203B41FA5}">
                      <a16:colId xmlns:a16="http://schemas.microsoft.com/office/drawing/2014/main" val="2032568468"/>
                    </a:ext>
                  </a:extLst>
                </a:gridCol>
              </a:tblGrid>
              <a:tr h="6413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Protect from ransomware</a:t>
                      </a:r>
                    </a:p>
                  </a:txBody>
                  <a:tcPr anchor="ctr">
                    <a:solidFill>
                      <a:srgbClr val="FF49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</a:t>
                      </a:r>
                    </a:p>
                  </a:txBody>
                  <a:tcPr anchor="ctr">
                    <a:solidFill>
                      <a:srgbClr val="FF49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Format</a:t>
                      </a:r>
                    </a:p>
                  </a:txBody>
                  <a:tcPr anchor="ctr">
                    <a:solidFill>
                      <a:srgbClr val="FF49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</a:t>
                      </a:r>
                    </a:p>
                  </a:txBody>
                  <a:tcPr anchor="ctr">
                    <a:solidFill>
                      <a:srgbClr val="FF49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Objectives</a:t>
                      </a:r>
                    </a:p>
                  </a:txBody>
                  <a:tcPr anchor="ctr">
                    <a:solidFill>
                      <a:srgbClr val="FF49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Presenter / Content Owner</a:t>
                      </a:r>
                    </a:p>
                  </a:txBody>
                  <a:tcPr anchor="ctr">
                    <a:solidFill>
                      <a:srgbClr val="FF49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777002"/>
                  </a:ext>
                </a:extLst>
              </a:tr>
              <a:tr h="61389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Pre-work</a:t>
                      </a:r>
                    </a:p>
                  </a:txBody>
                  <a:tcPr anchor="ctr">
                    <a:solidFill>
                      <a:srgbClr val="0B39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 Min</a:t>
                      </a:r>
                    </a:p>
                  </a:txBody>
                  <a:tcPr anchor="ctr">
                    <a:solidFill>
                      <a:srgbClr val="FFCF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eLearning</a:t>
                      </a:r>
                    </a:p>
                  </a:txBody>
                  <a:tcPr anchor="ctr">
                    <a:solidFill>
                      <a:srgbClr val="FFCFD4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Portfolio Positioning</a:t>
                      </a:r>
                    </a:p>
                  </a:txBody>
                  <a:tcPr anchor="ctr">
                    <a:solidFill>
                      <a:srgbClr val="FFCFD4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Understand key, unique differentiators across the portfolio</a:t>
                      </a:r>
                    </a:p>
                  </a:txBody>
                  <a:tcPr anchor="ctr">
                    <a:solidFill>
                      <a:srgbClr val="FFCF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CF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997539"/>
                  </a:ext>
                </a:extLst>
              </a:tr>
              <a:tr h="10722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Ready</a:t>
                      </a:r>
                    </a:p>
                  </a:txBody>
                  <a:tcPr anchor="ctr">
                    <a:solidFill>
                      <a:srgbClr val="0B39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 Min</a:t>
                      </a:r>
                    </a:p>
                  </a:txBody>
                  <a:tcPr anchor="ctr">
                    <a:solidFill>
                      <a:srgbClr val="FFE9EB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Pre-recorded Video </a:t>
                      </a:r>
                      <a:r>
                        <a:rPr lang="en-US" sz="11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– Product and Engineering leads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Pre-amble</a:t>
                      </a:r>
                      <a:r>
                        <a:rPr lang="en-US" sz="11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– Broader strategic direction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Roadmap</a:t>
                      </a:r>
                      <a:r>
                        <a:rPr lang="en-US" sz="11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– Product leads technology direction, core, Metallic and </a:t>
                      </a:r>
                      <a:r>
                        <a:rPr lang="en-US" sz="110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Hedvig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E9EB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Presentation Best practices, outline template exercise</a:t>
                      </a:r>
                    </a:p>
                  </a:txBody>
                  <a:tcPr anchor="ctr">
                    <a:solidFill>
                      <a:srgbClr val="FFE9EB"/>
                    </a:solidFill>
                  </a:tcPr>
                </a:tc>
                <a:tc>
                  <a:txBody>
                    <a:bodyPr/>
                    <a:lstStyle/>
                    <a:p>
                      <a:pPr marL="112395" marR="0" lvl="0" indent="-5842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/>
                        </a:rPr>
                        <a:t> Have clarity on product strategic portfolio and direction</a:t>
                      </a:r>
                    </a:p>
                    <a:p>
                      <a:pPr marL="112395" marR="0" lvl="0" indent="-5842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/>
                        </a:rPr>
                        <a:t>Understand the product roadmap from engineering and each product lead</a:t>
                      </a:r>
                    </a:p>
                  </a:txBody>
                  <a:tcPr anchor="ctr">
                    <a:solidFill>
                      <a:srgbClr val="FF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latin typeface="+mn-lt"/>
                          <a:cs typeface="Arial"/>
                        </a:rPr>
                        <a:t>Ranga, Manoj, Brock</a:t>
                      </a:r>
                    </a:p>
                  </a:txBody>
                  <a:tcPr anchor="ctr">
                    <a:solidFill>
                      <a:srgbClr val="FF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187541"/>
                  </a:ext>
                </a:extLst>
              </a:tr>
              <a:tr h="7452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Takeaways / Validation</a:t>
                      </a:r>
                    </a:p>
                  </a:txBody>
                  <a:tcPr anchor="ctr">
                    <a:solidFill>
                      <a:srgbClr val="0B39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 anchor="ctr">
                    <a:solidFill>
                      <a:srgbClr val="FFCFD4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eLearning</a:t>
                      </a:r>
                    </a:p>
                  </a:txBody>
                  <a:tcPr anchor="ctr">
                    <a:solidFill>
                      <a:srgbClr val="FFCFD4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Portfolio Positioning</a:t>
                      </a:r>
                    </a:p>
                  </a:txBody>
                  <a:tcPr anchor="ctr">
                    <a:solidFill>
                      <a:srgbClr val="FFCFD4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Understand key, unique differentiators across the portfolio</a:t>
                      </a:r>
                    </a:p>
                  </a:txBody>
                  <a:tcPr anchor="ctr">
                    <a:solidFill>
                      <a:srgbClr val="FFCF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CF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042982"/>
                  </a:ext>
                </a:extLst>
              </a:tr>
            </a:tbl>
          </a:graphicData>
        </a:graphic>
      </p:graphicFrame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9A45C40-5C3D-4635-A4F5-478A10B00D3E}"/>
              </a:ext>
            </a:extLst>
          </p:cNvPr>
          <p:cNvSpPr/>
          <p:nvPr/>
        </p:nvSpPr>
        <p:spPr>
          <a:xfrm>
            <a:off x="10250711" y="652474"/>
            <a:ext cx="1767962" cy="543793"/>
          </a:xfrm>
          <a:custGeom>
            <a:avLst/>
            <a:gdLst>
              <a:gd name="connsiteX0" fmla="*/ 0 w 1767962"/>
              <a:gd name="connsiteY0" fmla="*/ 0 h 543793"/>
              <a:gd name="connsiteX1" fmla="*/ 1767962 w 1767962"/>
              <a:gd name="connsiteY1" fmla="*/ 0 h 543793"/>
              <a:gd name="connsiteX2" fmla="*/ 1767962 w 1767962"/>
              <a:gd name="connsiteY2" fmla="*/ 543793 h 543793"/>
              <a:gd name="connsiteX3" fmla="*/ 0 w 1767962"/>
              <a:gd name="connsiteY3" fmla="*/ 543793 h 543793"/>
              <a:gd name="connsiteX4" fmla="*/ 0 w 1767962"/>
              <a:gd name="connsiteY4" fmla="*/ 0 h 54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543793">
                <a:moveTo>
                  <a:pt x="0" y="0"/>
                </a:moveTo>
                <a:lnTo>
                  <a:pt x="1767962" y="0"/>
                </a:lnTo>
                <a:lnTo>
                  <a:pt x="1767962" y="543793"/>
                </a:lnTo>
                <a:lnTo>
                  <a:pt x="0" y="54379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hueOff val="-8777199"/>
              <a:satOff val="-27871"/>
              <a:lumOff val="-48821"/>
              <a:alphaOff val="0"/>
            </a:schemeClr>
          </a:lnRef>
          <a:fillRef idx="1">
            <a:schemeClr val="accent2">
              <a:hueOff val="-8777199"/>
              <a:satOff val="-27871"/>
              <a:lumOff val="-48821"/>
              <a:alphaOff val="0"/>
            </a:schemeClr>
          </a:fillRef>
          <a:effectRef idx="0">
            <a:schemeClr val="accent2">
              <a:hueOff val="-8777199"/>
              <a:satOff val="-27871"/>
              <a:lumOff val="-4882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60960" rIns="106680" bIns="6096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Product Positioning</a:t>
            </a:r>
            <a:endParaRPr lang="en-US" sz="1500" kern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1092894-E6BF-4B0B-9F96-B3C008A5BE34}"/>
              </a:ext>
            </a:extLst>
          </p:cNvPr>
          <p:cNvSpPr/>
          <p:nvPr/>
        </p:nvSpPr>
        <p:spPr>
          <a:xfrm>
            <a:off x="10250711" y="1196268"/>
            <a:ext cx="1767962" cy="1910737"/>
          </a:xfrm>
          <a:custGeom>
            <a:avLst/>
            <a:gdLst>
              <a:gd name="connsiteX0" fmla="*/ 0 w 1767962"/>
              <a:gd name="connsiteY0" fmla="*/ 0 h 1910737"/>
              <a:gd name="connsiteX1" fmla="*/ 1767962 w 1767962"/>
              <a:gd name="connsiteY1" fmla="*/ 0 h 1910737"/>
              <a:gd name="connsiteX2" fmla="*/ 1767962 w 1767962"/>
              <a:gd name="connsiteY2" fmla="*/ 1910737 h 1910737"/>
              <a:gd name="connsiteX3" fmla="*/ 0 w 1767962"/>
              <a:gd name="connsiteY3" fmla="*/ 1910737 h 1910737"/>
              <a:gd name="connsiteX4" fmla="*/ 0 w 1767962"/>
              <a:gd name="connsiteY4" fmla="*/ 0 h 1910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62" h="1910737">
                <a:moveTo>
                  <a:pt x="0" y="0"/>
                </a:moveTo>
                <a:lnTo>
                  <a:pt x="1767962" y="0"/>
                </a:lnTo>
                <a:lnTo>
                  <a:pt x="1767962" y="1910737"/>
                </a:lnTo>
                <a:lnTo>
                  <a:pt x="0" y="19107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-8466519"/>
              <a:satOff val="-96733"/>
              <a:lumOff val="-10176"/>
              <a:alphaOff val="0"/>
            </a:schemeClr>
          </a:lnRef>
          <a:fillRef idx="1">
            <a:schemeClr val="accent2">
              <a:tint val="40000"/>
              <a:alpha val="90000"/>
              <a:hueOff val="-8466519"/>
              <a:satOff val="-96733"/>
              <a:lumOff val="-10176"/>
              <a:alphaOff val="0"/>
            </a:schemeClr>
          </a:fillRef>
          <a:effectRef idx="0">
            <a:schemeClr val="accent2">
              <a:tint val="40000"/>
              <a:alpha val="90000"/>
              <a:hueOff val="-8466519"/>
              <a:satOff val="-96733"/>
              <a:lumOff val="-10176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106680" bIns="120015" numCol="1" spcCol="1270" anchor="t" anchorCtr="0">
            <a:noAutofit/>
          </a:bodyPr>
          <a:lstStyle/>
          <a:p>
            <a:pPr marL="91440" lvl="0" indent="-9144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0B2E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Facilitated Pane Discussion</a:t>
            </a:r>
          </a:p>
          <a:p>
            <a:pPr marL="91440" lvl="0" indent="-9144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0B2E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Pre-submitted Questions- Live Q&amp;A</a:t>
            </a:r>
          </a:p>
          <a:p>
            <a:pPr marL="91440" lvl="0" indent="-9144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0B2E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What’s new and our differentiation</a:t>
            </a:r>
          </a:p>
          <a:p>
            <a:pPr marL="91440" lvl="0" indent="-9144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0B2E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Positioning situations/examples from real engagements</a:t>
            </a:r>
          </a:p>
        </p:txBody>
      </p:sp>
    </p:spTree>
    <p:extLst>
      <p:ext uri="{BB962C8B-B14F-4D97-AF65-F5344CB8AC3E}">
        <p14:creationId xmlns:p14="http://schemas.microsoft.com/office/powerpoint/2010/main" val="1458119679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92" y="58834"/>
            <a:ext cx="10058400" cy="576942"/>
          </a:xfrm>
        </p:spPr>
        <p:txBody>
          <a:bodyPr/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Breakout Topic: Kubernetes Advanced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444FF3-C1BA-4AA2-8E34-41A703A1F9A1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DDE5ED"/>
                </a:solidFill>
                <a:effectLst/>
                <a:uLnTx/>
                <a:uFillTx/>
                <a:latin typeface="Arial" panose="020B0604020202020204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DE5ED"/>
              </a:solidFill>
              <a:effectLst/>
              <a:uLnTx/>
              <a:uFillTx/>
              <a:latin typeface="Arial" panose="020B060402020202020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25200" y="58834"/>
            <a:ext cx="990108" cy="576942"/>
          </a:xfrm>
          <a:prstGeom prst="rect">
            <a:avLst/>
          </a:prstGeom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1789D114-B206-4847-8B0A-C1F4CC240D45}"/>
              </a:ext>
            </a:extLst>
          </p:cNvPr>
          <p:cNvGraphicFramePr/>
          <p:nvPr/>
        </p:nvGraphicFramePr>
        <p:xfrm>
          <a:off x="147164" y="804800"/>
          <a:ext cx="11852005" cy="2972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D49B310-F75F-4D8B-80C0-C29486E690E7}"/>
              </a:ext>
            </a:extLst>
          </p:cNvPr>
          <p:cNvSpPr/>
          <p:nvPr/>
        </p:nvSpPr>
        <p:spPr>
          <a:xfrm>
            <a:off x="2126269" y="804800"/>
            <a:ext cx="9987928" cy="2490882"/>
          </a:xfrm>
          <a:prstGeom prst="rect">
            <a:avLst/>
          </a:prstGeom>
          <a:solidFill>
            <a:schemeClr val="tx1">
              <a:lumMod val="50000"/>
              <a:lumOff val="50000"/>
              <a:alpha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 err="1">
              <a:solidFill>
                <a:schemeClr val="bg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77F6BD-8DAD-4FE1-BC0D-09EB7AC359F0}"/>
              </a:ext>
            </a:extLst>
          </p:cNvPr>
          <p:cNvGraphicFramePr>
            <a:graphicFrameLocks noGrp="1"/>
          </p:cNvGraphicFramePr>
          <p:nvPr/>
        </p:nvGraphicFramePr>
        <p:xfrm>
          <a:off x="158580" y="3340779"/>
          <a:ext cx="11829171" cy="352369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76529">
                  <a:extLst>
                    <a:ext uri="{9D8B030D-6E8A-4147-A177-3AD203B41FA5}">
                      <a16:colId xmlns:a16="http://schemas.microsoft.com/office/drawing/2014/main" val="3514597492"/>
                    </a:ext>
                  </a:extLst>
                </a:gridCol>
                <a:gridCol w="1717573">
                  <a:extLst>
                    <a:ext uri="{9D8B030D-6E8A-4147-A177-3AD203B41FA5}">
                      <a16:colId xmlns:a16="http://schemas.microsoft.com/office/drawing/2014/main" val="934858378"/>
                    </a:ext>
                  </a:extLst>
                </a:gridCol>
                <a:gridCol w="2795005">
                  <a:extLst>
                    <a:ext uri="{9D8B030D-6E8A-4147-A177-3AD203B41FA5}">
                      <a16:colId xmlns:a16="http://schemas.microsoft.com/office/drawing/2014/main" val="2309220511"/>
                    </a:ext>
                  </a:extLst>
                </a:gridCol>
                <a:gridCol w="2774230">
                  <a:extLst>
                    <a:ext uri="{9D8B030D-6E8A-4147-A177-3AD203B41FA5}">
                      <a16:colId xmlns:a16="http://schemas.microsoft.com/office/drawing/2014/main" val="2670221248"/>
                    </a:ext>
                  </a:extLst>
                </a:gridCol>
                <a:gridCol w="2365834">
                  <a:extLst>
                    <a:ext uri="{9D8B030D-6E8A-4147-A177-3AD203B41FA5}">
                      <a16:colId xmlns:a16="http://schemas.microsoft.com/office/drawing/2014/main" val="705562537"/>
                    </a:ext>
                  </a:extLst>
                </a:gridCol>
              </a:tblGrid>
              <a:tr h="4063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Prework Course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Topic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Moderator / Presenter(s)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3777002"/>
                  </a:ext>
                </a:extLst>
              </a:tr>
              <a:tr h="8972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Selected Modules : Kubernetes fundamentals &amp;</a:t>
                      </a:r>
                    </a:p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Architecture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hours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Pre-requisite Kubernetes 101 concepts, plus architecture overview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Online, self paced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997539"/>
                  </a:ext>
                </a:extLst>
              </a:tr>
              <a:tr h="12648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Knowledge transfer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 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Discuss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050" dirty="0"/>
                        <a:t>Continuous Integration and, Deployment (CI/CD), Security</a:t>
                      </a:r>
                    </a:p>
                    <a:p>
                      <a:pPr lvl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050" dirty="0"/>
                        <a:t>Deployment Strategies, Autoscaling</a:t>
                      </a:r>
                    </a:p>
                    <a:p>
                      <a:pPr lvl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050" dirty="0"/>
                        <a:t>Production Ready Clusters, Persistent storage</a:t>
                      </a:r>
                      <a:r>
                        <a:rPr lang="en-US" sz="1400" dirty="0"/>
                        <a:t>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Kubernetes SME – Nigel Poulton?</a:t>
                      </a:r>
                    </a:p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1187541"/>
                  </a:ext>
                </a:extLst>
              </a:tr>
              <a:tr h="83396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Learn it, Practice it, Personalize it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 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Containers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9042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0848500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16138</TotalTime>
  <Words>2421</Words>
  <Application>Microsoft Office PowerPoint</Application>
  <PresentationFormat>Widescreen</PresentationFormat>
  <Paragraphs>408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Open Sans</vt:lpstr>
      <vt:lpstr>Office Theme</vt:lpstr>
      <vt:lpstr>Aggregation of  Course Topics – 1/21</vt:lpstr>
      <vt:lpstr>Core SE Breakout Topics – for Review &amp; Prioritization</vt:lpstr>
      <vt:lpstr>Core SE Breakout Topics – for Review &amp; Prioritization</vt:lpstr>
      <vt:lpstr>Core SE Breakout Topics – for Review &amp; Prioritization</vt:lpstr>
      <vt:lpstr>Core SE Breakout Topics – for Review &amp; Prioritization</vt:lpstr>
      <vt:lpstr>Core SE Breakout Topics – for Review &amp; Prioritization</vt:lpstr>
      <vt:lpstr>Core SE Breakout Topics – for Review &amp; Prioritization</vt:lpstr>
      <vt:lpstr>Breakout Topic: Kubernetes Advanced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Breakout topics for review and prioritization</dc:title>
  <dc:creator>Marc Sodano</dc:creator>
  <cp:lastModifiedBy>Marc Sodano</cp:lastModifiedBy>
  <cp:revision>46</cp:revision>
  <dcterms:created xsi:type="dcterms:W3CDTF">2021-01-21T21:30:54Z</dcterms:created>
  <dcterms:modified xsi:type="dcterms:W3CDTF">2024-04-05T15:07:43Z</dcterms:modified>
</cp:coreProperties>
</file>