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18"/>
  </p:notesMasterIdLst>
  <p:handoutMasterIdLst>
    <p:handoutMasterId r:id="rId19"/>
  </p:handoutMasterIdLst>
  <p:sldIdLst>
    <p:sldId id="256" r:id="rId3"/>
    <p:sldId id="261" r:id="rId4"/>
    <p:sldId id="264" r:id="rId5"/>
    <p:sldId id="314" r:id="rId6"/>
    <p:sldId id="304" r:id="rId7"/>
    <p:sldId id="315" r:id="rId8"/>
    <p:sldId id="305" r:id="rId9"/>
    <p:sldId id="306" r:id="rId10"/>
    <p:sldId id="307" r:id="rId11"/>
    <p:sldId id="308" r:id="rId12"/>
    <p:sldId id="309" r:id="rId13"/>
    <p:sldId id="310" r:id="rId14"/>
    <p:sldId id="311" r:id="rId15"/>
    <p:sldId id="313" r:id="rId16"/>
    <p:sldId id="316" r:id="rId17"/>
  </p:sldIdLst>
  <p:sldSz cx="9144000" cy="6858000" type="screen4x3"/>
  <p:notesSz cx="6881813" cy="9661525"/>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614">
          <p15:clr>
            <a:srgbClr val="A4A3A4"/>
          </p15:clr>
        </p15:guide>
        <p15:guide id="2" orient="horz" pos="2387">
          <p15:clr>
            <a:srgbClr val="A4A3A4"/>
          </p15:clr>
        </p15:guide>
        <p15:guide id="3" orient="horz" pos="2160">
          <p15:clr>
            <a:srgbClr val="A4A3A4"/>
          </p15:clr>
        </p15:guide>
        <p15:guide id="4" orient="horz" pos="2840">
          <p15:clr>
            <a:srgbClr val="A4A3A4"/>
          </p15:clr>
        </p15:guide>
        <p15:guide id="5" orient="horz" pos="1933">
          <p15:clr>
            <a:srgbClr val="A4A3A4"/>
          </p15:clr>
        </p15:guide>
        <p15:guide id="6" pos="340">
          <p15:clr>
            <a:srgbClr val="A4A3A4"/>
          </p15:clr>
        </p15:guide>
        <p15:guide id="7" pos="5284">
          <p15:clr>
            <a:srgbClr val="A4A3A4"/>
          </p15:clr>
        </p15:guide>
        <p15:guide id="8" pos="4247">
          <p15:clr>
            <a:srgbClr val="A4A3A4"/>
          </p15:clr>
        </p15:guide>
        <p15:guide id="9" pos="3152">
          <p15:clr>
            <a:srgbClr val="A4A3A4"/>
          </p15:clr>
        </p15:guide>
        <p15:guide id="10" pos="1701">
          <p15:clr>
            <a:srgbClr val="A4A3A4"/>
          </p15:clr>
        </p15:guide>
        <p15:guide id="11" pos="5012">
          <p15:clr>
            <a:srgbClr val="A4A3A4"/>
          </p15:clr>
        </p15:guide>
        <p15:guide id="12" pos="1927">
          <p15:clr>
            <a:srgbClr val="A4A3A4"/>
          </p15:clr>
        </p15:guide>
        <p15:guide id="13" pos="2925">
          <p15:clr>
            <a:srgbClr val="A4A3A4"/>
          </p15:clr>
        </p15:guide>
      </p15:sldGuideLst>
    </p:ext>
    <p:ext uri="{2D200454-40CA-4A62-9FC3-DE9A4176ACB9}">
      <p15:notesGuideLst xmlns:p15="http://schemas.microsoft.com/office/powerpoint/2012/main">
        <p15:guide id="1" orient="horz" pos="2659">
          <p15:clr>
            <a:srgbClr val="A4A3A4"/>
          </p15:clr>
        </p15:guide>
        <p15:guide id="2" pos="211">
          <p15:clr>
            <a:srgbClr val="A4A3A4"/>
          </p15:clr>
        </p15:guide>
        <p15:guide id="3" pos="4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B1F"/>
    <a:srgbClr val="FBFFFF"/>
    <a:srgbClr val="000000"/>
    <a:srgbClr val="A2BEED"/>
    <a:srgbClr val="FFC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5" autoAdjust="0"/>
    <p:restoredTop sz="93466" autoAdjust="0"/>
  </p:normalViewPr>
  <p:slideViewPr>
    <p:cSldViewPr snapToObjects="1">
      <p:cViewPr varScale="1">
        <p:scale>
          <a:sx n="63" d="100"/>
          <a:sy n="63" d="100"/>
        </p:scale>
        <p:origin x="1536" y="72"/>
      </p:cViewPr>
      <p:guideLst>
        <p:guide orient="horz" pos="2614"/>
        <p:guide orient="horz" pos="2387"/>
        <p:guide orient="horz" pos="2160"/>
        <p:guide orient="horz" pos="2840"/>
        <p:guide orient="horz" pos="1933"/>
        <p:guide pos="340"/>
        <p:guide pos="5284"/>
        <p:guide pos="4247"/>
        <p:guide pos="3152"/>
        <p:guide pos="1701"/>
        <p:guide pos="5012"/>
        <p:guide pos="1927"/>
        <p:guide pos="292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p:scale>
          <a:sx n="75" d="100"/>
          <a:sy n="75" d="100"/>
        </p:scale>
        <p:origin x="-4086" y="-360"/>
      </p:cViewPr>
      <p:guideLst>
        <p:guide orient="horz" pos="2659"/>
        <p:guide pos="211"/>
        <p:guide pos="4142"/>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p:cNvSpPr>
            <a:spLocks noGrp="1"/>
          </p:cNvSpPr>
          <p:nvPr>
            <p:ph type="dt" sz="quarter" idx="1"/>
          </p:nvPr>
        </p:nvSpPr>
        <p:spPr>
          <a:xfrm>
            <a:off x="5409665" y="9176364"/>
            <a:ext cx="801968" cy="489797"/>
          </a:xfrm>
          <a:prstGeom prst="rect">
            <a:avLst/>
          </a:prstGeom>
        </p:spPr>
        <p:txBody>
          <a:bodyPr vert="horz" lIns="0" tIns="0" rIns="0" bIns="0" rtlCol="0" anchor="t" anchorCtr="0"/>
          <a:lstStyle>
            <a:lvl1pPr algn="r" fontAlgn="auto">
              <a:spcBef>
                <a:spcPts val="0"/>
              </a:spcBef>
              <a:spcAft>
                <a:spcPts val="0"/>
              </a:spcAft>
              <a:defRPr sz="1000">
                <a:latin typeface="+mn-lt"/>
              </a:defRPr>
            </a:lvl1pPr>
          </a:lstStyle>
          <a:p>
            <a:pPr>
              <a:defRPr/>
            </a:pPr>
            <a:fld id="{FD713CEF-6F91-486A-AFC2-E7A7D7289124}" type="datetimeFigureOut">
              <a:rPr lang="de-DE"/>
              <a:pPr>
                <a:defRPr/>
              </a:pPr>
              <a:t>16.11.2016</a:t>
            </a:fld>
            <a:endParaRPr lang="de-DE" dirty="0"/>
          </a:p>
        </p:txBody>
      </p:sp>
      <p:sp>
        <p:nvSpPr>
          <p:cNvPr id="4" name="Fußzeilenplatzhalter 3"/>
          <p:cNvSpPr>
            <a:spLocks noGrp="1"/>
          </p:cNvSpPr>
          <p:nvPr>
            <p:ph type="ftr" sz="quarter" idx="2"/>
          </p:nvPr>
        </p:nvSpPr>
        <p:spPr>
          <a:xfrm>
            <a:off x="334287" y="9176364"/>
            <a:ext cx="5001449" cy="489797"/>
          </a:xfrm>
          <a:prstGeom prst="rect">
            <a:avLst/>
          </a:prstGeom>
        </p:spPr>
        <p:txBody>
          <a:bodyPr vert="horz" lIns="0" tIns="0" rIns="0" bIns="0" rtlCol="0" anchor="t" anchorCtr="0"/>
          <a:lstStyle>
            <a:lvl1pPr algn="l" fontAlgn="auto">
              <a:spcBef>
                <a:spcPts val="0"/>
              </a:spcBef>
              <a:spcAft>
                <a:spcPts val="0"/>
              </a:spcAft>
              <a:defRPr sz="1000">
                <a:latin typeface="+mn-lt"/>
              </a:defRPr>
            </a:lvl1pPr>
          </a:lstStyle>
          <a:p>
            <a:pPr>
              <a:defRPr/>
            </a:pPr>
            <a:r>
              <a:rPr lang="de-DE"/>
              <a:t>[Optionaler Eintrag]</a:t>
            </a:r>
          </a:p>
        </p:txBody>
      </p:sp>
      <p:sp>
        <p:nvSpPr>
          <p:cNvPr id="5" name="Foliennummernplatzhalter 4"/>
          <p:cNvSpPr>
            <a:spLocks noGrp="1"/>
          </p:cNvSpPr>
          <p:nvPr>
            <p:ph type="sldNum" sz="quarter" idx="3"/>
          </p:nvPr>
        </p:nvSpPr>
        <p:spPr>
          <a:xfrm>
            <a:off x="6211633" y="9176364"/>
            <a:ext cx="363215" cy="489797"/>
          </a:xfrm>
          <a:prstGeom prst="rect">
            <a:avLst/>
          </a:prstGeom>
        </p:spPr>
        <p:txBody>
          <a:bodyPr vert="horz" lIns="0" tIns="0" rIns="0" bIns="0" rtlCol="0" anchor="t" anchorCtr="0"/>
          <a:lstStyle>
            <a:lvl1pPr algn="r" fontAlgn="auto">
              <a:spcBef>
                <a:spcPts val="0"/>
              </a:spcBef>
              <a:spcAft>
                <a:spcPts val="0"/>
              </a:spcAft>
              <a:defRPr sz="1000" b="1">
                <a:latin typeface="+mn-lt"/>
              </a:defRPr>
            </a:lvl1pPr>
          </a:lstStyle>
          <a:p>
            <a:pPr>
              <a:defRPr/>
            </a:pPr>
            <a:fld id="{4DB1D701-57D7-4D9E-9390-F238FD7FA236}" type="slidenum">
              <a:rPr lang="de-DE"/>
              <a:pPr>
                <a:defRPr/>
              </a:pPr>
              <a:t>‹Nr.›</a:t>
            </a:fld>
            <a:endParaRPr lang="de-DE" dirty="0"/>
          </a:p>
        </p:txBody>
      </p:sp>
    </p:spTree>
    <p:extLst>
      <p:ext uri="{BB962C8B-B14F-4D97-AF65-F5344CB8AC3E}">
        <p14:creationId xmlns:p14="http://schemas.microsoft.com/office/powerpoint/2010/main" val="327063652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p:cNvSpPr>
            <a:spLocks noGrp="1"/>
          </p:cNvSpPr>
          <p:nvPr>
            <p:ph type="dt" idx="1"/>
          </p:nvPr>
        </p:nvSpPr>
        <p:spPr>
          <a:xfrm>
            <a:off x="5481987" y="570143"/>
            <a:ext cx="1065539" cy="228676"/>
          </a:xfrm>
          <a:prstGeom prst="rect">
            <a:avLst/>
          </a:prstGeom>
        </p:spPr>
        <p:txBody>
          <a:bodyPr vert="horz" lIns="0" tIns="0" rIns="0" bIns="0" rtlCol="0"/>
          <a:lstStyle>
            <a:lvl1pPr algn="l" fontAlgn="auto">
              <a:spcBef>
                <a:spcPts val="0"/>
              </a:spcBef>
              <a:spcAft>
                <a:spcPts val="0"/>
              </a:spcAft>
              <a:defRPr sz="1000">
                <a:latin typeface="+mn-lt"/>
              </a:defRPr>
            </a:lvl1pPr>
          </a:lstStyle>
          <a:p>
            <a:pPr>
              <a:defRPr/>
            </a:pPr>
            <a:fld id="{D3AB06BF-C1FD-4A27-BB7F-09146C3F7FC8}" type="datetimeFigureOut">
              <a:rPr lang="de-DE"/>
              <a:pPr>
                <a:defRPr/>
              </a:pPr>
              <a:t>16.11.2016</a:t>
            </a:fld>
            <a:endParaRPr lang="de-DE" dirty="0"/>
          </a:p>
        </p:txBody>
      </p:sp>
      <p:sp>
        <p:nvSpPr>
          <p:cNvPr id="4" name="Folienbildplatzhalter 3"/>
          <p:cNvSpPr>
            <a:spLocks noGrp="1" noRot="1" noChangeAspect="1"/>
          </p:cNvSpPr>
          <p:nvPr>
            <p:ph type="sldImg" idx="2"/>
          </p:nvPr>
        </p:nvSpPr>
        <p:spPr>
          <a:xfrm>
            <a:off x="417513" y="342900"/>
            <a:ext cx="4830762" cy="3622675"/>
          </a:xfrm>
          <a:prstGeom prst="rect">
            <a:avLst/>
          </a:prstGeom>
          <a:noFill/>
          <a:ln w="6350">
            <a:solidFill>
              <a:schemeClr val="tx1"/>
            </a:solidFill>
          </a:ln>
        </p:spPr>
        <p:txBody>
          <a:bodyPr vert="horz" lIns="90096" tIns="45048" rIns="90096" bIns="45048" rtlCol="0" anchor="ctr"/>
          <a:lstStyle/>
          <a:p>
            <a:pPr lvl="0"/>
            <a:endParaRPr lang="de-DE" noProof="0"/>
          </a:p>
        </p:txBody>
      </p:sp>
      <p:sp>
        <p:nvSpPr>
          <p:cNvPr id="5" name="Notizenplatzhalter 4"/>
          <p:cNvSpPr>
            <a:spLocks noGrp="1"/>
          </p:cNvSpPr>
          <p:nvPr>
            <p:ph type="body" sz="quarter" idx="3"/>
          </p:nvPr>
        </p:nvSpPr>
        <p:spPr>
          <a:xfrm>
            <a:off x="334288" y="4222765"/>
            <a:ext cx="6213239" cy="4882523"/>
          </a:xfrm>
          <a:prstGeom prst="rect">
            <a:avLst/>
          </a:prstGeom>
        </p:spPr>
        <p:txBody>
          <a:bodyPr vert="horz" lIns="0" tIns="0" rIns="0" bIns="0" rtlCol="0"/>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Fußzeilenplatzhalter 5"/>
          <p:cNvSpPr>
            <a:spLocks noGrp="1"/>
          </p:cNvSpPr>
          <p:nvPr>
            <p:ph type="ftr" sz="quarter" idx="4"/>
          </p:nvPr>
        </p:nvSpPr>
        <p:spPr>
          <a:xfrm>
            <a:off x="334288" y="9176364"/>
            <a:ext cx="6240561" cy="485162"/>
          </a:xfrm>
          <a:prstGeom prst="rect">
            <a:avLst/>
          </a:prstGeom>
        </p:spPr>
        <p:txBody>
          <a:bodyPr vert="horz" lIns="0" tIns="0" rIns="0" bIns="0" rtlCol="0" anchor="t"/>
          <a:lstStyle>
            <a:lvl1pPr algn="l" fontAlgn="auto">
              <a:spcBef>
                <a:spcPts val="0"/>
              </a:spcBef>
              <a:spcAft>
                <a:spcPts val="0"/>
              </a:spcAft>
              <a:defRPr sz="1000">
                <a:latin typeface="+mn-lt"/>
              </a:defRPr>
            </a:lvl1pPr>
          </a:lstStyle>
          <a:p>
            <a:pPr>
              <a:defRPr/>
            </a:pPr>
            <a:r>
              <a:rPr lang="de-DE"/>
              <a:t>[Optionaler Eintrag]</a:t>
            </a:r>
          </a:p>
        </p:txBody>
      </p:sp>
      <p:sp>
        <p:nvSpPr>
          <p:cNvPr id="7" name="Foliennummernplatzhalter 6"/>
          <p:cNvSpPr>
            <a:spLocks noGrp="1"/>
          </p:cNvSpPr>
          <p:nvPr>
            <p:ph type="sldNum" sz="quarter" idx="5"/>
          </p:nvPr>
        </p:nvSpPr>
        <p:spPr>
          <a:xfrm>
            <a:off x="5481987" y="341467"/>
            <a:ext cx="1065539" cy="228676"/>
          </a:xfrm>
          <a:prstGeom prst="rect">
            <a:avLst/>
          </a:prstGeom>
        </p:spPr>
        <p:txBody>
          <a:bodyPr vert="horz" lIns="0" tIns="0" rIns="0" bIns="0" rtlCol="0" anchor="t"/>
          <a:lstStyle>
            <a:lvl1pPr algn="l" fontAlgn="auto">
              <a:spcBef>
                <a:spcPts val="0"/>
              </a:spcBef>
              <a:spcAft>
                <a:spcPts val="0"/>
              </a:spcAft>
              <a:defRPr sz="1000" b="1" i="0">
                <a:latin typeface="+mn-lt"/>
              </a:defRPr>
            </a:lvl1pPr>
          </a:lstStyle>
          <a:p>
            <a:pPr>
              <a:defRPr/>
            </a:pPr>
            <a:fld id="{BC9C5227-1290-4922-BBA4-28CE551925EE}" type="slidenum">
              <a:rPr lang="de-DE"/>
              <a:pPr>
                <a:defRPr/>
              </a:pPr>
              <a:t>‹Nr.›</a:t>
            </a:fld>
            <a:endParaRPr lang="de-DE" dirty="0"/>
          </a:p>
        </p:txBody>
      </p:sp>
    </p:spTree>
    <p:extLst>
      <p:ext uri="{BB962C8B-B14F-4D97-AF65-F5344CB8AC3E}">
        <p14:creationId xmlns:p14="http://schemas.microsoft.com/office/powerpoint/2010/main" val="2948294718"/>
      </p:ext>
    </p:extLst>
  </p:cSld>
  <p:clrMap bg1="lt1" tx1="dk1" bg2="lt2" tx2="dk2" accent1="accent1" accent2="accent2" accent3="accent3" accent4="accent4" accent5="accent5" accent6="accent6" hlink="hlink" folHlink="folHlink"/>
  <p:hf hdr="0"/>
  <p:notesStyle>
    <a:lvl1pPr algn="l" rtl="0" eaLnBrk="0" fontAlgn="base" hangingPunct="0">
      <a:spcBef>
        <a:spcPts val="400"/>
      </a:spcBef>
      <a:spcAft>
        <a:spcPct val="0"/>
      </a:spcAft>
      <a:defRPr sz="1200" kern="1200">
        <a:solidFill>
          <a:schemeClr val="tx1"/>
        </a:solidFill>
        <a:latin typeface="+mn-lt"/>
        <a:ea typeface="+mn-ea"/>
        <a:cs typeface="+mn-cs"/>
      </a:defRPr>
    </a:lvl1pPr>
    <a:lvl2pPr marL="179388" indent="-179388" algn="l" rtl="0" eaLnBrk="0" fontAlgn="base" hangingPunct="0">
      <a:spcBef>
        <a:spcPts val="400"/>
      </a:spcBef>
      <a:spcAft>
        <a:spcPct val="0"/>
      </a:spcAft>
      <a:buClr>
        <a:schemeClr val="tx1"/>
      </a:buClr>
      <a:buFont typeface="Wingdings" pitchFamily="2" charset="2"/>
      <a:buChar char="§"/>
      <a:defRPr sz="1200" kern="1200">
        <a:solidFill>
          <a:schemeClr val="tx1"/>
        </a:solidFill>
        <a:latin typeface="+mn-lt"/>
        <a:ea typeface="+mn-ea"/>
        <a:cs typeface="+mn-cs"/>
      </a:defRPr>
    </a:lvl2pPr>
    <a:lvl3pPr marL="361950" indent="-184150" algn="l" rtl="0" eaLnBrk="0" fontAlgn="base" hangingPunct="0">
      <a:spcBef>
        <a:spcPts val="400"/>
      </a:spcBef>
      <a:spcAft>
        <a:spcPct val="0"/>
      </a:spcAft>
      <a:buClr>
        <a:schemeClr val="tx1"/>
      </a:buClr>
      <a:buFont typeface="Wingdings" pitchFamily="2" charset="2"/>
      <a:buChar char="§"/>
      <a:defRPr sz="1200" kern="1200">
        <a:solidFill>
          <a:schemeClr val="tx1"/>
        </a:solidFill>
        <a:latin typeface="+mn-lt"/>
        <a:ea typeface="+mn-ea"/>
        <a:cs typeface="+mn-cs"/>
      </a:defRPr>
    </a:lvl3pPr>
    <a:lvl4pPr marL="539750" indent="-177800" algn="l" rtl="0" eaLnBrk="0" fontAlgn="base" hangingPunct="0">
      <a:spcBef>
        <a:spcPts val="4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717550" indent="-177800" algn="l" rtl="0" eaLnBrk="0" fontAlgn="base" hangingPunct="0">
      <a:spcBef>
        <a:spcPts val="400"/>
      </a:spcBef>
      <a:spcAft>
        <a:spcPct val="0"/>
      </a:spcAft>
      <a:buClr>
        <a:schemeClr val="tx1"/>
      </a:buClr>
      <a:buFont typeface="Wingdings"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wikipedia.org/wiki/Plat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e.wikipedia.org/wiki/Aristotel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e.wikipedia.org/wiki/Europa" TargetMode="External"/><Relationship Id="rId13" Type="http://schemas.openxmlformats.org/officeDocument/2006/relationships/hyperlink" Target="https://de.wikipedia.org/wiki/Liste_der_IPA-Zeichen" TargetMode="External"/><Relationship Id="rId18" Type="http://schemas.openxmlformats.org/officeDocument/2006/relationships/hyperlink" Target="https://de.wikipedia.org/wiki/Festland" TargetMode="External"/><Relationship Id="rId3" Type="http://schemas.openxmlformats.org/officeDocument/2006/relationships/hyperlink" Target="https://de.wikipedia.org/wiki/Balkanhalbinsel" TargetMode="External"/><Relationship Id="rId7" Type="http://schemas.openxmlformats.org/officeDocument/2006/relationships/hyperlink" Target="https://de.wikipedia.org/wiki/Ostthrakien" TargetMode="External"/><Relationship Id="rId12" Type="http://schemas.openxmlformats.org/officeDocument/2006/relationships/hyperlink" Target="https://de.wikipedia.org/wiki/Neugriechisch:_Femininum,_Singular" TargetMode="External"/><Relationship Id="rId17" Type="http://schemas.openxmlformats.org/officeDocument/2006/relationships/hyperlink" Target="https://de.wikipedia.org/wiki/Halbinsel" TargetMode="External"/><Relationship Id="rId2" Type="http://schemas.openxmlformats.org/officeDocument/2006/relationships/slide" Target="../slides/slide4.xml"/><Relationship Id="rId16" Type="http://schemas.openxmlformats.org/officeDocument/2006/relationships/hyperlink" Target="https://de.wikipedia.org/wiki/Chalkidiki#Antike" TargetMode="External"/><Relationship Id="rId1" Type="http://schemas.openxmlformats.org/officeDocument/2006/relationships/notesMaster" Target="../notesMasters/notesMaster1.xml"/><Relationship Id="rId6" Type="http://schemas.openxmlformats.org/officeDocument/2006/relationships/hyperlink" Target="https://de.wikipedia.org/wiki/T%C3%BCrkei" TargetMode="External"/><Relationship Id="rId11" Type="http://schemas.openxmlformats.org/officeDocument/2006/relationships/hyperlink" Target="https://de.wikipedia.org/wiki/Neugriechische_Sprache" TargetMode="External"/><Relationship Id="rId5" Type="http://schemas.openxmlformats.org/officeDocument/2006/relationships/hyperlink" Target="https://de.wikipedia.org/wiki/Griechenland" TargetMode="External"/><Relationship Id="rId15" Type="http://schemas.openxmlformats.org/officeDocument/2006/relationships/hyperlink" Target="https://de.wikipedia.org/wiki/Latein" TargetMode="External"/><Relationship Id="rId10" Type="http://schemas.openxmlformats.org/officeDocument/2006/relationships/hyperlink" Target="https://de.wikipedia.org/wiki/Thrakien_(Landschaft)#cite_note-TIB58-1" TargetMode="External"/><Relationship Id="rId4" Type="http://schemas.openxmlformats.org/officeDocument/2006/relationships/hyperlink" Target="https://de.wikipedia.org/wiki/Bulgarien" TargetMode="External"/><Relationship Id="rId9" Type="http://schemas.openxmlformats.org/officeDocument/2006/relationships/hyperlink" Target="https://de.wikipedia.org/wiki/Thraker" TargetMode="External"/><Relationship Id="rId14" Type="http://schemas.openxmlformats.org/officeDocument/2006/relationships/hyperlink" Target="https://de.wikipedia.org/wiki/Altgriechisch"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bwMode="auto">
          <a:xfrm>
            <a:off x="417513" y="342900"/>
            <a:ext cx="4830762" cy="3622675"/>
          </a:xfrm>
          <a:noFill/>
          <a:ln>
            <a:miter lim="800000"/>
            <a:headEnd/>
            <a:tailEnd/>
          </a:ln>
        </p:spPr>
      </p:sp>
      <p:sp>
        <p:nvSpPr>
          <p:cNvPr id="19458"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de-DE" dirty="0"/>
          </a:p>
        </p:txBody>
      </p:sp>
      <p:sp>
        <p:nvSpPr>
          <p:cNvPr id="19459"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EAE90BA2-A77D-472E-8D30-C67307783F81}" type="datetime1">
              <a:rPr lang="de-DE"/>
              <a:pPr fontAlgn="base">
                <a:spcBef>
                  <a:spcPct val="0"/>
                </a:spcBef>
                <a:spcAft>
                  <a:spcPct val="0"/>
                </a:spcAft>
                <a:defRPr/>
              </a:pPr>
              <a:t>16.11.2016</a:t>
            </a:fld>
            <a:endParaRPr lang="de-DE" dirty="0"/>
          </a:p>
        </p:txBody>
      </p:sp>
      <p:sp>
        <p:nvSpPr>
          <p:cNvPr id="19460"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19461"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F4937C-8C80-4B9C-A2CF-2E62FE11ED66}" type="slidenum">
              <a:rPr lang="de-DE"/>
              <a:pPr fontAlgn="base">
                <a:spcBef>
                  <a:spcPct val="0"/>
                </a:spcBef>
                <a:spcAft>
                  <a:spcPct val="0"/>
                </a:spcAft>
                <a:defRPr/>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r>
              <a:rPr lang="de-DE" dirty="0"/>
              <a:t>„Aristoteles ist der Begründer der empirischen Psychologie und zugleich eines 	gemäßigten Dualismus.</a:t>
            </a:r>
          </a:p>
          <a:p>
            <a:r>
              <a:rPr lang="de-DE" dirty="0"/>
              <a:t>Seit dem idealistischen Rationalismus eines </a:t>
            </a:r>
            <a:r>
              <a:rPr lang="de-DE" dirty="0">
                <a:hlinkClick r:id="rId3" tooltip="Platon"/>
              </a:rPr>
              <a:t>Platon</a:t>
            </a:r>
            <a:r>
              <a:rPr lang="de-DE" dirty="0"/>
              <a:t> und dem Empirismus eines </a:t>
            </a:r>
            <a:r>
              <a:rPr lang="de-DE" dirty="0">
                <a:hlinkClick r:id="rId4" tooltip="Aristoteles"/>
              </a:rPr>
              <a:t>Aristoteles</a:t>
            </a:r>
            <a:r>
              <a:rPr lang="de-DE" dirty="0"/>
              <a:t> beherrscht dieser Dualismus die abendländischen Diskussion in der Philosophie.</a:t>
            </a:r>
          </a:p>
          <a:p>
            <a:endParaRPr lang="de-DE" dirty="0"/>
          </a:p>
          <a:p>
            <a:r>
              <a:rPr lang="de-DE" dirty="0"/>
              <a:t> Das Leben ist nach Aristoteles (wie nach den meisten 	älteren Denkern) schon eine Funktion der Seele, die also zugleich die 	Lebenskraft ist. Diese Seele ist weder ein Körper noch eine immaterielle 	Substanz als besonderes Einzelwesen , sondern die „Form“ des organischen 	Leibes, die Verwirklichung und Vollendung und zugleich das Ziel desselben, 	eine „Entelechie“ (ein das Ziel in sich Habendes), genauer die erste Entelechie 	des Organismus, die Kraft der psychischen Betätigung bzw. des Empfindens, 	Fühlens, Wollens, Denkens und die psychische Auswirkung des Organismus 	selbst.“</a:t>
            </a:r>
          </a:p>
          <a:p>
            <a:r>
              <a:rPr lang="de-DE" dirty="0"/>
              <a:t> </a:t>
            </a:r>
          </a:p>
          <a:p>
            <a:r>
              <a:rPr lang="de-DE" dirty="0"/>
              <a:t>Das bedeutet, dass laut Aristoteles jedes Leben eine Seele hat, allerdings weder einen Körper hat, noch eine immaterielle Substanz ( will heißen, ein Körper der „nicht“ da ist) ist, sondern sich durch psychische Betätigungen ausdrückt.</a:t>
            </a:r>
          </a:p>
          <a:p>
            <a:r>
              <a:rPr lang="de-DE" dirty="0"/>
              <a:t> </a:t>
            </a:r>
          </a:p>
          <a:p>
            <a:r>
              <a:rPr lang="de-DE" dirty="0"/>
              <a:t>Er vertrat die Position des </a:t>
            </a:r>
            <a:r>
              <a:rPr lang="de-DE" dirty="0" err="1"/>
              <a:t>Hymlomorphismus</a:t>
            </a:r>
            <a:r>
              <a:rPr lang="de-DE" dirty="0"/>
              <a:t>. Damit ist gemeint, er war der Meinung, Material und Form eines Gegenstandes seien untrennbar miteinander verbunden, da ohne materielle Basis keine Form möglich sei.</a:t>
            </a:r>
          </a:p>
          <a:p>
            <a:r>
              <a:rPr lang="de-DE" dirty="0"/>
              <a:t>Daraus folgerte er, dass daher auch kein Verständnis der menschlichen Psyche möglich sei, ohne den Körper zu berücksichtigen.</a:t>
            </a: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10</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defTabSz="900958" eaLnBrk="1" hangingPunct="1">
              <a:spcBef>
                <a:spcPts val="394"/>
              </a:spcBef>
              <a:defRPr/>
            </a:pPr>
            <a:endParaRPr lang="de-DE" dirty="0">
              <a:effectLst/>
            </a:endParaRPr>
          </a:p>
          <a:p>
            <a:r>
              <a:rPr lang="de-DE" dirty="0"/>
              <a:t>Aristoteles gliedert die Wissenschaft allgemein in drei große Gruppen. In die theoretische, in die praktische und in die </a:t>
            </a:r>
            <a:r>
              <a:rPr lang="de-DE" dirty="0" err="1"/>
              <a:t>poietische</a:t>
            </a:r>
            <a:r>
              <a:rPr lang="de-DE" dirty="0"/>
              <a:t>.</a:t>
            </a:r>
          </a:p>
          <a:p>
            <a:r>
              <a:rPr lang="de-DE" dirty="0"/>
              <a:t>Die aristotelische Poetik befasst sich dabei mit den nachahmenden, bzw. den darstellenden Charakteren, wie bspw. Die Tragödie, Komödie oder auch Dichtung, wobei Aristoteles Hauptaugenmerk auf der Dichtung liegt.</a:t>
            </a: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11</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defTabSz="900958" eaLnBrk="1" hangingPunct="1">
              <a:spcBef>
                <a:spcPts val="394"/>
              </a:spcBef>
              <a:defRPr/>
            </a:pPr>
            <a:endParaRPr lang="de-DE" dirty="0">
              <a:effectLst/>
            </a:endParaRPr>
          </a:p>
          <a:p>
            <a:r>
              <a:rPr lang="de-DE" dirty="0"/>
              <a:t>Unter Aristoteles Namen wurden drei Abhandlungen bezüglich seiner Ethik veröffentlicht. Zum einen die Nikomachische, dann die </a:t>
            </a:r>
            <a:r>
              <a:rPr lang="de-DE" dirty="0" err="1"/>
              <a:t>Eudemische</a:t>
            </a:r>
            <a:r>
              <a:rPr lang="de-DE" dirty="0"/>
              <a:t>, welche sich in den Büchern IV-VI mit der Nikomachischen Ethik in den Büchern V-VII gleicht, weshalb diese Bücher auch kontroverse Bücher genannt werden und die Große Ethik. Aufgrund der Ähnlichkeit der Nikomachischen und der </a:t>
            </a:r>
            <a:r>
              <a:rPr lang="de-DE" dirty="0" err="1"/>
              <a:t>Eudemischen</a:t>
            </a:r>
            <a:r>
              <a:rPr lang="de-DE" dirty="0"/>
              <a:t> Ethik führen wir diese beiden unter einem Punkt auf .</a:t>
            </a:r>
          </a:p>
          <a:p>
            <a:r>
              <a:rPr lang="de-DE" dirty="0"/>
              <a:t>Zunächst wollen wir aber auf die weniger bekannte Große Ethik eingehen.</a:t>
            </a:r>
          </a:p>
          <a:p>
            <a:r>
              <a:rPr lang="de-DE" dirty="0"/>
              <a:t> </a:t>
            </a:r>
          </a:p>
          <a:p>
            <a:r>
              <a:rPr lang="de-DE" b="1" dirty="0"/>
              <a:t>3.7.1 Große Ethik</a:t>
            </a:r>
            <a:endParaRPr lang="de-DE" dirty="0"/>
          </a:p>
          <a:p>
            <a:r>
              <a:rPr lang="de-DE" dirty="0"/>
              <a:t> </a:t>
            </a:r>
          </a:p>
          <a:p>
            <a:r>
              <a:rPr lang="de-DE" dirty="0"/>
              <a:t>Die Große Ethik, oder auch Magna </a:t>
            </a:r>
            <a:r>
              <a:rPr lang="de-DE" dirty="0" err="1"/>
              <a:t>Moralia</a:t>
            </a:r>
            <a:r>
              <a:rPr lang="de-DE" dirty="0"/>
              <a:t> thematisiert im Gegensatz zu den zwei anderen Ethiken die Tugend- und Güterlehre und nicht das umfassende Konzept der </a:t>
            </a:r>
            <a:r>
              <a:rPr lang="de-DE" dirty="0" err="1"/>
              <a:t>Eudaimonie</a:t>
            </a:r>
            <a:r>
              <a:rPr lang="de-DE" dirty="0"/>
              <a:t>( im weiteren Sinne: Glück).</a:t>
            </a:r>
          </a:p>
          <a:p>
            <a:r>
              <a:rPr lang="de-DE" dirty="0"/>
              <a:t>Sie ist im Wesentlichen nicht mehr, als eine Zusammenschrift der beiden großen Abhandlungen, zusammengefasst auf zwei Bücher.</a:t>
            </a: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12</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defTabSz="900958" eaLnBrk="1" hangingPunct="1">
              <a:spcBef>
                <a:spcPts val="394"/>
              </a:spcBef>
              <a:defRPr/>
            </a:pPr>
            <a:endParaRPr lang="de-DE" dirty="0">
              <a:effectLst/>
            </a:endParaRPr>
          </a:p>
          <a:p>
            <a:r>
              <a:rPr lang="de-DE" dirty="0"/>
              <a:t>Die Nikomachische Ethik ist die bedeutendste der drei unter dem Namen des Aristoteles überlieferten ethischen Schriften.</a:t>
            </a:r>
          </a:p>
          <a:p>
            <a:r>
              <a:rPr lang="de-DE" dirty="0"/>
              <a:t>Die Namensgebung ist unbekannt. Der Titel könnte von seinem Vater, bzw. von seinem Sohn herrühren, die beide </a:t>
            </a:r>
            <a:r>
              <a:rPr lang="de-DE" dirty="0" err="1"/>
              <a:t>Nikomachos</a:t>
            </a:r>
            <a:r>
              <a:rPr lang="de-DE" dirty="0"/>
              <a:t> hießen.</a:t>
            </a:r>
          </a:p>
          <a:p>
            <a:r>
              <a:rPr lang="de-DE" dirty="0"/>
              <a:t>Ziel der Nikomachischen Ethik ist es, einen Leitfaden darzustellen, um ein glückliches Leben zu führen. Dabei wird unter anderem auf die Glückseligkeit, sowie auf die Tugenden eingegangen. Sie weist 10 Bücher auf.</a:t>
            </a:r>
          </a:p>
          <a:p>
            <a:r>
              <a:rPr lang="de-DE" dirty="0"/>
              <a:t> </a:t>
            </a:r>
          </a:p>
          <a:p>
            <a:r>
              <a:rPr lang="de-DE" dirty="0"/>
              <a:t>Die </a:t>
            </a:r>
            <a:r>
              <a:rPr lang="de-DE" dirty="0" err="1"/>
              <a:t>Eudemische</a:t>
            </a:r>
            <a:r>
              <a:rPr lang="de-DE" dirty="0"/>
              <a:t> Ethik besteht aus 8 Büchern und ihre Echtheit war bis zum 19. Jahrhundert umstritten. Doch seit Werner Jaeger, einer der führenden klassischen Philologen des zwanzigsten Jahrhunderts, hat sich die Auffassung </a:t>
            </a:r>
            <a:r>
              <a:rPr lang="de-DE" dirty="0" err="1"/>
              <a:t>durchgesetz</a:t>
            </a:r>
            <a:r>
              <a:rPr lang="de-DE" dirty="0"/>
              <a:t>, dass sie ein Werk Aristoteles und sogar vor der Nikomachischen Ethik entstanden sei. Der Name für diese Schrift rührt von einem Freund und Schüler Aristoteles, </a:t>
            </a:r>
            <a:r>
              <a:rPr lang="de-DE" dirty="0" err="1"/>
              <a:t>Eudemos</a:t>
            </a:r>
            <a:r>
              <a:rPr lang="de-DE" dirty="0"/>
              <a:t> von Rhodos, her.</a:t>
            </a:r>
          </a:p>
          <a:p>
            <a:r>
              <a:rPr lang="de-DE" dirty="0"/>
              <a:t>Sie befasst sich ebenfalls mit der Glückseligkeit und Tugend. Ebenso wird das Phänomen der Freundschaft analysiert. Im achten Buch schließlich noch die Klugheit, Schön- und Gutsein und das Verhältnis von Erfolg und Glück.</a:t>
            </a: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13</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defTabSz="900958" eaLnBrk="1" hangingPunct="1">
              <a:spcBef>
                <a:spcPts val="394"/>
              </a:spcBef>
              <a:defRPr/>
            </a:pPr>
            <a:endParaRPr lang="de-DE" dirty="0">
              <a:effectLst/>
            </a:endParaRPr>
          </a:p>
          <a:p>
            <a:pPr marL="281549" indent="-281549">
              <a:spcBef>
                <a:spcPts val="394"/>
              </a:spcBef>
              <a:buClr>
                <a:srgbClr val="A2BEED"/>
              </a:buClr>
              <a:buSzPct val="150000"/>
              <a:buFont typeface="Arial" panose="020B0604020202020204" pitchFamily="34" charset="0"/>
              <a:buChar char="•"/>
            </a:pPr>
            <a:r>
              <a:rPr lang="de-DE" dirty="0"/>
              <a:t>Aristoteles hatte und hat auf alle abendländischen Länder einen großen Einfluss</a:t>
            </a:r>
          </a:p>
          <a:p>
            <a:pPr marL="281549" indent="-281549">
              <a:spcBef>
                <a:spcPts val="394"/>
              </a:spcBef>
              <a:buClr>
                <a:srgbClr val="A2BEED"/>
              </a:buClr>
              <a:buSzPct val="150000"/>
              <a:buFont typeface="Arial" panose="020B0604020202020204" pitchFamily="34" charset="0"/>
              <a:buChar char="•"/>
            </a:pPr>
            <a:r>
              <a:rPr lang="de-DE" dirty="0"/>
              <a:t>seine Begriffe wurden zum Teil in die Wissenschaft aufgenommen</a:t>
            </a:r>
          </a:p>
          <a:p>
            <a:pPr marL="281549" indent="-281549">
              <a:spcBef>
                <a:spcPts val="394"/>
              </a:spcBef>
              <a:buClr>
                <a:srgbClr val="A2BEED"/>
              </a:buClr>
              <a:buSzPct val="150000"/>
              <a:buFont typeface="Arial" panose="020B0604020202020204" pitchFamily="34" charset="0"/>
              <a:buChar char="•"/>
            </a:pPr>
            <a:r>
              <a:rPr lang="de-DE" dirty="0"/>
              <a:t>seine logischen Erkenntnisse kann man als grundlegend bezeichnen</a:t>
            </a:r>
          </a:p>
          <a:p>
            <a:pPr marL="281549" indent="-281549">
              <a:spcBef>
                <a:spcPts val="394"/>
              </a:spcBef>
              <a:buClr>
                <a:srgbClr val="A2BEED"/>
              </a:buClr>
              <a:buSzPct val="150000"/>
              <a:buFont typeface="Arial" panose="020B0604020202020204" pitchFamily="34" charset="0"/>
              <a:buChar char="•"/>
            </a:pPr>
            <a:r>
              <a:rPr lang="de-DE" dirty="0"/>
              <a:t>obwohl die naturwissenschaftlichen Forschungsergebnisse größtenteils falsch sind hat er doch eine Methode erfunden, wissenschaftlich an die Dinge heranzugehen</a:t>
            </a:r>
          </a:p>
          <a:p>
            <a:pPr marL="281549" indent="-281549">
              <a:spcBef>
                <a:spcPts val="394"/>
              </a:spcBef>
              <a:buClr>
                <a:srgbClr val="A2BEED"/>
              </a:buClr>
              <a:buSzPct val="150000"/>
              <a:buFont typeface="Arial" panose="020B0604020202020204" pitchFamily="34" charset="0"/>
              <a:buChar char="•"/>
            </a:pPr>
            <a:r>
              <a:rPr lang="de-DE" dirty="0"/>
              <a:t>Besonders im Mittelalter wurde er verehrt und auswendig gelernt</a:t>
            </a:r>
            <a:br>
              <a:rPr lang="de-DE" dirty="0"/>
            </a:br>
            <a:endParaRPr lang="de-DE" dirty="0"/>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14</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defTabSz="900958" eaLnBrk="1" hangingPunct="1">
              <a:spcBef>
                <a:spcPts val="394"/>
              </a:spcBef>
              <a:defRPr/>
            </a:pPr>
            <a:endParaRPr lang="de-DE" dirty="0">
              <a:effectLst/>
            </a:endParaRPr>
          </a:p>
          <a:p>
            <a:pPr marL="281549" indent="-281549">
              <a:spcBef>
                <a:spcPts val="394"/>
              </a:spcBef>
              <a:buClr>
                <a:srgbClr val="A2BEED"/>
              </a:buClr>
              <a:buSzPct val="150000"/>
              <a:buFont typeface="Arial" panose="020B0604020202020204" pitchFamily="34" charset="0"/>
              <a:buChar char="•"/>
            </a:pPr>
            <a:r>
              <a:rPr lang="de-DE" dirty="0"/>
              <a:t>Aristoteles hatte und hat auf alle abendländischen Länder einen großen Einfluss</a:t>
            </a:r>
          </a:p>
          <a:p>
            <a:pPr marL="281549" indent="-281549">
              <a:spcBef>
                <a:spcPts val="394"/>
              </a:spcBef>
              <a:buClr>
                <a:srgbClr val="A2BEED"/>
              </a:buClr>
              <a:buSzPct val="150000"/>
              <a:buFont typeface="Arial" panose="020B0604020202020204" pitchFamily="34" charset="0"/>
              <a:buChar char="•"/>
            </a:pPr>
            <a:r>
              <a:rPr lang="de-DE" dirty="0"/>
              <a:t>seine Begriffe wurden zum Teil in die Wissenschaft aufgenommen</a:t>
            </a:r>
          </a:p>
          <a:p>
            <a:pPr marL="281549" indent="-281549">
              <a:spcBef>
                <a:spcPts val="394"/>
              </a:spcBef>
              <a:buClr>
                <a:srgbClr val="A2BEED"/>
              </a:buClr>
              <a:buSzPct val="150000"/>
              <a:buFont typeface="Arial" panose="020B0604020202020204" pitchFamily="34" charset="0"/>
              <a:buChar char="•"/>
            </a:pPr>
            <a:r>
              <a:rPr lang="de-DE" dirty="0"/>
              <a:t>seine logischen Erkenntnisse kann man als grundlegend bezeichnen</a:t>
            </a:r>
          </a:p>
          <a:p>
            <a:pPr marL="281549" indent="-281549">
              <a:spcBef>
                <a:spcPts val="394"/>
              </a:spcBef>
              <a:buClr>
                <a:srgbClr val="A2BEED"/>
              </a:buClr>
              <a:buSzPct val="150000"/>
              <a:buFont typeface="Arial" panose="020B0604020202020204" pitchFamily="34" charset="0"/>
              <a:buChar char="•"/>
            </a:pPr>
            <a:r>
              <a:rPr lang="de-DE" dirty="0"/>
              <a:t>obwohl die naturwissenschaftlichen Forschungsergebnisse größtenteils falsch sind hat er doch eine Methode erfunden, wissenschaftlich an die Dinge heranzugehen</a:t>
            </a:r>
          </a:p>
          <a:p>
            <a:pPr marL="281549" indent="-281549">
              <a:spcBef>
                <a:spcPts val="394"/>
              </a:spcBef>
              <a:buClr>
                <a:srgbClr val="A2BEED"/>
              </a:buClr>
              <a:buSzPct val="150000"/>
              <a:buFont typeface="Arial" panose="020B0604020202020204" pitchFamily="34" charset="0"/>
              <a:buChar char="•"/>
            </a:pPr>
            <a:r>
              <a:rPr lang="de-DE" dirty="0"/>
              <a:t>Besonders im Mittelalter wurde er verehrt und auswendig gelernt</a:t>
            </a:r>
            <a:br>
              <a:rPr lang="de-DE" dirty="0"/>
            </a:br>
            <a:endParaRPr lang="de-DE" dirty="0"/>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15</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lienbildplatzhalter 1"/>
          <p:cNvSpPr>
            <a:spLocks noGrp="1" noRot="1" noChangeAspect="1"/>
          </p:cNvSpPr>
          <p:nvPr>
            <p:ph type="sldImg"/>
          </p:nvPr>
        </p:nvSpPr>
        <p:spPr bwMode="auto">
          <a:xfrm>
            <a:off x="417513" y="342900"/>
            <a:ext cx="4830762" cy="3622675"/>
          </a:xfrm>
          <a:noFill/>
          <a:ln>
            <a:miter lim="800000"/>
            <a:headEnd/>
            <a:tailEnd/>
          </a:ln>
        </p:spPr>
      </p:sp>
      <p:sp>
        <p:nvSpPr>
          <p:cNvPr id="27650" name="Notizenplatzhalter 2"/>
          <p:cNvSpPr>
            <a:spLocks noGrp="1"/>
          </p:cNvSpPr>
          <p:nvPr>
            <p:ph type="body" idx="1"/>
          </p:nvPr>
        </p:nvSpPr>
        <p:spPr bwMode="auto">
          <a:noFill/>
        </p:spPr>
        <p:txBody>
          <a:bodyPr wrap="square" numCol="1" anchor="t" anchorCtr="0" compatLnSpc="1">
            <a:prstTxWarp prst="textNoShape">
              <a:avLst/>
            </a:prstTxWarp>
          </a:bodyPr>
          <a:lstStyle/>
          <a:p>
            <a:pPr rtl="0" eaLnBrk="1" fontAlgn="b" latinLnBrk="0" hangingPunct="1"/>
            <a:r>
              <a:rPr lang="de-DE" dirty="0"/>
              <a:t>Zu Beginn erzähle ich ihnen etwas über meinen Ausbildungsbetrieb die MAN T&amp;B AG</a:t>
            </a:r>
          </a:p>
          <a:p>
            <a:pPr rtl="0" eaLnBrk="1" fontAlgn="b" latinLnBrk="0" hangingPunct="1"/>
            <a:endParaRPr lang="de-DE" dirty="0"/>
          </a:p>
          <a:p>
            <a:pPr rtl="0" eaLnBrk="1" fontAlgn="b" latinLnBrk="0" hangingPunct="1"/>
            <a:r>
              <a:rPr lang="de-DE" dirty="0"/>
              <a:t>Dann werde ich auf das Umfeld meines Projektes und meine Vorgehensweise eingehen</a:t>
            </a:r>
          </a:p>
          <a:p>
            <a:pPr rtl="0" eaLnBrk="1" fontAlgn="b" latinLnBrk="0" hangingPunct="1"/>
            <a:endParaRPr lang="de-DE" dirty="0"/>
          </a:p>
          <a:p>
            <a:pPr rtl="0" eaLnBrk="1" fontAlgn="b" latinLnBrk="0" hangingPunct="1"/>
            <a:r>
              <a:rPr lang="de-DE" dirty="0"/>
              <a:t>Danach werde ich meine Entwicklungen und die Umsetzung des Projekts erläutern</a:t>
            </a:r>
          </a:p>
          <a:p>
            <a:pPr rtl="0" eaLnBrk="1" fontAlgn="b" latinLnBrk="0" hangingPunct="1"/>
            <a:endParaRPr lang="de-DE" dirty="0"/>
          </a:p>
          <a:p>
            <a:pPr rtl="0" eaLnBrk="1" fontAlgn="b" latinLnBrk="0" hangingPunct="1"/>
            <a:r>
              <a:rPr lang="de-DE" dirty="0"/>
              <a:t>Und zum Ende noch ein Fazit</a:t>
            </a:r>
          </a:p>
          <a:p>
            <a:pPr rtl="0" eaLnBrk="1" fontAlgn="b" latinLnBrk="0" hangingPunct="1"/>
            <a:endParaRPr lang="de-DE" dirty="0"/>
          </a:p>
          <a:p>
            <a:pPr rtl="0" eaLnBrk="1" fontAlgn="b" latinLnBrk="0" hangingPunct="1"/>
            <a:r>
              <a:rPr lang="de-DE" dirty="0"/>
              <a:t>Sie können den aktuellen Punkt der Agenda immer in der Unterüberschrift der Kopfzeile sehen</a:t>
            </a:r>
          </a:p>
          <a:p>
            <a:pPr rtl="0" eaLnBrk="1" fontAlgn="b" latinLnBrk="0" hangingPunct="1"/>
            <a:r>
              <a:rPr lang="de-DE" dirty="0"/>
              <a:t>Und mit ihrem Handout sehen wo wir gerade sind</a:t>
            </a:r>
          </a:p>
        </p:txBody>
      </p:sp>
      <p:sp>
        <p:nvSpPr>
          <p:cNvPr id="29699"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B984F4DB-2AE7-45BD-8C56-A802B3630EBC}" type="datetime1">
              <a:rPr lang="de-DE"/>
              <a:pPr fontAlgn="base">
                <a:spcBef>
                  <a:spcPct val="0"/>
                </a:spcBef>
                <a:spcAft>
                  <a:spcPct val="0"/>
                </a:spcAft>
                <a:defRPr/>
              </a:pPr>
              <a:t>16.11.2016</a:t>
            </a:fld>
            <a:endParaRPr lang="de-DE" dirty="0"/>
          </a:p>
        </p:txBody>
      </p:sp>
      <p:sp>
        <p:nvSpPr>
          <p:cNvPr id="29700"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29701"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28EDF1-1C13-4473-B39D-189C26D7620B}" type="slidenum">
              <a:rPr lang="de-DE"/>
              <a:pPr fontAlgn="base">
                <a:spcBef>
                  <a:spcPct val="0"/>
                </a:spcBef>
                <a:spcAft>
                  <a:spcPct val="0"/>
                </a:spcAft>
                <a:defRPr/>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r>
              <a:rPr lang="de-DE" dirty="0"/>
              <a:t>Die Schriften des Aristoteles waren teils in dialogischer, teils in zusammenhängender Form verfasst.</a:t>
            </a:r>
          </a:p>
          <a:p>
            <a:r>
              <a:rPr lang="de-DE" dirty="0"/>
              <a:t>Lediglich letztere sind noch erhalten, auf welche wir im folgenden Näher eingehen werden.</a:t>
            </a:r>
          </a:p>
          <a:p>
            <a:r>
              <a:rPr lang="de-DE" dirty="0"/>
              <a:t>Da dieses Referat im Ethikunterricht gehalten wird, wollen wir die einzelnen Werke nur kurz benennen und erklären, werden allerdings im Bereich der Ethik ausführlicher berichten.</a:t>
            </a:r>
          </a:p>
          <a:p>
            <a:pPr defTabSz="900958" eaLnBrk="1" hangingPunct="1">
              <a:spcBef>
                <a:spcPts val="394"/>
              </a:spcBef>
              <a:defRPr/>
            </a:pPr>
            <a:endParaRPr lang="de-DE" dirty="0">
              <a:effectLst/>
            </a:endParaRP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3</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defTabSz="900958" eaLnBrk="1" hangingPunct="1">
              <a:spcBef>
                <a:spcPts val="394"/>
              </a:spcBef>
              <a:defRPr/>
            </a:pPr>
            <a:r>
              <a:rPr lang="de-DE" b="1" dirty="0"/>
              <a:t>Thrakien</a:t>
            </a:r>
            <a:r>
              <a:rPr lang="de-DE" dirty="0"/>
              <a:t>  ist eine Landschaft auf der östlichen </a:t>
            </a:r>
            <a:r>
              <a:rPr lang="de-DE" dirty="0">
                <a:hlinkClick r:id="rId3" tooltip="Balkanhalbinsel"/>
              </a:rPr>
              <a:t>Balkanhalbinsel</a:t>
            </a:r>
            <a:r>
              <a:rPr lang="de-DE" dirty="0"/>
              <a:t>, die heute zu den Staaten </a:t>
            </a:r>
            <a:r>
              <a:rPr lang="de-DE" dirty="0">
                <a:hlinkClick r:id="rId4" tooltip="Bulgarien"/>
              </a:rPr>
              <a:t>Bulgarien</a:t>
            </a:r>
            <a:r>
              <a:rPr lang="de-DE" dirty="0"/>
              <a:t>, </a:t>
            </a:r>
            <a:r>
              <a:rPr lang="de-DE" dirty="0">
                <a:hlinkClick r:id="rId5" tooltip="Griechenland"/>
              </a:rPr>
              <a:t>Griechenland</a:t>
            </a:r>
            <a:r>
              <a:rPr lang="de-DE" dirty="0"/>
              <a:t> und </a:t>
            </a:r>
            <a:r>
              <a:rPr lang="de-DE" dirty="0">
                <a:hlinkClick r:id="rId6" tooltip="Türkei"/>
              </a:rPr>
              <a:t>Türkei</a:t>
            </a:r>
            <a:r>
              <a:rPr lang="de-DE" dirty="0"/>
              <a:t> gehört. Das </a:t>
            </a:r>
            <a:r>
              <a:rPr lang="de-DE" dirty="0">
                <a:hlinkClick r:id="rId7" tooltip="Ostthrakien"/>
              </a:rPr>
              <a:t>östliche Thrakien</a:t>
            </a:r>
            <a:r>
              <a:rPr lang="de-DE" dirty="0"/>
              <a:t> stellt den </a:t>
            </a:r>
            <a:r>
              <a:rPr lang="de-DE" dirty="0">
                <a:hlinkClick r:id="rId8" tooltip="Europa"/>
              </a:rPr>
              <a:t>europäischen</a:t>
            </a:r>
            <a:r>
              <a:rPr lang="de-DE" dirty="0"/>
              <a:t> Teil der Türkei dar. Der Name der Landschaft leitet sich wahrscheinlich von ihren Bewohnern, dem Volk der </a:t>
            </a:r>
            <a:r>
              <a:rPr lang="de-DE" dirty="0">
                <a:hlinkClick r:id="rId9" tooltip="Thraker"/>
              </a:rPr>
              <a:t>Thraker</a:t>
            </a:r>
            <a:r>
              <a:rPr lang="de-DE" dirty="0"/>
              <a:t>, ab.</a:t>
            </a:r>
            <a:r>
              <a:rPr lang="de-DE" baseline="30000" dirty="0">
                <a:hlinkClick r:id="rId10"/>
              </a:rPr>
              <a:t>[1]</a:t>
            </a:r>
            <a:endParaRPr lang="de-DE" dirty="0"/>
          </a:p>
          <a:p>
            <a:pPr defTabSz="900958" eaLnBrk="1" hangingPunct="1">
              <a:spcBef>
                <a:spcPts val="394"/>
              </a:spcBef>
              <a:defRPr/>
            </a:pPr>
            <a:endParaRPr lang="de-DE" dirty="0"/>
          </a:p>
          <a:p>
            <a:pPr defTabSz="900958" eaLnBrk="1" hangingPunct="1">
              <a:spcBef>
                <a:spcPts val="394"/>
              </a:spcBef>
              <a:defRPr/>
            </a:pPr>
            <a:r>
              <a:rPr lang="de-DE" dirty="0"/>
              <a:t>Die </a:t>
            </a:r>
            <a:r>
              <a:rPr lang="de-DE" b="1" dirty="0" err="1"/>
              <a:t>Chalkidiki</a:t>
            </a:r>
            <a:r>
              <a:rPr lang="de-DE" dirty="0"/>
              <a:t>, auch </a:t>
            </a:r>
            <a:r>
              <a:rPr lang="de-DE" b="1" dirty="0" err="1"/>
              <a:t>Halkidiki</a:t>
            </a:r>
            <a:r>
              <a:rPr lang="de-DE" dirty="0"/>
              <a:t> (</a:t>
            </a:r>
            <a:r>
              <a:rPr lang="de-DE" dirty="0">
                <a:hlinkClick r:id="rId11" tooltip="Neugriechische Sprache"/>
              </a:rPr>
              <a:t>griechisch</a:t>
            </a:r>
            <a:r>
              <a:rPr lang="de-DE" dirty="0"/>
              <a:t> </a:t>
            </a:r>
            <a:r>
              <a:rPr lang="el-GR" dirty="0"/>
              <a:t>Χαλκιδική (</a:t>
            </a:r>
            <a:r>
              <a:rPr lang="de-DE" dirty="0">
                <a:hlinkClick r:id="rId12" tooltip="Neugriechisch: Femininum, Singular"/>
              </a:rPr>
              <a:t>f. </a:t>
            </a:r>
            <a:r>
              <a:rPr lang="de-DE" dirty="0" err="1">
                <a:hlinkClick r:id="rId12" tooltip="Neugriechisch: Femininum, Singular"/>
              </a:rPr>
              <a:t>sg</a:t>
            </a:r>
            <a:r>
              <a:rPr lang="de-DE" dirty="0">
                <a:hlinkClick r:id="rId12" tooltip="Neugriechisch: Femininum, Singular"/>
              </a:rPr>
              <a:t>.</a:t>
            </a:r>
            <a:r>
              <a:rPr lang="de-DE" dirty="0"/>
              <a:t>) [</a:t>
            </a:r>
            <a:r>
              <a:rPr lang="de-DE" dirty="0" err="1">
                <a:hlinkClick r:id="rId13" tooltip="Liste der IPA-Zeichen"/>
              </a:rPr>
              <a:t>xalkiði'ki</a:t>
            </a:r>
            <a:r>
              <a:rPr lang="de-DE" dirty="0"/>
              <a:t>], </a:t>
            </a:r>
            <a:r>
              <a:rPr lang="de-DE" dirty="0">
                <a:hlinkClick r:id="rId14" tooltip="Altgriechisch"/>
              </a:rPr>
              <a:t>alt</a:t>
            </a:r>
            <a:r>
              <a:rPr lang="de-DE" dirty="0"/>
              <a:t> </a:t>
            </a:r>
            <a:r>
              <a:rPr lang="de-DE" i="1" dirty="0"/>
              <a:t>Chalkidike</a:t>
            </a:r>
            <a:r>
              <a:rPr lang="de-DE" dirty="0"/>
              <a:t>, </a:t>
            </a:r>
            <a:r>
              <a:rPr lang="de-DE" dirty="0">
                <a:hlinkClick r:id="rId15" tooltip="Latein"/>
              </a:rPr>
              <a:t>lat.</a:t>
            </a:r>
            <a:r>
              <a:rPr lang="de-DE" dirty="0"/>
              <a:t> </a:t>
            </a:r>
            <a:r>
              <a:rPr lang="de-DE" i="1" dirty="0" err="1"/>
              <a:t>Chalcidice</a:t>
            </a:r>
            <a:r>
              <a:rPr lang="de-DE" dirty="0"/>
              <a:t>; zur Namensherkunft siehe </a:t>
            </a:r>
            <a:r>
              <a:rPr lang="de-DE" i="1" dirty="0">
                <a:hlinkClick r:id="rId16"/>
              </a:rPr>
              <a:t>#Antike</a:t>
            </a:r>
            <a:r>
              <a:rPr lang="de-DE" dirty="0"/>
              <a:t>) ist eine </a:t>
            </a:r>
            <a:r>
              <a:rPr lang="de-DE" dirty="0">
                <a:hlinkClick r:id="rId17" tooltip="Halbinsel"/>
              </a:rPr>
              <a:t>Halbinsel</a:t>
            </a:r>
            <a:r>
              <a:rPr lang="de-DE" dirty="0"/>
              <a:t> auf dem </a:t>
            </a:r>
            <a:r>
              <a:rPr lang="de-DE" dirty="0">
                <a:hlinkClick r:id="rId18" tooltip="Festland"/>
              </a:rPr>
              <a:t>Festland</a:t>
            </a:r>
            <a:r>
              <a:rPr lang="de-DE" dirty="0"/>
              <a:t> von </a:t>
            </a:r>
            <a:r>
              <a:rPr lang="de-DE" dirty="0">
                <a:hlinkClick r:id="rId5" tooltip="Griechenland"/>
              </a:rPr>
              <a:t>Griechenland</a:t>
            </a:r>
            <a:endParaRPr lang="de-DE" dirty="0"/>
          </a:p>
          <a:p>
            <a:pPr defTabSz="900958" eaLnBrk="1" hangingPunct="1">
              <a:spcBef>
                <a:spcPts val="394"/>
              </a:spcBef>
              <a:defRPr/>
            </a:pPr>
            <a:endParaRPr lang="de-DE" dirty="0"/>
          </a:p>
          <a:p>
            <a:pPr defTabSz="900958" eaLnBrk="1" hangingPunct="1">
              <a:spcBef>
                <a:spcPts val="394"/>
              </a:spcBef>
              <a:defRPr/>
            </a:pPr>
            <a:r>
              <a:rPr lang="de-DE" dirty="0"/>
              <a:t>62 </a:t>
            </a:r>
            <a:r>
              <a:rPr lang="de-DE" dirty="0" err="1"/>
              <a:t>jahre</a:t>
            </a:r>
            <a:r>
              <a:rPr lang="de-DE" dirty="0"/>
              <a:t> alt</a:t>
            </a:r>
            <a:endParaRPr lang="de-DE" dirty="0">
              <a:effectLst/>
            </a:endParaRP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defTabSz="900958" eaLnBrk="1" hangingPunct="1">
              <a:spcBef>
                <a:spcPts val="394"/>
              </a:spcBef>
              <a:defRPr/>
            </a:pPr>
            <a:endParaRPr lang="de-DE" dirty="0">
              <a:effectLst/>
            </a:endParaRPr>
          </a:p>
          <a:p>
            <a:r>
              <a:rPr lang="de-DE" dirty="0"/>
              <a:t>Die Logik ist systematisch erst von Aristoteles begründet worden. Sie tritt wesentlich als „Analytik“ auf, als zergliedernde, die </a:t>
            </a:r>
            <a:r>
              <a:rPr lang="de-DE" dirty="0" err="1"/>
              <a:t>Denkelelemente</a:t>
            </a:r>
            <a:r>
              <a:rPr lang="de-DE" dirty="0"/>
              <a:t> und </a:t>
            </a:r>
            <a:r>
              <a:rPr lang="de-DE" dirty="0" err="1"/>
              <a:t>Schlußformen</a:t>
            </a:r>
            <a:r>
              <a:rPr lang="de-DE" dirty="0"/>
              <a:t> heraussondernde Wissenschaft, die sich stark an der Sprache und deren Formen orientiert.</a:t>
            </a:r>
          </a:p>
          <a:p>
            <a:r>
              <a:rPr lang="de-DE" dirty="0"/>
              <a:t> </a:t>
            </a:r>
          </a:p>
          <a:p>
            <a:r>
              <a:rPr lang="de-DE" dirty="0"/>
              <a:t>Das Organon bezeichnet einen von byzantinischen Gelehrten eingeführten Titel unter dem die Hauptschriften des Aristoteles über die Logik zusammengefasst wurden. Weitere Ausführungen zu Problemen der Logik finden sich vor allem in seiner Metaphysik, auf welche wir noch im Verlauf des Referates noch näher eingehen werden. Die sechs Bücher des Organon beschreiben, wie das menschliche Wissen in unterschiedliche Felder unterteilt und in ihnen mit Hilfe logischer Schlüsse aus Beobachtungen weiter entwickelt werden kann. Dazu lehrt Aristoteles unter Anderem, wie man Beweise ableiten, beweisen und überprüfen kann.</a:t>
            </a:r>
          </a:p>
          <a:p>
            <a:r>
              <a:rPr lang="de-DE" dirty="0"/>
              <a:t> </a:t>
            </a:r>
          </a:p>
          <a:p>
            <a:r>
              <a:rPr lang="de-DE" dirty="0"/>
              <a:t>Dazu ein Ausschnitt aus dem Organon, Buch 1; Kategorien oder Lehre von den Grundbegriffen, Kapitel 2</a:t>
            </a:r>
          </a:p>
          <a:p>
            <a:r>
              <a:rPr lang="de-DE" dirty="0"/>
              <a:t> </a:t>
            </a:r>
          </a:p>
          <a:p>
            <a:r>
              <a:rPr lang="de-DE" dirty="0"/>
              <a:t>	„Die Worte werden entweder in Verbindung oder ohne Verbindung gesprochen; 	ersteres z.B. bei den Worten: der Mensch läuft; der Mensch siegt; ohne 	Verbindung z.B. bei den Worten: Mensch; Stier; läuft; siegt.[1]</a:t>
            </a:r>
          </a:p>
          <a:p>
            <a:r>
              <a:rPr lang="de-DE" dirty="0"/>
              <a:t>	Von dem Seienden wird manches von einem Unterliegenden ausgesagt, aber 	ohne dass es in einem Unterliegenden ist; so wird z.B. der Mensch von einem 	unterliegenden einzelnen Menschen ausgesagt, aber er ist in keinem 	unterliegenden Menschen.“</a:t>
            </a:r>
          </a:p>
          <a:p>
            <a:pPr defTabSz="900958" eaLnBrk="1" hangingPunct="1">
              <a:spcBef>
                <a:spcPts val="394"/>
              </a:spcBef>
              <a:defRPr/>
            </a:pPr>
            <a:endParaRPr lang="de-DE" dirty="0"/>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5</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r>
              <a:rPr lang="de-DE" dirty="0"/>
              <a:t>Die Schriften des Aristoteles waren teils in dialogischer, teils in zusammenhängender Form verfasst.</a:t>
            </a:r>
          </a:p>
          <a:p>
            <a:r>
              <a:rPr lang="de-DE" dirty="0"/>
              <a:t>Lediglich letztere sind noch erhalten, auf welche wir im folgenden Näher eingehen werden.</a:t>
            </a:r>
          </a:p>
          <a:p>
            <a:r>
              <a:rPr lang="de-DE" dirty="0"/>
              <a:t>Da dieses Referat im Ethikunterricht gehalten wird, wollen wir die einzelnen Werke nur kurz benennen und erklären, werden allerdings im Bereich der Ethik ausführlicher berichten.</a:t>
            </a:r>
          </a:p>
          <a:p>
            <a:pPr defTabSz="900958" eaLnBrk="1" hangingPunct="1">
              <a:spcBef>
                <a:spcPts val="394"/>
              </a:spcBef>
              <a:defRPr/>
            </a:pPr>
            <a:endParaRPr lang="de-DE" dirty="0">
              <a:effectLst/>
            </a:endParaRP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6</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r>
              <a:rPr lang="de-DE" dirty="0"/>
              <a:t>Entstanden zwischen 348 und 322 v. Chr.</a:t>
            </a:r>
          </a:p>
          <a:p>
            <a:r>
              <a:rPr lang="de-DE" dirty="0"/>
              <a:t>Aristoteles verstand darunter die allgemeine Wissenschaft vom Seienden als solchen, von den Urgründen bzw. Prinzipien der Dinge.</a:t>
            </a:r>
          </a:p>
          <a:p>
            <a:r>
              <a:rPr lang="de-DE" dirty="0"/>
              <a:t>Allerdings gebraucht er selber den Begriff „Metaphysik“ nicht, obwohl es der Titel eines seiner wichtigsten Werke ist.</a:t>
            </a:r>
          </a:p>
          <a:p>
            <a:r>
              <a:rPr lang="de-DE" dirty="0"/>
              <a:t>Sie ist eine von einem späteren Herausgeber zusammengestellte Sammlung von Einzeluntersuchungen.</a:t>
            </a:r>
          </a:p>
          <a:p>
            <a:r>
              <a:rPr lang="de-DE" dirty="0"/>
              <a:t>Aristoteles spricht in seinem Werk von einer allen anderen Wissenschaften vorgeordneten Wissenschaft, die er „Erste Philosophie“, „Weisheit“ </a:t>
            </a:r>
            <a:r>
              <a:rPr lang="de-DE" dirty="0" err="1"/>
              <a:t>bzw</a:t>
            </a:r>
            <a:r>
              <a:rPr lang="de-DE" dirty="0"/>
              <a:t> „ Theologie“ nennt.</a:t>
            </a:r>
          </a:p>
          <a:p>
            <a:pPr defTabSz="900958" eaLnBrk="1" hangingPunct="1">
              <a:spcBef>
                <a:spcPts val="394"/>
              </a:spcBef>
              <a:defRPr/>
            </a:pPr>
            <a:endParaRPr lang="de-DE" dirty="0">
              <a:effectLst/>
            </a:endParaRP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7</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defTabSz="900958" eaLnBrk="1" hangingPunct="1">
              <a:spcBef>
                <a:spcPts val="394"/>
              </a:spcBef>
              <a:defRPr/>
            </a:pPr>
            <a:endParaRPr lang="de-DE" dirty="0">
              <a:effectLst/>
            </a:endParaRPr>
          </a:p>
          <a:p>
            <a:r>
              <a:rPr lang="de-DE" dirty="0"/>
              <a:t>Die „Physik“ (Naturwissenschaft) ist die Lehre vom Physischen, d.h. von dem., was das Prinzip der Bewegung in sich hat, denn alles dieses, alles veränderliche Stoffliche ist und gehört zur „Natur“, welche auch das Prinzip der Veränderung bedeutet, soweit sie nicht eins ist mit dem Inbegriff der materiellen Dinge.</a:t>
            </a:r>
          </a:p>
          <a:p>
            <a:r>
              <a:rPr lang="de-DE" dirty="0"/>
              <a:t>Bspw. Thematisiert Aristoteles in seinen naturwissenschaftlichen, bzw. philosophischen Schriften das Dualistische Prinzip, welches besagt, dass alles Entstehende entsteht und alles Vergehende vergeht aus dem jeweils Gegenteiligem bzw. zu jeweils Gegenteiligem und in die Mittelzustände dazwischen.</a:t>
            </a:r>
          </a:p>
          <a:p>
            <a:r>
              <a:rPr lang="de-DE" dirty="0"/>
              <a:t>Als Beispiel wird der Farbschattierung aus Weiß und Schwarz genannt.</a:t>
            </a:r>
          </a:p>
          <a:p>
            <a:r>
              <a:rPr lang="de-DE" dirty="0"/>
              <a:t>Daraus lässt sich folgern, dass alles natürlich Entstehende entweder selbst Gegensatz oder aus Gegensätzen </a:t>
            </a:r>
            <a:r>
              <a:rPr lang="de-DE" dirty="0" err="1"/>
              <a:t>herleitbar</a:t>
            </a:r>
            <a:r>
              <a:rPr lang="de-DE" dirty="0"/>
              <a:t> sei.</a:t>
            </a: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8</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417513" y="342900"/>
            <a:ext cx="4830762" cy="3622675"/>
          </a:xfrm>
          <a:noFill/>
          <a:ln>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defTabSz="900958" eaLnBrk="1" hangingPunct="1">
              <a:spcBef>
                <a:spcPts val="394"/>
              </a:spcBef>
              <a:defRPr/>
            </a:pPr>
            <a:endParaRPr lang="de-DE" dirty="0">
              <a:effectLst/>
            </a:endParaRPr>
          </a:p>
          <a:p>
            <a:r>
              <a:rPr lang="de-DE" dirty="0"/>
              <a:t>Gegenüber dem Platonischen Staatsideal weist das Aristotelische Staatsbild realistischere, die historisch gewordene Wirklichkeit mehr berücksichtigende Züge auf. Wie Plato ist aber Aristoteles der Ansicht, dass das wahrhaft menschliche, sittliche Leben nur im Staate zur vollen Ausbildung gelangen kann. Der Mensch ist von Natur aus ein soziales, ein „politisches Wesen“, er ist auf das Gemeinschaftsleben angewiesen.</a:t>
            </a:r>
          </a:p>
          <a:p>
            <a:r>
              <a:rPr lang="de-DE" dirty="0"/>
              <a:t>In Aristoteles Studien wollte er, anders Platon, nicht den besten Staat, sondern den besten möglichen Staat finden.</a:t>
            </a:r>
          </a:p>
          <a:p>
            <a:r>
              <a:rPr lang="de-DE" dirty="0"/>
              <a:t> </a:t>
            </a:r>
          </a:p>
          <a:p>
            <a:r>
              <a:rPr lang="de-DE" dirty="0"/>
              <a:t>Auch unterschied er zwischen drei verschiedenen Verfassungen und deren Extremen, die da wären:</a:t>
            </a:r>
          </a:p>
          <a:p>
            <a:r>
              <a:rPr lang="de-DE" dirty="0"/>
              <a:t> </a:t>
            </a:r>
          </a:p>
          <a:p>
            <a:pPr lvl="0"/>
            <a:r>
              <a:rPr lang="de-DE" dirty="0"/>
              <a:t>Königtum</a:t>
            </a:r>
          </a:p>
          <a:p>
            <a:pPr lvl="0"/>
            <a:r>
              <a:rPr lang="de-DE" dirty="0"/>
              <a:t>Aristokratie ( Herrschaft der Besten)</a:t>
            </a:r>
          </a:p>
          <a:p>
            <a:pPr lvl="0"/>
            <a:r>
              <a:rPr lang="de-DE" dirty="0"/>
              <a:t>Volksherrschaft</a:t>
            </a:r>
          </a:p>
          <a:p>
            <a:r>
              <a:rPr lang="de-DE" dirty="0"/>
              <a:t> </a:t>
            </a:r>
          </a:p>
        </p:txBody>
      </p:sp>
      <p:sp>
        <p:nvSpPr>
          <p:cNvPr id="35843" name="Datumsplatzhalt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2CCEAA0-20D6-44C8-8B6A-BB39BB8561F4}" type="datetime1">
              <a:rPr lang="de-DE"/>
              <a:pPr fontAlgn="base">
                <a:spcBef>
                  <a:spcPct val="0"/>
                </a:spcBef>
                <a:spcAft>
                  <a:spcPct val="0"/>
                </a:spcAft>
                <a:defRPr/>
              </a:pPr>
              <a:t>16.11.2016</a:t>
            </a:fld>
            <a:endParaRPr lang="de-DE" dirty="0"/>
          </a:p>
        </p:txBody>
      </p:sp>
      <p:sp>
        <p:nvSpPr>
          <p:cNvPr id="35844" name="Fußzeilenplatzhalt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de-DE" dirty="0"/>
              <a:t>[Optionaler Eintrag]</a:t>
            </a:r>
          </a:p>
        </p:txBody>
      </p:sp>
      <p:sp>
        <p:nvSpPr>
          <p:cNvPr id="35845" name="Foliennummernplatzhalt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F47465-80E8-4D76-AA1D-0C4B51564692}" type="slidenum">
              <a:rPr lang="de-DE"/>
              <a:pPr fontAlgn="base">
                <a:spcBef>
                  <a:spcPct val="0"/>
                </a:spcBef>
                <a:spcAft>
                  <a:spcPct val="0"/>
                </a:spcAft>
                <a:defRPr/>
              </a:pPr>
              <a:t>9</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grpSp>
        <p:nvGrpSpPr>
          <p:cNvPr id="42" name="Gruppieren 41"/>
          <p:cNvGrpSpPr/>
          <p:nvPr userDrawn="1"/>
        </p:nvGrpSpPr>
        <p:grpSpPr>
          <a:xfrm>
            <a:off x="-10637" y="3456"/>
            <a:ext cx="9154638" cy="1264957"/>
            <a:chOff x="-10637" y="3456"/>
            <a:chExt cx="9154638" cy="1264957"/>
          </a:xfrm>
          <a:solidFill>
            <a:schemeClr val="bg1">
              <a:lumMod val="75000"/>
            </a:schemeClr>
          </a:solidFill>
        </p:grpSpPr>
        <p:sp>
          <p:nvSpPr>
            <p:cNvPr id="6" name="Rectangle 218"/>
            <p:cNvSpPr>
              <a:spLocks noChangeArrowheads="1"/>
            </p:cNvSpPr>
            <p:nvPr/>
          </p:nvSpPr>
          <p:spPr bwMode="gray">
            <a:xfrm>
              <a:off x="-10637" y="1177925"/>
              <a:ext cx="9154638" cy="90488"/>
            </a:xfrm>
            <a:prstGeom prst="rect">
              <a:avLst/>
            </a:prstGeom>
            <a:solidFill>
              <a:srgbClr val="F68B1F"/>
            </a:solidFill>
            <a:ln w="9525">
              <a:noFill/>
              <a:miter lim="800000"/>
              <a:headEnd/>
              <a:tailEnd/>
            </a:ln>
            <a:effectLst/>
          </p:spPr>
          <p:txBody>
            <a:bodyPr wrap="none" anchor="ctr"/>
            <a:lstStyle/>
            <a:p>
              <a:pPr fontAlgn="auto">
                <a:spcBef>
                  <a:spcPts val="0"/>
                </a:spcBef>
                <a:spcAft>
                  <a:spcPts val="0"/>
                </a:spcAft>
                <a:defRPr/>
              </a:pPr>
              <a:endParaRPr lang="de-DE" dirty="0">
                <a:latin typeface="+mn-lt"/>
              </a:endParaRPr>
            </a:p>
          </p:txBody>
        </p:sp>
        <p:sp>
          <p:nvSpPr>
            <p:cNvPr id="41" name="Rechteck 40"/>
            <p:cNvSpPr/>
            <p:nvPr userDrawn="1"/>
          </p:nvSpPr>
          <p:spPr bwMode="gray">
            <a:xfrm>
              <a:off x="-6906" y="3456"/>
              <a:ext cx="9150906" cy="117446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a:solidFill>
                  <a:schemeClr val="tx1"/>
                </a:solidFill>
              </a:endParaRPr>
            </a:p>
          </p:txBody>
        </p:sp>
      </p:grpSp>
      <p:sp>
        <p:nvSpPr>
          <p:cNvPr id="7" name="Text Box 219">
            <a:hlinkClick r:id="" action="ppaction://hlinkshowjump?jump=previousslide"/>
          </p:cNvPr>
          <p:cNvSpPr txBox="1">
            <a:spLocks noChangeArrowheads="1"/>
          </p:cNvSpPr>
          <p:nvPr/>
        </p:nvSpPr>
        <p:spPr bwMode="gray">
          <a:xfrm>
            <a:off x="8604250" y="6669088"/>
            <a:ext cx="180975" cy="188912"/>
          </a:xfrm>
          <a:prstGeom prst="rect">
            <a:avLst/>
          </a:prstGeom>
          <a:noFill/>
          <a:ln w="9525">
            <a:noFill/>
            <a:miter lim="800000"/>
            <a:headEnd/>
            <a:tailEnd/>
          </a:ln>
          <a:effectLst/>
        </p:spPr>
        <p:txBody>
          <a:bodyPr wrap="none" lIns="0" tIns="0" rIns="0" bIns="0" anchor="ctr"/>
          <a:lstStyle/>
          <a:p>
            <a:pPr algn="ctr" fontAlgn="auto">
              <a:spcBef>
                <a:spcPts val="0"/>
              </a:spcBef>
              <a:spcAft>
                <a:spcPts val="0"/>
              </a:spcAft>
              <a:defRPr/>
            </a:pPr>
            <a:r>
              <a:rPr lang="de-DE" sz="700" b="1" dirty="0">
                <a:latin typeface="+mn-lt"/>
              </a:rPr>
              <a:t>&lt;</a:t>
            </a:r>
          </a:p>
        </p:txBody>
      </p:sp>
      <p:sp>
        <p:nvSpPr>
          <p:cNvPr id="8" name="Text Box 220">
            <a:hlinkClick r:id="" action="ppaction://hlinkshowjump?jump=nextslide"/>
          </p:cNvPr>
          <p:cNvSpPr txBox="1">
            <a:spLocks noChangeArrowheads="1"/>
          </p:cNvSpPr>
          <p:nvPr/>
        </p:nvSpPr>
        <p:spPr bwMode="gray">
          <a:xfrm>
            <a:off x="8964613" y="6669088"/>
            <a:ext cx="179387" cy="188912"/>
          </a:xfrm>
          <a:prstGeom prst="rect">
            <a:avLst/>
          </a:prstGeom>
          <a:noFill/>
          <a:ln w="9525">
            <a:noFill/>
            <a:miter lim="800000"/>
            <a:headEnd/>
            <a:tailEnd/>
          </a:ln>
          <a:effectLst/>
        </p:spPr>
        <p:txBody>
          <a:bodyPr wrap="none" lIns="0" tIns="0" rIns="0" bIns="0" anchor="ctr"/>
          <a:lstStyle/>
          <a:p>
            <a:pPr algn="ctr" fontAlgn="auto">
              <a:spcBef>
                <a:spcPts val="0"/>
              </a:spcBef>
              <a:spcAft>
                <a:spcPts val="0"/>
              </a:spcAft>
              <a:defRPr/>
            </a:pPr>
            <a:r>
              <a:rPr lang="de-DE" sz="700" b="1" dirty="0">
                <a:latin typeface="+mn-lt"/>
              </a:rPr>
              <a:t>&gt;</a:t>
            </a:r>
          </a:p>
        </p:txBody>
      </p:sp>
      <p:sp>
        <p:nvSpPr>
          <p:cNvPr id="13" name="Rechteck 63"/>
          <p:cNvSpPr/>
          <p:nvPr/>
        </p:nvSpPr>
        <p:spPr bwMode="gray">
          <a:xfrm>
            <a:off x="8027988" y="6669088"/>
            <a:ext cx="576262" cy="1889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fld id="{5ACFD5B5-1DAC-4186-9711-E6441FA475A8}" type="datetime1">
              <a:rPr lang="de-DE" sz="700" smtClean="0">
                <a:solidFill>
                  <a:schemeClr val="tx1"/>
                </a:solidFill>
              </a:rPr>
              <a:t>16.11.2016</a:t>
            </a:fld>
            <a:endParaRPr lang="de-DE" sz="700" dirty="0">
              <a:solidFill>
                <a:schemeClr val="tx1"/>
              </a:solidFill>
            </a:endParaRPr>
          </a:p>
        </p:txBody>
      </p:sp>
      <p:cxnSp>
        <p:nvCxnSpPr>
          <p:cNvPr id="19" name="Gerade Verbindung 69"/>
          <p:cNvCxnSpPr/>
          <p:nvPr/>
        </p:nvCxnSpPr>
        <p:spPr bwMode="gray">
          <a:xfrm>
            <a:off x="5877145" y="6669088"/>
            <a:ext cx="0" cy="188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VCT_Marker_ID_2" hidden="1"/>
          <p:cNvSpPr/>
          <p:nvPr userDrawn="1">
            <p:custDataLst>
              <p:tags r:id="rId1"/>
            </p:custDataLst>
          </p:nvPr>
        </p:nvSpPr>
        <p:spPr bwMode="gray">
          <a:xfrm>
            <a:off x="1270000" y="127000"/>
            <a:ext cx="127000" cy="127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err="1">
              <a:solidFill>
                <a:schemeClr val="tx1"/>
              </a:solidFill>
            </a:endParaRPr>
          </a:p>
        </p:txBody>
      </p:sp>
      <p:cxnSp>
        <p:nvCxnSpPr>
          <p:cNvPr id="25" name="Gerade Verbindung 23"/>
          <p:cNvCxnSpPr/>
          <p:nvPr userDrawn="1"/>
        </p:nvCxnSpPr>
        <p:spPr bwMode="gray">
          <a:xfrm>
            <a:off x="1466655" y="6669088"/>
            <a:ext cx="0" cy="188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uppieren 7"/>
          <p:cNvGrpSpPr>
            <a:grpSpLocks/>
          </p:cNvGrpSpPr>
          <p:nvPr userDrawn="1"/>
        </p:nvGrpSpPr>
        <p:grpSpPr bwMode="auto">
          <a:xfrm>
            <a:off x="-396875" y="1484313"/>
            <a:ext cx="288925" cy="4968875"/>
            <a:chOff x="-468560" y="1484313"/>
            <a:chExt cx="288032" cy="4969023"/>
          </a:xfrm>
        </p:grpSpPr>
        <p:cxnSp>
          <p:nvCxnSpPr>
            <p:cNvPr id="28" name="Gerade Verbindung 6"/>
            <p:cNvCxnSpPr/>
            <p:nvPr userDrawn="1"/>
          </p:nvCxnSpPr>
          <p:spPr>
            <a:xfrm flipH="1">
              <a:off x="-468560" y="1484313"/>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 Verbindung 27"/>
            <p:cNvCxnSpPr/>
            <p:nvPr userDrawn="1"/>
          </p:nvCxnSpPr>
          <p:spPr>
            <a:xfrm flipH="1">
              <a:off x="-468560" y="6453336"/>
              <a:ext cx="2880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0" name="Gerade Verbindung 30"/>
          <p:cNvCxnSpPr/>
          <p:nvPr userDrawn="1"/>
        </p:nvCxnSpPr>
        <p:spPr>
          <a:xfrm flipH="1">
            <a:off x="9180513" y="1484313"/>
            <a:ext cx="287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1"/>
          <p:cNvCxnSpPr/>
          <p:nvPr userDrawn="1"/>
        </p:nvCxnSpPr>
        <p:spPr>
          <a:xfrm flipH="1">
            <a:off x="9180513" y="6453188"/>
            <a:ext cx="28733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uppieren 32"/>
          <p:cNvGrpSpPr>
            <a:grpSpLocks/>
          </p:cNvGrpSpPr>
          <p:nvPr userDrawn="1"/>
        </p:nvGrpSpPr>
        <p:grpSpPr bwMode="auto">
          <a:xfrm rot="5400000">
            <a:off x="4427537" y="-4265612"/>
            <a:ext cx="288925" cy="8064500"/>
            <a:chOff x="-468560" y="-1611557"/>
            <a:chExt cx="288032" cy="8064893"/>
          </a:xfrm>
        </p:grpSpPr>
        <p:cxnSp>
          <p:nvCxnSpPr>
            <p:cNvPr id="33" name="Gerade Verbindung 33"/>
            <p:cNvCxnSpPr/>
            <p:nvPr userDrawn="1"/>
          </p:nvCxnSpPr>
          <p:spPr>
            <a:xfrm flipH="1">
              <a:off x="-471725" y="-161155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 Verbindung 34"/>
            <p:cNvCxnSpPr/>
            <p:nvPr userDrawn="1"/>
          </p:nvCxnSpPr>
          <p:spPr>
            <a:xfrm flipH="1">
              <a:off x="-465395" y="6450161"/>
              <a:ext cx="28803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Textplatzhalter 2"/>
          <p:cNvSpPr>
            <a:spLocks noGrp="1"/>
          </p:cNvSpPr>
          <p:nvPr>
            <p:ph type="body" sz="quarter" idx="10"/>
          </p:nvPr>
        </p:nvSpPr>
        <p:spPr>
          <a:xfrm>
            <a:off x="539750" y="1773238"/>
            <a:ext cx="6335713" cy="2376487"/>
          </a:xfrm>
        </p:spPr>
        <p:txBody>
          <a:bodyPr/>
          <a:lstStyle>
            <a:lvl1pPr>
              <a:defRPr>
                <a:solidFill>
                  <a:schemeClr val="bg1"/>
                </a:solidFill>
              </a:defRPr>
            </a:lvl1pPr>
            <a:lvl2pPr marL="0" indent="0">
              <a:buNone/>
              <a:tabLst/>
              <a:defRPr>
                <a:solidFill>
                  <a:schemeClr val="bg1"/>
                </a:solidFill>
              </a:defRPr>
            </a:lvl2pPr>
            <a:lvl3pPr marL="0" indent="0">
              <a:buNone/>
              <a:tabLst/>
              <a:defRPr>
                <a:solidFill>
                  <a:schemeClr val="bg1"/>
                </a:solidFill>
              </a:defRPr>
            </a:lvl3pPr>
            <a:lvl4pPr marL="0" indent="0">
              <a:buNone/>
              <a:tabLst/>
              <a:defRPr>
                <a:solidFill>
                  <a:schemeClr val="bg1"/>
                </a:solidFill>
              </a:defRPr>
            </a:lvl4pPr>
            <a:lvl5pPr marL="0" indent="0">
              <a:buNone/>
              <a:tabLst/>
              <a:defRPr>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48" name="Titel 47"/>
          <p:cNvSpPr>
            <a:spLocks noGrp="1"/>
          </p:cNvSpPr>
          <p:nvPr>
            <p:ph type="title"/>
          </p:nvPr>
        </p:nvSpPr>
        <p:spPr/>
        <p:txBody>
          <a:bodyPr/>
          <a:lstStyle/>
          <a:p>
            <a:r>
              <a:rPr lang="de-DE"/>
              <a:t>Titelmasterformat durch Klicken bearbeiten</a:t>
            </a:r>
          </a:p>
        </p:txBody>
      </p:sp>
      <p:pic>
        <p:nvPicPr>
          <p:cNvPr id="2" name="Grafik 1"/>
          <p:cNvPicPr>
            <a:picLocks noChangeAspect="1"/>
          </p:cNvPicPr>
          <p:nvPr userDrawn="1"/>
        </p:nvPicPr>
        <p:blipFill>
          <a:blip r:embed="rId3"/>
          <a:stretch>
            <a:fillRect/>
          </a:stretch>
        </p:blipFill>
        <p:spPr>
          <a:xfrm>
            <a:off x="7002270" y="157617"/>
            <a:ext cx="2143125" cy="933450"/>
          </a:xfrm>
          <a:prstGeom prst="rect">
            <a:avLst/>
          </a:prstGeom>
        </p:spPr>
      </p:pic>
      <p:sp>
        <p:nvSpPr>
          <p:cNvPr id="35" name="Rechteck 22"/>
          <p:cNvSpPr/>
          <p:nvPr userDrawn="1"/>
        </p:nvSpPr>
        <p:spPr bwMode="gray">
          <a:xfrm>
            <a:off x="8604250" y="6669088"/>
            <a:ext cx="539750" cy="18891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fld id="{9173C26D-DAA8-48E3-9114-0335B4BF0752}" type="slidenum">
              <a:rPr lang="de-DE" sz="700" b="1">
                <a:solidFill>
                  <a:schemeClr val="tx1"/>
                </a:solidFill>
              </a:rPr>
              <a:pPr algn="ctr" fontAlgn="auto">
                <a:spcBef>
                  <a:spcPts val="0"/>
                </a:spcBef>
                <a:spcAft>
                  <a:spcPts val="0"/>
                </a:spcAft>
                <a:defRPr/>
              </a:pPr>
              <a:t>‹Nr.›</a:t>
            </a:fld>
            <a:endParaRPr lang="de-DE" sz="700" b="1" dirty="0">
              <a:solidFill>
                <a:schemeClr val="tx1"/>
              </a:solidFill>
            </a:endParaRPr>
          </a:p>
        </p:txBody>
      </p:sp>
      <p:sp>
        <p:nvSpPr>
          <p:cNvPr id="36" name="Rechteck 61"/>
          <p:cNvSpPr/>
          <p:nvPr userDrawn="1"/>
        </p:nvSpPr>
        <p:spPr bwMode="gray">
          <a:xfrm>
            <a:off x="1466655" y="6669088"/>
            <a:ext cx="4410490" cy="18029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de-DE" sz="700" dirty="0">
                <a:solidFill>
                  <a:schemeClr val="tx1"/>
                </a:solidFill>
              </a:rPr>
              <a:t>Referenten:</a:t>
            </a:r>
            <a:r>
              <a:rPr lang="de-DE" sz="700" baseline="0" dirty="0">
                <a:solidFill>
                  <a:schemeClr val="tx1"/>
                </a:solidFill>
              </a:rPr>
              <a:t> Andreas Gürster, Max Hänsel, Pascal </a:t>
            </a:r>
            <a:r>
              <a:rPr lang="de-DE" sz="700" baseline="0" dirty="0" err="1">
                <a:solidFill>
                  <a:schemeClr val="tx1"/>
                </a:solidFill>
              </a:rPr>
              <a:t>Kässer</a:t>
            </a:r>
            <a:r>
              <a:rPr lang="de-DE" sz="700" baseline="0" dirty="0">
                <a:solidFill>
                  <a:schemeClr val="tx1"/>
                </a:solidFill>
              </a:rPr>
              <a:t>, </a:t>
            </a:r>
            <a:r>
              <a:rPr lang="de-DE" sz="700" baseline="0" dirty="0" err="1">
                <a:solidFill>
                  <a:schemeClr val="tx1"/>
                </a:solidFill>
              </a:rPr>
              <a:t>Chompuh</a:t>
            </a:r>
            <a:r>
              <a:rPr lang="de-DE" sz="700" baseline="0" dirty="0">
                <a:solidFill>
                  <a:schemeClr val="tx1"/>
                </a:solidFill>
              </a:rPr>
              <a:t> </a:t>
            </a:r>
            <a:r>
              <a:rPr lang="de-DE" sz="700" baseline="0" dirty="0" err="1">
                <a:solidFill>
                  <a:schemeClr val="tx1"/>
                </a:solidFill>
              </a:rPr>
              <a:t>Wongsiri</a:t>
            </a:r>
            <a:r>
              <a:rPr lang="de-DE" sz="700" baseline="0" dirty="0">
                <a:solidFill>
                  <a:schemeClr val="tx1"/>
                </a:solidFill>
              </a:rPr>
              <a:t>, Marc </a:t>
            </a:r>
            <a:r>
              <a:rPr lang="de-DE" sz="700" baseline="0" dirty="0" err="1">
                <a:solidFill>
                  <a:schemeClr val="tx1"/>
                </a:solidFill>
              </a:rPr>
              <a:t>Zeger</a:t>
            </a:r>
            <a:endParaRPr lang="de-DE" sz="700" dirty="0">
              <a:solidFill>
                <a:schemeClr val="tx1"/>
              </a:solidFill>
            </a:endParaRPr>
          </a:p>
        </p:txBody>
      </p:sp>
      <p:sp>
        <p:nvSpPr>
          <p:cNvPr id="37" name="Rechteck 62"/>
          <p:cNvSpPr/>
          <p:nvPr userDrawn="1"/>
        </p:nvSpPr>
        <p:spPr bwMode="gray">
          <a:xfrm>
            <a:off x="5881462" y="6674993"/>
            <a:ext cx="2150843" cy="1889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de-DE" sz="700" b="1" baseline="0" dirty="0">
                <a:solidFill>
                  <a:schemeClr val="tx1"/>
                </a:solidFill>
              </a:rPr>
              <a:t>Studiengang: WI16 Kurs: A</a:t>
            </a:r>
            <a:endParaRPr lang="de-DE" sz="700" b="1" dirty="0">
              <a:solidFill>
                <a:schemeClr val="tx1"/>
              </a:solidFill>
            </a:endParaRPr>
          </a:p>
        </p:txBody>
      </p:sp>
      <p:cxnSp>
        <p:nvCxnSpPr>
          <p:cNvPr id="38" name="Gerade Verbindung 12"/>
          <p:cNvCxnSpPr/>
          <p:nvPr userDrawn="1"/>
        </p:nvCxnSpPr>
        <p:spPr bwMode="gray">
          <a:xfrm>
            <a:off x="8604250" y="6669088"/>
            <a:ext cx="0" cy="188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hteck 3"/>
          <p:cNvSpPr/>
          <p:nvPr userDrawn="1"/>
        </p:nvSpPr>
        <p:spPr bwMode="gray">
          <a:xfrm>
            <a:off x="0" y="6669087"/>
            <a:ext cx="1466655" cy="18891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de-DE" sz="700" dirty="0">
                <a:solidFill>
                  <a:schemeClr val="tx1"/>
                </a:solidFill>
              </a:rPr>
              <a:t>Dozentin: Prof. Dr. Sabine </a:t>
            </a:r>
            <a:r>
              <a:rPr lang="de-DE" sz="700" dirty="0" err="1">
                <a:solidFill>
                  <a:schemeClr val="tx1"/>
                </a:solidFill>
              </a:rPr>
              <a:t>Möbs</a:t>
            </a:r>
            <a:endParaRPr lang="de-DE" sz="700" dirty="0">
              <a:solidFill>
                <a:schemeClr val="tx1"/>
              </a:solidFill>
            </a:endParaRPr>
          </a:p>
        </p:txBody>
      </p:sp>
      <p:cxnSp>
        <p:nvCxnSpPr>
          <p:cNvPr id="43" name="Gerade Verbindung 8"/>
          <p:cNvCxnSpPr/>
          <p:nvPr userDrawn="1"/>
        </p:nvCxnSpPr>
        <p:spPr bwMode="gray">
          <a:xfrm>
            <a:off x="0" y="6669088"/>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67"/>
          <p:cNvCxnSpPr/>
          <p:nvPr userDrawn="1"/>
        </p:nvCxnSpPr>
        <p:spPr bwMode="gray">
          <a:xfrm>
            <a:off x="5877145" y="6669088"/>
            <a:ext cx="0" cy="188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65"/>
          <p:cNvCxnSpPr/>
          <p:nvPr/>
        </p:nvCxnSpPr>
        <p:spPr bwMode="gray">
          <a:xfrm>
            <a:off x="8027988" y="6669360"/>
            <a:ext cx="0" cy="188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1/2 obe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5" name="Bildplatzhalter 4"/>
          <p:cNvSpPr>
            <a:spLocks noGrp="1"/>
          </p:cNvSpPr>
          <p:nvPr>
            <p:ph type="pic" sz="quarter" idx="10"/>
          </p:nvPr>
        </p:nvSpPr>
        <p:spPr bwMode="gray">
          <a:xfrm>
            <a:off x="0" y="1268413"/>
            <a:ext cx="9144000" cy="2592635"/>
          </a:xfrm>
        </p:spPr>
        <p:txBody>
          <a:bodyPr anchor="ctr"/>
          <a:lstStyle>
            <a:lvl1pPr algn="ctr">
              <a:defRPr/>
            </a:lvl1pPr>
          </a:lstStyle>
          <a:p>
            <a:pPr lvl="0"/>
            <a:r>
              <a:rPr lang="de-DE" noProof="0"/>
              <a:t>Bild durch Klicken auf Symbol hinzufügen</a:t>
            </a:r>
          </a:p>
        </p:txBody>
      </p:sp>
      <p:sp>
        <p:nvSpPr>
          <p:cNvPr id="4" name="Textplatzhalter 3"/>
          <p:cNvSpPr>
            <a:spLocks noGrp="1"/>
          </p:cNvSpPr>
          <p:nvPr>
            <p:ph type="body" sz="quarter" idx="11"/>
          </p:nvPr>
        </p:nvSpPr>
        <p:spPr bwMode="gray">
          <a:xfrm>
            <a:off x="539749" y="4076700"/>
            <a:ext cx="8064501" cy="23764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1/2 unte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5" name="Bildplatzhalter 4"/>
          <p:cNvSpPr>
            <a:spLocks noGrp="1"/>
          </p:cNvSpPr>
          <p:nvPr>
            <p:ph type="pic" sz="quarter" idx="10"/>
          </p:nvPr>
        </p:nvSpPr>
        <p:spPr bwMode="gray">
          <a:xfrm>
            <a:off x="0" y="4076700"/>
            <a:ext cx="9144000" cy="2593206"/>
          </a:xfrm>
        </p:spPr>
        <p:txBody>
          <a:bodyPr anchor="ctr"/>
          <a:lstStyle>
            <a:lvl1pPr algn="ctr">
              <a:defRPr/>
            </a:lvl1pPr>
          </a:lstStyle>
          <a:p>
            <a:pPr lvl="0"/>
            <a:r>
              <a:rPr lang="de-DE" noProof="0"/>
              <a:t>Bild durch Klicken auf Symbol hinzufügen</a:t>
            </a:r>
          </a:p>
        </p:txBody>
      </p:sp>
      <p:sp>
        <p:nvSpPr>
          <p:cNvPr id="4" name="Textplatzhalter 3"/>
          <p:cNvSpPr>
            <a:spLocks noGrp="1"/>
          </p:cNvSpPr>
          <p:nvPr>
            <p:ph type="body" sz="quarter" idx="11"/>
          </p:nvPr>
        </p:nvSpPr>
        <p:spPr bwMode="gray">
          <a:xfrm>
            <a:off x="539576" y="1484313"/>
            <a:ext cx="8064674" cy="23764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122363"/>
            <a:ext cx="6858000" cy="2387600"/>
          </a:xfrm>
        </p:spPr>
        <p:txBody>
          <a:bodyPr anchor="b"/>
          <a:lstStyle>
            <a:lvl1pPr algn="ctr">
              <a:defRPr sz="6000"/>
            </a:lvl1pPr>
          </a:lstStyle>
          <a:p>
            <a:r>
              <a:rPr lang="de-DE"/>
              <a:t>Titelmasterformat durch Klicken bearbeiten</a:t>
            </a:r>
            <a:endParaRPr lang="de-DE"/>
          </a:p>
        </p:txBody>
      </p:sp>
      <p:sp>
        <p:nvSpPr>
          <p:cNvPr id="3" name="Untertitel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a:p>
        </p:txBody>
      </p:sp>
      <p:sp>
        <p:nvSpPr>
          <p:cNvPr id="4" name="Datumsplatzhalter 3"/>
          <p:cNvSpPr>
            <a:spLocks noGrp="1"/>
          </p:cNvSpPr>
          <p:nvPr>
            <p:ph type="dt" sz="half" idx="10"/>
          </p:nvPr>
        </p:nvSpPr>
        <p:spPr/>
        <p:txBody>
          <a:bodyPr/>
          <a:lstStyle/>
          <a:p>
            <a:fld id="{B2A60C52-8030-4F1A-A36D-B055B3A47121}" type="datetimeFigureOut">
              <a:rPr lang="de-DE" smtClean="0"/>
              <a:t>16.11.2016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3613022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10"/>
          </p:nvPr>
        </p:nvSpPr>
        <p:spPr/>
        <p:txBody>
          <a:bodyPr/>
          <a:lstStyle/>
          <a:p>
            <a:fld id="{B2A60C52-8030-4F1A-A36D-B055B3A47121}" type="datetimeFigureOut">
              <a:rPr lang="de-DE" smtClean="0"/>
              <a:t>16.11.2016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3555183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nchor="b"/>
          <a:lstStyle>
            <a:lvl1pPr>
              <a:defRPr sz="6000"/>
            </a:lvl1pPr>
          </a:lstStyle>
          <a:p>
            <a:r>
              <a:rPr lang="de-DE"/>
              <a:t>Titelmasterformat durch Klicken bearbeiten</a:t>
            </a:r>
            <a:endParaRPr lang="de-DE"/>
          </a:p>
        </p:txBody>
      </p:sp>
      <p:sp>
        <p:nvSpPr>
          <p:cNvPr id="3" name="Textplatzhalt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B2A60C52-8030-4F1A-A36D-B055B3A47121}" type="datetimeFigureOut">
              <a:rPr lang="de-DE" smtClean="0"/>
              <a:t>16.11.2016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2024585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Inhaltsplatzhalter 2"/>
          <p:cNvSpPr>
            <a:spLocks noGrp="1"/>
          </p:cNvSpPr>
          <p:nvPr>
            <p:ph sz="half" idx="1"/>
          </p:nvPr>
        </p:nvSpPr>
        <p:spPr>
          <a:xfrm>
            <a:off x="628650" y="1825625"/>
            <a:ext cx="386715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Inhaltsplatzhalter 3"/>
          <p:cNvSpPr>
            <a:spLocks noGrp="1"/>
          </p:cNvSpPr>
          <p:nvPr>
            <p:ph sz="half" idx="2"/>
          </p:nvPr>
        </p:nvSpPr>
        <p:spPr>
          <a:xfrm>
            <a:off x="4648200" y="1825625"/>
            <a:ext cx="386715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5" name="Datumsplatzhalter 4"/>
          <p:cNvSpPr>
            <a:spLocks noGrp="1"/>
          </p:cNvSpPr>
          <p:nvPr>
            <p:ph type="dt" sz="half" idx="10"/>
          </p:nvPr>
        </p:nvSpPr>
        <p:spPr/>
        <p:txBody>
          <a:bodyPr/>
          <a:lstStyle/>
          <a:p>
            <a:fld id="{B2A60C52-8030-4F1A-A36D-B055B3A47121}" type="datetimeFigureOut">
              <a:rPr lang="de-DE" smtClean="0"/>
              <a:t>16.11.2016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75047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30238" y="365125"/>
            <a:ext cx="7886700" cy="1325563"/>
          </a:xfrm>
        </p:spPr>
        <p:txBody>
          <a:bodyPr/>
          <a:lstStyle/>
          <a:p>
            <a:r>
              <a:rPr lang="de-DE"/>
              <a:t>Titelmasterformat durch Klicken bearbeiten</a:t>
            </a:r>
            <a:endParaRPr lang="de-DE"/>
          </a:p>
        </p:txBody>
      </p:sp>
      <p:sp>
        <p:nvSpPr>
          <p:cNvPr id="3" name="Textplatzhalt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630238" y="2505075"/>
            <a:ext cx="386873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5" name="Textplatzhalt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4629150" y="2505075"/>
            <a:ext cx="38877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7" name="Datumsplatzhalter 6"/>
          <p:cNvSpPr>
            <a:spLocks noGrp="1"/>
          </p:cNvSpPr>
          <p:nvPr>
            <p:ph type="dt" sz="half" idx="10"/>
          </p:nvPr>
        </p:nvSpPr>
        <p:spPr/>
        <p:txBody>
          <a:bodyPr/>
          <a:lstStyle/>
          <a:p>
            <a:fld id="{B2A60C52-8030-4F1A-A36D-B055B3A47121}" type="datetimeFigureOut">
              <a:rPr lang="de-DE" smtClean="0"/>
              <a:t>16.11.2016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821220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Datumsplatzhalter 2"/>
          <p:cNvSpPr>
            <a:spLocks noGrp="1"/>
          </p:cNvSpPr>
          <p:nvPr>
            <p:ph type="dt" sz="half" idx="10"/>
          </p:nvPr>
        </p:nvSpPr>
        <p:spPr/>
        <p:txBody>
          <a:bodyPr/>
          <a:lstStyle/>
          <a:p>
            <a:fld id="{B2A60C52-8030-4F1A-A36D-B055B3A47121}" type="datetimeFigureOut">
              <a:rPr lang="de-DE" smtClean="0"/>
              <a:t>16.11.2016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2532357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2A60C52-8030-4F1A-A36D-B055B3A47121}" type="datetimeFigureOut">
              <a:rPr lang="de-DE" smtClean="0"/>
              <a:t>16.11.2016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1052753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a:t>Titelmasterformat durch Klicken bearbeiten</a:t>
            </a:r>
            <a:endParaRPr lang="de-DE"/>
          </a:p>
        </p:txBody>
      </p:sp>
      <p:sp>
        <p:nvSpPr>
          <p:cNvPr id="3" name="Inhaltsplatzhalt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B2A60C52-8030-4F1A-A36D-B055B3A47121}" type="datetimeFigureOut">
              <a:rPr lang="de-DE" smtClean="0"/>
              <a:t>16.11.2016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371293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a:t>Titelmasterformat durch Klicken bearbeiten</a:t>
            </a:r>
          </a:p>
        </p:txBody>
      </p:sp>
      <p:sp>
        <p:nvSpPr>
          <p:cNvPr id="3" name="Inhaltsplatzhalter 2"/>
          <p:cNvSpPr>
            <a:spLocks noGrp="1"/>
          </p:cNvSpPr>
          <p:nvPr>
            <p:ph idx="1"/>
          </p:nvPr>
        </p:nvSpPr>
        <p:spPr bwMode="gray">
          <a:xfrm>
            <a:off x="539575" y="1484312"/>
            <a:ext cx="8064675" cy="4968875"/>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nchor="b"/>
          <a:lstStyle>
            <a:lvl1pPr>
              <a:defRPr sz="3200"/>
            </a:lvl1pPr>
          </a:lstStyle>
          <a:p>
            <a:r>
              <a:rPr lang="de-DE"/>
              <a:t>Titelmasterformat durch Klicken bearbeiten</a:t>
            </a:r>
            <a:endParaRPr lang="de-DE"/>
          </a:p>
        </p:txBody>
      </p:sp>
      <p:sp>
        <p:nvSpPr>
          <p:cNvPr id="3" name="Bildplatzhalt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B2A60C52-8030-4F1A-A36D-B055B3A47121}" type="datetimeFigureOut">
              <a:rPr lang="de-DE" smtClean="0"/>
              <a:t>16.11.2016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1048587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10"/>
          </p:nvPr>
        </p:nvSpPr>
        <p:spPr/>
        <p:txBody>
          <a:bodyPr/>
          <a:lstStyle/>
          <a:p>
            <a:fld id="{B2A60C52-8030-4F1A-A36D-B055B3A47121}" type="datetimeFigureOut">
              <a:rPr lang="de-DE" smtClean="0"/>
              <a:t>16.11.2016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3374513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365125"/>
            <a:ext cx="1971675" cy="5811838"/>
          </a:xfrm>
        </p:spPr>
        <p:txBody>
          <a:bodyPr vert="eaVert"/>
          <a:lstStyle/>
          <a:p>
            <a:r>
              <a:rPr lang="de-DE"/>
              <a:t>Titelmasterformat durch Klicken bearbeiten</a:t>
            </a:r>
            <a:endParaRPr lang="de-DE"/>
          </a:p>
        </p:txBody>
      </p:sp>
      <p:sp>
        <p:nvSpPr>
          <p:cNvPr id="3" name="Vertikaler Textplatzhalter 2"/>
          <p:cNvSpPr>
            <a:spLocks noGrp="1"/>
          </p:cNvSpPr>
          <p:nvPr>
            <p:ph type="body" orient="vert" idx="1"/>
          </p:nvPr>
        </p:nvSpPr>
        <p:spPr>
          <a:xfrm>
            <a:off x="628650" y="365125"/>
            <a:ext cx="57626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10"/>
          </p:nvPr>
        </p:nvSpPr>
        <p:spPr/>
        <p:txBody>
          <a:bodyPr/>
          <a:lstStyle/>
          <a:p>
            <a:fld id="{B2A60C52-8030-4F1A-A36D-B055B3A47121}" type="datetimeFigureOut">
              <a:rPr lang="de-DE" smtClean="0"/>
              <a:t>16.11.2016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C87EB8-2B23-470A-804C-EDE2F671DB44}" type="slidenum">
              <a:rPr lang="de-DE" smtClean="0"/>
              <a:t>‹Nr.›</a:t>
            </a:fld>
            <a:endParaRPr lang="de-DE"/>
          </a:p>
        </p:txBody>
      </p:sp>
    </p:spTree>
    <p:extLst>
      <p:ext uri="{BB962C8B-B14F-4D97-AF65-F5344CB8AC3E}">
        <p14:creationId xmlns:p14="http://schemas.microsoft.com/office/powerpoint/2010/main" val="355139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a:t>Titelmasterformat durch Klicken bearbeiten</a:t>
            </a:r>
          </a:p>
        </p:txBody>
      </p:sp>
      <p:sp>
        <p:nvSpPr>
          <p:cNvPr id="3" name="Inhaltsplatzhalter 2"/>
          <p:cNvSpPr>
            <a:spLocks noGrp="1"/>
          </p:cNvSpPr>
          <p:nvPr>
            <p:ph idx="1"/>
          </p:nvPr>
        </p:nvSpPr>
        <p:spPr bwMode="gray">
          <a:xfrm>
            <a:off x="539575" y="1484312"/>
            <a:ext cx="8064675" cy="4968875"/>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08090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3" name="Inhaltsplatzhalter 2"/>
          <p:cNvSpPr>
            <a:spLocks noGrp="1"/>
          </p:cNvSpPr>
          <p:nvPr>
            <p:ph sz="half" idx="1"/>
          </p:nvPr>
        </p:nvSpPr>
        <p:spPr bwMode="gray">
          <a:xfrm>
            <a:off x="540321" y="1484314"/>
            <a:ext cx="3887663" cy="496887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Inhaltsplatzhalter 2"/>
          <p:cNvSpPr>
            <a:spLocks noGrp="1"/>
          </p:cNvSpPr>
          <p:nvPr>
            <p:ph sz="half" idx="10"/>
          </p:nvPr>
        </p:nvSpPr>
        <p:spPr bwMode="gray">
          <a:xfrm>
            <a:off x="4716785" y="1484314"/>
            <a:ext cx="3887465" cy="496887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1/1">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5" name="Bildplatzhalter 4"/>
          <p:cNvSpPr>
            <a:spLocks noGrp="1"/>
          </p:cNvSpPr>
          <p:nvPr>
            <p:ph type="pic" sz="quarter" idx="10"/>
          </p:nvPr>
        </p:nvSpPr>
        <p:spPr bwMode="gray">
          <a:xfrm>
            <a:off x="0" y="1268413"/>
            <a:ext cx="9144000" cy="5400675"/>
          </a:xfrm>
        </p:spPr>
        <p:txBody>
          <a:bodyPr anchor="ctr"/>
          <a:lstStyle>
            <a:lvl1pPr algn="ctr">
              <a:defRPr/>
            </a:lvl1pPr>
          </a:lstStyle>
          <a:p>
            <a:pPr lvl="0"/>
            <a:r>
              <a:rPr lang="de-DE" noProof="0"/>
              <a:t>Bild durch Klicken auf Symbol hinzufügen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1/2 recht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5" name="Bildplatzhalter 4"/>
          <p:cNvSpPr>
            <a:spLocks noGrp="1"/>
          </p:cNvSpPr>
          <p:nvPr>
            <p:ph type="pic" sz="quarter" idx="10"/>
          </p:nvPr>
        </p:nvSpPr>
        <p:spPr bwMode="gray">
          <a:xfrm>
            <a:off x="4716463" y="1268413"/>
            <a:ext cx="4427537" cy="5400675"/>
          </a:xfrm>
        </p:spPr>
        <p:txBody>
          <a:bodyPr anchor="ctr"/>
          <a:lstStyle>
            <a:lvl1pPr algn="ctr">
              <a:defRPr/>
            </a:lvl1pPr>
          </a:lstStyle>
          <a:p>
            <a:pPr lvl="0"/>
            <a:r>
              <a:rPr lang="de-DE" noProof="0"/>
              <a:t>Bild durch Klicken auf Symbol hinzufügen</a:t>
            </a:r>
          </a:p>
        </p:txBody>
      </p:sp>
      <p:sp>
        <p:nvSpPr>
          <p:cNvPr id="4" name="Textplatzhalter 3"/>
          <p:cNvSpPr>
            <a:spLocks noGrp="1"/>
          </p:cNvSpPr>
          <p:nvPr>
            <p:ph type="body" sz="quarter" idx="11"/>
          </p:nvPr>
        </p:nvSpPr>
        <p:spPr bwMode="gray">
          <a:xfrm>
            <a:off x="539750" y="1484314"/>
            <a:ext cx="3887788" cy="496887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1/2 link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Titelmasterformat durch Klicken bearbeiten</a:t>
            </a:r>
          </a:p>
        </p:txBody>
      </p:sp>
      <p:sp>
        <p:nvSpPr>
          <p:cNvPr id="5" name="Bildplatzhalter 4"/>
          <p:cNvSpPr>
            <a:spLocks noGrp="1"/>
          </p:cNvSpPr>
          <p:nvPr>
            <p:ph type="pic" sz="quarter" idx="10"/>
          </p:nvPr>
        </p:nvSpPr>
        <p:spPr bwMode="gray">
          <a:xfrm>
            <a:off x="0" y="1268413"/>
            <a:ext cx="4427538" cy="5400675"/>
          </a:xfrm>
        </p:spPr>
        <p:txBody>
          <a:bodyPr anchor="ctr"/>
          <a:lstStyle>
            <a:lvl1pPr algn="ctr">
              <a:defRPr/>
            </a:lvl1pPr>
          </a:lstStyle>
          <a:p>
            <a:pPr lvl="0"/>
            <a:r>
              <a:rPr lang="de-DE" noProof="0"/>
              <a:t>Bild durch Klicken auf Symbol hinzufügen</a:t>
            </a:r>
            <a:endParaRPr lang="de-DE" noProof="0" dirty="0"/>
          </a:p>
        </p:txBody>
      </p:sp>
      <p:sp>
        <p:nvSpPr>
          <p:cNvPr id="4" name="Textplatzhalter 3"/>
          <p:cNvSpPr>
            <a:spLocks noGrp="1"/>
          </p:cNvSpPr>
          <p:nvPr>
            <p:ph type="body" sz="quarter" idx="11"/>
          </p:nvPr>
        </p:nvSpPr>
        <p:spPr bwMode="gray">
          <a:xfrm>
            <a:off x="4716462" y="1484314"/>
            <a:ext cx="3887787" cy="496887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1/4">
    <p:spTree>
      <p:nvGrpSpPr>
        <p:cNvPr id="1" name=""/>
        <p:cNvGrpSpPr/>
        <p:nvPr/>
      </p:nvGrpSpPr>
      <p:grpSpPr>
        <a:xfrm>
          <a:off x="0" y="0"/>
          <a:ext cx="0" cy="0"/>
          <a:chOff x="0" y="0"/>
          <a:chExt cx="0" cy="0"/>
        </a:xfrm>
      </p:grpSpPr>
      <p:sp>
        <p:nvSpPr>
          <p:cNvPr id="6" name="Inhaltsplatzhalter 5"/>
          <p:cNvSpPr>
            <a:spLocks noGrp="1"/>
          </p:cNvSpPr>
          <p:nvPr>
            <p:ph sz="quarter" idx="12"/>
          </p:nvPr>
        </p:nvSpPr>
        <p:spPr>
          <a:xfrm>
            <a:off x="539750" y="1484313"/>
            <a:ext cx="6335713" cy="49688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2" name="Titel 1"/>
          <p:cNvSpPr>
            <a:spLocks noGrp="1"/>
          </p:cNvSpPr>
          <p:nvPr>
            <p:ph type="title"/>
          </p:nvPr>
        </p:nvSpPr>
        <p:spPr bwMode="gray"/>
        <p:txBody>
          <a:bodyPr/>
          <a:lstStyle/>
          <a:p>
            <a:r>
              <a:rPr lang="de-DE"/>
              <a:t>Titelmasterformat durch Klicken bearbeiten</a:t>
            </a:r>
          </a:p>
        </p:txBody>
      </p:sp>
      <p:sp>
        <p:nvSpPr>
          <p:cNvPr id="5" name="Bildplatzhalter 4"/>
          <p:cNvSpPr>
            <a:spLocks noGrp="1"/>
          </p:cNvSpPr>
          <p:nvPr>
            <p:ph type="pic" sz="quarter" idx="10"/>
          </p:nvPr>
        </p:nvSpPr>
        <p:spPr bwMode="gray">
          <a:xfrm>
            <a:off x="7019924" y="1268413"/>
            <a:ext cx="2124075" cy="5400675"/>
          </a:xfrm>
        </p:spPr>
        <p:txBody>
          <a:bodyPr anchor="ctr"/>
          <a:lstStyle>
            <a:lvl1pPr algn="ctr">
              <a:defRPr/>
            </a:lvl1pPr>
          </a:lstStyle>
          <a:p>
            <a:pPr lvl="0"/>
            <a:r>
              <a:rPr lang="de-DE" noProof="0"/>
              <a:t>Bild durch Klicken auf Symbol hinzufügen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5" name="Rectangle 218"/>
          <p:cNvSpPr>
            <a:spLocks noChangeArrowheads="1"/>
          </p:cNvSpPr>
          <p:nvPr/>
        </p:nvSpPr>
        <p:spPr bwMode="gray">
          <a:xfrm>
            <a:off x="0" y="1177925"/>
            <a:ext cx="9147175" cy="90488"/>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lang="de-DE">
              <a:latin typeface="+mn-lt"/>
            </a:endParaRPr>
          </a:p>
        </p:txBody>
      </p:sp>
      <p:sp>
        <p:nvSpPr>
          <p:cNvPr id="4115" name="Rectangle 3"/>
          <p:cNvSpPr>
            <a:spLocks noGrp="1" noChangeArrowheads="1"/>
          </p:cNvSpPr>
          <p:nvPr>
            <p:ph type="body" idx="1"/>
            <p:custDataLst>
              <p:tags r:id="rId13"/>
            </p:custDataLst>
          </p:nvPr>
        </p:nvSpPr>
        <p:spPr bwMode="gray">
          <a:xfrm>
            <a:off x="539750" y="1484313"/>
            <a:ext cx="8064500" cy="4968875"/>
          </a:xfrm>
          <a:prstGeom prst="rect">
            <a:avLst/>
          </a:prstGeom>
          <a:noFill/>
          <a:ln>
            <a:noFill/>
          </a:ln>
          <a:extLst/>
        </p:spPr>
        <p:txBody>
          <a:bodyPr vert="horz" wrap="square" lIns="0" tIns="0" rIns="0" bIns="0" numCol="1" anchor="t" anchorCtr="0" compatLnSpc="1">
            <a:prstTxWarp prst="textNoShape">
              <a:avLst/>
            </a:prstTxWarp>
          </a:body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a:p>
            <a:pPr lvl="6"/>
            <a:r>
              <a:rPr lang="de-DE" noProof="0" dirty="0"/>
              <a:t>Siebente Ebene</a:t>
            </a:r>
          </a:p>
          <a:p>
            <a:pPr lvl="7"/>
            <a:r>
              <a:rPr lang="de-DE" noProof="0" dirty="0"/>
              <a:t>Achte Ebene</a:t>
            </a:r>
          </a:p>
          <a:p>
            <a:pPr lvl="8"/>
            <a:r>
              <a:rPr lang="de-DE" noProof="0" dirty="0"/>
              <a:t>Neunte Ebene</a:t>
            </a:r>
          </a:p>
        </p:txBody>
      </p:sp>
      <p:sp>
        <p:nvSpPr>
          <p:cNvPr id="1032" name="Rectangle 19"/>
          <p:cNvSpPr>
            <a:spLocks noGrp="1" noChangeArrowheads="1"/>
          </p:cNvSpPr>
          <p:nvPr>
            <p:ph type="title"/>
          </p:nvPr>
        </p:nvSpPr>
        <p:spPr bwMode="gray">
          <a:xfrm>
            <a:off x="323528" y="192542"/>
            <a:ext cx="6335713" cy="863600"/>
          </a:xfrm>
          <a:prstGeom prst="rect">
            <a:avLst/>
          </a:prstGeom>
          <a:noFill/>
          <a:ln w="9525">
            <a:noFill/>
            <a:miter lim="800000"/>
            <a:headEnd/>
            <a:tailEnd/>
          </a:ln>
        </p:spPr>
        <p:txBody>
          <a:bodyPr vert="horz" wrap="square" lIns="0" tIns="0" rIns="0" bIns="64800" numCol="1" anchor="b" anchorCtr="0" compatLnSpc="1">
            <a:prstTxWarp prst="textNoShape">
              <a:avLst/>
            </a:prstTxWarp>
          </a:bodyPr>
          <a:lstStyle/>
          <a:p>
            <a:pPr lvl="0"/>
            <a:r>
              <a:rPr lang="de-DE" dirty="0"/>
              <a:t>Mastertitelformat bearbeiten</a:t>
            </a:r>
          </a:p>
        </p:txBody>
      </p:sp>
      <p:cxnSp>
        <p:nvCxnSpPr>
          <p:cNvPr id="9" name="Gerade Verbindung 8"/>
          <p:cNvCxnSpPr/>
          <p:nvPr/>
        </p:nvCxnSpPr>
        <p:spPr bwMode="gray">
          <a:xfrm>
            <a:off x="0" y="6669088"/>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CT_Marker_ID_2" hidden="1"/>
          <p:cNvSpPr/>
          <p:nvPr>
            <p:custDataLst>
              <p:tags r:id="rId14"/>
            </p:custDataLst>
          </p:nvPr>
        </p:nvSpPr>
        <p:spPr bwMode="gray">
          <a:xfrm>
            <a:off x="1270000" y="127000"/>
            <a:ext cx="127000" cy="127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err="1">
              <a:solidFill>
                <a:schemeClr val="tx1"/>
              </a:solidFill>
            </a:endParaRPr>
          </a:p>
        </p:txBody>
      </p:sp>
      <p:grpSp>
        <p:nvGrpSpPr>
          <p:cNvPr id="1047" name="Gruppieren 7"/>
          <p:cNvGrpSpPr>
            <a:grpSpLocks/>
          </p:cNvGrpSpPr>
          <p:nvPr/>
        </p:nvGrpSpPr>
        <p:grpSpPr bwMode="auto">
          <a:xfrm>
            <a:off x="-396875" y="1484313"/>
            <a:ext cx="288925" cy="4968875"/>
            <a:chOff x="-468560" y="1484313"/>
            <a:chExt cx="288032" cy="4969023"/>
          </a:xfrm>
        </p:grpSpPr>
        <p:cxnSp>
          <p:nvCxnSpPr>
            <p:cNvPr id="7" name="Gerade Verbindung 6"/>
            <p:cNvCxnSpPr/>
            <p:nvPr userDrawn="1"/>
          </p:nvCxnSpPr>
          <p:spPr>
            <a:xfrm flipH="1">
              <a:off x="-468560" y="1484313"/>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a:xfrm flipH="1">
              <a:off x="-468560" y="6453336"/>
              <a:ext cx="2880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Gerade Verbindung 30"/>
          <p:cNvCxnSpPr/>
          <p:nvPr/>
        </p:nvCxnSpPr>
        <p:spPr>
          <a:xfrm flipH="1">
            <a:off x="9180513" y="1484313"/>
            <a:ext cx="287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flipH="1">
            <a:off x="9180513" y="6453188"/>
            <a:ext cx="28733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50" name="Gruppieren 32"/>
          <p:cNvGrpSpPr>
            <a:grpSpLocks/>
          </p:cNvGrpSpPr>
          <p:nvPr/>
        </p:nvGrpSpPr>
        <p:grpSpPr bwMode="auto">
          <a:xfrm rot="5400000">
            <a:off x="4427537" y="-4265612"/>
            <a:ext cx="288925" cy="8064500"/>
            <a:chOff x="-468560" y="-1611557"/>
            <a:chExt cx="288032" cy="8064893"/>
          </a:xfrm>
        </p:grpSpPr>
        <p:cxnSp>
          <p:nvCxnSpPr>
            <p:cNvPr id="34" name="Gerade Verbindung 33"/>
            <p:cNvCxnSpPr/>
            <p:nvPr userDrawn="1"/>
          </p:nvCxnSpPr>
          <p:spPr>
            <a:xfrm flipH="1">
              <a:off x="-471725" y="-1611557"/>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flipH="1">
              <a:off x="-465395" y="6450161"/>
              <a:ext cx="2880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51" name="Gruppieren 10"/>
          <p:cNvGrpSpPr>
            <a:grpSpLocks/>
          </p:cNvGrpSpPr>
          <p:nvPr/>
        </p:nvGrpSpPr>
        <p:grpSpPr bwMode="auto">
          <a:xfrm>
            <a:off x="539750" y="6958013"/>
            <a:ext cx="8064500" cy="287337"/>
            <a:chOff x="539551" y="6957392"/>
            <a:chExt cx="8064897" cy="288032"/>
          </a:xfrm>
        </p:grpSpPr>
        <p:cxnSp>
          <p:nvCxnSpPr>
            <p:cNvPr id="37" name="Gerade Verbindung 36"/>
            <p:cNvCxnSpPr/>
            <p:nvPr userDrawn="1"/>
          </p:nvCxnSpPr>
          <p:spPr>
            <a:xfrm rot="5400000" flipH="1">
              <a:off x="8460431" y="7101409"/>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a:xfrm rot="5400000" flipH="1">
              <a:off x="395534" y="7101409"/>
              <a:ext cx="2880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uppieren 38"/>
          <p:cNvGrpSpPr/>
          <p:nvPr userDrawn="1"/>
        </p:nvGrpSpPr>
        <p:grpSpPr>
          <a:xfrm>
            <a:off x="-10637" y="3456"/>
            <a:ext cx="9154638" cy="1264957"/>
            <a:chOff x="-10637" y="3456"/>
            <a:chExt cx="9154638" cy="1264957"/>
          </a:xfrm>
          <a:solidFill>
            <a:schemeClr val="bg1">
              <a:lumMod val="75000"/>
            </a:schemeClr>
          </a:solidFill>
        </p:grpSpPr>
        <p:sp>
          <p:nvSpPr>
            <p:cNvPr id="40" name="Rectangle 218"/>
            <p:cNvSpPr>
              <a:spLocks noChangeArrowheads="1"/>
            </p:cNvSpPr>
            <p:nvPr/>
          </p:nvSpPr>
          <p:spPr bwMode="gray">
            <a:xfrm>
              <a:off x="-10637" y="1177925"/>
              <a:ext cx="9154638" cy="90488"/>
            </a:xfrm>
            <a:prstGeom prst="rect">
              <a:avLst/>
            </a:prstGeom>
            <a:solidFill>
              <a:srgbClr val="F68B1F"/>
            </a:solidFill>
            <a:ln w="9525">
              <a:noFill/>
              <a:miter lim="800000"/>
              <a:headEnd/>
              <a:tailEnd/>
            </a:ln>
            <a:effectLst/>
          </p:spPr>
          <p:txBody>
            <a:bodyPr wrap="none" anchor="ctr"/>
            <a:lstStyle/>
            <a:p>
              <a:pPr fontAlgn="auto">
                <a:spcBef>
                  <a:spcPts val="0"/>
                </a:spcBef>
                <a:spcAft>
                  <a:spcPts val="0"/>
                </a:spcAft>
                <a:defRPr/>
              </a:pPr>
              <a:endParaRPr lang="de-DE">
                <a:latin typeface="+mn-lt"/>
              </a:endParaRPr>
            </a:p>
          </p:txBody>
        </p:sp>
        <p:sp>
          <p:nvSpPr>
            <p:cNvPr id="41" name="Rechteck 40"/>
            <p:cNvSpPr/>
            <p:nvPr userDrawn="1"/>
          </p:nvSpPr>
          <p:spPr bwMode="gray">
            <a:xfrm>
              <a:off x="-6906" y="3456"/>
              <a:ext cx="9150906" cy="117446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a:solidFill>
                  <a:schemeClr val="tx1"/>
                </a:solidFill>
              </a:endParaRPr>
            </a:p>
          </p:txBody>
        </p:sp>
      </p:grpSp>
      <p:sp>
        <p:nvSpPr>
          <p:cNvPr id="43" name="Rechteck 22"/>
          <p:cNvSpPr/>
          <p:nvPr userDrawn="1"/>
        </p:nvSpPr>
        <p:spPr bwMode="gray">
          <a:xfrm>
            <a:off x="8604250" y="6669088"/>
            <a:ext cx="539750" cy="18891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fld id="{9173C26D-DAA8-48E3-9114-0335B4BF0752}" type="slidenum">
              <a:rPr lang="de-DE" sz="700" b="1">
                <a:solidFill>
                  <a:schemeClr val="tx1"/>
                </a:solidFill>
              </a:rPr>
              <a:pPr algn="ctr" fontAlgn="auto">
                <a:spcBef>
                  <a:spcPts val="0"/>
                </a:spcBef>
                <a:spcAft>
                  <a:spcPts val="0"/>
                </a:spcAft>
                <a:defRPr/>
              </a:pPr>
              <a:t>‹Nr.›</a:t>
            </a:fld>
            <a:endParaRPr lang="de-DE" sz="700" b="1" dirty="0">
              <a:solidFill>
                <a:schemeClr val="tx1"/>
              </a:solidFill>
            </a:endParaRPr>
          </a:p>
        </p:txBody>
      </p:sp>
      <p:sp>
        <p:nvSpPr>
          <p:cNvPr id="44" name="Text Box 219">
            <a:hlinkClick r:id="" action="ppaction://hlinkshowjump?jump=previousslide"/>
          </p:cNvPr>
          <p:cNvSpPr txBox="1">
            <a:spLocks noChangeArrowheads="1"/>
          </p:cNvSpPr>
          <p:nvPr userDrawn="1"/>
        </p:nvSpPr>
        <p:spPr bwMode="gray">
          <a:xfrm>
            <a:off x="8604250" y="6669088"/>
            <a:ext cx="180975" cy="188912"/>
          </a:xfrm>
          <a:prstGeom prst="rect">
            <a:avLst/>
          </a:prstGeom>
          <a:noFill/>
          <a:ln w="9525">
            <a:noFill/>
            <a:miter lim="800000"/>
            <a:headEnd/>
            <a:tailEnd/>
          </a:ln>
          <a:effectLst/>
        </p:spPr>
        <p:txBody>
          <a:bodyPr wrap="none" lIns="0" tIns="0" rIns="0" bIns="0" anchor="ctr"/>
          <a:lstStyle/>
          <a:p>
            <a:pPr algn="ctr" fontAlgn="auto">
              <a:spcBef>
                <a:spcPts val="0"/>
              </a:spcBef>
              <a:spcAft>
                <a:spcPts val="0"/>
              </a:spcAft>
              <a:defRPr/>
            </a:pPr>
            <a:r>
              <a:rPr lang="de-DE" sz="700" b="1" dirty="0">
                <a:latin typeface="+mn-lt"/>
              </a:rPr>
              <a:t>&lt;</a:t>
            </a:r>
          </a:p>
        </p:txBody>
      </p:sp>
      <p:sp>
        <p:nvSpPr>
          <p:cNvPr id="45" name="Text Box 220">
            <a:hlinkClick r:id="" action="ppaction://hlinkshowjump?jump=nextslide"/>
          </p:cNvPr>
          <p:cNvSpPr txBox="1">
            <a:spLocks noChangeArrowheads="1"/>
          </p:cNvSpPr>
          <p:nvPr userDrawn="1"/>
        </p:nvSpPr>
        <p:spPr bwMode="gray">
          <a:xfrm>
            <a:off x="8964613" y="6669088"/>
            <a:ext cx="179387" cy="188912"/>
          </a:xfrm>
          <a:prstGeom prst="rect">
            <a:avLst/>
          </a:prstGeom>
          <a:noFill/>
          <a:ln w="9525">
            <a:noFill/>
            <a:miter lim="800000"/>
            <a:headEnd/>
            <a:tailEnd/>
          </a:ln>
          <a:effectLst/>
        </p:spPr>
        <p:txBody>
          <a:bodyPr wrap="none" lIns="0" tIns="0" rIns="0" bIns="0" anchor="ctr"/>
          <a:lstStyle/>
          <a:p>
            <a:pPr algn="ctr" fontAlgn="auto">
              <a:spcBef>
                <a:spcPts val="0"/>
              </a:spcBef>
              <a:spcAft>
                <a:spcPts val="0"/>
              </a:spcAft>
              <a:defRPr/>
            </a:pPr>
            <a:r>
              <a:rPr lang="de-DE" sz="700" b="1" dirty="0">
                <a:latin typeface="+mn-lt"/>
              </a:rPr>
              <a:t>&gt;</a:t>
            </a:r>
          </a:p>
        </p:txBody>
      </p:sp>
      <p:sp>
        <p:nvSpPr>
          <p:cNvPr id="46" name="Rechteck 61"/>
          <p:cNvSpPr/>
          <p:nvPr userDrawn="1"/>
        </p:nvSpPr>
        <p:spPr bwMode="gray">
          <a:xfrm>
            <a:off x="1466656" y="6674168"/>
            <a:ext cx="4410490" cy="18029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de-DE" sz="700" dirty="0">
                <a:solidFill>
                  <a:schemeClr val="tx1"/>
                </a:solidFill>
              </a:rPr>
              <a:t>Referenten:</a:t>
            </a:r>
            <a:r>
              <a:rPr lang="de-DE" sz="700" baseline="0" dirty="0">
                <a:solidFill>
                  <a:schemeClr val="tx1"/>
                </a:solidFill>
              </a:rPr>
              <a:t> Andreas Gürster, Max Hänsel, Pascal </a:t>
            </a:r>
            <a:r>
              <a:rPr lang="de-DE" sz="700" baseline="0" dirty="0" err="1">
                <a:solidFill>
                  <a:schemeClr val="tx1"/>
                </a:solidFill>
              </a:rPr>
              <a:t>Kässer</a:t>
            </a:r>
            <a:r>
              <a:rPr lang="de-DE" sz="700" baseline="0" dirty="0">
                <a:solidFill>
                  <a:schemeClr val="tx1"/>
                </a:solidFill>
              </a:rPr>
              <a:t>, </a:t>
            </a:r>
            <a:r>
              <a:rPr lang="de-DE" sz="700" baseline="0" dirty="0" err="1">
                <a:solidFill>
                  <a:schemeClr val="tx1"/>
                </a:solidFill>
              </a:rPr>
              <a:t>Chompuh</a:t>
            </a:r>
            <a:r>
              <a:rPr lang="de-DE" sz="700" baseline="0" dirty="0">
                <a:solidFill>
                  <a:schemeClr val="tx1"/>
                </a:solidFill>
              </a:rPr>
              <a:t> </a:t>
            </a:r>
            <a:r>
              <a:rPr lang="de-DE" sz="700" baseline="0" dirty="0" err="1">
                <a:solidFill>
                  <a:schemeClr val="tx1"/>
                </a:solidFill>
              </a:rPr>
              <a:t>Wongsiri</a:t>
            </a:r>
            <a:r>
              <a:rPr lang="de-DE" sz="700" baseline="0" dirty="0">
                <a:solidFill>
                  <a:schemeClr val="tx1"/>
                </a:solidFill>
              </a:rPr>
              <a:t>, Marc </a:t>
            </a:r>
            <a:r>
              <a:rPr lang="de-DE" sz="700" baseline="0" dirty="0" err="1">
                <a:solidFill>
                  <a:schemeClr val="tx1"/>
                </a:solidFill>
              </a:rPr>
              <a:t>Zeger</a:t>
            </a:r>
            <a:endParaRPr lang="de-DE" sz="700" dirty="0">
              <a:solidFill>
                <a:schemeClr val="tx1"/>
              </a:solidFill>
            </a:endParaRPr>
          </a:p>
        </p:txBody>
      </p:sp>
      <p:sp>
        <p:nvSpPr>
          <p:cNvPr id="47" name="Rechteck 62"/>
          <p:cNvSpPr/>
          <p:nvPr userDrawn="1"/>
        </p:nvSpPr>
        <p:spPr bwMode="gray">
          <a:xfrm>
            <a:off x="5877145" y="6676232"/>
            <a:ext cx="2150843" cy="1889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de-DE" sz="700" b="1" baseline="0" dirty="0">
                <a:solidFill>
                  <a:schemeClr val="tx1"/>
                </a:solidFill>
              </a:rPr>
              <a:t>Studiengang: WI16 Kurs: A</a:t>
            </a:r>
            <a:endParaRPr lang="de-DE" sz="700" b="1" dirty="0">
              <a:solidFill>
                <a:schemeClr val="tx1"/>
              </a:solidFill>
            </a:endParaRPr>
          </a:p>
        </p:txBody>
      </p:sp>
      <p:sp>
        <p:nvSpPr>
          <p:cNvPr id="48" name="Rechteck 63"/>
          <p:cNvSpPr/>
          <p:nvPr userDrawn="1"/>
        </p:nvSpPr>
        <p:spPr bwMode="gray">
          <a:xfrm>
            <a:off x="8027988" y="6669088"/>
            <a:ext cx="576262" cy="1889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fld id="{5ACFD5B5-1DAC-4186-9711-E6441FA475A8}" type="datetime1">
              <a:rPr lang="de-DE" sz="700" smtClean="0">
                <a:solidFill>
                  <a:schemeClr val="tx1"/>
                </a:solidFill>
              </a:rPr>
              <a:t>16.11.2016</a:t>
            </a:fld>
            <a:endParaRPr lang="de-DE" sz="700" dirty="0">
              <a:solidFill>
                <a:schemeClr val="tx1"/>
              </a:solidFill>
            </a:endParaRPr>
          </a:p>
        </p:txBody>
      </p:sp>
      <p:cxnSp>
        <p:nvCxnSpPr>
          <p:cNvPr id="49" name="Gerade Verbindung 8"/>
          <p:cNvCxnSpPr/>
          <p:nvPr userDrawn="1"/>
        </p:nvCxnSpPr>
        <p:spPr bwMode="gray">
          <a:xfrm>
            <a:off x="0" y="6669088"/>
            <a:ext cx="9144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12"/>
          <p:cNvCxnSpPr/>
          <p:nvPr userDrawn="1"/>
        </p:nvCxnSpPr>
        <p:spPr bwMode="gray">
          <a:xfrm>
            <a:off x="8604250" y="6669088"/>
            <a:ext cx="0" cy="188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65"/>
          <p:cNvCxnSpPr/>
          <p:nvPr userDrawn="1"/>
        </p:nvCxnSpPr>
        <p:spPr bwMode="gray">
          <a:xfrm>
            <a:off x="8027988" y="6674993"/>
            <a:ext cx="0" cy="188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23"/>
          <p:cNvCxnSpPr/>
          <p:nvPr userDrawn="1"/>
        </p:nvCxnSpPr>
        <p:spPr bwMode="gray">
          <a:xfrm>
            <a:off x="1466655" y="6670628"/>
            <a:ext cx="0" cy="188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hteck 3"/>
          <p:cNvSpPr/>
          <p:nvPr userDrawn="1"/>
        </p:nvSpPr>
        <p:spPr bwMode="gray">
          <a:xfrm>
            <a:off x="1" y="6674992"/>
            <a:ext cx="1466655" cy="18891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spcBef>
                <a:spcPts val="0"/>
              </a:spcBef>
              <a:spcAft>
                <a:spcPts val="0"/>
              </a:spcAft>
              <a:defRPr/>
            </a:pPr>
            <a:r>
              <a:rPr lang="de-DE" sz="700" dirty="0">
                <a:solidFill>
                  <a:schemeClr val="tx1"/>
                </a:solidFill>
              </a:rPr>
              <a:t>Dozentin: Prof. Dr. Sabine </a:t>
            </a:r>
            <a:r>
              <a:rPr lang="de-DE" sz="700" dirty="0" err="1">
                <a:solidFill>
                  <a:schemeClr val="tx1"/>
                </a:solidFill>
              </a:rPr>
              <a:t>Möbs</a:t>
            </a:r>
            <a:endParaRPr lang="de-DE" sz="700" dirty="0">
              <a:solidFill>
                <a:schemeClr val="tx1"/>
              </a:solidFill>
            </a:endParaRPr>
          </a:p>
        </p:txBody>
      </p:sp>
      <p:cxnSp>
        <p:nvCxnSpPr>
          <p:cNvPr id="55" name="Gerade Verbindung 67"/>
          <p:cNvCxnSpPr/>
          <p:nvPr userDrawn="1"/>
        </p:nvCxnSpPr>
        <p:spPr bwMode="gray">
          <a:xfrm>
            <a:off x="5877145" y="6669088"/>
            <a:ext cx="0" cy="1889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Grafik 35"/>
          <p:cNvPicPr>
            <a:picLocks noChangeAspect="1"/>
          </p:cNvPicPr>
          <p:nvPr userDrawn="1"/>
        </p:nvPicPr>
        <p:blipFill>
          <a:blip r:embed="rId15"/>
          <a:stretch>
            <a:fillRect/>
          </a:stretch>
        </p:blipFill>
        <p:spPr>
          <a:xfrm>
            <a:off x="6989675" y="157617"/>
            <a:ext cx="2143125" cy="93345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4" r:id="rId2"/>
    <p:sldLayoutId id="2147483688"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Lst>
  <p:hf hdr="0"/>
  <p:txStyles>
    <p:titleStyle>
      <a:lvl1pPr algn="l" rtl="0" eaLnBrk="1" fontAlgn="base" hangingPunct="1">
        <a:spcBef>
          <a:spcPct val="0"/>
        </a:spcBef>
        <a:spcAft>
          <a:spcPct val="0"/>
        </a:spcAft>
        <a:defRPr sz="2600" b="1">
          <a:solidFill>
            <a:schemeClr val="bg1"/>
          </a:solidFill>
          <a:latin typeface="+mj-lt"/>
          <a:ea typeface="+mj-ea"/>
          <a:cs typeface="+mj-cs"/>
        </a:defRPr>
      </a:lvl1pPr>
      <a:lvl2pPr algn="l" rtl="0" eaLnBrk="1" fontAlgn="base" hangingPunct="1">
        <a:spcBef>
          <a:spcPct val="0"/>
        </a:spcBef>
        <a:spcAft>
          <a:spcPct val="0"/>
        </a:spcAft>
        <a:defRPr sz="2600" b="1">
          <a:solidFill>
            <a:schemeClr val="bg1"/>
          </a:solidFill>
          <a:latin typeface="Arial" charset="0"/>
        </a:defRPr>
      </a:lvl2pPr>
      <a:lvl3pPr algn="l" rtl="0" eaLnBrk="1" fontAlgn="base" hangingPunct="1">
        <a:spcBef>
          <a:spcPct val="0"/>
        </a:spcBef>
        <a:spcAft>
          <a:spcPct val="0"/>
        </a:spcAft>
        <a:defRPr sz="2600" b="1">
          <a:solidFill>
            <a:schemeClr val="bg1"/>
          </a:solidFill>
          <a:latin typeface="Arial" charset="0"/>
        </a:defRPr>
      </a:lvl3pPr>
      <a:lvl4pPr algn="l" rtl="0" eaLnBrk="1" fontAlgn="base" hangingPunct="1">
        <a:spcBef>
          <a:spcPct val="0"/>
        </a:spcBef>
        <a:spcAft>
          <a:spcPct val="0"/>
        </a:spcAft>
        <a:defRPr sz="2600" b="1">
          <a:solidFill>
            <a:schemeClr val="bg1"/>
          </a:solidFill>
          <a:latin typeface="Arial" charset="0"/>
        </a:defRPr>
      </a:lvl4pPr>
      <a:lvl5pPr algn="l" rtl="0" eaLnBrk="1" fontAlgn="base" hangingPunct="1">
        <a:spcBef>
          <a:spcPct val="0"/>
        </a:spcBef>
        <a:spcAft>
          <a:spcPct val="0"/>
        </a:spcAft>
        <a:defRPr sz="2600" b="1">
          <a:solidFill>
            <a:schemeClr val="bg1"/>
          </a:solidFill>
          <a:latin typeface="Arial" charset="0"/>
        </a:defRPr>
      </a:lvl5pPr>
      <a:lvl6pPr marL="457200" algn="l" rtl="0" eaLnBrk="1" fontAlgn="base" hangingPunct="1">
        <a:spcBef>
          <a:spcPct val="0"/>
        </a:spcBef>
        <a:spcAft>
          <a:spcPct val="0"/>
        </a:spcAft>
        <a:defRPr sz="2600" b="1">
          <a:solidFill>
            <a:schemeClr val="bg1"/>
          </a:solidFill>
          <a:latin typeface="Arial" charset="0"/>
        </a:defRPr>
      </a:lvl6pPr>
      <a:lvl7pPr marL="914400" algn="l" rtl="0" eaLnBrk="1" fontAlgn="base" hangingPunct="1">
        <a:spcBef>
          <a:spcPct val="0"/>
        </a:spcBef>
        <a:spcAft>
          <a:spcPct val="0"/>
        </a:spcAft>
        <a:defRPr sz="2600" b="1">
          <a:solidFill>
            <a:schemeClr val="bg1"/>
          </a:solidFill>
          <a:latin typeface="Arial" charset="0"/>
        </a:defRPr>
      </a:lvl7pPr>
      <a:lvl8pPr marL="1371600" algn="l" rtl="0" eaLnBrk="1" fontAlgn="base" hangingPunct="1">
        <a:spcBef>
          <a:spcPct val="0"/>
        </a:spcBef>
        <a:spcAft>
          <a:spcPct val="0"/>
        </a:spcAft>
        <a:defRPr sz="2600" b="1">
          <a:solidFill>
            <a:schemeClr val="bg1"/>
          </a:solidFill>
          <a:latin typeface="Arial" charset="0"/>
        </a:defRPr>
      </a:lvl8pPr>
      <a:lvl9pPr marL="1828800" algn="l" rtl="0" eaLnBrk="1" fontAlgn="base" hangingPunct="1">
        <a:spcBef>
          <a:spcPct val="0"/>
        </a:spcBef>
        <a:spcAft>
          <a:spcPct val="0"/>
        </a:spcAft>
        <a:defRPr sz="2600" b="1">
          <a:solidFill>
            <a:schemeClr val="bg1"/>
          </a:solidFill>
          <a:latin typeface="Arial" charset="0"/>
        </a:defRPr>
      </a:lvl9pPr>
    </p:titleStyle>
    <p:bodyStyle>
      <a:lvl1pPr marL="342900" indent="-342900" algn="l" rtl="0" eaLnBrk="1" fontAlgn="base" hangingPunct="1">
        <a:spcBef>
          <a:spcPts val="400"/>
        </a:spcBef>
        <a:spcAft>
          <a:spcPct val="0"/>
        </a:spcAft>
        <a:buFont typeface="Wingdings" pitchFamily="2" charset="2"/>
        <a:defRPr>
          <a:solidFill>
            <a:schemeClr val="tx1"/>
          </a:solidFill>
          <a:latin typeface="+mn-lt"/>
          <a:ea typeface="+mn-ea"/>
          <a:cs typeface="+mn-cs"/>
        </a:defRPr>
      </a:lvl1pPr>
      <a:lvl2pPr marL="179388" indent="-179388" algn="l" rtl="0" eaLnBrk="1" fontAlgn="base" hangingPunct="1">
        <a:spcBef>
          <a:spcPts val="400"/>
        </a:spcBef>
        <a:spcAft>
          <a:spcPct val="0"/>
        </a:spcAft>
        <a:buClr>
          <a:schemeClr val="tx1"/>
        </a:buClr>
        <a:buFont typeface="Wingdings" pitchFamily="2" charset="2"/>
        <a:buChar char="§"/>
        <a:defRPr>
          <a:solidFill>
            <a:schemeClr val="tx1"/>
          </a:solidFill>
          <a:latin typeface="+mn-lt"/>
        </a:defRPr>
      </a:lvl2pPr>
      <a:lvl3pPr marL="358775" indent="-179388" algn="l" rtl="0" eaLnBrk="1" fontAlgn="base" hangingPunct="1">
        <a:spcBef>
          <a:spcPts val="400"/>
        </a:spcBef>
        <a:spcAft>
          <a:spcPct val="0"/>
        </a:spcAft>
        <a:buClr>
          <a:schemeClr val="tx1"/>
        </a:buClr>
        <a:buFont typeface="Wingdings" pitchFamily="2" charset="2"/>
        <a:buChar char="§"/>
        <a:defRPr>
          <a:solidFill>
            <a:schemeClr val="tx1"/>
          </a:solidFill>
          <a:latin typeface="+mn-lt"/>
        </a:defRPr>
      </a:lvl3pPr>
      <a:lvl4pPr marL="539750" indent="-179388" algn="l" rtl="0" eaLnBrk="1" fontAlgn="base" hangingPunct="1">
        <a:spcBef>
          <a:spcPts val="400"/>
        </a:spcBef>
        <a:spcAft>
          <a:spcPct val="0"/>
        </a:spcAft>
        <a:buClr>
          <a:schemeClr val="tx1"/>
        </a:buClr>
        <a:buFont typeface="Wingdings" pitchFamily="2" charset="2"/>
        <a:buChar char="§"/>
        <a:defRPr>
          <a:solidFill>
            <a:schemeClr val="tx1"/>
          </a:solidFill>
          <a:latin typeface="+mn-lt"/>
        </a:defRPr>
      </a:lvl4pPr>
      <a:lvl5pPr marL="719138" indent="-179388" algn="l" rtl="0" eaLnBrk="1" fontAlgn="base" hangingPunct="1">
        <a:spcBef>
          <a:spcPts val="400"/>
        </a:spcBef>
        <a:spcAft>
          <a:spcPct val="0"/>
        </a:spcAft>
        <a:buClr>
          <a:schemeClr val="tx1"/>
        </a:buClr>
        <a:buFont typeface="Wingdings" pitchFamily="2" charset="2"/>
        <a:buChar char="§"/>
        <a:defRPr>
          <a:solidFill>
            <a:schemeClr val="tx1"/>
          </a:solidFill>
          <a:latin typeface="+mn-lt"/>
        </a:defRPr>
      </a:lvl5pPr>
      <a:lvl6pPr marL="720000" indent="-180000" algn="l" rtl="0" eaLnBrk="1" fontAlgn="base" hangingPunct="1">
        <a:spcBef>
          <a:spcPts val="400"/>
        </a:spcBef>
        <a:spcAft>
          <a:spcPct val="0"/>
        </a:spcAft>
        <a:buFont typeface="Wingdings" pitchFamily="16" charset="2"/>
        <a:buChar char="§"/>
        <a:defRPr>
          <a:solidFill>
            <a:schemeClr val="tx1"/>
          </a:solidFill>
          <a:latin typeface="+mn-lt"/>
        </a:defRPr>
      </a:lvl6pPr>
      <a:lvl7pPr marL="720000" indent="-180000" algn="l" rtl="0" eaLnBrk="1" fontAlgn="base" hangingPunct="1">
        <a:spcBef>
          <a:spcPts val="400"/>
        </a:spcBef>
        <a:spcAft>
          <a:spcPct val="0"/>
        </a:spcAft>
        <a:buFont typeface="Wingdings" pitchFamily="16" charset="2"/>
        <a:buChar char="§"/>
        <a:defRPr>
          <a:solidFill>
            <a:schemeClr val="tx1"/>
          </a:solidFill>
          <a:latin typeface="+mn-lt"/>
        </a:defRPr>
      </a:lvl7pPr>
      <a:lvl8pPr marL="720000" indent="-180000" algn="l" rtl="0" eaLnBrk="1" fontAlgn="base" hangingPunct="1">
        <a:spcBef>
          <a:spcPts val="400"/>
        </a:spcBef>
        <a:spcAft>
          <a:spcPct val="0"/>
        </a:spcAft>
        <a:buFont typeface="Wingdings" pitchFamily="16" charset="2"/>
        <a:buChar char="§"/>
        <a:defRPr>
          <a:solidFill>
            <a:schemeClr val="tx1"/>
          </a:solidFill>
          <a:latin typeface="+mn-lt"/>
        </a:defRPr>
      </a:lvl8pPr>
      <a:lvl9pPr marL="720000" indent="-180000" algn="l" rtl="0" eaLnBrk="1" fontAlgn="base" hangingPunct="1">
        <a:spcBef>
          <a:spcPts val="400"/>
        </a:spcBef>
        <a:spcAft>
          <a:spcPct val="0"/>
        </a:spcAft>
        <a:buFont typeface="Wingdings" pitchFamily="16"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endParaRPr lang="de-DE"/>
          </a:p>
        </p:txBody>
      </p:sp>
      <p:sp>
        <p:nvSpPr>
          <p:cNvPr id="3" name="Textplatzhalt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a:p>
        </p:txBody>
      </p:sp>
      <p:sp>
        <p:nvSpPr>
          <p:cNvPr id="4" name="Datumsplatzhalt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60C52-8030-4F1A-A36D-B055B3A47121}" type="datetimeFigureOut">
              <a:rPr lang="de-DE" smtClean="0"/>
              <a:t>16.11.2016</a:t>
            </a:fld>
            <a:endParaRPr lang="de-DE"/>
          </a:p>
        </p:txBody>
      </p:sp>
      <p:sp>
        <p:nvSpPr>
          <p:cNvPr id="5" name="Fußzeilenplatzhalt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87EB8-2B23-470A-804C-EDE2F671DB44}" type="slidenum">
              <a:rPr lang="de-DE" smtClean="0"/>
              <a:t>‹Nr.›</a:t>
            </a:fld>
            <a:endParaRPr lang="de-DE"/>
          </a:p>
        </p:txBody>
      </p:sp>
    </p:spTree>
    <p:extLst>
      <p:ext uri="{BB962C8B-B14F-4D97-AF65-F5344CB8AC3E}">
        <p14:creationId xmlns:p14="http://schemas.microsoft.com/office/powerpoint/2010/main" val="256024559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hyperlink" Target="http://www.michaelmaxwolf.de/antike/griechenland/griechische_philosophie.html#aristoteles" TargetMode="External"/><Relationship Id="rId3" Type="http://schemas.openxmlformats.org/officeDocument/2006/relationships/hyperlink" Target="http://www.whoswho.de/bio/aristoteles.html" TargetMode="External"/><Relationship Id="rId7" Type="http://schemas.openxmlformats.org/officeDocument/2006/relationships/hyperlink" Target="https://giordanobruno.wordpress.com/darstellung-der-naturphilosophie-des-aristoteles/"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www.uni-protokolle.de/Lexikon/Organon_(Philosophie).html" TargetMode="External"/><Relationship Id="rId11" Type="http://schemas.openxmlformats.org/officeDocument/2006/relationships/hyperlink" Target="http://www.zeno.org/Philosophie/M/Aristoteles/Organon/Kategorien+oder+Lehre+von+den+Grundbegriffen/2.Kapitel" TargetMode="External"/><Relationship Id="rId5" Type="http://schemas.openxmlformats.org/officeDocument/2006/relationships/hyperlink" Target="https://de.wikipedia.org/wiki/Aristoteles" TargetMode="External"/><Relationship Id="rId10" Type="http://schemas.openxmlformats.org/officeDocument/2006/relationships/hyperlink" Target="https://www.uni-due.de/einladung/index.php?option=com_content&amp;view=article&amp;id=160:4-2-1-poetik&amp;catid=39:kapitel-4&amp;Itemid=53" TargetMode="External"/><Relationship Id="rId4" Type="http://schemas.openxmlformats.org/officeDocument/2006/relationships/hyperlink" Target="http://www.anderegg-web.ch/phil/aristoteles-leben.htm" TargetMode="External"/><Relationship Id="rId9" Type="http://schemas.openxmlformats.org/officeDocument/2006/relationships/hyperlink" Target="http://www.spektrum.de/lexikon/psychologie/aristoteles/136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el 2"/>
          <p:cNvSpPr>
            <a:spLocks noGrp="1"/>
          </p:cNvSpPr>
          <p:nvPr>
            <p:ph type="title"/>
          </p:nvPr>
        </p:nvSpPr>
        <p:spPr>
          <a:xfrm>
            <a:off x="1404144" y="189136"/>
            <a:ext cx="6335713" cy="863600"/>
          </a:xfrm>
        </p:spPr>
        <p:txBody>
          <a:bodyPr/>
          <a:lstStyle/>
          <a:p>
            <a:pPr algn="ctr"/>
            <a:r>
              <a:rPr lang="de-DE" dirty="0"/>
              <a:t>Startseite</a:t>
            </a:r>
          </a:p>
        </p:txBody>
      </p:sp>
      <p:sp>
        <p:nvSpPr>
          <p:cNvPr id="18434" name="Textplatzhalter 1"/>
          <p:cNvSpPr>
            <a:spLocks noGrp="1"/>
          </p:cNvSpPr>
          <p:nvPr>
            <p:ph type="body" sz="quarter" idx="10"/>
          </p:nvPr>
        </p:nvSpPr>
        <p:spPr>
          <a:xfrm>
            <a:off x="539750" y="1773238"/>
            <a:ext cx="6912570" cy="3095922"/>
          </a:xfrm>
        </p:spPr>
        <p:txBody>
          <a:bodyPr>
            <a:normAutofit/>
          </a:bodyPr>
          <a:lstStyle/>
          <a:p>
            <a:pPr marL="0" indent="0" eaLnBrk="1" hangingPunct="1"/>
            <a:r>
              <a:rPr lang="de-DE" dirty="0"/>
              <a:t>Referenten:</a:t>
            </a:r>
          </a:p>
          <a:p>
            <a:pPr marL="0" indent="0" eaLnBrk="1" hangingPunct="1"/>
            <a:r>
              <a:rPr lang="de-DE" dirty="0"/>
              <a:t>Alexander Marquard und Andreas Gürster</a:t>
            </a:r>
          </a:p>
          <a:p>
            <a:endParaRPr lang="de-DE" dirty="0"/>
          </a:p>
          <a:p>
            <a:r>
              <a:rPr lang="de-DE" dirty="0"/>
              <a:t>Fach: </a:t>
            </a:r>
          </a:p>
          <a:p>
            <a:r>
              <a:rPr lang="de-DE" dirty="0"/>
              <a:t>Ethik</a:t>
            </a:r>
          </a:p>
          <a:p>
            <a:endParaRPr lang="de-DE" dirty="0"/>
          </a:p>
          <a:p>
            <a:r>
              <a:rPr lang="de-DE" dirty="0"/>
              <a:t>Fachlehrer:</a:t>
            </a:r>
          </a:p>
          <a:p>
            <a:r>
              <a:rPr lang="de-DE" dirty="0"/>
              <a:t>Frau Keller</a:t>
            </a:r>
          </a:p>
          <a:p>
            <a:endParaRPr lang="de-DE"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Psychologie</a:t>
            </a:r>
            <a:br>
              <a:rPr lang="de-DE" dirty="0"/>
            </a:br>
            <a:r>
              <a:rPr lang="de-DE" sz="1800" b="0" dirty="0">
                <a:solidFill>
                  <a:schemeClr val="tx1"/>
                </a:solidFill>
              </a:rPr>
              <a:t>Aristoteles</a:t>
            </a:r>
          </a:p>
        </p:txBody>
      </p:sp>
      <p:sp>
        <p:nvSpPr>
          <p:cNvPr id="2" name="Textfeld 1"/>
          <p:cNvSpPr txBox="1"/>
          <p:nvPr/>
        </p:nvSpPr>
        <p:spPr bwMode="gray">
          <a:xfrm>
            <a:off x="317984" y="1610508"/>
            <a:ext cx="8442938" cy="4905545"/>
          </a:xfrm>
          <a:prstGeom prst="rect">
            <a:avLst/>
          </a:prstGeom>
          <a:noFill/>
        </p:spPr>
        <p:txBody>
          <a:bodyPr vert="horz" wrap="square" lIns="0" tIns="0" rIns="0" bIns="0" rtlCol="0" anchor="t" anchorCtr="0">
            <a:noAutofit/>
          </a:bodyPr>
          <a:lstStyle/>
          <a:p>
            <a:pPr marL="285750" indent="-285750">
              <a:spcBef>
                <a:spcPts val="400"/>
              </a:spcBef>
              <a:buClr>
                <a:srgbClr val="A2BEED"/>
              </a:buClr>
              <a:buSzPct val="150000"/>
              <a:buFont typeface="Arial" panose="020B0604020202020204" pitchFamily="34" charset="0"/>
              <a:buChar char="•"/>
            </a:pPr>
            <a:r>
              <a:rPr lang="de-DE" dirty="0"/>
              <a:t>Begründer der empirischen Psychologie und eines 	gemäßigten Dualismus</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Leben ist schon eine Funktion der Seele, die also zugleich die Lebenskraft ist.</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Seele ist weder ein Körper noch eine immaterielle Substanz als besonderes Einzelwesen </a:t>
            </a:r>
            <a:br>
              <a:rPr lang="de-DE" dirty="0"/>
            </a:br>
            <a:r>
              <a:rPr lang="de-DE" dirty="0"/>
              <a:t>→ sondern die „Form“ des organischen Leibes</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Jedes Leben hat eine Seele</a:t>
            </a:r>
            <a:br>
              <a:rPr lang="de-DE" dirty="0"/>
            </a:br>
            <a:r>
              <a:rPr lang="de-DE" dirty="0"/>
              <a:t>→ drückt sich durch psychische Betätigungen aus</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Position des </a:t>
            </a:r>
            <a:r>
              <a:rPr lang="de-DE" dirty="0" err="1"/>
              <a:t>Hymlomorphismus</a:t>
            </a:r>
            <a:r>
              <a:rPr lang="de-DE" dirty="0"/>
              <a:t>:</a:t>
            </a:r>
            <a:br>
              <a:rPr lang="de-DE" dirty="0"/>
            </a:br>
            <a:r>
              <a:rPr lang="de-DE" dirty="0"/>
              <a:t>→ Material und Form eines Gegenstandes untrennbar miteinander verbunden → ohne materielle Basis keine Form möglich</a:t>
            </a:r>
            <a:endParaRPr lang="de-DE" dirty="0">
              <a:latin typeface="Arial"/>
            </a:endParaRPr>
          </a:p>
        </p:txBody>
      </p:sp>
    </p:spTree>
    <p:extLst>
      <p:ext uri="{BB962C8B-B14F-4D97-AF65-F5344CB8AC3E}">
        <p14:creationId xmlns:p14="http://schemas.microsoft.com/office/powerpoint/2010/main" val="15957012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Poetik</a:t>
            </a:r>
            <a:br>
              <a:rPr lang="de-DE" dirty="0"/>
            </a:br>
            <a:r>
              <a:rPr lang="de-DE" sz="1800" b="0" dirty="0">
                <a:solidFill>
                  <a:schemeClr val="tx1"/>
                </a:solidFill>
              </a:rPr>
              <a:t>Aristoteles</a:t>
            </a:r>
          </a:p>
        </p:txBody>
      </p:sp>
      <p:sp>
        <p:nvSpPr>
          <p:cNvPr id="2" name="Textfeld 1"/>
          <p:cNvSpPr txBox="1"/>
          <p:nvPr/>
        </p:nvSpPr>
        <p:spPr bwMode="gray">
          <a:xfrm>
            <a:off x="332284" y="1613559"/>
            <a:ext cx="8442938" cy="4905545"/>
          </a:xfrm>
          <a:prstGeom prst="rect">
            <a:avLst/>
          </a:prstGeom>
          <a:noFill/>
        </p:spPr>
        <p:txBody>
          <a:bodyPr vert="horz" wrap="square" lIns="0" tIns="0" rIns="0" bIns="0" rtlCol="0" anchor="t" anchorCtr="0">
            <a:noAutofit/>
          </a:bodyPr>
          <a:lstStyle/>
          <a:p>
            <a:pPr>
              <a:spcBef>
                <a:spcPts val="400"/>
              </a:spcBef>
            </a:pPr>
            <a:r>
              <a:rPr lang="de-DE" dirty="0"/>
              <a:t>Aristoteles gliedert die Wissenschaft in:</a:t>
            </a:r>
          </a:p>
          <a:p>
            <a:pPr marL="742950" lvl="1" indent="-285750">
              <a:spcBef>
                <a:spcPts val="400"/>
              </a:spcBef>
              <a:buClr>
                <a:srgbClr val="A2BEED"/>
              </a:buClr>
              <a:buSzPct val="150000"/>
              <a:buFont typeface="Arial" panose="020B0604020202020204" pitchFamily="34" charset="0"/>
              <a:buChar char="•"/>
            </a:pPr>
            <a:r>
              <a:rPr lang="de-DE" dirty="0"/>
              <a:t>Die theoretische</a:t>
            </a:r>
          </a:p>
          <a:p>
            <a:pPr marL="742950" lvl="1" indent="-285750">
              <a:spcBef>
                <a:spcPts val="400"/>
              </a:spcBef>
              <a:buClr>
                <a:srgbClr val="A2BEED"/>
              </a:buClr>
              <a:buSzPct val="150000"/>
              <a:buFont typeface="Arial" panose="020B0604020202020204" pitchFamily="34" charset="0"/>
              <a:buChar char="•"/>
            </a:pPr>
            <a:r>
              <a:rPr lang="de-DE" dirty="0"/>
              <a:t>Die praktische </a:t>
            </a:r>
          </a:p>
          <a:p>
            <a:pPr marL="742950" lvl="1" indent="-285750">
              <a:spcBef>
                <a:spcPts val="400"/>
              </a:spcBef>
              <a:buClr>
                <a:srgbClr val="A2BEED"/>
              </a:buClr>
              <a:buSzPct val="150000"/>
              <a:buFont typeface="Arial" panose="020B0604020202020204" pitchFamily="34" charset="0"/>
              <a:buChar char="•"/>
            </a:pPr>
            <a:r>
              <a:rPr lang="de-DE" dirty="0"/>
              <a:t>Die poetische</a:t>
            </a:r>
          </a:p>
          <a:p>
            <a:pPr marL="742950" lvl="1"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Seine Poetik befasst sich dabei mit den nachahmenden, bzw. den darstellenden Charakteren</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Aristoteles Hauptaugenmerk liegt auf der Dichtung</a:t>
            </a:r>
            <a:endParaRPr lang="de-DE" dirty="0">
              <a:latin typeface="Arial"/>
            </a:endParaRPr>
          </a:p>
        </p:txBody>
      </p:sp>
    </p:spTree>
    <p:extLst>
      <p:ext uri="{BB962C8B-B14F-4D97-AF65-F5344CB8AC3E}">
        <p14:creationId xmlns:p14="http://schemas.microsoft.com/office/powerpoint/2010/main" val="27045776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Große Ethik</a:t>
            </a:r>
            <a:br>
              <a:rPr lang="de-DE" dirty="0"/>
            </a:br>
            <a:r>
              <a:rPr lang="de-DE" sz="1800" b="0" dirty="0">
                <a:solidFill>
                  <a:schemeClr val="tx1"/>
                </a:solidFill>
              </a:rPr>
              <a:t>Aristoteles</a:t>
            </a:r>
          </a:p>
        </p:txBody>
      </p:sp>
      <p:sp>
        <p:nvSpPr>
          <p:cNvPr id="2" name="Textfeld 1"/>
          <p:cNvSpPr txBox="1"/>
          <p:nvPr/>
        </p:nvSpPr>
        <p:spPr bwMode="gray">
          <a:xfrm>
            <a:off x="332284" y="1613559"/>
            <a:ext cx="8442938" cy="4905545"/>
          </a:xfrm>
          <a:prstGeom prst="rect">
            <a:avLst/>
          </a:prstGeom>
          <a:noFill/>
        </p:spPr>
        <p:txBody>
          <a:bodyPr vert="horz" wrap="square" lIns="0" tIns="0" rIns="0" bIns="0" rtlCol="0" anchor="t" anchorCtr="0">
            <a:noAutofit/>
          </a:bodyPr>
          <a:lstStyle/>
          <a:p>
            <a:pPr>
              <a:spcBef>
                <a:spcPts val="400"/>
              </a:spcBef>
            </a:pPr>
            <a:r>
              <a:rPr lang="de-DE" dirty="0"/>
              <a:t>drei Abhandlungen bezüglich seiner Ethik veröffentlicht:</a:t>
            </a:r>
          </a:p>
          <a:p>
            <a:pPr marL="742950" lvl="1" indent="-285750">
              <a:spcBef>
                <a:spcPts val="400"/>
              </a:spcBef>
              <a:buClr>
                <a:srgbClr val="A2BEED"/>
              </a:buClr>
              <a:buSzPct val="150000"/>
              <a:buFont typeface="Arial" panose="020B0604020202020204" pitchFamily="34" charset="0"/>
              <a:buChar char="•"/>
            </a:pPr>
            <a:r>
              <a:rPr lang="de-DE" dirty="0">
                <a:latin typeface="Arial"/>
              </a:rPr>
              <a:t>Nikomachische</a:t>
            </a:r>
          </a:p>
          <a:p>
            <a:pPr marL="742950" lvl="1" indent="-285750">
              <a:spcBef>
                <a:spcPts val="400"/>
              </a:spcBef>
              <a:buClr>
                <a:srgbClr val="A2BEED"/>
              </a:buClr>
              <a:buSzPct val="150000"/>
              <a:buFont typeface="Arial" panose="020B0604020202020204" pitchFamily="34" charset="0"/>
              <a:buChar char="•"/>
            </a:pPr>
            <a:r>
              <a:rPr lang="de-DE" dirty="0" err="1">
                <a:latin typeface="Arial"/>
              </a:rPr>
              <a:t>Eudemische</a:t>
            </a:r>
            <a:endParaRPr lang="de-DE" dirty="0">
              <a:latin typeface="Arial"/>
            </a:endParaRPr>
          </a:p>
          <a:p>
            <a:pPr marL="742950" lvl="1" indent="-285750">
              <a:spcBef>
                <a:spcPts val="400"/>
              </a:spcBef>
              <a:buClr>
                <a:srgbClr val="A2BEED"/>
              </a:buClr>
              <a:buSzPct val="150000"/>
              <a:buFont typeface="Arial" panose="020B0604020202020204" pitchFamily="34" charset="0"/>
              <a:buChar char="•"/>
            </a:pPr>
            <a:r>
              <a:rPr lang="de-DE" dirty="0">
                <a:latin typeface="Arial"/>
              </a:rPr>
              <a:t>Große Ethik</a:t>
            </a:r>
          </a:p>
          <a:p>
            <a:pPr marL="742950" lvl="1" indent="-285750">
              <a:spcBef>
                <a:spcPts val="400"/>
              </a:spcBef>
              <a:buClr>
                <a:srgbClr val="A2BEED"/>
              </a:buClr>
              <a:buSzPct val="150000"/>
              <a:buFont typeface="Arial" panose="020B0604020202020204" pitchFamily="34" charset="0"/>
              <a:buChar char="•"/>
            </a:pPr>
            <a:endParaRPr lang="de-DE" dirty="0">
              <a:latin typeface="Arial"/>
            </a:endParaRPr>
          </a:p>
          <a:p>
            <a:pPr lvl="1">
              <a:spcBef>
                <a:spcPts val="400"/>
              </a:spcBef>
              <a:buClr>
                <a:srgbClr val="A2BEED"/>
              </a:buClr>
              <a:buSzPct val="150000"/>
            </a:pPr>
            <a:endParaRPr lang="de-DE" dirty="0">
              <a:latin typeface="Arial"/>
            </a:endParaRPr>
          </a:p>
          <a:p>
            <a:pPr marL="285750" indent="-285750">
              <a:spcBef>
                <a:spcPts val="400"/>
              </a:spcBef>
              <a:buClr>
                <a:srgbClr val="A2BEED"/>
              </a:buClr>
              <a:buSzPct val="150000"/>
              <a:buFont typeface="Arial" panose="020B0604020202020204" pitchFamily="34" charset="0"/>
              <a:buChar char="•"/>
            </a:pPr>
            <a:r>
              <a:rPr lang="de-DE" dirty="0"/>
              <a:t>Magna </a:t>
            </a:r>
            <a:r>
              <a:rPr lang="de-DE" dirty="0" err="1"/>
              <a:t>Moralia</a:t>
            </a:r>
            <a:r>
              <a:rPr lang="de-DE" dirty="0"/>
              <a:t> thematisiert die Tugend- und Güterlehre</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Zusammenschrift der beiden großen Abhandlungen </a:t>
            </a:r>
            <a:endParaRPr lang="de-DE" dirty="0">
              <a:latin typeface="Arial"/>
            </a:endParaRPr>
          </a:p>
        </p:txBody>
      </p:sp>
    </p:spTree>
    <p:extLst>
      <p:ext uri="{BB962C8B-B14F-4D97-AF65-F5344CB8AC3E}">
        <p14:creationId xmlns:p14="http://schemas.microsoft.com/office/powerpoint/2010/main" val="19223440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Nikomachische und </a:t>
            </a:r>
            <a:r>
              <a:rPr lang="de-DE" dirty="0" err="1"/>
              <a:t>Eudemische</a:t>
            </a:r>
            <a:r>
              <a:rPr lang="de-DE" dirty="0"/>
              <a:t> Ethik</a:t>
            </a:r>
            <a:br>
              <a:rPr lang="de-DE" dirty="0"/>
            </a:br>
            <a:r>
              <a:rPr lang="de-DE" sz="1800" b="0" dirty="0">
                <a:solidFill>
                  <a:schemeClr val="tx1"/>
                </a:solidFill>
              </a:rPr>
              <a:t>Aristoteles</a:t>
            </a:r>
          </a:p>
        </p:txBody>
      </p:sp>
      <p:sp>
        <p:nvSpPr>
          <p:cNvPr id="2" name="Textfeld 1"/>
          <p:cNvSpPr txBox="1"/>
          <p:nvPr/>
        </p:nvSpPr>
        <p:spPr bwMode="gray">
          <a:xfrm>
            <a:off x="332284" y="1613559"/>
            <a:ext cx="8442938" cy="4905545"/>
          </a:xfrm>
          <a:prstGeom prst="rect">
            <a:avLst/>
          </a:prstGeom>
          <a:noFill/>
        </p:spPr>
        <p:txBody>
          <a:bodyPr vert="horz" wrap="square" lIns="0" tIns="0" rIns="0" bIns="0" rtlCol="0" anchor="t" anchorCtr="0">
            <a:noAutofit/>
          </a:bodyPr>
          <a:lstStyle/>
          <a:p>
            <a:pPr marL="285750" indent="-285750">
              <a:buClr>
                <a:srgbClr val="A2BEED"/>
              </a:buClr>
              <a:buSzPct val="150000"/>
              <a:buFont typeface="Arial" panose="020B0604020202020204" pitchFamily="34" charset="0"/>
              <a:buChar char="•"/>
            </a:pPr>
            <a:r>
              <a:rPr lang="de-DE" b="1" dirty="0"/>
              <a:t>Nikomachische Ethik </a:t>
            </a:r>
            <a:r>
              <a:rPr lang="de-DE" dirty="0"/>
              <a:t>als bedeutendste der drei ethischen Schriften</a:t>
            </a:r>
          </a:p>
          <a:p>
            <a:pPr marL="285750" indent="-285750">
              <a:buClr>
                <a:srgbClr val="A2BEED"/>
              </a:buClr>
              <a:buSzPct val="150000"/>
              <a:buFont typeface="Arial" panose="020B0604020202020204" pitchFamily="34" charset="0"/>
              <a:buChar char="•"/>
            </a:pPr>
            <a:endParaRPr lang="de-DE" dirty="0"/>
          </a:p>
          <a:p>
            <a:pPr marL="742950" lvl="1" indent="-285750">
              <a:buClr>
                <a:srgbClr val="A2BEED"/>
              </a:buClr>
              <a:buSzPct val="150000"/>
              <a:buFont typeface="Arial" panose="020B0604020202020204" pitchFamily="34" charset="0"/>
              <a:buChar char="•"/>
            </a:pPr>
            <a:r>
              <a:rPr lang="de-DE" dirty="0"/>
              <a:t>Namensgebung unbekannt</a:t>
            </a:r>
          </a:p>
          <a:p>
            <a:pPr marL="742950" lvl="1" indent="-285750">
              <a:buClr>
                <a:srgbClr val="A2BEED"/>
              </a:buClr>
              <a:buSzPct val="150000"/>
              <a:buFont typeface="Arial" panose="020B0604020202020204" pitchFamily="34" charset="0"/>
              <a:buChar char="•"/>
            </a:pPr>
            <a:endParaRPr lang="de-DE" dirty="0"/>
          </a:p>
          <a:p>
            <a:pPr marL="742950" lvl="1" indent="-285750">
              <a:buClr>
                <a:srgbClr val="A2BEED"/>
              </a:buClr>
              <a:buSzPct val="150000"/>
              <a:buFont typeface="Arial" panose="020B0604020202020204" pitchFamily="34" charset="0"/>
              <a:buChar char="•"/>
            </a:pPr>
            <a:r>
              <a:rPr lang="de-DE" dirty="0"/>
              <a:t>Stellt Leitfaden da, um ein glückliches Leben zu führen</a:t>
            </a:r>
          </a:p>
          <a:p>
            <a:pPr marL="742950" lvl="1" indent="-285750">
              <a:buClr>
                <a:srgbClr val="A2BEED"/>
              </a:buClr>
              <a:buSzPct val="150000"/>
              <a:buFont typeface="Arial" panose="020B0604020202020204" pitchFamily="34" charset="0"/>
              <a:buChar char="•"/>
            </a:pPr>
            <a:endParaRPr lang="de-DE" dirty="0"/>
          </a:p>
          <a:p>
            <a:pPr marL="742950" lvl="1" indent="-285750">
              <a:buClr>
                <a:srgbClr val="A2BEED"/>
              </a:buClr>
              <a:buSzPct val="150000"/>
              <a:buFont typeface="Arial" panose="020B0604020202020204" pitchFamily="34" charset="0"/>
              <a:buChar char="•"/>
            </a:pPr>
            <a:r>
              <a:rPr lang="de-DE" dirty="0"/>
              <a:t>Bestehend aus 10 Büchern</a:t>
            </a:r>
          </a:p>
          <a:p>
            <a:pPr marL="285750" indent="-285750">
              <a:buClr>
                <a:srgbClr val="A2BEED"/>
              </a:buClr>
              <a:buSzPct val="150000"/>
              <a:buFont typeface="Arial" panose="020B0604020202020204" pitchFamily="34" charset="0"/>
              <a:buChar char="•"/>
            </a:pPr>
            <a:endParaRPr lang="de-DE" dirty="0"/>
          </a:p>
          <a:p>
            <a:pPr marL="285750" indent="-285750">
              <a:buClr>
                <a:srgbClr val="A2BEED"/>
              </a:buClr>
              <a:buSzPct val="150000"/>
              <a:buFont typeface="Arial" panose="020B0604020202020204" pitchFamily="34" charset="0"/>
              <a:buChar char="•"/>
            </a:pPr>
            <a:r>
              <a:rPr lang="de-DE" b="1" dirty="0" err="1"/>
              <a:t>Eudemische</a:t>
            </a:r>
            <a:r>
              <a:rPr lang="de-DE" b="1" dirty="0"/>
              <a:t> Ethik </a:t>
            </a:r>
            <a:r>
              <a:rPr lang="de-DE" dirty="0"/>
              <a:t>besteht aus 8 Büchern</a:t>
            </a:r>
          </a:p>
          <a:p>
            <a:pPr marL="285750" indent="-285750">
              <a:buClr>
                <a:srgbClr val="A2BEED"/>
              </a:buClr>
              <a:buSzPct val="150000"/>
              <a:buFont typeface="Arial" panose="020B0604020202020204" pitchFamily="34" charset="0"/>
              <a:buChar char="•"/>
            </a:pPr>
            <a:endParaRPr lang="de-DE" dirty="0"/>
          </a:p>
          <a:p>
            <a:pPr marL="742950" lvl="1" indent="-285750">
              <a:buClr>
                <a:srgbClr val="A2BEED"/>
              </a:buClr>
              <a:buSzPct val="150000"/>
              <a:buFont typeface="Arial" panose="020B0604020202020204" pitchFamily="34" charset="0"/>
              <a:buChar char="•"/>
            </a:pPr>
            <a:r>
              <a:rPr lang="de-DE" dirty="0"/>
              <a:t>Echtheit bis zum 19. Jahrhundert umstritten</a:t>
            </a:r>
            <a:br>
              <a:rPr lang="de-DE" dirty="0"/>
            </a:br>
            <a:r>
              <a:rPr lang="de-DE" dirty="0"/>
              <a:t>→Werner Jaeger</a:t>
            </a:r>
          </a:p>
          <a:p>
            <a:pPr marL="285750" indent="-285750">
              <a:buClr>
                <a:srgbClr val="A2BEED"/>
              </a:buClr>
              <a:buSzPct val="150000"/>
              <a:buFont typeface="Arial" panose="020B0604020202020204" pitchFamily="34" charset="0"/>
              <a:buChar char="•"/>
            </a:pPr>
            <a:endParaRPr lang="de-DE" dirty="0"/>
          </a:p>
          <a:p>
            <a:pPr marL="742950" lvl="1" indent="-285750">
              <a:buClr>
                <a:srgbClr val="A2BEED"/>
              </a:buClr>
              <a:buSzPct val="150000"/>
              <a:buFont typeface="Arial" panose="020B0604020202020204" pitchFamily="34" charset="0"/>
              <a:buChar char="•"/>
            </a:pPr>
            <a:r>
              <a:rPr lang="de-DE" dirty="0" err="1"/>
              <a:t>Eudemos</a:t>
            </a:r>
            <a:r>
              <a:rPr lang="de-DE" dirty="0"/>
              <a:t> von Rhodos als Namensgeber des Werkes.</a:t>
            </a:r>
          </a:p>
          <a:p>
            <a:pPr marL="285750" indent="-285750">
              <a:spcBef>
                <a:spcPts val="400"/>
              </a:spcBef>
              <a:spcAft>
                <a:spcPct val="0"/>
              </a:spcAft>
              <a:buClr>
                <a:srgbClr val="A2BEED"/>
              </a:buClr>
              <a:buSzPct val="150000"/>
              <a:buFont typeface="Arial" panose="020B0604020202020204" pitchFamily="34" charset="0"/>
              <a:buChar char="•"/>
            </a:pPr>
            <a:endParaRPr lang="de-DE" dirty="0">
              <a:latin typeface="Arial"/>
            </a:endParaRPr>
          </a:p>
        </p:txBody>
      </p:sp>
    </p:spTree>
    <p:extLst>
      <p:ext uri="{BB962C8B-B14F-4D97-AF65-F5344CB8AC3E}">
        <p14:creationId xmlns:p14="http://schemas.microsoft.com/office/powerpoint/2010/main" val="11615241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Nachwirken</a:t>
            </a:r>
            <a:br>
              <a:rPr lang="de-DE" dirty="0"/>
            </a:br>
            <a:r>
              <a:rPr lang="de-DE" sz="1800" b="0" dirty="0">
                <a:solidFill>
                  <a:schemeClr val="tx1"/>
                </a:solidFill>
              </a:rPr>
              <a:t>Aristoteles</a:t>
            </a:r>
          </a:p>
        </p:txBody>
      </p:sp>
      <p:sp>
        <p:nvSpPr>
          <p:cNvPr id="2" name="Textfeld 1"/>
          <p:cNvSpPr txBox="1"/>
          <p:nvPr/>
        </p:nvSpPr>
        <p:spPr bwMode="gray">
          <a:xfrm>
            <a:off x="332284" y="1505125"/>
            <a:ext cx="8442938" cy="4905545"/>
          </a:xfrm>
          <a:prstGeom prst="rect">
            <a:avLst/>
          </a:prstGeom>
          <a:noFill/>
        </p:spPr>
        <p:txBody>
          <a:bodyPr vert="horz" wrap="square" lIns="0" tIns="0" rIns="0" bIns="0" rtlCol="0" anchor="t" anchorCtr="0">
            <a:noAutofit/>
          </a:bodyPr>
          <a:lstStyle/>
          <a:p>
            <a:pPr marL="285750" indent="-285750">
              <a:spcBef>
                <a:spcPts val="400"/>
              </a:spcBef>
              <a:buClr>
                <a:srgbClr val="A2BEED"/>
              </a:buClr>
              <a:buSzPct val="150000"/>
              <a:buFont typeface="Arial" panose="020B0604020202020204" pitchFamily="34" charset="0"/>
              <a:buChar char="•"/>
            </a:pPr>
            <a:r>
              <a:rPr lang="de-DE" dirty="0"/>
              <a:t>Aristoteles hatte und hat auf alle abendländischen Länder einen großen Einfluss</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seine Begriffe wurden zum Teil in die Wissenschaft aufgenommen</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seine logischen Erkenntnisse kann man als grundlegend bezeichnen</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obwohl die naturwissenschaftlichen Forschungsergebnisse größtenteils falsch sind hat er doch eine Methode erfunden, wissenschaftlich an die Dinge heranzugehen</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Besonders im Mittelalter wurde er verehrt und auswendig gelernt</a:t>
            </a:r>
            <a:br>
              <a:rPr lang="de-DE" dirty="0"/>
            </a:br>
            <a:endParaRPr lang="de-DE" dirty="0"/>
          </a:p>
        </p:txBody>
      </p:sp>
    </p:spTree>
    <p:extLst>
      <p:ext uri="{BB962C8B-B14F-4D97-AF65-F5344CB8AC3E}">
        <p14:creationId xmlns:p14="http://schemas.microsoft.com/office/powerpoint/2010/main" val="26940151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Nachwirken</a:t>
            </a:r>
            <a:br>
              <a:rPr lang="de-DE" dirty="0"/>
            </a:br>
            <a:r>
              <a:rPr lang="de-DE" sz="1800" b="0" dirty="0">
                <a:solidFill>
                  <a:schemeClr val="tx1"/>
                </a:solidFill>
              </a:rPr>
              <a:t>Quellen vom 11.10.2015</a:t>
            </a:r>
          </a:p>
        </p:txBody>
      </p:sp>
      <p:sp>
        <p:nvSpPr>
          <p:cNvPr id="2" name="Textfeld 1"/>
          <p:cNvSpPr txBox="1"/>
          <p:nvPr/>
        </p:nvSpPr>
        <p:spPr bwMode="gray">
          <a:xfrm>
            <a:off x="332284" y="1505125"/>
            <a:ext cx="8442938" cy="4905545"/>
          </a:xfrm>
          <a:prstGeom prst="rect">
            <a:avLst/>
          </a:prstGeom>
          <a:noFill/>
        </p:spPr>
        <p:txBody>
          <a:bodyPr vert="horz" wrap="square" lIns="0" tIns="0" rIns="0" bIns="0" rtlCol="0" anchor="t" anchorCtr="0">
            <a:noAutofit/>
          </a:bodyPr>
          <a:lstStyle/>
          <a:p>
            <a:r>
              <a:rPr lang="de-DE" b="1" dirty="0"/>
              <a:t>Literatur:</a:t>
            </a:r>
            <a:endParaRPr lang="de-DE" dirty="0"/>
          </a:p>
          <a:p>
            <a:pPr lvl="0"/>
            <a:r>
              <a:rPr lang="de-DE" sz="1400" dirty="0"/>
              <a:t>Ethik Buch S. 32</a:t>
            </a:r>
          </a:p>
          <a:p>
            <a:r>
              <a:rPr lang="de-DE" b="1" dirty="0"/>
              <a:t>Internet:</a:t>
            </a:r>
            <a:endParaRPr lang="de-DE" dirty="0"/>
          </a:p>
          <a:p>
            <a:pPr lvl="0"/>
            <a:r>
              <a:rPr lang="de-DE" sz="1400" dirty="0">
                <a:hlinkClick r:id="rId3"/>
              </a:rPr>
              <a:t>http://www.whoswho.de/bio/aristoteles.html</a:t>
            </a:r>
            <a:endParaRPr lang="de-DE" sz="1400" dirty="0"/>
          </a:p>
          <a:p>
            <a:pPr lvl="0"/>
            <a:endParaRPr lang="de-DE" sz="1400" dirty="0"/>
          </a:p>
          <a:p>
            <a:pPr lvl="0"/>
            <a:r>
              <a:rPr lang="de-DE" sz="1400" dirty="0">
                <a:hlinkClick r:id="rId4"/>
              </a:rPr>
              <a:t>http://www.anderegg-web.ch/phil/aristoteles-leben.htm</a:t>
            </a:r>
            <a:endParaRPr lang="de-DE" sz="1400" dirty="0"/>
          </a:p>
          <a:p>
            <a:pPr lvl="0"/>
            <a:endParaRPr lang="de-DE" sz="1400" dirty="0">
              <a:hlinkClick r:id="rId5"/>
            </a:endParaRPr>
          </a:p>
          <a:p>
            <a:pPr lvl="0"/>
            <a:r>
              <a:rPr lang="de-DE" sz="1400" dirty="0">
                <a:hlinkClick r:id="rId5"/>
              </a:rPr>
              <a:t>https://de.wikipedia.org/wiki/Aristoteles</a:t>
            </a:r>
            <a:endParaRPr lang="de-DE" sz="1400" dirty="0"/>
          </a:p>
          <a:p>
            <a:pPr lvl="0"/>
            <a:endParaRPr lang="de-DE" sz="1400" dirty="0">
              <a:hlinkClick r:id="rId6"/>
            </a:endParaRPr>
          </a:p>
          <a:p>
            <a:pPr lvl="0"/>
            <a:r>
              <a:rPr lang="de-DE" sz="1400" dirty="0">
                <a:hlinkClick r:id="rId6"/>
              </a:rPr>
              <a:t>http://www.uni-protokolle.de/Lexikon/Organon_(Philosophie).html</a:t>
            </a:r>
            <a:endParaRPr lang="de-DE" sz="1400" dirty="0"/>
          </a:p>
          <a:p>
            <a:pPr lvl="0"/>
            <a:endParaRPr lang="de-DE" sz="1400" dirty="0">
              <a:hlinkClick r:id="rId7"/>
            </a:endParaRPr>
          </a:p>
          <a:p>
            <a:pPr lvl="0"/>
            <a:r>
              <a:rPr lang="de-DE" sz="1400" dirty="0">
                <a:hlinkClick r:id="rId7"/>
              </a:rPr>
              <a:t>https://giordanobruno.wordpress.com/darstellung-der-naturphilosophie-des-aristoteles/</a:t>
            </a:r>
            <a:endParaRPr lang="de-DE" sz="1400" dirty="0"/>
          </a:p>
          <a:p>
            <a:pPr lvl="0"/>
            <a:endParaRPr lang="de-DE" sz="1400" dirty="0">
              <a:hlinkClick r:id="rId8"/>
            </a:endParaRPr>
          </a:p>
          <a:p>
            <a:pPr lvl="0"/>
            <a:r>
              <a:rPr lang="de-DE" sz="1400" dirty="0">
                <a:hlinkClick r:id="rId8"/>
              </a:rPr>
              <a:t>http://www.michaelmaxwolf.de/antike/griechenland/griechische_philosophie.html#aristoteles</a:t>
            </a:r>
            <a:endParaRPr lang="de-DE" sz="1400" dirty="0"/>
          </a:p>
          <a:p>
            <a:pPr lvl="0"/>
            <a:endParaRPr lang="de-DE" sz="1400" dirty="0">
              <a:hlinkClick r:id="rId9"/>
            </a:endParaRPr>
          </a:p>
          <a:p>
            <a:pPr lvl="0"/>
            <a:r>
              <a:rPr lang="de-DE" sz="1400" dirty="0">
                <a:hlinkClick r:id="rId9"/>
              </a:rPr>
              <a:t>http://www.spektrum.de/lexikon/psychologie/aristoteles/1369</a:t>
            </a:r>
            <a:endParaRPr lang="de-DE" sz="1400" dirty="0"/>
          </a:p>
          <a:p>
            <a:pPr lvl="0"/>
            <a:endParaRPr lang="de-DE" sz="1400" dirty="0">
              <a:hlinkClick r:id="rId10"/>
            </a:endParaRPr>
          </a:p>
          <a:p>
            <a:pPr lvl="0"/>
            <a:r>
              <a:rPr lang="de-DE" sz="1400" dirty="0">
                <a:hlinkClick r:id="rId10"/>
              </a:rPr>
              <a:t>https://www.uni-due.de/einladung/index.php?option=com_content&amp;view=article&amp;id=160%3A4-2-1-poetik&amp;catid=39%3Akapitel-4&amp;Itemid=53</a:t>
            </a:r>
            <a:endParaRPr lang="de-DE" sz="1400" dirty="0"/>
          </a:p>
          <a:p>
            <a:pPr lvl="0"/>
            <a:endParaRPr lang="de-DE" sz="1400" u="sng" dirty="0">
              <a:hlinkClick r:id="rId11"/>
            </a:endParaRPr>
          </a:p>
          <a:p>
            <a:pPr lvl="0"/>
            <a:r>
              <a:rPr lang="de-DE" sz="1400" u="sng" dirty="0">
                <a:hlinkClick r:id="rId11"/>
              </a:rPr>
              <a:t>http://www.zeno.org/Philosophie/M/Aristoteles/Organon/Kategorien+oder+Lehre+von+den+Grundbegriffen/2.Kapitel</a:t>
            </a:r>
            <a:endParaRPr lang="de-DE" sz="1400" dirty="0"/>
          </a:p>
        </p:txBody>
      </p:sp>
    </p:spTree>
    <p:extLst>
      <p:ext uri="{BB962C8B-B14F-4D97-AF65-F5344CB8AC3E}">
        <p14:creationId xmlns:p14="http://schemas.microsoft.com/office/powerpoint/2010/main" val="17849862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el 1"/>
          <p:cNvSpPr>
            <a:spLocks noGrp="1"/>
          </p:cNvSpPr>
          <p:nvPr>
            <p:ph type="title"/>
          </p:nvPr>
        </p:nvSpPr>
        <p:spPr/>
        <p:txBody>
          <a:bodyPr/>
          <a:lstStyle/>
          <a:p>
            <a:pPr eaLnBrk="1" hangingPunct="1"/>
            <a:r>
              <a:rPr lang="de-DE" dirty="0"/>
              <a:t>Agenda</a:t>
            </a:r>
          </a:p>
        </p:txBody>
      </p:sp>
      <p:sp>
        <p:nvSpPr>
          <p:cNvPr id="5" name="Rechteck 4"/>
          <p:cNvSpPr/>
          <p:nvPr/>
        </p:nvSpPr>
        <p:spPr bwMode="gray">
          <a:xfrm>
            <a:off x="543568" y="1663000"/>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1</a:t>
            </a:r>
          </a:p>
        </p:txBody>
      </p:sp>
      <p:sp>
        <p:nvSpPr>
          <p:cNvPr id="6" name="Rechteck 5"/>
          <p:cNvSpPr/>
          <p:nvPr/>
        </p:nvSpPr>
        <p:spPr bwMode="gray">
          <a:xfrm>
            <a:off x="1263450" y="1663000"/>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rgbClr val="292929"/>
                </a:solidFill>
              </a:rPr>
              <a:t>Einführung</a:t>
            </a:r>
          </a:p>
        </p:txBody>
      </p:sp>
      <p:sp>
        <p:nvSpPr>
          <p:cNvPr id="7" name="Rechteck 6"/>
          <p:cNvSpPr/>
          <p:nvPr/>
        </p:nvSpPr>
        <p:spPr bwMode="gray">
          <a:xfrm>
            <a:off x="543370" y="2012889"/>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2</a:t>
            </a:r>
          </a:p>
        </p:txBody>
      </p:sp>
      <p:sp>
        <p:nvSpPr>
          <p:cNvPr id="10" name="Rechteck 9"/>
          <p:cNvSpPr/>
          <p:nvPr/>
        </p:nvSpPr>
        <p:spPr bwMode="gray">
          <a:xfrm>
            <a:off x="546785" y="2559381"/>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3</a:t>
            </a:r>
          </a:p>
        </p:txBody>
      </p:sp>
      <p:sp>
        <p:nvSpPr>
          <p:cNvPr id="11" name="Rechteck 10"/>
          <p:cNvSpPr/>
          <p:nvPr/>
        </p:nvSpPr>
        <p:spPr bwMode="gray">
          <a:xfrm>
            <a:off x="1265479" y="2559381"/>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
            <a:r>
              <a:rPr lang="de-DE" dirty="0">
                <a:solidFill>
                  <a:schemeClr val="tx1"/>
                </a:solidFill>
              </a:rPr>
              <a:t>Logik</a:t>
            </a:r>
          </a:p>
        </p:txBody>
      </p:sp>
      <p:sp>
        <p:nvSpPr>
          <p:cNvPr id="13" name="Rechteck 12"/>
          <p:cNvSpPr/>
          <p:nvPr/>
        </p:nvSpPr>
        <p:spPr bwMode="gray">
          <a:xfrm>
            <a:off x="544730" y="3254869"/>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5</a:t>
            </a:r>
          </a:p>
        </p:txBody>
      </p:sp>
      <p:sp>
        <p:nvSpPr>
          <p:cNvPr id="14" name="Rechteck 13"/>
          <p:cNvSpPr/>
          <p:nvPr/>
        </p:nvSpPr>
        <p:spPr bwMode="gray">
          <a:xfrm>
            <a:off x="1264612" y="3254869"/>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
            <a:r>
              <a:rPr lang="de-DE" dirty="0">
                <a:solidFill>
                  <a:schemeClr val="tx1"/>
                </a:solidFill>
              </a:rPr>
              <a:t>Naturwissenschaft/Naturphilosophie</a:t>
            </a:r>
          </a:p>
        </p:txBody>
      </p:sp>
      <p:sp>
        <p:nvSpPr>
          <p:cNvPr id="15" name="Rechteck 14"/>
          <p:cNvSpPr/>
          <p:nvPr/>
        </p:nvSpPr>
        <p:spPr bwMode="gray">
          <a:xfrm>
            <a:off x="544532" y="3615161"/>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6</a:t>
            </a:r>
          </a:p>
        </p:txBody>
      </p:sp>
      <p:sp>
        <p:nvSpPr>
          <p:cNvPr id="16" name="Rechteck 15"/>
          <p:cNvSpPr/>
          <p:nvPr/>
        </p:nvSpPr>
        <p:spPr bwMode="gray">
          <a:xfrm>
            <a:off x="1264414" y="3615161"/>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
            <a:r>
              <a:rPr lang="de-DE" dirty="0">
                <a:solidFill>
                  <a:srgbClr val="292929"/>
                </a:solidFill>
              </a:rPr>
              <a:t>Staatsphilosophie</a:t>
            </a:r>
            <a:endParaRPr lang="de-DE" dirty="0">
              <a:solidFill>
                <a:schemeClr val="tx1"/>
              </a:solidFill>
            </a:endParaRPr>
          </a:p>
        </p:txBody>
      </p:sp>
      <p:sp>
        <p:nvSpPr>
          <p:cNvPr id="17" name="Rechteck 16"/>
          <p:cNvSpPr/>
          <p:nvPr/>
        </p:nvSpPr>
        <p:spPr bwMode="gray">
          <a:xfrm>
            <a:off x="544334" y="3972438"/>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7</a:t>
            </a:r>
          </a:p>
        </p:txBody>
      </p:sp>
      <p:sp>
        <p:nvSpPr>
          <p:cNvPr id="18" name="Rechteck 17"/>
          <p:cNvSpPr/>
          <p:nvPr/>
        </p:nvSpPr>
        <p:spPr bwMode="gray">
          <a:xfrm>
            <a:off x="1264216" y="3972438"/>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rgbClr val="292929"/>
                </a:solidFill>
              </a:rPr>
              <a:t>Psychologie</a:t>
            </a:r>
          </a:p>
        </p:txBody>
      </p:sp>
      <p:sp>
        <p:nvSpPr>
          <p:cNvPr id="19" name="Rechteck 18"/>
          <p:cNvSpPr/>
          <p:nvPr/>
        </p:nvSpPr>
        <p:spPr bwMode="gray">
          <a:xfrm>
            <a:off x="544136" y="4319083"/>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8</a:t>
            </a:r>
          </a:p>
        </p:txBody>
      </p:sp>
      <p:sp>
        <p:nvSpPr>
          <p:cNvPr id="20" name="Rechteck 19"/>
          <p:cNvSpPr/>
          <p:nvPr/>
        </p:nvSpPr>
        <p:spPr bwMode="gray">
          <a:xfrm>
            <a:off x="1264018" y="4319083"/>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rgbClr val="292929"/>
                </a:solidFill>
              </a:rPr>
              <a:t>Poetik</a:t>
            </a:r>
          </a:p>
        </p:txBody>
      </p:sp>
      <p:sp>
        <p:nvSpPr>
          <p:cNvPr id="21" name="Rechteck 20"/>
          <p:cNvSpPr/>
          <p:nvPr/>
        </p:nvSpPr>
        <p:spPr bwMode="gray">
          <a:xfrm>
            <a:off x="541705" y="4859851"/>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9</a:t>
            </a:r>
          </a:p>
        </p:txBody>
      </p:sp>
      <p:sp>
        <p:nvSpPr>
          <p:cNvPr id="22" name="Rechteck 21"/>
          <p:cNvSpPr/>
          <p:nvPr/>
        </p:nvSpPr>
        <p:spPr bwMode="gray">
          <a:xfrm>
            <a:off x="1261587" y="4859851"/>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rgbClr val="292929"/>
                </a:solidFill>
              </a:rPr>
              <a:t>Große Ethik	</a:t>
            </a:r>
          </a:p>
        </p:txBody>
      </p:sp>
      <p:sp>
        <p:nvSpPr>
          <p:cNvPr id="24" name="Rechteck 23"/>
          <p:cNvSpPr/>
          <p:nvPr/>
        </p:nvSpPr>
        <p:spPr bwMode="gray">
          <a:xfrm>
            <a:off x="1263450" y="2898806"/>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b"/>
            <a:r>
              <a:rPr lang="de-DE" dirty="0">
                <a:solidFill>
                  <a:schemeClr val="tx1"/>
                </a:solidFill>
              </a:rPr>
              <a:t>Metaphysik</a:t>
            </a:r>
          </a:p>
        </p:txBody>
      </p:sp>
      <p:sp>
        <p:nvSpPr>
          <p:cNvPr id="26" name="Rechteck 25"/>
          <p:cNvSpPr/>
          <p:nvPr/>
        </p:nvSpPr>
        <p:spPr bwMode="gray">
          <a:xfrm>
            <a:off x="1263450" y="2012889"/>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rgbClr val="292929"/>
                </a:solidFill>
              </a:rPr>
              <a:t>Biografie</a:t>
            </a:r>
          </a:p>
        </p:txBody>
      </p:sp>
      <p:sp>
        <p:nvSpPr>
          <p:cNvPr id="32" name="Rechteck 31"/>
          <p:cNvSpPr/>
          <p:nvPr/>
        </p:nvSpPr>
        <p:spPr bwMode="gray">
          <a:xfrm>
            <a:off x="544756" y="2901110"/>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4</a:t>
            </a:r>
          </a:p>
        </p:txBody>
      </p:sp>
      <p:sp>
        <p:nvSpPr>
          <p:cNvPr id="38" name="Rechteck 37"/>
          <p:cNvSpPr/>
          <p:nvPr/>
        </p:nvSpPr>
        <p:spPr bwMode="gray">
          <a:xfrm>
            <a:off x="541760" y="5214434"/>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10</a:t>
            </a:r>
          </a:p>
        </p:txBody>
      </p:sp>
      <p:sp>
        <p:nvSpPr>
          <p:cNvPr id="39" name="Rechteck 38"/>
          <p:cNvSpPr/>
          <p:nvPr/>
        </p:nvSpPr>
        <p:spPr bwMode="gray">
          <a:xfrm>
            <a:off x="1261642" y="5214434"/>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rgbClr val="292929"/>
                </a:solidFill>
              </a:rPr>
              <a:t>Nikomachische und </a:t>
            </a:r>
            <a:r>
              <a:rPr lang="de-DE" dirty="0" err="1">
                <a:solidFill>
                  <a:srgbClr val="292929"/>
                </a:solidFill>
              </a:rPr>
              <a:t>Eudemische</a:t>
            </a:r>
            <a:r>
              <a:rPr lang="de-DE" dirty="0">
                <a:solidFill>
                  <a:srgbClr val="292929"/>
                </a:solidFill>
              </a:rPr>
              <a:t> Ethik</a:t>
            </a:r>
          </a:p>
        </p:txBody>
      </p:sp>
      <p:cxnSp>
        <p:nvCxnSpPr>
          <p:cNvPr id="25" name="Gerade Verbindung 24"/>
          <p:cNvCxnSpPr/>
          <p:nvPr/>
        </p:nvCxnSpPr>
        <p:spPr bwMode="gray">
          <a:xfrm>
            <a:off x="541760" y="2421749"/>
            <a:ext cx="8051234" cy="0"/>
          </a:xfrm>
          <a:prstGeom prst="line">
            <a:avLst/>
          </a:prstGeom>
          <a:ln w="25400">
            <a:solidFill>
              <a:schemeClr val="tx1"/>
            </a:solidFill>
            <a:tailEnd type="none"/>
          </a:ln>
        </p:spPr>
        <p:style>
          <a:lnRef idx="1">
            <a:schemeClr val="accent2"/>
          </a:lnRef>
          <a:fillRef idx="0">
            <a:schemeClr val="accent2"/>
          </a:fillRef>
          <a:effectRef idx="0">
            <a:schemeClr val="accent2"/>
          </a:effectRef>
          <a:fontRef idx="minor">
            <a:schemeClr val="tx1"/>
          </a:fontRef>
        </p:style>
      </p:cxnSp>
      <p:sp>
        <p:nvSpPr>
          <p:cNvPr id="51" name="Rechteck 50"/>
          <p:cNvSpPr/>
          <p:nvPr/>
        </p:nvSpPr>
        <p:spPr bwMode="gray">
          <a:xfrm>
            <a:off x="539897" y="5570770"/>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11</a:t>
            </a:r>
          </a:p>
        </p:txBody>
      </p:sp>
      <p:sp>
        <p:nvSpPr>
          <p:cNvPr id="52" name="Rechteck 51"/>
          <p:cNvSpPr/>
          <p:nvPr/>
        </p:nvSpPr>
        <p:spPr bwMode="gray">
          <a:xfrm>
            <a:off x="1259779" y="5570770"/>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rgbClr val="292929"/>
                </a:solidFill>
              </a:rPr>
              <a:t>Tugenden zum Glück</a:t>
            </a:r>
          </a:p>
        </p:txBody>
      </p:sp>
      <p:cxnSp>
        <p:nvCxnSpPr>
          <p:cNvPr id="56" name="Gerade Verbindung 55"/>
          <p:cNvCxnSpPr/>
          <p:nvPr/>
        </p:nvCxnSpPr>
        <p:spPr bwMode="gray">
          <a:xfrm>
            <a:off x="544756" y="4720871"/>
            <a:ext cx="8058151" cy="1"/>
          </a:xfrm>
          <a:prstGeom prst="line">
            <a:avLst/>
          </a:prstGeom>
          <a:ln w="25400">
            <a:solidFill>
              <a:schemeClr val="tx1"/>
            </a:solidFill>
            <a:tailEnd type="none"/>
          </a:ln>
        </p:spPr>
        <p:style>
          <a:lnRef idx="1">
            <a:schemeClr val="accent2"/>
          </a:lnRef>
          <a:fillRef idx="0">
            <a:schemeClr val="accent2"/>
          </a:fillRef>
          <a:effectRef idx="0">
            <a:schemeClr val="accent2"/>
          </a:effectRef>
          <a:fontRef idx="minor">
            <a:schemeClr val="tx1"/>
          </a:fontRef>
        </p:style>
      </p:cxnSp>
      <p:sp>
        <p:nvSpPr>
          <p:cNvPr id="57" name="Rechteck 56"/>
          <p:cNvSpPr/>
          <p:nvPr/>
        </p:nvSpPr>
        <p:spPr bwMode="gray">
          <a:xfrm>
            <a:off x="543568" y="6136696"/>
            <a:ext cx="719262" cy="276843"/>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dirty="0">
                <a:solidFill>
                  <a:srgbClr val="292929"/>
                </a:solidFill>
              </a:rPr>
              <a:t>12</a:t>
            </a:r>
          </a:p>
        </p:txBody>
      </p:sp>
      <p:sp>
        <p:nvSpPr>
          <p:cNvPr id="58" name="Rechteck 57"/>
          <p:cNvSpPr/>
          <p:nvPr/>
        </p:nvSpPr>
        <p:spPr bwMode="gray">
          <a:xfrm>
            <a:off x="1263450" y="6136696"/>
            <a:ext cx="7338295" cy="276843"/>
          </a:xfrm>
          <a:prstGeom prst="rect">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de-DE" dirty="0">
                <a:solidFill>
                  <a:srgbClr val="292929"/>
                </a:solidFill>
              </a:rPr>
              <a:t>Nachwirken</a:t>
            </a:r>
          </a:p>
        </p:txBody>
      </p:sp>
      <p:cxnSp>
        <p:nvCxnSpPr>
          <p:cNvPr id="70" name="Gerade Verbindung 69"/>
          <p:cNvCxnSpPr/>
          <p:nvPr/>
        </p:nvCxnSpPr>
        <p:spPr bwMode="gray">
          <a:xfrm>
            <a:off x="534817" y="6006111"/>
            <a:ext cx="8058151" cy="1"/>
          </a:xfrm>
          <a:prstGeom prst="line">
            <a:avLst/>
          </a:prstGeom>
          <a:ln w="25400">
            <a:solidFill>
              <a:schemeClr val="tx1"/>
            </a:solidFill>
            <a:tailEnd type="none"/>
          </a:ln>
        </p:spPr>
        <p:style>
          <a:lnRef idx="1">
            <a:schemeClr val="accent2"/>
          </a:lnRef>
          <a:fillRef idx="0">
            <a:schemeClr val="accent2"/>
          </a:fillRef>
          <a:effectRef idx="0">
            <a:schemeClr val="accent2"/>
          </a:effectRef>
          <a:fontRef idx="minor">
            <a:schemeClr val="tx1"/>
          </a:fontRef>
        </p:style>
      </p:cxn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Einführung</a:t>
            </a:r>
            <a:br>
              <a:rPr lang="de-DE" dirty="0"/>
            </a:br>
            <a:r>
              <a:rPr lang="de-DE" sz="1800" b="0" dirty="0">
                <a:solidFill>
                  <a:schemeClr val="tx1"/>
                </a:solidFill>
              </a:rPr>
              <a:t>Aristoteles</a:t>
            </a:r>
          </a:p>
        </p:txBody>
      </p:sp>
      <p:sp>
        <p:nvSpPr>
          <p:cNvPr id="2" name="Textfeld 1"/>
          <p:cNvSpPr txBox="1"/>
          <p:nvPr/>
        </p:nvSpPr>
        <p:spPr bwMode="gray">
          <a:xfrm>
            <a:off x="332284" y="1613559"/>
            <a:ext cx="8442938" cy="4905545"/>
          </a:xfrm>
          <a:prstGeom prst="rect">
            <a:avLst/>
          </a:prstGeom>
          <a:noFill/>
        </p:spPr>
        <p:txBody>
          <a:bodyPr vert="horz" wrap="square" lIns="0" tIns="0" rIns="0" bIns="0" rtlCol="0" anchor="t" anchorCtr="0">
            <a:noAutofit/>
          </a:bodyPr>
          <a:lstStyle/>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wirkungsstärkster Philosoph der Altgriechen</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zahlreiche Disziplinen entweder selbst begründet oder maßgeblich beeinflusst</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Schriften des Aristoteles waren teils in dialogischer, teils in zusammenhängender Form</a:t>
            </a:r>
            <a:endParaRPr lang="de-DE" dirty="0">
              <a:latin typeface="Arial"/>
            </a:endParaRPr>
          </a:p>
          <a:p>
            <a:pPr>
              <a:spcBef>
                <a:spcPts val="400"/>
              </a:spcBef>
              <a:spcAft>
                <a:spcPct val="0"/>
              </a:spcAft>
            </a:pPr>
            <a:endParaRPr lang="de-DE" dirty="0">
              <a:latin typeface="Aria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Biografie</a:t>
            </a:r>
            <a:br>
              <a:rPr lang="de-DE" dirty="0"/>
            </a:br>
            <a:r>
              <a:rPr lang="de-DE" sz="1800" b="0" dirty="0">
                <a:solidFill>
                  <a:schemeClr val="tx1"/>
                </a:solidFill>
              </a:rPr>
              <a:t>Aristoteles</a:t>
            </a:r>
          </a:p>
        </p:txBody>
      </p:sp>
      <p:sp>
        <p:nvSpPr>
          <p:cNvPr id="2" name="Textfeld 1"/>
          <p:cNvSpPr txBox="1"/>
          <p:nvPr/>
        </p:nvSpPr>
        <p:spPr bwMode="gray">
          <a:xfrm>
            <a:off x="345904" y="1511335"/>
            <a:ext cx="8442938" cy="4905545"/>
          </a:xfrm>
          <a:prstGeom prst="rect">
            <a:avLst/>
          </a:prstGeom>
          <a:noFill/>
        </p:spPr>
        <p:txBody>
          <a:bodyPr vert="horz" wrap="square" lIns="0" tIns="0" rIns="0" bIns="0" rtlCol="0" anchor="t" anchorCtr="0">
            <a:noAutofit/>
          </a:bodyPr>
          <a:lstStyle/>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geboren 384 v.Chr. Im </a:t>
            </a:r>
            <a:r>
              <a:rPr lang="de-DE" dirty="0" err="1"/>
              <a:t>trakischen</a:t>
            </a:r>
            <a:r>
              <a:rPr lang="de-DE" dirty="0"/>
              <a:t> </a:t>
            </a:r>
            <a:r>
              <a:rPr lang="de-DE" dirty="0" err="1"/>
              <a:t>Stagira</a:t>
            </a:r>
            <a:r>
              <a:rPr lang="de-DE" dirty="0"/>
              <a:t> auf der Halbinsel Chalkidike</a:t>
            </a:r>
          </a:p>
          <a:p>
            <a:pPr marL="285750" indent="-285750">
              <a:spcBef>
                <a:spcPts val="400"/>
              </a:spcBef>
              <a:buClr>
                <a:srgbClr val="A2BEED"/>
              </a:buClr>
              <a:buSzPct val="150000"/>
              <a:buFont typeface="Arial" panose="020B0604020202020204" pitchFamily="34" charset="0"/>
              <a:buChar char="•"/>
            </a:pPr>
            <a:r>
              <a:rPr lang="de-DE" dirty="0"/>
              <a:t>Sohn des königlichen Leibarztes </a:t>
            </a:r>
            <a:r>
              <a:rPr lang="de-DE" dirty="0" err="1"/>
              <a:t>Nikomachos</a:t>
            </a:r>
            <a:endParaRPr lang="de-DE" dirty="0"/>
          </a:p>
          <a:p>
            <a:pPr marL="285750" indent="-285750">
              <a:spcBef>
                <a:spcPts val="400"/>
              </a:spcBef>
              <a:buClr>
                <a:srgbClr val="A2BEED"/>
              </a:buClr>
              <a:buSzPct val="150000"/>
              <a:buFont typeface="Arial" panose="020B0604020202020204" pitchFamily="34" charset="0"/>
              <a:buChar char="•"/>
            </a:pPr>
            <a:r>
              <a:rPr lang="de-DE" dirty="0"/>
              <a:t>trat mit 17 Jahren in Platons Akademie in Athen ein</a:t>
            </a:r>
          </a:p>
          <a:p>
            <a:pPr marL="285750" indent="-285750">
              <a:spcBef>
                <a:spcPts val="400"/>
              </a:spcBef>
              <a:buClr>
                <a:srgbClr val="A2BEED"/>
              </a:buClr>
              <a:buSzPct val="150000"/>
              <a:buFont typeface="Arial" panose="020B0604020202020204" pitchFamily="34" charset="0"/>
              <a:buChar char="•"/>
            </a:pPr>
            <a:r>
              <a:rPr lang="de-DE" dirty="0"/>
              <a:t>wurde Lehrer des makedonischen Thronfolgers Alexander der Große</a:t>
            </a:r>
          </a:p>
          <a:p>
            <a:pPr marL="285750" indent="-285750">
              <a:spcBef>
                <a:spcPts val="400"/>
              </a:spcBef>
              <a:buClr>
                <a:srgbClr val="A2BEED"/>
              </a:buClr>
              <a:buSzPct val="150000"/>
              <a:buFont typeface="Arial" panose="020B0604020202020204" pitchFamily="34" charset="0"/>
              <a:buChar char="•"/>
            </a:pPr>
            <a:r>
              <a:rPr lang="de-DE" dirty="0"/>
              <a:t>lehrte und forschte  ab 335/334 v. Chr. selbstständig mit seinen Schülern in  seiner selbst gegründeten Schule(</a:t>
            </a:r>
            <a:r>
              <a:rPr lang="de-DE" dirty="0" err="1"/>
              <a:t>Lykeion</a:t>
            </a:r>
            <a:r>
              <a:rPr lang="de-DE" dirty="0"/>
              <a:t>).</a:t>
            </a:r>
          </a:p>
          <a:p>
            <a:pPr marL="285750" indent="-285750">
              <a:spcBef>
                <a:spcPts val="400"/>
              </a:spcBef>
              <a:buClr>
                <a:srgbClr val="A2BEED"/>
              </a:buClr>
              <a:buSzPct val="150000"/>
              <a:buFont typeface="Arial" panose="020B0604020202020204" pitchFamily="34" charset="0"/>
              <a:buChar char="•"/>
            </a:pPr>
            <a:r>
              <a:rPr lang="de-DE" dirty="0"/>
              <a:t>gestorben 322 </a:t>
            </a:r>
            <a:r>
              <a:rPr lang="de-DE" dirty="0" err="1"/>
              <a:t>v.Chr</a:t>
            </a:r>
            <a:r>
              <a:rPr lang="de-DE" dirty="0"/>
              <a:t> in </a:t>
            </a:r>
            <a:r>
              <a:rPr lang="de-DE" dirty="0" err="1"/>
              <a:t>Chalkis</a:t>
            </a:r>
            <a:r>
              <a:rPr lang="de-DE" dirty="0"/>
              <a:t> auf </a:t>
            </a:r>
            <a:r>
              <a:rPr lang="de-DE" dirty="0" err="1"/>
              <a:t>Euboia</a:t>
            </a:r>
            <a:r>
              <a:rPr lang="de-DE" dirty="0"/>
              <a:t> im Landhaus seiner Mutter</a:t>
            </a:r>
            <a:endParaRPr lang="de-DE" dirty="0">
              <a:latin typeface="Arial"/>
            </a:endParaRPr>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816" y="4095672"/>
            <a:ext cx="3127848" cy="2572757"/>
          </a:xfrm>
          <a:prstGeom prst="rect">
            <a:avLst/>
          </a:prstGeom>
        </p:spPr>
      </p:pic>
    </p:spTree>
    <p:extLst>
      <p:ext uri="{BB962C8B-B14F-4D97-AF65-F5344CB8AC3E}">
        <p14:creationId xmlns:p14="http://schemas.microsoft.com/office/powerpoint/2010/main" val="38643402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Logik</a:t>
            </a:r>
            <a:br>
              <a:rPr lang="de-DE" dirty="0"/>
            </a:br>
            <a:r>
              <a:rPr lang="de-DE" sz="1800" b="0" dirty="0">
                <a:solidFill>
                  <a:schemeClr val="tx1"/>
                </a:solidFill>
              </a:rPr>
              <a:t>Aristoteles</a:t>
            </a:r>
          </a:p>
        </p:txBody>
      </p:sp>
      <p:sp>
        <p:nvSpPr>
          <p:cNvPr id="2" name="Textfeld 1"/>
          <p:cNvSpPr txBox="1"/>
          <p:nvPr/>
        </p:nvSpPr>
        <p:spPr bwMode="gray">
          <a:xfrm>
            <a:off x="251520" y="1511335"/>
            <a:ext cx="5760640" cy="4905545"/>
          </a:xfrm>
          <a:prstGeom prst="rect">
            <a:avLst/>
          </a:prstGeom>
          <a:noFill/>
        </p:spPr>
        <p:txBody>
          <a:bodyPr vert="horz" wrap="square" lIns="0" tIns="0" rIns="0" bIns="0" rtlCol="0" anchor="t" anchorCtr="0">
            <a:noAutofit/>
          </a:bodyPr>
          <a:lstStyle/>
          <a:p>
            <a:pPr marL="285750" lvl="1" indent="-285750">
              <a:spcBef>
                <a:spcPts val="400"/>
              </a:spcBef>
              <a:buClr>
                <a:srgbClr val="A2BEED"/>
              </a:buClr>
              <a:buSzPct val="150000"/>
              <a:buFont typeface="Arial" panose="020B0604020202020204" pitchFamily="34" charset="0"/>
              <a:buChar char="•"/>
            </a:pPr>
            <a:r>
              <a:rPr lang="de-DE" dirty="0"/>
              <a:t>von Aristoteles begründet worden</a:t>
            </a:r>
          </a:p>
          <a:p>
            <a:pPr marL="0" lvl="1">
              <a:spcBef>
                <a:spcPts val="400"/>
              </a:spcBef>
              <a:buClr>
                <a:srgbClr val="A2BEED"/>
              </a:buClr>
              <a:buSzPct val="150000"/>
            </a:pPr>
            <a:endParaRPr lang="de-DE" dirty="0"/>
          </a:p>
          <a:p>
            <a:pPr marL="285750" lvl="1" indent="-285750">
              <a:spcBef>
                <a:spcPts val="400"/>
              </a:spcBef>
              <a:buClr>
                <a:srgbClr val="A2BEED"/>
              </a:buClr>
              <a:buSzPct val="150000"/>
              <a:buFont typeface="Arial" panose="020B0604020202020204" pitchFamily="34" charset="0"/>
              <a:buChar char="•"/>
            </a:pPr>
            <a:r>
              <a:rPr lang="de-DE" dirty="0"/>
              <a:t>tritt wesentlich als „Analytik“ auf:</a:t>
            </a:r>
            <a:br>
              <a:rPr lang="de-DE" dirty="0"/>
            </a:br>
            <a:endParaRPr lang="de-DE" dirty="0"/>
          </a:p>
          <a:p>
            <a:pPr marL="285750" lvl="1" indent="-285750">
              <a:spcBef>
                <a:spcPts val="400"/>
              </a:spcBef>
              <a:buClr>
                <a:srgbClr val="A2BEED"/>
              </a:buClr>
              <a:buSzPct val="150000"/>
              <a:buFont typeface="Arial" panose="020B0604020202020204" pitchFamily="34" charset="0"/>
              <a:buChar char="•"/>
            </a:pPr>
            <a:r>
              <a:rPr lang="de-DE" dirty="0"/>
              <a:t>Organon als eingeführter Titel byzantinischer Gelehrter</a:t>
            </a:r>
          </a:p>
          <a:p>
            <a:pPr marL="0" lvl="1">
              <a:spcBef>
                <a:spcPts val="400"/>
              </a:spcBef>
              <a:buClr>
                <a:srgbClr val="A2BEED"/>
              </a:buClr>
              <a:buSzPct val="150000"/>
            </a:pPr>
            <a:endParaRPr lang="de-DE" dirty="0"/>
          </a:p>
          <a:p>
            <a:pPr marL="285750" lvl="1" indent="-285750">
              <a:spcBef>
                <a:spcPts val="400"/>
              </a:spcBef>
              <a:buClr>
                <a:srgbClr val="A2BEED"/>
              </a:buClr>
              <a:buSzPct val="150000"/>
              <a:buFont typeface="Arial" panose="020B0604020202020204" pitchFamily="34" charset="0"/>
              <a:buChar char="•"/>
            </a:pPr>
            <a:r>
              <a:rPr lang="de-DE" dirty="0"/>
              <a:t>Bestehend aus sechs Büchern </a:t>
            </a:r>
          </a:p>
          <a:p>
            <a:pPr marL="285750" lvl="1" indent="-285750">
              <a:spcBef>
                <a:spcPts val="400"/>
              </a:spcBef>
              <a:buClr>
                <a:srgbClr val="A2BEED"/>
              </a:buClr>
              <a:buSzPct val="150000"/>
              <a:buFont typeface="Arial" panose="020B0604020202020204" pitchFamily="34" charset="0"/>
              <a:buChar char="•"/>
            </a:pPr>
            <a:endParaRPr lang="de-DE" dirty="0"/>
          </a:p>
          <a:p>
            <a:pPr marL="285750" lvl="1" indent="-285750">
              <a:spcBef>
                <a:spcPts val="400"/>
              </a:spcBef>
              <a:buClr>
                <a:srgbClr val="A2BEED"/>
              </a:buClr>
              <a:buSzPct val="150000"/>
              <a:buFont typeface="Arial" panose="020B0604020202020204" pitchFamily="34" charset="0"/>
              <a:buChar char="•"/>
            </a:pPr>
            <a:r>
              <a:rPr lang="de-DE" dirty="0"/>
              <a:t>Lehrt unter Anderem Beweise abzuleiten, zu Beweisen, zu überprüfen</a:t>
            </a:r>
          </a:p>
          <a:p>
            <a:pPr marL="285750" lvl="1" indent="-285750">
              <a:spcBef>
                <a:spcPts val="400"/>
              </a:spcBef>
              <a:buClr>
                <a:srgbClr val="A2BEED"/>
              </a:buClr>
              <a:buSzPct val="150000"/>
              <a:buFont typeface="Arial" panose="020B0604020202020204" pitchFamily="34" charset="0"/>
              <a:buChar char="•"/>
            </a:pPr>
            <a:endParaRPr lang="de-DE" dirty="0"/>
          </a:p>
          <a:p>
            <a:pPr marL="0" lvl="1">
              <a:spcBef>
                <a:spcPts val="400"/>
              </a:spcBef>
              <a:buClr>
                <a:srgbClr val="A2BEED"/>
              </a:buClr>
              <a:buSzPct val="150000"/>
            </a:pPr>
            <a:endParaRPr lang="de-DE" dirty="0"/>
          </a:p>
          <a:p>
            <a:pPr marL="0" lvl="1">
              <a:spcBef>
                <a:spcPts val="400"/>
              </a:spcBef>
              <a:buClr>
                <a:srgbClr val="A2BEED"/>
              </a:buClr>
              <a:buSzPct val="150000"/>
            </a:pPr>
            <a:endParaRPr lang="de-DE" dirty="0"/>
          </a:p>
          <a:p>
            <a:pPr marL="0" lvl="1">
              <a:spcBef>
                <a:spcPts val="400"/>
              </a:spcBef>
              <a:buClr>
                <a:srgbClr val="A2BEED"/>
              </a:buClr>
              <a:buSzPct val="150000"/>
            </a:pPr>
            <a:r>
              <a:rPr lang="de-DE" dirty="0"/>
              <a:t>→ Zitat</a:t>
            </a:r>
            <a:endParaRPr lang="de-DE" sz="2400" dirty="0"/>
          </a:p>
          <a:p>
            <a:pPr marL="0" lvl="1">
              <a:spcBef>
                <a:spcPts val="400"/>
              </a:spcBef>
              <a:buClr>
                <a:srgbClr val="A2BEED"/>
              </a:buClr>
              <a:buSzPct val="150000"/>
            </a:pPr>
            <a:endParaRPr lang="de-DE" sz="2400" dirty="0"/>
          </a:p>
          <a:p>
            <a:pPr>
              <a:spcBef>
                <a:spcPts val="400"/>
              </a:spcBef>
              <a:spcAft>
                <a:spcPct val="0"/>
              </a:spcAft>
            </a:pPr>
            <a:endParaRPr lang="de-DE" dirty="0">
              <a:latin typeface="Arial"/>
            </a:endParaRPr>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1" y="1274683"/>
            <a:ext cx="3147428" cy="5385600"/>
          </a:xfrm>
          <a:prstGeom prst="rect">
            <a:avLst/>
          </a:prstGeom>
        </p:spPr>
      </p:pic>
    </p:spTree>
    <p:extLst>
      <p:ext uri="{BB962C8B-B14F-4D97-AF65-F5344CB8AC3E}">
        <p14:creationId xmlns:p14="http://schemas.microsoft.com/office/powerpoint/2010/main" val="42037648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bwMode="gray">
          <a:xfrm>
            <a:off x="332284" y="1613559"/>
            <a:ext cx="8442938" cy="4905545"/>
          </a:xfrm>
          <a:prstGeom prst="rect">
            <a:avLst/>
          </a:prstGeom>
          <a:noFill/>
        </p:spPr>
        <p:txBody>
          <a:bodyPr vert="horz" wrap="square" lIns="0" tIns="0" rIns="0" bIns="0" rtlCol="0" anchor="t" anchorCtr="0">
            <a:noAutofit/>
          </a:bodyPr>
          <a:lstStyle/>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endParaRPr lang="de-DE" dirty="0"/>
          </a:p>
          <a:p>
            <a:r>
              <a:rPr lang="de-DE" b="1" dirty="0"/>
              <a:t>Ausschnitt aus dem Organon Buch 1:</a:t>
            </a:r>
            <a:br>
              <a:rPr lang="de-DE" b="1" dirty="0"/>
            </a:br>
            <a:r>
              <a:rPr lang="de-DE" b="1" dirty="0"/>
              <a:t>Kategorien oder Lehre von den Grundbegriffen, Kapitel 2</a:t>
            </a:r>
          </a:p>
          <a:p>
            <a:pPr lvl="1"/>
            <a:br>
              <a:rPr lang="de-DE" dirty="0"/>
            </a:br>
            <a:endParaRPr lang="de-DE" dirty="0">
              <a:latin typeface="Arial"/>
            </a:endParaRPr>
          </a:p>
        </p:txBody>
      </p:sp>
      <p:sp>
        <p:nvSpPr>
          <p:cNvPr id="32769" name="Titel 1"/>
          <p:cNvSpPr>
            <a:spLocks noGrp="1"/>
          </p:cNvSpPr>
          <p:nvPr>
            <p:ph type="title"/>
          </p:nvPr>
        </p:nvSpPr>
        <p:spPr>
          <a:xfrm>
            <a:off x="539552" y="188640"/>
            <a:ext cx="6335911" cy="863872"/>
          </a:xfrm>
        </p:spPr>
        <p:txBody>
          <a:bodyPr>
            <a:noAutofit/>
          </a:bodyPr>
          <a:lstStyle/>
          <a:p>
            <a:r>
              <a:rPr lang="de-DE" dirty="0"/>
              <a:t>Logik</a:t>
            </a:r>
            <a:br>
              <a:rPr lang="de-DE" dirty="0"/>
            </a:br>
            <a:r>
              <a:rPr lang="de-DE" sz="1800" b="0" dirty="0">
                <a:solidFill>
                  <a:schemeClr val="tx1"/>
                </a:solidFill>
              </a:rPr>
              <a:t>Aristoteles</a:t>
            </a:r>
          </a:p>
        </p:txBody>
      </p:sp>
      <p:sp>
        <p:nvSpPr>
          <p:cNvPr id="3" name="Textfeld 2"/>
          <p:cNvSpPr txBox="1"/>
          <p:nvPr/>
        </p:nvSpPr>
        <p:spPr bwMode="gray">
          <a:xfrm>
            <a:off x="566555" y="2933945"/>
            <a:ext cx="8010890" cy="2295255"/>
          </a:xfrm>
          <a:prstGeom prst="rect">
            <a:avLst/>
          </a:prstGeom>
          <a:noFill/>
          <a:ln>
            <a:solidFill>
              <a:schemeClr val="tx1"/>
            </a:solidFill>
          </a:ln>
        </p:spPr>
        <p:txBody>
          <a:bodyPr vert="horz" wrap="square" lIns="0" tIns="0" rIns="0" bIns="0" rtlCol="0" anchor="t" anchorCtr="0">
            <a:noAutofit/>
          </a:bodyPr>
          <a:lstStyle/>
          <a:p>
            <a:r>
              <a:rPr lang="de-DE" sz="1600" dirty="0"/>
              <a:t>„</a:t>
            </a:r>
            <a:r>
              <a:rPr lang="de-DE" dirty="0"/>
              <a:t>Die Worte werden entweder in Verbindung oder ohne Verbindung gesprochen;</a:t>
            </a:r>
          </a:p>
          <a:p>
            <a:r>
              <a:rPr lang="de-DE" dirty="0"/>
              <a:t> ersteres z.B. bei den Worten: der Mensch läuft; der Stier siegt;</a:t>
            </a:r>
          </a:p>
          <a:p>
            <a:r>
              <a:rPr lang="de-DE" dirty="0"/>
              <a:t> ohne Verbindung z.B. bei den Worten: Mensch; Stier; läuft; siegt.</a:t>
            </a:r>
          </a:p>
          <a:p>
            <a:endParaRPr lang="de-DE" dirty="0"/>
          </a:p>
          <a:p>
            <a:r>
              <a:rPr lang="de-DE" dirty="0"/>
              <a:t> Von dem Seienden wird manches von einem Unterliegenden ausgesagt,</a:t>
            </a:r>
          </a:p>
          <a:p>
            <a:r>
              <a:rPr lang="de-DE" dirty="0"/>
              <a:t> aber ohne dass es in einem Unterliegenden ist;</a:t>
            </a:r>
          </a:p>
          <a:p>
            <a:r>
              <a:rPr lang="de-DE" dirty="0"/>
              <a:t> so wird z.B. der Mensch von einem unterliegenden einzelnen Menschen </a:t>
            </a:r>
            <a:br>
              <a:rPr lang="de-DE" dirty="0"/>
            </a:br>
            <a:r>
              <a:rPr lang="de-DE" dirty="0"/>
              <a:t> ausgesagt, aber er ist in keinem unterliegenden Menschen.“</a:t>
            </a:r>
          </a:p>
        </p:txBody>
      </p:sp>
    </p:spTree>
    <p:extLst>
      <p:ext uri="{BB962C8B-B14F-4D97-AF65-F5344CB8AC3E}">
        <p14:creationId xmlns:p14="http://schemas.microsoft.com/office/powerpoint/2010/main" val="26245907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Metaphysik</a:t>
            </a:r>
            <a:br>
              <a:rPr lang="de-DE" dirty="0"/>
            </a:br>
            <a:r>
              <a:rPr lang="de-DE" sz="1800" b="0" dirty="0">
                <a:solidFill>
                  <a:schemeClr val="tx1"/>
                </a:solidFill>
              </a:rPr>
              <a:t>Aristoteles</a:t>
            </a:r>
          </a:p>
        </p:txBody>
      </p:sp>
      <p:sp>
        <p:nvSpPr>
          <p:cNvPr id="2" name="Textfeld 1"/>
          <p:cNvSpPr txBox="1"/>
          <p:nvPr/>
        </p:nvSpPr>
        <p:spPr bwMode="gray">
          <a:xfrm>
            <a:off x="332284" y="1613559"/>
            <a:ext cx="8442938" cy="4905545"/>
          </a:xfrm>
          <a:prstGeom prst="rect">
            <a:avLst/>
          </a:prstGeom>
          <a:noFill/>
        </p:spPr>
        <p:txBody>
          <a:bodyPr vert="horz" wrap="square" lIns="0" tIns="0" rIns="0" bIns="0" rtlCol="0" anchor="t" anchorCtr="0">
            <a:noAutofit/>
          </a:bodyPr>
          <a:lstStyle/>
          <a:p>
            <a:pPr marL="285750" indent="-285750">
              <a:spcBef>
                <a:spcPts val="400"/>
              </a:spcBef>
              <a:buClr>
                <a:srgbClr val="A2BEED"/>
              </a:buClr>
              <a:buSzPct val="150000"/>
              <a:buFont typeface="Arial" panose="020B0604020202020204" pitchFamily="34" charset="0"/>
              <a:buChar char="•"/>
            </a:pPr>
            <a:r>
              <a:rPr lang="de-DE" dirty="0"/>
              <a:t>Entstanden zwischen 348 und 322 v. Chr.</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allgemeine Wissenschaft vom Seienden als solchen</a:t>
            </a:r>
            <a:br>
              <a:rPr lang="de-DE" dirty="0"/>
            </a:br>
            <a:r>
              <a:rPr lang="de-DE" dirty="0"/>
              <a:t>von den Urgründen bzw. Prinzipien der Dinge</a:t>
            </a:r>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endParaRPr lang="de-DE" dirty="0"/>
          </a:p>
          <a:p>
            <a:pPr marL="285750" indent="-285750">
              <a:spcBef>
                <a:spcPts val="400"/>
              </a:spcBef>
              <a:buClr>
                <a:srgbClr val="A2BEED"/>
              </a:buClr>
              <a:buSzPct val="150000"/>
              <a:buFont typeface="Arial" panose="020B0604020202020204" pitchFamily="34" charset="0"/>
              <a:buChar char="•"/>
            </a:pPr>
            <a:r>
              <a:rPr lang="de-DE" dirty="0"/>
              <a:t>eine allen anderen Wissenschaften vorgeordneten Wissenschaft</a:t>
            </a:r>
            <a:br>
              <a:rPr lang="de-DE" dirty="0"/>
            </a:br>
            <a:r>
              <a:rPr lang="de-DE" dirty="0"/>
              <a:t>die er „Erste Philosophie“, „Weisheit“ </a:t>
            </a:r>
            <a:r>
              <a:rPr lang="de-DE" dirty="0" err="1"/>
              <a:t>bzw</a:t>
            </a:r>
            <a:r>
              <a:rPr lang="de-DE" dirty="0"/>
              <a:t> „ Theologie“ nennt.</a:t>
            </a:r>
          </a:p>
          <a:p>
            <a:pPr marL="285750" indent="-285750">
              <a:spcBef>
                <a:spcPts val="400"/>
              </a:spcBef>
              <a:buClr>
                <a:srgbClr val="A2BEED"/>
              </a:buClr>
              <a:buSzPct val="150000"/>
              <a:buFont typeface="Arial" panose="020B0604020202020204" pitchFamily="34" charset="0"/>
              <a:buChar char="•"/>
            </a:pPr>
            <a:endParaRPr lang="de-DE" dirty="0"/>
          </a:p>
          <a:p>
            <a:pPr>
              <a:spcBef>
                <a:spcPts val="400"/>
              </a:spcBef>
              <a:spcAft>
                <a:spcPct val="0"/>
              </a:spcAft>
            </a:pPr>
            <a:endParaRPr lang="de-DE" dirty="0">
              <a:latin typeface="Arial"/>
            </a:endParaRPr>
          </a:p>
        </p:txBody>
      </p:sp>
    </p:spTree>
    <p:extLst>
      <p:ext uri="{BB962C8B-B14F-4D97-AF65-F5344CB8AC3E}">
        <p14:creationId xmlns:p14="http://schemas.microsoft.com/office/powerpoint/2010/main" val="285951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Naturwissenschaft/Naturphilosophie</a:t>
            </a:r>
            <a:br>
              <a:rPr lang="de-DE" dirty="0"/>
            </a:br>
            <a:r>
              <a:rPr lang="de-DE" sz="1800" b="0" dirty="0">
                <a:solidFill>
                  <a:schemeClr val="tx1"/>
                </a:solidFill>
              </a:rPr>
              <a:t>Aristoteles</a:t>
            </a:r>
          </a:p>
        </p:txBody>
      </p:sp>
      <p:sp>
        <p:nvSpPr>
          <p:cNvPr id="2" name="Textfeld 1"/>
          <p:cNvSpPr txBox="1"/>
          <p:nvPr/>
        </p:nvSpPr>
        <p:spPr bwMode="gray">
          <a:xfrm>
            <a:off x="332284" y="1613559"/>
            <a:ext cx="8442938" cy="4905545"/>
          </a:xfrm>
          <a:prstGeom prst="rect">
            <a:avLst/>
          </a:prstGeom>
          <a:noFill/>
        </p:spPr>
        <p:txBody>
          <a:bodyPr vert="horz" wrap="square" lIns="0" tIns="0" rIns="0" bIns="0" rtlCol="0" anchor="t" anchorCtr="0">
            <a:noAutofit/>
          </a:bodyPr>
          <a:lstStyle/>
          <a:p>
            <a:pPr marL="285750" lvl="1" indent="-285750">
              <a:spcBef>
                <a:spcPts val="400"/>
              </a:spcBef>
              <a:buClr>
                <a:srgbClr val="A2BEED"/>
              </a:buClr>
              <a:buSzPct val="150000"/>
              <a:buFont typeface="Arial" panose="020B0604020202020204" pitchFamily="34" charset="0"/>
              <a:buChar char="•"/>
            </a:pPr>
            <a:r>
              <a:rPr lang="de-DE" dirty="0"/>
              <a:t>Naturwissenschaft ist die Lehre vom Physischen</a:t>
            </a:r>
            <a:br>
              <a:rPr lang="de-DE" dirty="0"/>
            </a:br>
            <a:r>
              <a:rPr lang="de-DE" dirty="0"/>
              <a:t>→ Prinzip der Bewegung</a:t>
            </a:r>
          </a:p>
          <a:p>
            <a:pPr marL="285750" lvl="1" indent="-285750">
              <a:spcBef>
                <a:spcPts val="400"/>
              </a:spcBef>
              <a:buClr>
                <a:srgbClr val="A2BEED"/>
              </a:buClr>
              <a:buSzPct val="150000"/>
              <a:buFont typeface="Arial" panose="020B0604020202020204" pitchFamily="34" charset="0"/>
              <a:buChar char="•"/>
            </a:pPr>
            <a:endParaRPr lang="de-DE" dirty="0"/>
          </a:p>
          <a:p>
            <a:pPr marL="285750" lvl="1" indent="-285750">
              <a:spcBef>
                <a:spcPts val="400"/>
              </a:spcBef>
              <a:buClr>
                <a:srgbClr val="A2BEED"/>
              </a:buClr>
              <a:buSzPct val="150000"/>
              <a:buFont typeface="Arial" panose="020B0604020202020204" pitchFamily="34" charset="0"/>
              <a:buChar char="•"/>
            </a:pPr>
            <a:r>
              <a:rPr lang="de-DE" dirty="0"/>
              <a:t>Natur ist alles veränderliche Stoffliche</a:t>
            </a:r>
            <a:br>
              <a:rPr lang="de-DE" dirty="0"/>
            </a:br>
            <a:r>
              <a:rPr lang="de-DE" dirty="0"/>
              <a:t>→ Prinzip der Veränderung </a:t>
            </a:r>
          </a:p>
          <a:p>
            <a:pPr marL="285750" lvl="1" indent="-285750">
              <a:spcBef>
                <a:spcPts val="400"/>
              </a:spcBef>
              <a:buClr>
                <a:srgbClr val="A2BEED"/>
              </a:buClr>
              <a:buSzPct val="150000"/>
              <a:buFont typeface="Arial" panose="020B0604020202020204" pitchFamily="34" charset="0"/>
              <a:buChar char="•"/>
            </a:pPr>
            <a:endParaRPr lang="de-DE" dirty="0"/>
          </a:p>
          <a:p>
            <a:pPr marL="285750" lvl="1" indent="-285750">
              <a:spcBef>
                <a:spcPts val="400"/>
              </a:spcBef>
              <a:buClr>
                <a:srgbClr val="A2BEED"/>
              </a:buClr>
              <a:buSzPct val="150000"/>
              <a:buFont typeface="Arial" panose="020B0604020202020204" pitchFamily="34" charset="0"/>
              <a:buChar char="•"/>
            </a:pPr>
            <a:r>
              <a:rPr lang="de-DE" dirty="0"/>
              <a:t>Dualistisches Prinzip besagt, dass alles Entstehende entsteht und alles Vergehende vergeht aus dem jeweils Gegenteiligem bzw. zu jeweils Gegenteiligem und in die Mittelzustände dazwischen </a:t>
            </a:r>
            <a:br>
              <a:rPr lang="de-DE" dirty="0"/>
            </a:br>
            <a:r>
              <a:rPr lang="de-DE" dirty="0"/>
              <a:t>(Farbschattierung aus Weiß und Schwarz)</a:t>
            </a:r>
            <a:endParaRPr lang="de-DE" sz="2400" dirty="0"/>
          </a:p>
          <a:p>
            <a:pPr marL="285750" indent="-285750">
              <a:spcBef>
                <a:spcPts val="400"/>
              </a:spcBef>
              <a:spcAft>
                <a:spcPct val="0"/>
              </a:spcAft>
              <a:buClr>
                <a:srgbClr val="A2BEED"/>
              </a:buClr>
              <a:buSzPct val="150000"/>
              <a:buFont typeface="Arial" panose="020B0604020202020204" pitchFamily="34" charset="0"/>
              <a:buChar char="•"/>
            </a:pPr>
            <a:endParaRPr lang="de-DE" dirty="0">
              <a:latin typeface="Arial"/>
            </a:endParaRPr>
          </a:p>
        </p:txBody>
      </p:sp>
    </p:spTree>
    <p:extLst>
      <p:ext uri="{BB962C8B-B14F-4D97-AF65-F5344CB8AC3E}">
        <p14:creationId xmlns:p14="http://schemas.microsoft.com/office/powerpoint/2010/main" val="11633525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a:xfrm>
            <a:off x="539552" y="188640"/>
            <a:ext cx="6335911" cy="863872"/>
          </a:xfrm>
        </p:spPr>
        <p:txBody>
          <a:bodyPr>
            <a:noAutofit/>
          </a:bodyPr>
          <a:lstStyle/>
          <a:p>
            <a:r>
              <a:rPr lang="de-DE" dirty="0"/>
              <a:t>Staatsphilosophie</a:t>
            </a:r>
            <a:br>
              <a:rPr lang="de-DE" dirty="0"/>
            </a:br>
            <a:r>
              <a:rPr lang="de-DE" sz="1800" b="0" dirty="0">
                <a:solidFill>
                  <a:schemeClr val="tx1"/>
                </a:solidFill>
              </a:rPr>
              <a:t>Aristoteles</a:t>
            </a:r>
          </a:p>
        </p:txBody>
      </p:sp>
      <p:sp>
        <p:nvSpPr>
          <p:cNvPr id="2" name="Textfeld 1"/>
          <p:cNvSpPr txBox="1"/>
          <p:nvPr/>
        </p:nvSpPr>
        <p:spPr bwMode="gray">
          <a:xfrm>
            <a:off x="332284" y="1613559"/>
            <a:ext cx="8442938" cy="4905545"/>
          </a:xfrm>
          <a:prstGeom prst="rect">
            <a:avLst/>
          </a:prstGeom>
          <a:noFill/>
        </p:spPr>
        <p:txBody>
          <a:bodyPr vert="horz" wrap="square" lIns="0" tIns="0" rIns="0" bIns="0" rtlCol="0" anchor="t" anchorCtr="0">
            <a:noAutofit/>
          </a:bodyPr>
          <a:lstStyle/>
          <a:p>
            <a:pPr marL="285750" lvl="0" indent="-285750">
              <a:buClr>
                <a:srgbClr val="A2BEED"/>
              </a:buClr>
              <a:buSzPct val="150000"/>
              <a:buFont typeface="Arial" panose="020B0604020202020204" pitchFamily="34" charset="0"/>
              <a:buChar char="•"/>
            </a:pPr>
            <a:r>
              <a:rPr lang="de-DE" dirty="0"/>
              <a:t>Weist gegenüber Platonischem Staatsideal realistischere Züge auf</a:t>
            </a:r>
          </a:p>
          <a:p>
            <a:pPr marL="285750" lvl="0" indent="-285750">
              <a:buClr>
                <a:srgbClr val="A2BEED"/>
              </a:buClr>
              <a:buSzPct val="150000"/>
              <a:buFont typeface="Arial" panose="020B0604020202020204" pitchFamily="34" charset="0"/>
              <a:buChar char="•"/>
            </a:pPr>
            <a:endParaRPr lang="de-DE" dirty="0"/>
          </a:p>
          <a:p>
            <a:pPr marL="285750" lvl="0" indent="-285750">
              <a:buClr>
                <a:srgbClr val="A2BEED"/>
              </a:buClr>
              <a:buSzPct val="150000"/>
              <a:buFont typeface="Arial" panose="020B0604020202020204" pitchFamily="34" charset="0"/>
              <a:buChar char="•"/>
            </a:pPr>
            <a:r>
              <a:rPr lang="de-DE" dirty="0"/>
              <a:t>wahrhaft menschliches, sittliches Leben nur im Staate voll ausgeprägt</a:t>
            </a:r>
          </a:p>
          <a:p>
            <a:pPr marL="285750" lvl="0" indent="-285750">
              <a:buClr>
                <a:srgbClr val="A2BEED"/>
              </a:buClr>
              <a:buSzPct val="150000"/>
              <a:buFont typeface="Arial" panose="020B0604020202020204" pitchFamily="34" charset="0"/>
              <a:buChar char="•"/>
            </a:pPr>
            <a:endParaRPr lang="de-DE" dirty="0"/>
          </a:p>
          <a:p>
            <a:pPr marL="285750" lvl="0" indent="-285750">
              <a:buClr>
                <a:srgbClr val="A2BEED"/>
              </a:buClr>
              <a:buSzPct val="150000"/>
              <a:buFont typeface="Arial" panose="020B0604020202020204" pitchFamily="34" charset="0"/>
              <a:buChar char="•"/>
            </a:pPr>
            <a:r>
              <a:rPr lang="de-DE" dirty="0"/>
              <a:t>Mensch von Natur aus ein soziales, politisches Wesen</a:t>
            </a:r>
            <a:br>
              <a:rPr lang="de-DE" dirty="0"/>
            </a:br>
            <a:r>
              <a:rPr lang="de-DE" dirty="0"/>
              <a:t>→ auf das Gemeinschaftsleben angewiesen</a:t>
            </a:r>
          </a:p>
          <a:p>
            <a:pPr marL="285750" lvl="0" indent="-285750">
              <a:buClr>
                <a:srgbClr val="A2BEED"/>
              </a:buClr>
              <a:buSzPct val="150000"/>
              <a:buFont typeface="Arial" panose="020B0604020202020204" pitchFamily="34" charset="0"/>
              <a:buChar char="•"/>
            </a:pPr>
            <a:endParaRPr lang="de-DE" dirty="0"/>
          </a:p>
          <a:p>
            <a:pPr marL="285750" indent="-285750">
              <a:buClr>
                <a:srgbClr val="A2BEED"/>
              </a:buClr>
              <a:buSzPct val="150000"/>
              <a:buFont typeface="Arial" panose="020B0604020202020204" pitchFamily="34" charset="0"/>
              <a:buChar char="•"/>
            </a:pPr>
            <a:r>
              <a:rPr lang="de-DE" dirty="0"/>
              <a:t>Suche nach dem besten möglichen Staat</a:t>
            </a:r>
            <a:br>
              <a:rPr lang="de-DE" dirty="0"/>
            </a:br>
            <a:r>
              <a:rPr lang="de-DE" dirty="0"/>
              <a:t>nicht wie Platon nach dem besten Staat</a:t>
            </a:r>
            <a:br>
              <a:rPr lang="de-DE" dirty="0"/>
            </a:br>
            <a:endParaRPr lang="de-DE" dirty="0"/>
          </a:p>
          <a:p>
            <a:pPr marL="285750" lvl="0" indent="-285750">
              <a:buClr>
                <a:srgbClr val="A2BEED"/>
              </a:buClr>
              <a:buSzPct val="150000"/>
              <a:buFont typeface="Arial" panose="020B0604020202020204" pitchFamily="34" charset="0"/>
              <a:buChar char="•"/>
            </a:pPr>
            <a:r>
              <a:rPr lang="de-DE" dirty="0"/>
              <a:t>Drei verschiedenen Verfassungen und deren Extremen</a:t>
            </a:r>
          </a:p>
          <a:p>
            <a:pPr marL="800100" lvl="1" indent="-342900">
              <a:buClr>
                <a:srgbClr val="A2BEED"/>
              </a:buClr>
              <a:buSzPct val="100000"/>
              <a:buFont typeface="+mj-lt"/>
              <a:buAutoNum type="arabicPeriod"/>
            </a:pPr>
            <a:r>
              <a:rPr lang="de-DE" dirty="0"/>
              <a:t>Königtum</a:t>
            </a:r>
          </a:p>
          <a:p>
            <a:pPr marL="800100" lvl="1" indent="-342900">
              <a:buClr>
                <a:srgbClr val="A2BEED"/>
              </a:buClr>
              <a:buSzPct val="100000"/>
              <a:buFont typeface="+mj-lt"/>
              <a:buAutoNum type="arabicPeriod"/>
            </a:pPr>
            <a:r>
              <a:rPr lang="de-DE" dirty="0"/>
              <a:t>Aristokratie ( Herrschaft der Besten)</a:t>
            </a:r>
          </a:p>
          <a:p>
            <a:pPr marL="800100" lvl="1" indent="-342900">
              <a:buClr>
                <a:srgbClr val="A2BEED"/>
              </a:buClr>
              <a:buSzPct val="100000"/>
              <a:buFont typeface="+mj-lt"/>
              <a:buAutoNum type="arabicPeriod"/>
            </a:pPr>
            <a:r>
              <a:rPr lang="de-DE" dirty="0"/>
              <a:t>Volksherrschaft</a:t>
            </a:r>
            <a:endParaRPr lang="de-DE" dirty="0">
              <a:latin typeface="Arial"/>
            </a:endParaRPr>
          </a:p>
        </p:txBody>
      </p:sp>
    </p:spTree>
    <p:extLst>
      <p:ext uri="{BB962C8B-B14F-4D97-AF65-F5344CB8AC3E}">
        <p14:creationId xmlns:p14="http://schemas.microsoft.com/office/powerpoint/2010/main" val="192963377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VCT-BODYINDENTATION" val="0;0;-0.04818916;14.12504;14.07677;28.25;28.37496;42.5;42.51968;56.69291;42.51968;56.69291;42.51968;56.69291;42.51968;56.69291;42.51968;56.69291;"/>
  <p:tag name="VCT-BULLETVISIBILITY" val="G ********"/>
</p:tagLst>
</file>

<file path=ppt/tags/tag2.xml><?xml version="1.0" encoding="utf-8"?>
<p:tagLst xmlns:a="http://schemas.openxmlformats.org/drawingml/2006/main" xmlns:r="http://schemas.openxmlformats.org/officeDocument/2006/relationships" xmlns:p="http://schemas.openxmlformats.org/presentationml/2006/main">
  <p:tag name="STYLE" val="VCT_Marker"/>
  <p:tag name="DATE" val="09.01.2012 14:35:23"/>
  <p:tag name="VCT-TEMPLATE" val="MAN Folienmaster 2007.2010_4.3_DEU.potx"/>
  <p:tag name="VCTMASTER" val="MAN Folienmaster 2007.2010_4.3_DEU"/>
  <p:tag name="VCTORDER" val="1"/>
</p:tagLst>
</file>

<file path=ppt/tags/tag3.xml><?xml version="1.0" encoding="utf-8"?>
<p:tagLst xmlns:a="http://schemas.openxmlformats.org/drawingml/2006/main" xmlns:r="http://schemas.openxmlformats.org/officeDocument/2006/relationships" xmlns:p="http://schemas.openxmlformats.org/presentationml/2006/main">
  <p:tag name="STYLE" val="VCT_Marker"/>
  <p:tag name="DATE" val="09.01.2012 14:35:23"/>
  <p:tag name="VCT-TEMPLATE" val="MAN Folienmaster 2007.2010_4.3_DEU.potx"/>
  <p:tag name="VCTMASTER" val="MAN Folienmaster 2007.2010_4.3_DEU"/>
  <p:tag name="VCTORDER" val="1"/>
</p:tagLst>
</file>

<file path=ppt/theme/theme1.xml><?xml version="1.0" encoding="utf-8"?>
<a:theme xmlns:a="http://schemas.openxmlformats.org/drawingml/2006/main" name="MAN Folienmaster 2007.2010_4.3_DEU">
  <a:themeElements>
    <a:clrScheme name="MAN Farben">
      <a:dk1>
        <a:srgbClr val="303C49"/>
      </a:dk1>
      <a:lt1>
        <a:sysClr val="window" lastClr="FFFFFF"/>
      </a:lt1>
      <a:dk2>
        <a:srgbClr val="91B900"/>
      </a:dk2>
      <a:lt2>
        <a:srgbClr val="AFAFAF"/>
      </a:lt2>
      <a:accent1>
        <a:srgbClr val="303C49"/>
      </a:accent1>
      <a:accent2>
        <a:srgbClr val="E40045"/>
      </a:accent2>
      <a:accent3>
        <a:srgbClr val="6E7E8D"/>
      </a:accent3>
      <a:accent4>
        <a:srgbClr val="CAD0D8"/>
      </a:accent4>
      <a:accent5>
        <a:srgbClr val="4B96D2"/>
      </a:accent5>
      <a:accent6>
        <a:srgbClr val="FFCD00"/>
      </a:accent6>
      <a:hlink>
        <a:srgbClr val="6E7E8D"/>
      </a:hlink>
      <a:folHlink>
        <a:srgbClr val="CAD0D8"/>
      </a:folHlink>
    </a:clrScheme>
    <a:fontScheme name="MA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nchor="t" anchorCtr="0">
        <a:noAutofit/>
      </a:bodyPr>
      <a:lstStyle>
        <a:defPPr marL="180975" indent="-180975">
          <a:spcBef>
            <a:spcPts val="400"/>
          </a:spcBef>
          <a:spcAft>
            <a:spcPct val="0"/>
          </a:spcAft>
          <a:buFont typeface="Wingdings" pitchFamily="2" charset="2"/>
          <a:buChar char="§"/>
          <a:defRPr dirty="0" err="1" smtClean="0">
            <a:latin typeface="Arial"/>
          </a:defRPr>
        </a:defPPr>
      </a:lstStyle>
    </a:txDef>
  </a:objectDefaults>
  <a:extraClrScheme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
  <a:themeElements>
    <a:clrScheme name="MAN Farbskala final">
      <a:dk1>
        <a:srgbClr val="303C49"/>
      </a:dk1>
      <a:lt1>
        <a:sysClr val="window" lastClr="FFFFFF"/>
      </a:lt1>
      <a:dk2>
        <a:srgbClr val="91B900"/>
      </a:dk2>
      <a:lt2>
        <a:srgbClr val="AFAFAF"/>
      </a:lt2>
      <a:accent1>
        <a:srgbClr val="303C49"/>
      </a:accent1>
      <a:accent2>
        <a:srgbClr val="E40045"/>
      </a:accent2>
      <a:accent3>
        <a:srgbClr val="6E7E8D"/>
      </a:accent3>
      <a:accent4>
        <a:srgbClr val="CAD0D8"/>
      </a:accent4>
      <a:accent5>
        <a:srgbClr val="4B96D2"/>
      </a:accent5>
      <a:accent6>
        <a:srgbClr val="FFCD00"/>
      </a:accent6>
      <a:hlink>
        <a:srgbClr val="485B6B"/>
      </a:hlink>
      <a:folHlink>
        <a:srgbClr val="9CA6B2"/>
      </a:folHlink>
    </a:clrScheme>
    <a:fontScheme name="MA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solidFill>
              <a:schemeClr val="tx1"/>
            </a:solidFill>
          </a:defRPr>
        </a:defPPr>
      </a:lstStyle>
    </a:txDef>
  </a:objectDefaults>
  <a:extraClrSchemeLst/>
</a:theme>
</file>

<file path=ppt/theme/theme4.xml><?xml version="1.0" encoding="utf-8"?>
<a:theme xmlns:a="http://schemas.openxmlformats.org/drawingml/2006/main" name="Larissa">
  <a:themeElements>
    <a:clrScheme name="MAN Farbskala final">
      <a:dk1>
        <a:srgbClr val="303C49"/>
      </a:dk1>
      <a:lt1>
        <a:sysClr val="window" lastClr="FFFFFF"/>
      </a:lt1>
      <a:dk2>
        <a:srgbClr val="91B900"/>
      </a:dk2>
      <a:lt2>
        <a:srgbClr val="AFAFAF"/>
      </a:lt2>
      <a:accent1>
        <a:srgbClr val="303C49"/>
      </a:accent1>
      <a:accent2>
        <a:srgbClr val="E40045"/>
      </a:accent2>
      <a:accent3>
        <a:srgbClr val="6E7E8D"/>
      </a:accent3>
      <a:accent4>
        <a:srgbClr val="CAD0D8"/>
      </a:accent4>
      <a:accent5>
        <a:srgbClr val="4B96D2"/>
      </a:accent5>
      <a:accent6>
        <a:srgbClr val="FFCD00"/>
      </a:accent6>
      <a:hlink>
        <a:srgbClr val="485B6B"/>
      </a:hlink>
      <a:folHlink>
        <a:srgbClr val="9CA6B2"/>
      </a:folHlink>
    </a:clrScheme>
    <a:fontScheme name="MA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1447</Words>
  <Application>Microsoft Office PowerPoint</Application>
  <PresentationFormat>Bildschirmpräsentation (4:3)</PresentationFormat>
  <Paragraphs>314</Paragraphs>
  <Slides>15</Slides>
  <Notes>15</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15</vt:i4>
      </vt:variant>
    </vt:vector>
  </HeadingPairs>
  <TitlesOfParts>
    <vt:vector size="21" baseType="lpstr">
      <vt:lpstr>Arial</vt:lpstr>
      <vt:lpstr>Calibri</vt:lpstr>
      <vt:lpstr>Calibri Light</vt:lpstr>
      <vt:lpstr>Wingdings</vt:lpstr>
      <vt:lpstr>MAN Folienmaster 2007.2010_4.3_DEU</vt:lpstr>
      <vt:lpstr>Benutzerdefiniertes Design</vt:lpstr>
      <vt:lpstr>Startseite</vt:lpstr>
      <vt:lpstr>Agenda</vt:lpstr>
      <vt:lpstr>Einführung Aristoteles</vt:lpstr>
      <vt:lpstr>Biografie Aristoteles</vt:lpstr>
      <vt:lpstr>Logik Aristoteles</vt:lpstr>
      <vt:lpstr>Logik Aristoteles</vt:lpstr>
      <vt:lpstr>Metaphysik Aristoteles</vt:lpstr>
      <vt:lpstr>Naturwissenschaft/Naturphilosophie Aristoteles</vt:lpstr>
      <vt:lpstr>Staatsphilosophie Aristoteles</vt:lpstr>
      <vt:lpstr>Psychologie Aristoteles</vt:lpstr>
      <vt:lpstr>Poetik Aristoteles</vt:lpstr>
      <vt:lpstr>Große Ethik Aristoteles</vt:lpstr>
      <vt:lpstr>Nikomachische und Eudemische Ethik Aristoteles</vt:lpstr>
      <vt:lpstr>Nachwirken Aristoteles</vt:lpstr>
      <vt:lpstr>Nachwirken Quellen vom 11.10.2015</vt:lpstr>
    </vt:vector>
  </TitlesOfParts>
  <Company>MAN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DFX- /ZPWP- Erfüllung in SAP BW</dc:title>
  <dc:subject>Thema der Präsentation</dc:subject>
  <dc:creator>Michael Bader - MTB PHHT-M</dc:creator>
  <dc:description>Dieser Master ist optimiert für den Einsatz mit MS Powerpoint 2007/2010.</dc:description>
  <cp:lastModifiedBy>Andreas Gürster</cp:lastModifiedBy>
  <cp:revision>228</cp:revision>
  <cp:lastPrinted>2015-10-19T18:18:00Z</cp:lastPrinted>
  <dcterms:created xsi:type="dcterms:W3CDTF">2012-05-22T06:39:30Z</dcterms:created>
  <dcterms:modified xsi:type="dcterms:W3CDTF">2016-11-16T17:19:32Z</dcterms:modified>
</cp:coreProperties>
</file>