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28"/>
  </p:handoutMasterIdLst>
  <p:sldIdLst>
    <p:sldId id="257" r:id="rId5"/>
    <p:sldId id="276" r:id="rId6"/>
    <p:sldId id="274" r:id="rId7"/>
    <p:sldId id="264" r:id="rId8"/>
    <p:sldId id="258" r:id="rId9"/>
    <p:sldId id="271" r:id="rId10"/>
    <p:sldId id="263" r:id="rId11"/>
    <p:sldId id="265" r:id="rId12"/>
    <p:sldId id="262" r:id="rId13"/>
    <p:sldId id="266" r:id="rId14"/>
    <p:sldId id="277" r:id="rId15"/>
    <p:sldId id="268" r:id="rId16"/>
    <p:sldId id="272" r:id="rId17"/>
    <p:sldId id="278" r:id="rId18"/>
    <p:sldId id="269" r:id="rId19"/>
    <p:sldId id="279" r:id="rId20"/>
    <p:sldId id="275" r:id="rId21"/>
    <p:sldId id="280" r:id="rId22"/>
    <p:sldId id="270" r:id="rId23"/>
    <p:sldId id="281" r:id="rId24"/>
    <p:sldId id="273" r:id="rId25"/>
    <p:sldId id="282" r:id="rId26"/>
    <p:sldId id="259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/>
              <a:t>Loren Ipsum </a:t>
            </a:r>
            <a:r>
              <a:rPr lang="pt-BR" err="1"/>
              <a:t>Dolor</a:t>
            </a:r>
            <a:r>
              <a:rPr lang="pt-BR"/>
              <a:t> </a:t>
            </a:r>
            <a:r>
              <a:rPr lang="pt-BR" err="1"/>
              <a:t>Sit</a:t>
            </a:r>
            <a:r>
              <a:rPr lang="pt-BR"/>
              <a:t> </a:t>
            </a:r>
            <a:r>
              <a:rPr lang="pt-BR" err="1"/>
              <a:t>Daef</a:t>
            </a:r>
            <a:endParaRPr lang="pt-BR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>
                <a:latin typeface="Montserrat" panose="00000500000000000000" pitchFamily="2" charset="0"/>
              </a:rPr>
              <a:t>Et vero et </a:t>
            </a:r>
            <a:r>
              <a:rPr lang="pt-BR" err="1">
                <a:latin typeface="Montserrat" panose="00000500000000000000" pitchFamily="2" charset="0"/>
              </a:rPr>
              <a:t>iusto</a:t>
            </a:r>
            <a:r>
              <a:rPr lang="pt-BR">
                <a:latin typeface="Montserrat" panose="00000500000000000000" pitchFamily="2" charset="0"/>
              </a:rPr>
              <a:t> </a:t>
            </a:r>
            <a:r>
              <a:rPr lang="pt-BR" err="1">
                <a:latin typeface="Montserrat" panose="00000500000000000000" pitchFamily="2" charset="0"/>
              </a:rPr>
              <a:t>efsd</a:t>
            </a:r>
            <a:r>
              <a:rPr lang="pt-BR">
                <a:latin typeface="Montserrat" panose="00000500000000000000" pitchFamily="2" charset="0"/>
              </a:rPr>
              <a:t> </a:t>
            </a:r>
            <a:r>
              <a:rPr lang="pt-BR" err="1">
                <a:latin typeface="Montserrat" panose="00000500000000000000" pitchFamily="2" charset="0"/>
              </a:rPr>
              <a:t>apae</a:t>
            </a:r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latin typeface="Montserrat"/>
              </a:rPr>
              <a:t>Normalização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latin typeface="Montserrat"/>
              </a:rPr>
              <a:t>Banco de dados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latin typeface="Montserrat"/>
              </a:rPr>
              <a:t>Tipos de chaves, quando surgiu, o que é, benefícios e formas normais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500257"/>
            <a:ext cx="7728550" cy="41447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b="1">
                <a:latin typeface="Montserrat"/>
                <a:cs typeface="Arial"/>
              </a:rPr>
              <a:t>“Não devem existir colunas multivaloradas.”</a:t>
            </a:r>
            <a:endParaRPr lang="pt-BR"/>
          </a:p>
          <a:p>
            <a:pPr algn="just"/>
            <a:endParaRPr lang="pt-BR" b="1">
              <a:latin typeface="Montserrat"/>
              <a:cs typeface="Arial"/>
            </a:endParaRPr>
          </a:p>
          <a:p>
            <a:pPr algn="just"/>
            <a:r>
              <a:rPr lang="pt-BR">
                <a:latin typeface="Montserrat"/>
                <a:cs typeface="Arial"/>
              </a:rPr>
              <a:t>Uma relação está na primeira forma normal quando todos os atributos contém apenas um valor correspondente, singular e não existem grupos de atributos repetidos</a:t>
            </a:r>
            <a:endParaRPr lang="pt-BR" err="1"/>
          </a:p>
          <a:p>
            <a:pPr algn="just"/>
            <a:endParaRPr lang="pt-BR">
              <a:latin typeface="Montserrat"/>
              <a:cs typeface="Arial"/>
            </a:endParaRPr>
          </a:p>
          <a:p>
            <a:pPr algn="just"/>
            <a:r>
              <a:rPr lang="pt-BR" b="1">
                <a:latin typeface="Montserrat"/>
                <a:cs typeface="Arial"/>
              </a:rPr>
              <a:t>Valores atômicos</a:t>
            </a:r>
            <a:br>
              <a:rPr lang="en-US"/>
            </a:b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BR">
                <a:latin typeface="Montserrat"/>
              </a:rPr>
              <a:t>Primeira forma normal (1FN)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351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BR">
                <a:latin typeface="Montserrat"/>
              </a:rPr>
              <a:t>Primeira forma normal (1FN)</a:t>
            </a:r>
          </a:p>
          <a:p>
            <a:endParaRPr lang="pt-BR"/>
          </a:p>
        </p:txBody>
      </p:sp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id="{AFB5D1F8-E7F5-4C78-A4B6-DEC824B4EC68}"/>
              </a:ext>
            </a:extLst>
          </p:cNvPr>
          <p:cNvSpPr txBox="1">
            <a:spLocks/>
          </p:cNvSpPr>
          <p:nvPr/>
        </p:nvSpPr>
        <p:spPr>
          <a:xfrm>
            <a:off x="628649" y="1140823"/>
            <a:ext cx="7886700" cy="503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pic>
        <p:nvPicPr>
          <p:cNvPr id="8" name="Imagem 7" descr="Tabela&#10;&#10;Descrição gerada automaticamente">
            <a:extLst>
              <a:ext uri="{FF2B5EF4-FFF2-40B4-BE49-F238E27FC236}">
                <a16:creationId xmlns:a16="http://schemas.microsoft.com/office/drawing/2014/main" id="{5B7DB3D1-894C-49A5-BE1C-60EEF359F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41" y="1459660"/>
            <a:ext cx="7572922" cy="1239453"/>
          </a:xfrm>
          <a:prstGeom prst="rect">
            <a:avLst/>
          </a:prstGeom>
        </p:spPr>
      </p:pic>
      <p:pic>
        <p:nvPicPr>
          <p:cNvPr id="14" name="Imagem 13" descr="Tabela&#10;&#10;Descrição gerada automaticamente">
            <a:extLst>
              <a:ext uri="{FF2B5EF4-FFF2-40B4-BE49-F238E27FC236}">
                <a16:creationId xmlns:a16="http://schemas.microsoft.com/office/drawing/2014/main" id="{3ECABB33-CF12-41B8-A4B7-F41511DA6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043" y="4263219"/>
            <a:ext cx="7595911" cy="1453958"/>
          </a:xfrm>
          <a:prstGeom prst="rect">
            <a:avLst/>
          </a:prstGeom>
        </p:spPr>
      </p:pic>
      <p:pic>
        <p:nvPicPr>
          <p:cNvPr id="16" name="Imagem 15" descr="Tabela&#10;&#10;Descrição gerada automaticamente">
            <a:extLst>
              <a:ext uri="{FF2B5EF4-FFF2-40B4-BE49-F238E27FC236}">
                <a16:creationId xmlns:a16="http://schemas.microsoft.com/office/drawing/2014/main" id="{5495DA47-728B-435D-A069-ECA24C370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456" y="2846134"/>
            <a:ext cx="7624893" cy="125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8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615276"/>
            <a:ext cx="7886700" cy="40441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sz="2600" b="1">
                <a:latin typeface="Montserrat"/>
                <a:cs typeface="Arial"/>
              </a:rPr>
              <a:t>“Todas as colunas devem ter dependência funcional com a totalidade de cada chave candidata.”</a:t>
            </a:r>
            <a:endParaRPr lang="pt-BR" sz="2600"/>
          </a:p>
          <a:p>
            <a:pPr marL="0" indent="0" algn="just">
              <a:buNone/>
            </a:pPr>
            <a:endParaRPr lang="pt-BR" sz="2600" b="1">
              <a:latin typeface="Montserrat"/>
              <a:cs typeface="Arial"/>
            </a:endParaRPr>
          </a:p>
          <a:p>
            <a:pPr algn="just"/>
            <a:r>
              <a:rPr lang="en-US" sz="2600">
                <a:latin typeface="Montserrat"/>
                <a:cs typeface="Arial"/>
              </a:rPr>
              <a:t>Uma </a:t>
            </a:r>
            <a:r>
              <a:rPr lang="en-US" sz="2600" err="1">
                <a:latin typeface="Montserrat"/>
                <a:cs typeface="Arial"/>
              </a:rPr>
              <a:t>tabela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está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na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segunda</a:t>
            </a:r>
            <a:r>
              <a:rPr lang="en-US" sz="2600">
                <a:latin typeface="Montserrat"/>
                <a:cs typeface="Arial"/>
              </a:rPr>
              <a:t> forma normal se </a:t>
            </a:r>
            <a:r>
              <a:rPr lang="en-US" sz="2600" err="1">
                <a:latin typeface="Montserrat"/>
                <a:cs typeface="Arial"/>
              </a:rPr>
              <a:t>ela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atende</a:t>
            </a:r>
            <a:r>
              <a:rPr lang="en-US" sz="2600">
                <a:latin typeface="Montserrat"/>
                <a:cs typeface="Arial"/>
              </a:rPr>
              <a:t> a </a:t>
            </a:r>
            <a:r>
              <a:rPr lang="en-US" sz="2600" err="1">
                <a:latin typeface="Montserrat"/>
                <a:cs typeface="Arial"/>
              </a:rPr>
              <a:t>todos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os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requisitos</a:t>
            </a:r>
            <a:r>
              <a:rPr lang="en-US" sz="2600">
                <a:latin typeface="Montserrat"/>
                <a:cs typeface="Arial"/>
              </a:rPr>
              <a:t> da </a:t>
            </a:r>
            <a:r>
              <a:rPr lang="en-US" sz="2600" err="1">
                <a:latin typeface="Montserrat"/>
                <a:cs typeface="Arial"/>
              </a:rPr>
              <a:t>primeira</a:t>
            </a:r>
            <a:r>
              <a:rPr lang="en-US" sz="2600">
                <a:latin typeface="Montserrat"/>
                <a:cs typeface="Arial"/>
              </a:rPr>
              <a:t> forma normal e se </a:t>
            </a:r>
            <a:r>
              <a:rPr lang="en-US" sz="2600" err="1">
                <a:latin typeface="Montserrat"/>
                <a:cs typeface="Arial"/>
              </a:rPr>
              <a:t>os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registros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na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tabela</a:t>
            </a:r>
            <a:r>
              <a:rPr lang="en-US" sz="2600">
                <a:latin typeface="Montserrat"/>
                <a:cs typeface="Arial"/>
              </a:rPr>
              <a:t>, que </a:t>
            </a:r>
            <a:r>
              <a:rPr lang="en-US" sz="2600" err="1">
                <a:latin typeface="Montserrat"/>
                <a:cs typeface="Arial"/>
              </a:rPr>
              <a:t>não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são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chaves</a:t>
            </a:r>
            <a:r>
              <a:rPr lang="en-US" sz="2600">
                <a:latin typeface="Montserrat"/>
                <a:cs typeface="Arial"/>
              </a:rPr>
              <a:t>, </a:t>
            </a:r>
            <a:r>
              <a:rPr lang="en-US" sz="2600" err="1">
                <a:latin typeface="Montserrat"/>
                <a:cs typeface="Arial"/>
              </a:rPr>
              <a:t>dependam</a:t>
            </a:r>
            <a:r>
              <a:rPr lang="en-US" sz="2600">
                <a:latin typeface="Montserrat"/>
                <a:cs typeface="Arial"/>
              </a:rPr>
              <a:t> da </a:t>
            </a:r>
            <a:r>
              <a:rPr lang="en-US" sz="2600" err="1">
                <a:latin typeface="Montserrat"/>
                <a:cs typeface="Arial"/>
              </a:rPr>
              <a:t>chave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primária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em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sua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totalidade</a:t>
            </a:r>
            <a:r>
              <a:rPr lang="en-US" sz="2600">
                <a:latin typeface="Montserrat"/>
                <a:cs typeface="Arial"/>
              </a:rPr>
              <a:t> e </a:t>
            </a:r>
            <a:r>
              <a:rPr lang="en-US" sz="2600" err="1">
                <a:latin typeface="Montserrat"/>
                <a:cs typeface="Arial"/>
              </a:rPr>
              <a:t>não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apenas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parte</a:t>
            </a:r>
            <a:r>
              <a:rPr lang="en-US" sz="2600">
                <a:latin typeface="Montserrat"/>
                <a:cs typeface="Arial"/>
              </a:rPr>
              <a:t> dela. 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pt-BR">
                <a:latin typeface="Montserrat"/>
              </a:rPr>
              <a:t>Segunda forma normal (2FN)</a:t>
            </a:r>
            <a:endParaRPr lang="en-US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358212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428370"/>
            <a:ext cx="7771682" cy="437478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600">
                <a:latin typeface="Montserrat"/>
                <a:cs typeface="Arial"/>
              </a:rPr>
              <a:t>Uma </a:t>
            </a:r>
            <a:r>
              <a:rPr lang="en-US" sz="2600" err="1">
                <a:latin typeface="Montserrat"/>
                <a:cs typeface="Arial"/>
              </a:rPr>
              <a:t>coluna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não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tem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dependência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funcional</a:t>
            </a:r>
            <a:r>
              <a:rPr lang="en-US" sz="2600">
                <a:latin typeface="Montserrat"/>
                <a:cs typeface="Arial"/>
              </a:rPr>
              <a:t> com a </a:t>
            </a:r>
            <a:r>
              <a:rPr lang="en-US" sz="2600" err="1">
                <a:latin typeface="Montserrat"/>
                <a:cs typeface="Arial"/>
              </a:rPr>
              <a:t>chave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primária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quando</a:t>
            </a:r>
            <a:r>
              <a:rPr lang="en-US" sz="2600">
                <a:latin typeface="Montserrat"/>
                <a:cs typeface="Arial"/>
              </a:rPr>
              <a:t> é </a:t>
            </a:r>
            <a:r>
              <a:rPr lang="en-US" sz="2600" err="1">
                <a:latin typeface="Montserrat"/>
                <a:cs typeface="Arial"/>
              </a:rPr>
              <a:t>definida</a:t>
            </a:r>
            <a:r>
              <a:rPr lang="en-US" sz="2600">
                <a:latin typeface="Montserrat"/>
                <a:cs typeface="Arial"/>
              </a:rPr>
              <a:t> de forma </a:t>
            </a:r>
            <a:r>
              <a:rPr lang="en-US" sz="2600" err="1">
                <a:latin typeface="Montserrat"/>
                <a:cs typeface="Arial"/>
              </a:rPr>
              <a:t>independente</a:t>
            </a:r>
            <a:r>
              <a:rPr lang="en-US" sz="2600">
                <a:latin typeface="Montserrat"/>
                <a:cs typeface="Arial"/>
              </a:rPr>
              <a:t> da </a:t>
            </a:r>
            <a:r>
              <a:rPr lang="en-US" sz="2600" err="1">
                <a:latin typeface="Montserrat"/>
                <a:cs typeface="Arial"/>
              </a:rPr>
              <a:t>chave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primária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ou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quando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ela</a:t>
            </a:r>
            <a:r>
              <a:rPr lang="en-US" sz="2600">
                <a:latin typeface="Montserrat"/>
                <a:cs typeface="Arial"/>
              </a:rPr>
              <a:t> é </a:t>
            </a:r>
            <a:r>
              <a:rPr lang="en-US" sz="2600" err="1">
                <a:latin typeface="Montserrat"/>
                <a:cs typeface="Arial"/>
              </a:rPr>
              <a:t>definida</a:t>
            </a:r>
            <a:r>
              <a:rPr lang="en-US" sz="2600">
                <a:latin typeface="Montserrat"/>
                <a:cs typeface="Arial"/>
              </a:rPr>
              <a:t> a </a:t>
            </a:r>
            <a:r>
              <a:rPr lang="en-US" sz="2600" err="1">
                <a:latin typeface="Montserrat"/>
                <a:cs typeface="Arial"/>
              </a:rPr>
              <a:t>partir</a:t>
            </a:r>
            <a:r>
              <a:rPr lang="en-US" sz="2600">
                <a:latin typeface="Montserrat"/>
                <a:cs typeface="Arial"/>
              </a:rPr>
              <a:t> de </a:t>
            </a:r>
            <a:r>
              <a:rPr lang="en-US" sz="2600" err="1">
                <a:latin typeface="Montserrat"/>
                <a:cs typeface="Arial"/>
              </a:rPr>
              <a:t>alguma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outra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coluna</a:t>
            </a:r>
            <a:r>
              <a:rPr lang="en-US" sz="2600">
                <a:latin typeface="Montserrat"/>
                <a:cs typeface="Arial"/>
              </a:rPr>
              <a:t>.</a:t>
            </a:r>
            <a:endParaRPr lang="pt-BR" sz="2600" b="1">
              <a:latin typeface="Montserrat"/>
              <a:cs typeface="Arial"/>
            </a:endParaRPr>
          </a:p>
          <a:p>
            <a:pPr algn="just"/>
            <a:endParaRPr lang="en-US" sz="2600">
              <a:latin typeface="Montserrat"/>
              <a:cs typeface="Arial"/>
            </a:endParaRPr>
          </a:p>
          <a:p>
            <a:pPr algn="just"/>
            <a:r>
              <a:rPr lang="en-US" sz="2600">
                <a:latin typeface="Montserrat"/>
                <a:cs typeface="Arial"/>
              </a:rPr>
              <a:t>Uma </a:t>
            </a:r>
            <a:r>
              <a:rPr lang="en-US" sz="2600" err="1">
                <a:latin typeface="Montserrat"/>
                <a:cs typeface="Arial"/>
              </a:rPr>
              <a:t>dependência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funcional</a:t>
            </a:r>
            <a:r>
              <a:rPr lang="en-US" sz="2600">
                <a:latin typeface="Montserrat"/>
                <a:cs typeface="Arial"/>
              </a:rPr>
              <a:t> é </a:t>
            </a:r>
            <a:r>
              <a:rPr lang="en-US" sz="2600" err="1">
                <a:latin typeface="Montserrat"/>
                <a:cs typeface="Arial"/>
              </a:rPr>
              <a:t>quando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todos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os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campos</a:t>
            </a:r>
            <a:r>
              <a:rPr lang="en-US" sz="2600">
                <a:latin typeface="Montserrat"/>
                <a:cs typeface="Arial"/>
              </a:rPr>
              <a:t> da </a:t>
            </a:r>
            <a:r>
              <a:rPr lang="en-US" sz="2600" err="1">
                <a:latin typeface="Montserrat"/>
                <a:cs typeface="Arial"/>
              </a:rPr>
              <a:t>chave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primária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são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necessários</a:t>
            </a:r>
            <a:r>
              <a:rPr lang="en-US" sz="2600">
                <a:latin typeface="Montserrat"/>
                <a:cs typeface="Arial"/>
              </a:rPr>
              <a:t> para </a:t>
            </a:r>
            <a:r>
              <a:rPr lang="en-US" sz="2600" err="1">
                <a:latin typeface="Montserrat"/>
                <a:cs typeface="Arial"/>
              </a:rPr>
              <a:t>estabelecer</a:t>
            </a:r>
            <a:r>
              <a:rPr lang="en-US" sz="2600">
                <a:latin typeface="Montserrat"/>
                <a:cs typeface="Arial"/>
              </a:rPr>
              <a:t>-se a </a:t>
            </a:r>
            <a:r>
              <a:rPr lang="en-US" sz="2600" err="1">
                <a:latin typeface="Montserrat"/>
                <a:cs typeface="Arial"/>
              </a:rPr>
              <a:t>relação</a:t>
            </a:r>
            <a:r>
              <a:rPr lang="en-US" sz="2600">
                <a:latin typeface="Montserrat"/>
                <a:cs typeface="Arial"/>
              </a:rPr>
              <a:t> de </a:t>
            </a:r>
            <a:r>
              <a:rPr lang="en-US" sz="2600" err="1">
                <a:latin typeface="Montserrat"/>
                <a:cs typeface="Arial"/>
              </a:rPr>
              <a:t>dependência</a:t>
            </a:r>
            <a:r>
              <a:rPr lang="en-US" sz="2600">
                <a:latin typeface="Montserrat"/>
                <a:cs typeface="Arial"/>
              </a:rPr>
              <a:t>. No </a:t>
            </a:r>
            <a:r>
              <a:rPr lang="en-US" sz="2600" err="1">
                <a:latin typeface="Montserrat"/>
                <a:cs typeface="Arial"/>
              </a:rPr>
              <a:t>caso</a:t>
            </a:r>
            <a:r>
              <a:rPr lang="en-US" sz="2600">
                <a:latin typeface="Montserrat"/>
                <a:cs typeface="Arial"/>
              </a:rPr>
              <a:t> de a </a:t>
            </a:r>
            <a:r>
              <a:rPr lang="en-US" sz="2600" err="1">
                <a:latin typeface="Montserrat"/>
                <a:cs typeface="Arial"/>
              </a:rPr>
              <a:t>chave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primária</a:t>
            </a:r>
            <a:r>
              <a:rPr lang="en-US" sz="2600">
                <a:latin typeface="Montserrat"/>
                <a:cs typeface="Arial"/>
              </a:rPr>
              <a:t> ser </a:t>
            </a:r>
            <a:r>
              <a:rPr lang="en-US" sz="2600" err="1">
                <a:latin typeface="Montserrat"/>
                <a:cs typeface="Arial"/>
              </a:rPr>
              <a:t>composta</a:t>
            </a:r>
            <a:r>
              <a:rPr lang="en-US" sz="2600">
                <a:latin typeface="Montserrat"/>
                <a:cs typeface="Arial"/>
              </a:rPr>
              <a:t>, é </a:t>
            </a:r>
            <a:r>
              <a:rPr lang="en-US" sz="2600" err="1">
                <a:latin typeface="Montserrat"/>
                <a:cs typeface="Arial"/>
              </a:rPr>
              <a:t>possível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ter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uma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dependência</a:t>
            </a:r>
            <a:r>
              <a:rPr lang="en-US" sz="2600">
                <a:latin typeface="Montserrat"/>
                <a:cs typeface="Arial"/>
              </a:rPr>
              <a:t> </a:t>
            </a:r>
            <a:r>
              <a:rPr lang="en-US" sz="2600" err="1">
                <a:latin typeface="Montserrat"/>
                <a:cs typeface="Arial"/>
              </a:rPr>
              <a:t>parcial</a:t>
            </a:r>
            <a:r>
              <a:rPr lang="en-US" sz="2600">
                <a:latin typeface="Montserrat"/>
                <a:cs typeface="Arial"/>
              </a:rPr>
              <a:t>.</a:t>
            </a:r>
            <a:br>
              <a:rPr lang="en-US">
                <a:latin typeface="Montserrat"/>
                <a:cs typeface="Arial"/>
              </a:rPr>
            </a:br>
            <a:endParaRPr lang="en-US" sz="2400" b="1">
              <a:latin typeface="Montserrat"/>
              <a:cs typeface="Arial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pt-BR">
                <a:latin typeface="Montserrat"/>
              </a:rPr>
              <a:t>Segunda forma normal (2FN)</a:t>
            </a:r>
            <a:endParaRPr lang="en-US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46956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pt-BR">
                <a:latin typeface="Montserrat"/>
              </a:rPr>
              <a:t>Segunda forma normal (2FN)</a:t>
            </a:r>
            <a:endParaRPr lang="en-US">
              <a:latin typeface="Montserrat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80EC417-2921-4658-B6A9-B92ECF551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339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327729"/>
            <a:ext cx="7814814" cy="476297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2500" b="1">
                <a:latin typeface="Montserrat"/>
                <a:cs typeface="Arial"/>
              </a:rPr>
              <a:t>“Todas as colunas devem ter dependência funcional com a totalidade de cada chave candidata e nada mais além do que essas chaves candidatas.”</a:t>
            </a:r>
          </a:p>
          <a:p>
            <a:pPr marL="0" indent="0" algn="just">
              <a:buNone/>
            </a:pPr>
            <a:endParaRPr lang="pt-BR" sz="2500" b="1">
              <a:latin typeface="Montserrat"/>
              <a:cs typeface="Arial"/>
            </a:endParaRPr>
          </a:p>
          <a:p>
            <a:pPr algn="just"/>
            <a:r>
              <a:rPr lang="en-US" sz="2500">
                <a:latin typeface="Montserrat"/>
                <a:cs typeface="Arial"/>
              </a:rPr>
              <a:t>Na </a:t>
            </a:r>
            <a:r>
              <a:rPr lang="en-US" sz="2500" err="1">
                <a:latin typeface="Montserrat"/>
                <a:cs typeface="Arial"/>
              </a:rPr>
              <a:t>maioria</a:t>
            </a:r>
            <a:r>
              <a:rPr lang="en-US" sz="2500">
                <a:latin typeface="Montserrat"/>
                <a:cs typeface="Arial"/>
              </a:rPr>
              <a:t> dos </a:t>
            </a:r>
            <a:r>
              <a:rPr lang="en-US" sz="2500" err="1">
                <a:latin typeface="Montserrat"/>
                <a:cs typeface="Arial"/>
              </a:rPr>
              <a:t>casos</a:t>
            </a:r>
            <a:r>
              <a:rPr lang="en-US" sz="2500">
                <a:latin typeface="Montserrat"/>
                <a:cs typeface="Arial"/>
              </a:rPr>
              <a:t> por "</a:t>
            </a:r>
            <a:r>
              <a:rPr lang="en-US" sz="2500" err="1">
                <a:latin typeface="Montserrat"/>
                <a:cs typeface="Arial"/>
              </a:rPr>
              <a:t>cada</a:t>
            </a:r>
            <a:r>
              <a:rPr lang="en-US" sz="2500">
                <a:latin typeface="Montserrat"/>
                <a:cs typeface="Arial"/>
              </a:rPr>
              <a:t> </a:t>
            </a:r>
            <a:r>
              <a:rPr lang="en-US" sz="2500" err="1">
                <a:latin typeface="Montserrat"/>
                <a:cs typeface="Arial"/>
              </a:rPr>
              <a:t>chave</a:t>
            </a:r>
            <a:r>
              <a:rPr lang="en-US" sz="2500">
                <a:latin typeface="Montserrat"/>
                <a:cs typeface="Arial"/>
              </a:rPr>
              <a:t> </a:t>
            </a:r>
            <a:r>
              <a:rPr lang="en-US" sz="2500" err="1">
                <a:latin typeface="Montserrat"/>
                <a:cs typeface="Arial"/>
              </a:rPr>
              <a:t>candidata</a:t>
            </a:r>
            <a:r>
              <a:rPr lang="en-US" sz="2500">
                <a:latin typeface="Montserrat"/>
                <a:cs typeface="Arial"/>
              </a:rPr>
              <a:t>", </a:t>
            </a:r>
            <a:r>
              <a:rPr lang="en-US" sz="2500" err="1">
                <a:latin typeface="Montserrat"/>
                <a:cs typeface="Arial"/>
              </a:rPr>
              <a:t>entenda</a:t>
            </a:r>
            <a:r>
              <a:rPr lang="en-US" sz="2500">
                <a:latin typeface="Montserrat"/>
                <a:cs typeface="Arial"/>
              </a:rPr>
              <a:t>-se por "com a </a:t>
            </a:r>
            <a:r>
              <a:rPr lang="en-US" sz="2500" err="1">
                <a:latin typeface="Montserrat"/>
                <a:cs typeface="Arial"/>
              </a:rPr>
              <a:t>chave</a:t>
            </a:r>
            <a:r>
              <a:rPr lang="en-US" sz="2500">
                <a:latin typeface="Montserrat"/>
                <a:cs typeface="Arial"/>
              </a:rPr>
              <a:t> </a:t>
            </a:r>
            <a:r>
              <a:rPr lang="en-US" sz="2500" err="1">
                <a:latin typeface="Montserrat"/>
                <a:cs typeface="Arial"/>
              </a:rPr>
              <a:t>primária</a:t>
            </a:r>
            <a:r>
              <a:rPr lang="en-US" sz="2500">
                <a:latin typeface="Montserrat"/>
                <a:cs typeface="Arial"/>
              </a:rPr>
              <a:t>", </a:t>
            </a:r>
            <a:r>
              <a:rPr lang="en-US" sz="2500" err="1">
                <a:latin typeface="Montserrat"/>
                <a:cs typeface="Arial"/>
              </a:rPr>
              <a:t>exceto</a:t>
            </a:r>
            <a:r>
              <a:rPr lang="en-US" sz="2500">
                <a:latin typeface="Montserrat"/>
                <a:cs typeface="Arial"/>
              </a:rPr>
              <a:t> se </a:t>
            </a:r>
            <a:r>
              <a:rPr lang="en-US" sz="2500" err="1">
                <a:latin typeface="Montserrat"/>
                <a:cs typeface="Arial"/>
              </a:rPr>
              <a:t>houver</a:t>
            </a:r>
            <a:r>
              <a:rPr lang="en-US" sz="2500">
                <a:latin typeface="Montserrat"/>
                <a:cs typeface="Arial"/>
              </a:rPr>
              <a:t> </a:t>
            </a:r>
            <a:r>
              <a:rPr lang="en-US" sz="2500" err="1">
                <a:latin typeface="Montserrat"/>
                <a:cs typeface="Arial"/>
              </a:rPr>
              <a:t>mais</a:t>
            </a:r>
            <a:r>
              <a:rPr lang="en-US" sz="2500">
                <a:latin typeface="Montserrat"/>
                <a:cs typeface="Arial"/>
              </a:rPr>
              <a:t> do que </a:t>
            </a:r>
            <a:r>
              <a:rPr lang="en-US" sz="2500" err="1">
                <a:latin typeface="Montserrat"/>
                <a:cs typeface="Arial"/>
              </a:rPr>
              <a:t>uma</a:t>
            </a:r>
            <a:r>
              <a:rPr lang="en-US" sz="2500">
                <a:latin typeface="Montserrat"/>
                <a:cs typeface="Arial"/>
              </a:rPr>
              <a:t> </a:t>
            </a:r>
            <a:r>
              <a:rPr lang="en-US" sz="2500" err="1">
                <a:latin typeface="Montserrat"/>
                <a:cs typeface="Arial"/>
              </a:rPr>
              <a:t>chave</a:t>
            </a:r>
            <a:r>
              <a:rPr lang="en-US" sz="2500">
                <a:latin typeface="Montserrat"/>
                <a:cs typeface="Arial"/>
              </a:rPr>
              <a:t> </a:t>
            </a:r>
            <a:r>
              <a:rPr lang="en-US" sz="2500" err="1">
                <a:latin typeface="Montserrat"/>
                <a:cs typeface="Arial"/>
              </a:rPr>
              <a:t>candidata</a:t>
            </a:r>
            <a:r>
              <a:rPr lang="en-US" sz="2500">
                <a:latin typeface="Montserrat"/>
                <a:cs typeface="Arial"/>
              </a:rPr>
              <a:t>. </a:t>
            </a:r>
          </a:p>
          <a:p>
            <a:pPr marL="0" indent="0" algn="just">
              <a:buNone/>
            </a:pPr>
            <a:endParaRPr lang="en-US" sz="2500">
              <a:latin typeface="Montserrat"/>
              <a:cs typeface="Arial"/>
            </a:endParaRPr>
          </a:p>
          <a:p>
            <a:pPr algn="just"/>
            <a:r>
              <a:rPr lang="en-US" sz="2500" err="1">
                <a:latin typeface="Montserrat"/>
                <a:cs typeface="Arial"/>
              </a:rPr>
              <a:t>Depender</a:t>
            </a:r>
            <a:r>
              <a:rPr lang="en-US" sz="2500">
                <a:latin typeface="Montserrat"/>
                <a:cs typeface="Arial"/>
              </a:rPr>
              <a:t> da </a:t>
            </a:r>
            <a:r>
              <a:rPr lang="en-US" sz="2500" err="1">
                <a:latin typeface="Montserrat"/>
                <a:cs typeface="Arial"/>
              </a:rPr>
              <a:t>totalidade</a:t>
            </a:r>
            <a:r>
              <a:rPr lang="en-US" sz="2500">
                <a:latin typeface="Montserrat"/>
                <a:cs typeface="Arial"/>
              </a:rPr>
              <a:t> de </a:t>
            </a:r>
            <a:r>
              <a:rPr lang="en-US" sz="2500" err="1">
                <a:latin typeface="Montserrat"/>
                <a:cs typeface="Arial"/>
              </a:rPr>
              <a:t>cada</a:t>
            </a:r>
            <a:r>
              <a:rPr lang="en-US" sz="2500">
                <a:latin typeface="Montserrat"/>
                <a:cs typeface="Arial"/>
              </a:rPr>
              <a:t> </a:t>
            </a:r>
            <a:r>
              <a:rPr lang="en-US" sz="2500" err="1">
                <a:latin typeface="Montserrat"/>
                <a:cs typeface="Arial"/>
              </a:rPr>
              <a:t>chave</a:t>
            </a:r>
            <a:r>
              <a:rPr lang="en-US" sz="2500">
                <a:latin typeface="Montserrat"/>
                <a:cs typeface="Arial"/>
              </a:rPr>
              <a:t> </a:t>
            </a:r>
            <a:r>
              <a:rPr lang="en-US" sz="2500" err="1">
                <a:latin typeface="Montserrat"/>
                <a:cs typeface="Arial"/>
              </a:rPr>
              <a:t>candidata</a:t>
            </a:r>
            <a:r>
              <a:rPr lang="en-US" sz="2500">
                <a:latin typeface="Montserrat"/>
                <a:cs typeface="Arial"/>
              </a:rPr>
              <a:t> é </a:t>
            </a:r>
            <a:r>
              <a:rPr lang="en-US" sz="2500" err="1">
                <a:latin typeface="Montserrat"/>
                <a:cs typeface="Arial"/>
              </a:rPr>
              <a:t>abordada</a:t>
            </a:r>
            <a:r>
              <a:rPr lang="en-US" sz="2500">
                <a:latin typeface="Montserrat"/>
                <a:cs typeface="Arial"/>
              </a:rPr>
              <a:t> </a:t>
            </a:r>
            <a:r>
              <a:rPr lang="en-US" sz="2500" err="1">
                <a:latin typeface="Montserrat"/>
                <a:cs typeface="Arial"/>
              </a:rPr>
              <a:t>na</a:t>
            </a:r>
            <a:r>
              <a:rPr lang="en-US" sz="2500">
                <a:latin typeface="Montserrat"/>
                <a:cs typeface="Arial"/>
              </a:rPr>
              <a:t> </a:t>
            </a:r>
            <a:r>
              <a:rPr lang="en-US" sz="2500" err="1">
                <a:latin typeface="Montserrat"/>
                <a:cs typeface="Arial"/>
              </a:rPr>
              <a:t>segunda</a:t>
            </a:r>
            <a:r>
              <a:rPr lang="en-US" sz="2500">
                <a:latin typeface="Montserrat"/>
                <a:cs typeface="Arial"/>
              </a:rPr>
              <a:t> forma normal, </a:t>
            </a:r>
            <a:r>
              <a:rPr lang="en-US" sz="2500" err="1">
                <a:latin typeface="Montserrat"/>
                <a:cs typeface="Arial"/>
              </a:rPr>
              <a:t>nesta</a:t>
            </a:r>
            <a:r>
              <a:rPr lang="en-US" sz="2500">
                <a:latin typeface="Montserrat"/>
                <a:cs typeface="Arial"/>
              </a:rPr>
              <a:t> o </a:t>
            </a:r>
            <a:r>
              <a:rPr lang="en-US" sz="2500" err="1">
                <a:latin typeface="Montserrat"/>
                <a:cs typeface="Arial"/>
              </a:rPr>
              <a:t>foco</a:t>
            </a:r>
            <a:r>
              <a:rPr lang="en-US" sz="2500">
                <a:latin typeface="Montserrat"/>
                <a:cs typeface="Arial"/>
              </a:rPr>
              <a:t> é </a:t>
            </a:r>
            <a:r>
              <a:rPr lang="en-US" sz="2500" err="1">
                <a:latin typeface="Montserrat"/>
                <a:cs typeface="Arial"/>
              </a:rPr>
              <a:t>depender</a:t>
            </a:r>
            <a:r>
              <a:rPr lang="en-US" sz="2500">
                <a:latin typeface="Montserrat"/>
                <a:cs typeface="Arial"/>
              </a:rPr>
              <a:t> de nada </a:t>
            </a:r>
            <a:r>
              <a:rPr lang="en-US" sz="2500" err="1">
                <a:latin typeface="Montserrat"/>
                <a:cs typeface="Arial"/>
              </a:rPr>
              <a:t>mais</a:t>
            </a:r>
            <a:r>
              <a:rPr lang="en-US" sz="2500">
                <a:latin typeface="Montserrat"/>
                <a:cs typeface="Arial"/>
              </a:rPr>
              <a:t> que </a:t>
            </a:r>
            <a:r>
              <a:rPr lang="en-US" sz="2500" err="1">
                <a:latin typeface="Montserrat"/>
                <a:cs typeface="Arial"/>
              </a:rPr>
              <a:t>essas</a:t>
            </a:r>
            <a:r>
              <a:rPr lang="en-US" sz="2500">
                <a:latin typeface="Montserrat"/>
                <a:cs typeface="Arial"/>
              </a:rPr>
              <a:t> </a:t>
            </a:r>
            <a:r>
              <a:rPr lang="en-US" sz="2500" err="1">
                <a:latin typeface="Montserrat"/>
                <a:cs typeface="Arial"/>
              </a:rPr>
              <a:t>chaves</a:t>
            </a:r>
            <a:r>
              <a:rPr lang="en-US" sz="2500">
                <a:latin typeface="Montserrat"/>
                <a:cs typeface="Arial"/>
              </a:rPr>
              <a:t>.</a:t>
            </a:r>
            <a:br>
              <a:rPr lang="en-US"/>
            </a:b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BR">
                <a:latin typeface="Montserrat"/>
              </a:rPr>
              <a:t>Terceira forma normal (3FN)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113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327729"/>
            <a:ext cx="7814814" cy="47629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BR">
                <a:latin typeface="Montserrat"/>
              </a:rPr>
              <a:t>Terceira forma normal (3FN)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288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457125"/>
            <a:ext cx="8016097" cy="424538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2500">
                <a:latin typeface="Montserrat"/>
                <a:cs typeface="Arial"/>
              </a:rPr>
              <a:t>É mais forte que a terceira FN, porém não é requisito para atingir a quarta.</a:t>
            </a:r>
            <a:endParaRPr lang="pt-BR" sz="2500">
              <a:cs typeface="Arial"/>
            </a:endParaRPr>
          </a:p>
          <a:p>
            <a:pPr algn="just"/>
            <a:endParaRPr lang="pt-BR" sz="2500">
              <a:latin typeface="Montserrat"/>
              <a:cs typeface="Arial"/>
            </a:endParaRPr>
          </a:p>
          <a:p>
            <a:pPr algn="just"/>
            <a:r>
              <a:rPr lang="pt-BR" sz="2500">
                <a:latin typeface="Montserrat"/>
                <a:cs typeface="Arial"/>
              </a:rPr>
              <a:t>A maioria dos casos que estão na 3FN também se encontram na FNBC e algo incomum é que existem situações onde ela é impossível de se atingir.</a:t>
            </a:r>
            <a:endParaRPr lang="pt-BR" sz="2500">
              <a:cs typeface="Arial"/>
            </a:endParaRPr>
          </a:p>
          <a:p>
            <a:pPr algn="just"/>
            <a:endParaRPr lang="pt-BR" sz="2500">
              <a:latin typeface="Montserrat"/>
              <a:cs typeface="Arial"/>
            </a:endParaRPr>
          </a:p>
          <a:p>
            <a:pPr algn="just"/>
            <a:r>
              <a:rPr lang="pt-BR" sz="2500">
                <a:latin typeface="Montserrat"/>
                <a:cs typeface="Arial"/>
              </a:rPr>
              <a:t> Nesta forma não é permitido chegar-se a uma chave candidata com base em alguma outra chave candidata por meio de dependências funcionais.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BR">
                <a:latin typeface="Montserrat"/>
              </a:rPr>
              <a:t>Forma normal </a:t>
            </a:r>
            <a:r>
              <a:rPr lang="pt-BR" err="1">
                <a:latin typeface="Montserrat"/>
              </a:rPr>
              <a:t>Boyce-Codd</a:t>
            </a:r>
            <a:r>
              <a:rPr lang="pt-BR">
                <a:latin typeface="Montserrat"/>
              </a:rPr>
              <a:t>(FNBC)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29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457125"/>
            <a:ext cx="8016097" cy="424538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BR">
                <a:latin typeface="Montserrat"/>
              </a:rPr>
              <a:t>Forma normal </a:t>
            </a:r>
            <a:r>
              <a:rPr lang="pt-BR" err="1">
                <a:latin typeface="Montserrat"/>
              </a:rPr>
              <a:t>Boyce-Codd</a:t>
            </a:r>
            <a:r>
              <a:rPr lang="pt-BR">
                <a:latin typeface="Montserrat"/>
              </a:rPr>
              <a:t>(FNBC)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308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471502"/>
            <a:ext cx="7541645" cy="450417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/>
            <a:r>
              <a:rPr lang="pt-BR">
                <a:latin typeface="Montserrat"/>
              </a:rPr>
              <a:t>Consuste em anomalias existentes na relação entre diferentes colunas da chave primária, e só se aplica em tabelas com chaves primárias compostas por três colunas ou mais.</a:t>
            </a:r>
          </a:p>
          <a:p>
            <a:pPr algn="just"/>
            <a:endParaRPr lang="pt-BR"/>
          </a:p>
          <a:p>
            <a:pPr algn="just"/>
            <a:r>
              <a:rPr lang="en-US" err="1">
                <a:latin typeface="Montserrat"/>
              </a:rPr>
              <a:t>Tabelas</a:t>
            </a:r>
            <a:r>
              <a:rPr lang="en-US">
                <a:latin typeface="Montserrat"/>
              </a:rPr>
              <a:t> que </a:t>
            </a:r>
            <a:r>
              <a:rPr lang="en-US" err="1">
                <a:latin typeface="Montserrat"/>
              </a:rPr>
              <a:t>representem</a:t>
            </a:r>
            <a:r>
              <a:rPr lang="en-US">
                <a:latin typeface="Montserrat"/>
              </a:rPr>
              <a:t> </a:t>
            </a:r>
            <a:r>
              <a:rPr lang="en-US" err="1">
                <a:latin typeface="Montserrat"/>
              </a:rPr>
              <a:t>relacionamentos</a:t>
            </a:r>
            <a:r>
              <a:rPr lang="en-US">
                <a:latin typeface="Montserrat"/>
              </a:rPr>
              <a:t> </a:t>
            </a:r>
            <a:r>
              <a:rPr lang="en-US" err="1">
                <a:latin typeface="Montserrat"/>
              </a:rPr>
              <a:t>ternários</a:t>
            </a:r>
            <a:r>
              <a:rPr lang="en-US">
                <a:latin typeface="Montserrat"/>
              </a:rPr>
              <a:t>, </a:t>
            </a:r>
            <a:r>
              <a:rPr lang="en-US" err="1">
                <a:latin typeface="Montserrat"/>
              </a:rPr>
              <a:t>quaternários</a:t>
            </a:r>
            <a:r>
              <a:rPr lang="en-US">
                <a:latin typeface="Montserrat"/>
              </a:rPr>
              <a:t> </a:t>
            </a:r>
            <a:r>
              <a:rPr lang="en-US" err="1">
                <a:latin typeface="Montserrat"/>
              </a:rPr>
              <a:t>ou</a:t>
            </a:r>
            <a:r>
              <a:rPr lang="en-US">
                <a:latin typeface="Montserrat"/>
              </a:rPr>
              <a:t> n-</a:t>
            </a:r>
            <a:r>
              <a:rPr lang="en-US" err="1">
                <a:latin typeface="Montserrat"/>
              </a:rPr>
              <a:t>ários</a:t>
            </a:r>
            <a:r>
              <a:rPr lang="en-US">
                <a:latin typeface="Montserrat"/>
              </a:rPr>
              <a:t> de </a:t>
            </a:r>
            <a:r>
              <a:rPr lang="en-US" err="1">
                <a:latin typeface="Montserrat"/>
              </a:rPr>
              <a:t>muitos</a:t>
            </a:r>
            <a:r>
              <a:rPr lang="en-US">
                <a:latin typeface="Montserrat"/>
              </a:rPr>
              <a:t>-para-</a:t>
            </a:r>
            <a:r>
              <a:rPr lang="en-US" err="1">
                <a:latin typeface="Montserrat"/>
              </a:rPr>
              <a:t>muitos</a:t>
            </a:r>
            <a:r>
              <a:rPr lang="en-US">
                <a:latin typeface="Montserrat"/>
              </a:rPr>
              <a:t> </a:t>
            </a:r>
            <a:r>
              <a:rPr lang="en-US" err="1">
                <a:latin typeface="Montserrat"/>
              </a:rPr>
              <a:t>são</a:t>
            </a:r>
            <a:r>
              <a:rPr lang="en-US">
                <a:latin typeface="Montserrat"/>
              </a:rPr>
              <a:t> </a:t>
            </a:r>
            <a:r>
              <a:rPr lang="en-US" err="1">
                <a:latin typeface="Montserrat"/>
              </a:rPr>
              <a:t>locais</a:t>
            </a:r>
            <a:r>
              <a:rPr lang="en-US">
                <a:latin typeface="Montserrat"/>
              </a:rPr>
              <a:t> </a:t>
            </a:r>
            <a:r>
              <a:rPr lang="en-US" err="1">
                <a:latin typeface="Montserrat"/>
              </a:rPr>
              <a:t>onde</a:t>
            </a:r>
            <a:r>
              <a:rPr lang="en-US">
                <a:latin typeface="Montserrat"/>
              </a:rPr>
              <a:t> vale </a:t>
            </a:r>
            <a:r>
              <a:rPr lang="en-US" err="1">
                <a:latin typeface="Montserrat"/>
              </a:rPr>
              <a:t>dar</a:t>
            </a:r>
            <a:r>
              <a:rPr lang="en-US">
                <a:latin typeface="Montserrat"/>
              </a:rPr>
              <a:t>-se </a:t>
            </a:r>
            <a:r>
              <a:rPr lang="en-US" err="1">
                <a:latin typeface="Montserrat"/>
              </a:rPr>
              <a:t>uma</a:t>
            </a:r>
            <a:r>
              <a:rPr lang="en-US">
                <a:latin typeface="Montserrat"/>
              </a:rPr>
              <a:t> </a:t>
            </a:r>
            <a:r>
              <a:rPr lang="en-US" err="1">
                <a:latin typeface="Montserrat"/>
              </a:rPr>
              <a:t>olhada</a:t>
            </a:r>
            <a:r>
              <a:rPr lang="en-US">
                <a:latin typeface="Montserrat"/>
              </a:rPr>
              <a:t> </a:t>
            </a:r>
            <a:r>
              <a:rPr lang="en-US" err="1">
                <a:latin typeface="Montserrat"/>
              </a:rPr>
              <a:t>em</a:t>
            </a:r>
            <a:r>
              <a:rPr lang="en-US">
                <a:latin typeface="Montserrat"/>
              </a:rPr>
              <a:t> </a:t>
            </a:r>
            <a:r>
              <a:rPr lang="en-US" err="1">
                <a:latin typeface="Montserrat"/>
              </a:rPr>
              <a:t>possíveis</a:t>
            </a:r>
            <a:r>
              <a:rPr lang="en-US">
                <a:latin typeface="Montserrat"/>
              </a:rPr>
              <a:t> </a:t>
            </a:r>
            <a:r>
              <a:rPr lang="en-US" err="1">
                <a:latin typeface="Montserrat"/>
              </a:rPr>
              <a:t>violações</a:t>
            </a:r>
            <a:r>
              <a:rPr lang="en-US">
                <a:latin typeface="Montserrat"/>
              </a:rPr>
              <a:t> da 4FN.</a:t>
            </a:r>
          </a:p>
          <a:p>
            <a:pPr marL="0" indent="0" algn="just">
              <a:buNone/>
            </a:pPr>
            <a:endParaRPr lang="en-US">
              <a:latin typeface="Montserrat"/>
            </a:endParaRPr>
          </a:p>
          <a:p>
            <a:pPr algn="just"/>
            <a:r>
              <a:rPr lang="en-US">
                <a:latin typeface="Montserrat"/>
              </a:rPr>
              <a:t>Para </a:t>
            </a:r>
            <a:r>
              <a:rPr lang="en-US" err="1">
                <a:latin typeface="Montserrat"/>
              </a:rPr>
              <a:t>uma</a:t>
            </a:r>
            <a:r>
              <a:rPr lang="en-US">
                <a:latin typeface="Montserrat"/>
              </a:rPr>
              <a:t> </a:t>
            </a:r>
            <a:r>
              <a:rPr lang="en-US" err="1">
                <a:latin typeface="Montserrat"/>
              </a:rPr>
              <a:t>tabela</a:t>
            </a:r>
            <a:r>
              <a:rPr lang="en-US">
                <a:latin typeface="Montserrat"/>
              </a:rPr>
              <a:t> </a:t>
            </a:r>
            <a:r>
              <a:rPr lang="en-US" err="1">
                <a:latin typeface="Montserrat"/>
              </a:rPr>
              <a:t>estar</a:t>
            </a:r>
            <a:r>
              <a:rPr lang="en-US">
                <a:latin typeface="Montserrat"/>
              </a:rPr>
              <a:t> </a:t>
            </a:r>
            <a:r>
              <a:rPr lang="en-US" err="1">
                <a:latin typeface="Montserrat"/>
              </a:rPr>
              <a:t>na</a:t>
            </a:r>
            <a:r>
              <a:rPr lang="en-US">
                <a:latin typeface="Montserrat"/>
              </a:rPr>
              <a:t> </a:t>
            </a:r>
            <a:r>
              <a:rPr lang="en-US" err="1">
                <a:latin typeface="Montserrat"/>
              </a:rPr>
              <a:t>quarta</a:t>
            </a:r>
            <a:r>
              <a:rPr lang="en-US">
                <a:latin typeface="Montserrat"/>
              </a:rPr>
              <a:t> forma normal, </a:t>
            </a:r>
            <a:r>
              <a:rPr lang="en-US" err="1">
                <a:latin typeface="Montserrat"/>
              </a:rPr>
              <a:t>ela</a:t>
            </a:r>
            <a:r>
              <a:rPr lang="en-US">
                <a:latin typeface="Montserrat"/>
              </a:rPr>
              <a:t> </a:t>
            </a:r>
            <a:r>
              <a:rPr lang="en-US" err="1">
                <a:latin typeface="Montserrat"/>
              </a:rPr>
              <a:t>tem</a:t>
            </a:r>
            <a:r>
              <a:rPr lang="en-US">
                <a:latin typeface="Montserrat"/>
              </a:rPr>
              <a:t> que </a:t>
            </a:r>
            <a:r>
              <a:rPr lang="en-US" err="1">
                <a:latin typeface="Montserrat"/>
              </a:rPr>
              <a:t>primeiramente</a:t>
            </a:r>
            <a:r>
              <a:rPr lang="en-US">
                <a:latin typeface="Montserrat"/>
              </a:rPr>
              <a:t> </a:t>
            </a:r>
            <a:r>
              <a:rPr lang="en-US" err="1">
                <a:latin typeface="Montserrat"/>
              </a:rPr>
              <a:t>estar</a:t>
            </a:r>
            <a:r>
              <a:rPr lang="en-US">
                <a:latin typeface="Montserrat"/>
              </a:rPr>
              <a:t> </a:t>
            </a:r>
            <a:r>
              <a:rPr lang="en-US" err="1">
                <a:latin typeface="Montserrat"/>
              </a:rPr>
              <a:t>também</a:t>
            </a:r>
            <a:r>
              <a:rPr lang="en-US">
                <a:latin typeface="Montserrat"/>
              </a:rPr>
              <a:t> </a:t>
            </a:r>
            <a:r>
              <a:rPr lang="en-US" err="1">
                <a:latin typeface="Montserrat"/>
              </a:rPr>
              <a:t>na</a:t>
            </a:r>
            <a:r>
              <a:rPr lang="en-US">
                <a:latin typeface="Montserrat"/>
              </a:rPr>
              <a:t> </a:t>
            </a:r>
            <a:r>
              <a:rPr lang="en-US" err="1">
                <a:latin typeface="Montserrat"/>
              </a:rPr>
              <a:t>terceira</a:t>
            </a:r>
            <a:r>
              <a:rPr lang="en-US">
                <a:latin typeface="Montserrat"/>
              </a:rPr>
              <a:t> forma normal. A forma normal de Boyce-Codd </a:t>
            </a:r>
            <a:r>
              <a:rPr lang="en-US" err="1">
                <a:latin typeface="Montserrat"/>
              </a:rPr>
              <a:t>não</a:t>
            </a:r>
            <a:r>
              <a:rPr lang="en-US">
                <a:latin typeface="Montserrat"/>
              </a:rPr>
              <a:t> é </a:t>
            </a:r>
            <a:r>
              <a:rPr lang="en-US" err="1">
                <a:latin typeface="Montserrat"/>
              </a:rPr>
              <a:t>necessária</a:t>
            </a:r>
            <a:r>
              <a:rPr lang="en-US">
                <a:latin typeface="Montserrat"/>
              </a:rPr>
              <a:t>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>
                <a:latin typeface="Montserrat"/>
              </a:rPr>
              <a:t>Quarta forma normal (4FN)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19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8F6E105-C676-46D6-894B-6E2E74994919}"/>
              </a:ext>
            </a:extLst>
          </p:cNvPr>
          <p:cNvSpPr txBox="1"/>
          <p:nvPr/>
        </p:nvSpPr>
        <p:spPr>
          <a:xfrm>
            <a:off x="1331343" y="1259456"/>
            <a:ext cx="6495690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600" b="1">
                <a:latin typeface="Montserrat"/>
              </a:rPr>
              <a:t>Participantes:</a:t>
            </a:r>
            <a:endParaRPr lang="pt-BR" sz="2600" b="1">
              <a:latin typeface="Montserrat"/>
              <a:cs typeface="Calibri" panose="020F0502020204030204"/>
            </a:endParaRPr>
          </a:p>
          <a:p>
            <a:endParaRPr lang="pt-BR" sz="2600" dirty="0">
              <a:latin typeface="Montserrat"/>
            </a:endParaRPr>
          </a:p>
          <a:p>
            <a:r>
              <a:rPr lang="pt-BR" sz="2600">
                <a:latin typeface="Montserrat"/>
              </a:rPr>
              <a:t>- Gustavo Borges</a:t>
            </a:r>
            <a:endParaRPr lang="pt-BR" sz="2600" dirty="0">
              <a:latin typeface="Montserrat"/>
            </a:endParaRPr>
          </a:p>
          <a:p>
            <a:r>
              <a:rPr lang="pt-BR" sz="2600">
                <a:latin typeface="Montserrat"/>
              </a:rPr>
              <a:t>- Levi Bueno</a:t>
            </a:r>
            <a:endParaRPr lang="pt-BR" sz="2600" dirty="0">
              <a:latin typeface="Montserrat"/>
            </a:endParaRPr>
          </a:p>
          <a:p>
            <a:r>
              <a:rPr lang="pt-BR" sz="2600">
                <a:latin typeface="Montserrat"/>
              </a:rPr>
              <a:t>- Lucas Medina</a:t>
            </a:r>
            <a:endParaRPr lang="pt-BR" sz="2600" dirty="0">
              <a:latin typeface="Montserrat"/>
            </a:endParaRPr>
          </a:p>
          <a:p>
            <a:r>
              <a:rPr lang="pt-BR" sz="2600">
                <a:latin typeface="Montserrat"/>
              </a:rPr>
              <a:t>- Lívia Negrini</a:t>
            </a:r>
            <a:endParaRPr lang="pt-BR" sz="2600" dirty="0">
              <a:latin typeface="Montserrat"/>
            </a:endParaRPr>
          </a:p>
          <a:p>
            <a:r>
              <a:rPr lang="pt-BR" sz="2600">
                <a:latin typeface="Montserrat"/>
              </a:rPr>
              <a:t>- Marcos Vinícius</a:t>
            </a:r>
            <a:endParaRPr lang="pt-BR" sz="2600" dirty="0">
              <a:latin typeface="Montserrat"/>
            </a:endParaRPr>
          </a:p>
          <a:p>
            <a:r>
              <a:rPr lang="pt-BR" sz="2600">
                <a:latin typeface="Montserrat"/>
              </a:rPr>
              <a:t>- Matheus Araújo</a:t>
            </a:r>
            <a:endParaRPr lang="pt-BR" sz="2600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250834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471502"/>
            <a:ext cx="7541645" cy="45041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n-US" dirty="0">
              <a:latin typeface="Montserrat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>
                <a:latin typeface="Montserrat"/>
              </a:rPr>
              <a:t>Quarta forma normal (4FN)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824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557767"/>
            <a:ext cx="7455380" cy="37421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sz="2600">
                <a:latin typeface="Montserrat"/>
                <a:cs typeface="Arial"/>
              </a:rPr>
              <a:t>Também se aplica às tabelas com 3 ou mais colunas na chave primária, para que a quinta forma normal seja atingida, é necessário atingir-se a quarta forma normal primeiramente.</a:t>
            </a:r>
            <a:endParaRPr lang="pt-BR"/>
          </a:p>
          <a:p>
            <a:pPr algn="just"/>
            <a:endParaRPr lang="pt-BR" sz="2600">
              <a:latin typeface="Montserrat"/>
              <a:cs typeface="Arial"/>
            </a:endParaRPr>
          </a:p>
          <a:p>
            <a:pPr algn="just"/>
            <a:r>
              <a:rPr lang="pt-BR" sz="2600">
                <a:latin typeface="Montserrat"/>
                <a:cs typeface="Arial"/>
              </a:rPr>
              <a:t>Quando um campo (atributo) está em outra tabela sem a necessidade de estar na tabela pesquisada. Não há a perda de nenhuma informação.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>
                <a:latin typeface="Montserrat"/>
              </a:rPr>
              <a:t>Quinta forma normal (5FN)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86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557767"/>
            <a:ext cx="7455380" cy="37421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BR" sz="2600" dirty="0">
              <a:latin typeface="Montserrat"/>
              <a:cs typeface="Arial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>
                <a:latin typeface="Montserrat"/>
              </a:rPr>
              <a:t>Quinta forma normal (5FN)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846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959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442748"/>
            <a:ext cx="7613531" cy="437478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>
              <a:lnSpc>
                <a:spcPct val="120000"/>
              </a:lnSpc>
            </a:pPr>
            <a:r>
              <a:rPr lang="pt-BR" b="1">
                <a:latin typeface="Montserrat"/>
              </a:rPr>
              <a:t>Chave primaria(PK):</a:t>
            </a:r>
            <a:r>
              <a:rPr lang="pt-BR">
                <a:latin typeface="Montserrat"/>
              </a:rPr>
              <a:t> É a coluna, ou conjunto destas, que serve como identificador de registros da tabela/entidade.</a:t>
            </a:r>
            <a:endParaRPr lang="pt-BR"/>
          </a:p>
          <a:p>
            <a:pPr algn="just">
              <a:lnSpc>
                <a:spcPct val="120000"/>
              </a:lnSpc>
            </a:pPr>
            <a:r>
              <a:rPr lang="pt-BR" b="1">
                <a:latin typeface="Montserrat"/>
              </a:rPr>
              <a:t>Chave candidata:</a:t>
            </a:r>
            <a:r>
              <a:rPr lang="pt-BR">
                <a:latin typeface="Montserrat"/>
              </a:rPr>
              <a:t> São as colunas que poderiam ser atribuídas como PK, mas não são.</a:t>
            </a:r>
          </a:p>
          <a:p>
            <a:pPr algn="just">
              <a:lnSpc>
                <a:spcPct val="120000"/>
              </a:lnSpc>
            </a:pPr>
            <a:r>
              <a:rPr lang="pt-BR" b="1" err="1">
                <a:latin typeface="Montserrat"/>
              </a:rPr>
              <a:t>Superchave</a:t>
            </a:r>
            <a:r>
              <a:rPr lang="pt-BR" b="1">
                <a:latin typeface="Montserrat"/>
              </a:rPr>
              <a:t>:</a:t>
            </a:r>
            <a:r>
              <a:rPr lang="pt-BR">
                <a:latin typeface="Montserrat"/>
              </a:rPr>
              <a:t> Conjunto de colunas que tenha como subconjunto uma chave candidata</a:t>
            </a:r>
          </a:p>
          <a:p>
            <a:pPr algn="just">
              <a:lnSpc>
                <a:spcPct val="120000"/>
              </a:lnSpc>
            </a:pPr>
            <a:r>
              <a:rPr lang="pt-BR" b="1">
                <a:latin typeface="Montserrat"/>
              </a:rPr>
              <a:t>Chave estrangeira(FK):</a:t>
            </a:r>
            <a:r>
              <a:rPr lang="pt-BR">
                <a:latin typeface="Montserrat"/>
              </a:rPr>
              <a:t> Uma chave da tabela que é PK em outra, criando relação entre as duas.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>
                <a:latin typeface="Montserrat"/>
              </a:rPr>
              <a:t>Tipos de chaves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13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37B70-82B9-4B5C-B0BD-9F09BA941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51" y="284671"/>
            <a:ext cx="6385366" cy="938843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pt-BR"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+mn-ea"/>
                <a:cs typeface="+mn-cs"/>
              </a:rPr>
              <a:t>Quando surgiu?</a:t>
            </a:r>
            <a:endParaRPr lang="en-US" sz="3600" b="1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+mn-ea"/>
              <a:cs typeface="+mn-cs"/>
            </a:endParaRPr>
          </a:p>
          <a:p>
            <a:endParaRPr lang="pt-BR">
              <a:cs typeface="Calibri Light"/>
            </a:endParaRPr>
          </a:p>
        </p:txBody>
      </p:sp>
      <p:pic>
        <p:nvPicPr>
          <p:cNvPr id="5" name="Imagem 5" descr="Foto em preto e branco de homem com a mão no rosto&#10;&#10;Descrição gerada automaticamente">
            <a:extLst>
              <a:ext uri="{FF2B5EF4-FFF2-40B4-BE49-F238E27FC236}">
                <a16:creationId xmlns:a16="http://schemas.microsoft.com/office/drawing/2014/main" id="{592E869F-B306-4E2B-91E2-7599214F1E6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2976" b="12976"/>
          <a:stretch/>
        </p:blipFill>
        <p:spPr>
          <a:xfrm>
            <a:off x="5240210" y="1348507"/>
            <a:ext cx="3174340" cy="4022066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5A3617-A449-4FC2-8F83-0E17CFFF5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2331" y="1223514"/>
            <a:ext cx="4487555" cy="428604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just">
              <a:lnSpc>
                <a:spcPct val="100000"/>
              </a:lnSpc>
              <a:buChar char="•"/>
            </a:pPr>
            <a:r>
              <a:rPr lang="pt-BR" sz="2000">
                <a:latin typeface="Montserrat"/>
                <a:cs typeface="Arial"/>
              </a:rPr>
              <a:t>Em </a:t>
            </a:r>
            <a:r>
              <a:rPr lang="pt-BR" sz="2000" b="1">
                <a:latin typeface="Montserrat"/>
                <a:cs typeface="Arial"/>
              </a:rPr>
              <a:t>1985 E. F. </a:t>
            </a:r>
            <a:r>
              <a:rPr lang="pt-BR" sz="2000" b="1" err="1">
                <a:latin typeface="Montserrat"/>
                <a:cs typeface="Arial"/>
              </a:rPr>
              <a:t>Codd</a:t>
            </a:r>
            <a:r>
              <a:rPr lang="pt-BR" sz="2000">
                <a:latin typeface="Montserrat"/>
                <a:cs typeface="Arial"/>
              </a:rPr>
              <a:t>  publica um artigo em que definia 13 regras para que um sistema gerenciador de banco de dados fosse considerado relacional, assim, sendo o</a:t>
            </a:r>
            <a:r>
              <a:rPr lang="pt-BR" sz="2000" b="1">
                <a:latin typeface="Montserrat"/>
                <a:cs typeface="Arial"/>
              </a:rPr>
              <a:t> criador do modelo relacional.</a:t>
            </a:r>
            <a:endParaRPr lang="pt-BR" sz="2000" b="1">
              <a:latin typeface="Montserrat"/>
            </a:endParaRPr>
          </a:p>
          <a:p>
            <a:pPr marL="285750" indent="-285750" algn="just">
              <a:lnSpc>
                <a:spcPct val="100000"/>
              </a:lnSpc>
              <a:buChar char="•"/>
            </a:pPr>
            <a:r>
              <a:rPr lang="pt-BR" sz="2000">
                <a:latin typeface="Montserrat"/>
                <a:cs typeface="Arial"/>
              </a:rPr>
              <a:t>Em </a:t>
            </a:r>
            <a:r>
              <a:rPr lang="pt-BR" sz="2000" b="1">
                <a:latin typeface="Montserrat"/>
                <a:cs typeface="Arial"/>
              </a:rPr>
              <a:t>1972</a:t>
            </a:r>
            <a:r>
              <a:rPr lang="pt-BR" sz="2000">
                <a:latin typeface="Montserrat"/>
                <a:cs typeface="Arial"/>
              </a:rPr>
              <a:t> já introduzia  o conceito de normalização. No início criou as três primeiras formas normais, 1FN, 2FN e 3FN, com o avanço do tempo uma definição mais forte da terceira norma foi proposta por </a:t>
            </a:r>
            <a:r>
              <a:rPr lang="pt-BR" sz="2000" err="1">
                <a:latin typeface="Montserrat"/>
                <a:cs typeface="Arial"/>
              </a:rPr>
              <a:t>Boyce-Codd</a:t>
            </a:r>
            <a:r>
              <a:rPr lang="pt-BR" sz="2000">
                <a:latin typeface="Montserrat"/>
                <a:cs typeface="Arial"/>
              </a:rPr>
              <a:t>(FNBC) e mais formas foram surgindo.</a:t>
            </a:r>
          </a:p>
        </p:txBody>
      </p:sp>
    </p:spTree>
    <p:extLst>
      <p:ext uri="{BB962C8B-B14F-4D97-AF65-F5344CB8AC3E}">
        <p14:creationId xmlns:p14="http://schemas.microsoft.com/office/powerpoint/2010/main" val="349600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25180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2600">
                <a:latin typeface="Montserrat"/>
                <a:cs typeface="Arial"/>
              </a:rPr>
              <a:t>Normalização é um processo de modelagem de um banco de dados com a finalidade de evitar e diminuir a redundância do banco, projetando a forma como as informações serão armazenadas e eliminar anomalias em registros. Criando assim relações mais bem estruturadas;</a:t>
            </a:r>
            <a:endParaRPr lang="pt-BR" sz="2600">
              <a:latin typeface="Montserrat"/>
            </a:endParaRPr>
          </a:p>
          <a:p>
            <a:pPr algn="just"/>
            <a:endParaRPr lang="pt-BR" sz="2600">
              <a:latin typeface="Montserrat"/>
              <a:cs typeface="Arial"/>
            </a:endParaRPr>
          </a:p>
          <a:p>
            <a:pPr algn="just"/>
            <a:r>
              <a:rPr lang="pt-BR" sz="2600">
                <a:latin typeface="Montserrat"/>
                <a:cs typeface="Arial"/>
              </a:rPr>
              <a:t>As principais anomalias encontradas em um banco não normalizado são:</a:t>
            </a:r>
            <a:endParaRPr lang="pt-BR" sz="2600">
              <a:cs typeface="Arial"/>
            </a:endParaRPr>
          </a:p>
          <a:p>
            <a:pPr marL="342900" indent="-342900" algn="just">
              <a:buFont typeface="Wingdings" panose="020B0604020202020204" pitchFamily="34" charset="0"/>
              <a:buChar char="§"/>
            </a:pPr>
            <a:r>
              <a:rPr lang="pt-BR" sz="2600" b="1">
                <a:latin typeface="Montserrat"/>
                <a:cs typeface="Arial"/>
              </a:rPr>
              <a:t>Inserção</a:t>
            </a:r>
          </a:p>
          <a:p>
            <a:pPr marL="342900" indent="-342900" algn="just">
              <a:buFont typeface="Wingdings" panose="020B0604020202020204" pitchFamily="34" charset="0"/>
              <a:buChar char="§"/>
            </a:pPr>
            <a:r>
              <a:rPr lang="pt-BR" sz="2600" b="1">
                <a:latin typeface="Montserrat"/>
                <a:cs typeface="Arial"/>
              </a:rPr>
              <a:t>Atualização</a:t>
            </a:r>
            <a:endParaRPr lang="pt-BR" sz="2600" b="1">
              <a:cs typeface="Arial"/>
            </a:endParaRPr>
          </a:p>
          <a:p>
            <a:pPr marL="342900" indent="-342900" algn="just">
              <a:buFont typeface="Wingdings" panose="020B0604020202020204" pitchFamily="34" charset="0"/>
              <a:buChar char="§"/>
            </a:pPr>
            <a:r>
              <a:rPr lang="pt-BR" sz="2600" b="1">
                <a:latin typeface="Montserrat"/>
                <a:cs typeface="Arial"/>
              </a:rPr>
              <a:t>Exclusão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>
                <a:latin typeface="Montserrat"/>
              </a:rPr>
              <a:t>O que é a normalização?</a:t>
            </a:r>
          </a:p>
        </p:txBody>
      </p:sp>
    </p:spTree>
    <p:extLst>
      <p:ext uri="{BB962C8B-B14F-4D97-AF65-F5344CB8AC3E}">
        <p14:creationId xmlns:p14="http://schemas.microsoft.com/office/powerpoint/2010/main" val="267581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C7B1D9D-BDFE-4AC0-8977-9AB4231A8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781390"/>
            <a:ext cx="7972964" cy="46767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pt-BR" sz="2600">
                <a:latin typeface="Montserrat"/>
              </a:rPr>
              <a:t>A principal razão para usar a normalização em um projeto de banco de dados é exatamente as enormes vantagens que ela traz se comparada a um banco relacional não normalizado.</a:t>
            </a:r>
            <a:endParaRPr lang="pt-BR" sz="2600"/>
          </a:p>
          <a:p>
            <a:pPr algn="just"/>
            <a:endParaRPr lang="pt-BR" sz="2600" dirty="0">
              <a:latin typeface="Montserrat"/>
            </a:endParaRPr>
          </a:p>
          <a:p>
            <a:pPr algn="just"/>
            <a:r>
              <a:rPr lang="pt-BR" sz="2600">
                <a:latin typeface="Montserrat"/>
              </a:rPr>
              <a:t>Estas vantagens que ajudam na organização, uso, visualização e gerenciamento de um banco de dados.</a:t>
            </a:r>
            <a:endParaRPr lang="pt-BR" sz="260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A58912-14F0-4CDD-932E-BB2FED76CA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>
                <a:latin typeface="Montserrat"/>
              </a:rPr>
              <a:t>Por que usar?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517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/>
            <a:r>
              <a:rPr lang="pt-BR" sz="2900" b="1">
                <a:latin typeface="Montserrat"/>
                <a:cs typeface="Arial"/>
              </a:rPr>
              <a:t>Estabilidade do modelo lógico: </a:t>
            </a:r>
            <a:r>
              <a:rPr lang="pt-BR" sz="2900">
                <a:latin typeface="Montserrat"/>
                <a:cs typeface="Arial"/>
              </a:rPr>
              <a:t>capacidade de um modelo manter-se inalterado face às mudanças que venham a ser percebidas ou introduzidas no ambiente que tenha sido modelado.</a:t>
            </a:r>
          </a:p>
          <a:p>
            <a:pPr algn="just"/>
            <a:endParaRPr lang="pt-BR" sz="2900">
              <a:latin typeface="Montserrat"/>
              <a:cs typeface="Arial"/>
            </a:endParaRPr>
          </a:p>
          <a:p>
            <a:pPr algn="just"/>
            <a:r>
              <a:rPr lang="pt-BR" sz="2900" b="1">
                <a:latin typeface="Montserrat"/>
                <a:cs typeface="Arial"/>
              </a:rPr>
              <a:t>Flexibilidade:</a:t>
            </a:r>
            <a:r>
              <a:rPr lang="pt-BR" sz="2900">
                <a:latin typeface="Montserrat"/>
                <a:cs typeface="Arial"/>
              </a:rPr>
              <a:t> capacidade de adaptação a demandas diferenciadas, a expansão e redução, a omissão ou presença, etc.</a:t>
            </a:r>
          </a:p>
          <a:p>
            <a:pPr algn="just"/>
            <a:endParaRPr lang="pt-BR" sz="2900">
              <a:latin typeface="Montserrat"/>
              <a:cs typeface="Arial"/>
            </a:endParaRPr>
          </a:p>
          <a:p>
            <a:pPr algn="just"/>
            <a:r>
              <a:rPr lang="pt-BR" sz="2900" b="1">
                <a:latin typeface="Montserrat"/>
                <a:cs typeface="Arial"/>
              </a:rPr>
              <a:t>Integridade:</a:t>
            </a:r>
            <a:r>
              <a:rPr lang="pt-BR" sz="2900">
                <a:latin typeface="Montserrat"/>
                <a:cs typeface="Arial"/>
              </a:rPr>
              <a:t> diz respeito à qualidade do dado, um dado mapeado em mais de um local de modo diferente, com valores instanciados de modo diferentes, pode ser indício de que não há integridade entre eles.</a:t>
            </a:r>
          </a:p>
          <a:p>
            <a:pPr algn="just"/>
            <a:endParaRPr lang="pt-BR" sz="2900">
              <a:latin typeface="Montserrat"/>
              <a:cs typeface="Arial"/>
            </a:endParaRPr>
          </a:p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>
                <a:latin typeface="Montserrat"/>
              </a:rPr>
              <a:t>Vantagens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5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479465"/>
            <a:ext cx="7886700" cy="569749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endParaRPr lang="pt-BR" sz="2900">
              <a:latin typeface="Montserrat"/>
              <a:cs typeface="Arial"/>
            </a:endParaRPr>
          </a:p>
          <a:p>
            <a:pPr algn="just"/>
            <a:endParaRPr lang="pt-BR" sz="2900">
              <a:latin typeface="Montserrat"/>
              <a:cs typeface="Arial"/>
            </a:endParaRPr>
          </a:p>
          <a:p>
            <a:pPr algn="just"/>
            <a:r>
              <a:rPr lang="pt-BR" sz="2900" b="1">
                <a:latin typeface="Montserrat"/>
                <a:cs typeface="Arial"/>
              </a:rPr>
              <a:t>Economia: </a:t>
            </a:r>
            <a:r>
              <a:rPr lang="pt-BR" sz="2900">
                <a:latin typeface="Montserrat"/>
                <a:cs typeface="Arial"/>
              </a:rPr>
              <a:t>no espaço de armazenamento em relação ao custo de manipulação de dados (que representa todo e qualquer esforço, tempo, ou valor agregado ao fato de manipularmos volumes de dados maiores do que os efetivamente necessários); custo causado pelo atraso do fornecimento da informação desejada.</a:t>
            </a:r>
          </a:p>
          <a:p>
            <a:pPr algn="just"/>
            <a:endParaRPr lang="pt-BR" sz="2900">
              <a:latin typeface="Montserrat"/>
              <a:cs typeface="Arial"/>
            </a:endParaRPr>
          </a:p>
          <a:p>
            <a:pPr algn="just"/>
            <a:r>
              <a:rPr lang="pt-BR" sz="2900" b="1">
                <a:latin typeface="Montserrat"/>
                <a:cs typeface="Arial"/>
              </a:rPr>
              <a:t>Fidelidade ao ambiente observado: </a:t>
            </a:r>
            <a:r>
              <a:rPr lang="pt-BR" sz="2900">
                <a:latin typeface="Montserrat"/>
                <a:cs typeface="Arial"/>
              </a:rPr>
              <a:t>ajuda a definir elementos que foram despercebidos durante o processo de modelagem.</a:t>
            </a:r>
          </a:p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>
                <a:latin typeface="Montserrat"/>
              </a:rPr>
              <a:t>Vantagens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650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500258"/>
            <a:ext cx="8318020" cy="43891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>
                <a:latin typeface="Montserrat"/>
                <a:cs typeface="Arial"/>
              </a:rPr>
              <a:t> </a:t>
            </a:r>
            <a:r>
              <a:rPr lang="pt-BR" sz="2600">
                <a:latin typeface="Montserrat"/>
                <a:cs typeface="Arial"/>
              </a:rPr>
              <a:t>Conjuntos de regras para determinar com qual forma normal o banco é compatível.</a:t>
            </a:r>
            <a:endParaRPr lang="pt-BR" sz="2600">
              <a:cs typeface="Arial"/>
            </a:endParaRPr>
          </a:p>
          <a:p>
            <a:pPr marL="0" indent="0" algn="just">
              <a:buNone/>
            </a:pPr>
            <a:endParaRPr lang="pt-BR" sz="2600">
              <a:latin typeface="Montserrat"/>
              <a:cs typeface="Arial"/>
            </a:endParaRPr>
          </a:p>
          <a:p>
            <a:pPr algn="just"/>
            <a:r>
              <a:rPr lang="pt-BR" sz="2600">
                <a:latin typeface="Montserrat"/>
                <a:cs typeface="Arial"/>
              </a:rPr>
              <a:t> Primeiramente, precisamos verificar se encontramos compatibilidade com a primeira forma normal. </a:t>
            </a:r>
            <a:endParaRPr lang="pt-BR" sz="2600">
              <a:cs typeface="Arial"/>
            </a:endParaRPr>
          </a:p>
          <a:p>
            <a:pPr marL="0" indent="0" algn="just">
              <a:buNone/>
            </a:pPr>
            <a:endParaRPr lang="pt-BR" sz="2600">
              <a:latin typeface="Montserrat"/>
              <a:cs typeface="Arial"/>
            </a:endParaRPr>
          </a:p>
          <a:p>
            <a:pPr algn="just"/>
            <a:r>
              <a:rPr lang="pt-BR" sz="2600">
                <a:latin typeface="Montserrat"/>
                <a:cs typeface="Arial"/>
              </a:rPr>
              <a:t>Caso esteja tudo conforme, analisamos se a segunda forma normal se encaixa e assim sucessivamente.</a:t>
            </a:r>
            <a:endParaRPr lang="pt-BR" sz="26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>
                <a:latin typeface="Montserrat"/>
              </a:rPr>
              <a:t>Formas Normais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9798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f78031fe7deaa61be8293be56c3571d3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84b82f449ed318020166b0b852c53661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EFDE86-9ABD-4B53-9EB0-611E071024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46F767-487D-45A7-9383-4F9F29521278}">
  <ds:schemaRefs>
    <ds:schemaRef ds:uri="56135199-fddc-46f9-8522-4d2f2df906d6"/>
    <ds:schemaRef ds:uri="616ddcb6-37a4-4b68-9e62-eadd2126515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598036D-8F24-4150-8883-4040B39D685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1059</Words>
  <Application>Microsoft Office PowerPoint</Application>
  <PresentationFormat>Apresentação na tela (4:3)</PresentationFormat>
  <Paragraphs>90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Montserrat</vt:lpstr>
      <vt:lpstr>Wingdings</vt:lpstr>
      <vt:lpstr>Tema do Office</vt:lpstr>
      <vt:lpstr>Apresentação do PowerPoint</vt:lpstr>
      <vt:lpstr>Apresentação do PowerPoint</vt:lpstr>
      <vt:lpstr>Apresentação do PowerPoint</vt:lpstr>
      <vt:lpstr>Quando surgiu?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Lívia Negrini</cp:lastModifiedBy>
  <cp:revision>171</cp:revision>
  <dcterms:created xsi:type="dcterms:W3CDTF">2019-02-19T13:22:14Z</dcterms:created>
  <dcterms:modified xsi:type="dcterms:W3CDTF">2021-08-13T13:26:10Z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