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B3AC9A-3D5A-46A6-AA06-870841E6462A}">
  <a:tblStyle styleId="{EDB3AC9A-3D5A-46A6-AA06-870841E646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9050">
              <a:solidFill>
                <a:srgbClr val="C09E58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9050">
              <a:solidFill>
                <a:srgbClr val="C09E58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9050">
              <a:solidFill>
                <a:srgbClr val="C09E58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9050">
              <a:solidFill>
                <a:srgbClr val="C09E58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9050">
              <a:solidFill>
                <a:srgbClr val="C09E58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9050">
              <a:solidFill>
                <a:srgbClr val="C09E58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584482c6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584482c6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541adf29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1541adf29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541adf29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1541adf29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541adf29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1541adf29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541adf29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1541adf29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f5879f5d0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f5879f5d0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51918f6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51918f6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5879f5d0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5879f5d0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5879f5d0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5879f5d0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5879f5d03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5879f5d03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521a0f7d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521a0f7d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521a0f7d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521a0f7d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521a0f7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521a0f7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541adf2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1541adf2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rgbClr val="80008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311700" y="3288350"/>
            <a:ext cx="8520600" cy="14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solidFill>
                  <a:srgbClr val="800080"/>
                </a:solidFill>
                <a:latin typeface="Roboto"/>
                <a:ea typeface="Roboto"/>
                <a:cs typeface="Roboto"/>
                <a:sym typeface="Roboto"/>
              </a:rPr>
              <a:t>Factores que influyen en el peso de las personas</a:t>
            </a:r>
            <a:endParaRPr b="1" sz="2900">
              <a:solidFill>
                <a:srgbClr val="80008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80008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77">
                <a:solidFill>
                  <a:srgbClr val="800080"/>
                </a:solidFill>
                <a:latin typeface="Roboto"/>
                <a:ea typeface="Roboto"/>
                <a:cs typeface="Roboto"/>
                <a:sym typeface="Roboto"/>
              </a:rPr>
              <a:t>Marcela Barrios</a:t>
            </a:r>
            <a:endParaRPr b="1" sz="1677">
              <a:solidFill>
                <a:srgbClr val="800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2425"/>
            <a:ext cx="8520600" cy="2840200"/>
          </a:xfrm>
          <a:prstGeom prst="rect">
            <a:avLst/>
          </a:prstGeom>
          <a:noFill/>
          <a:ln cap="flat" cmpd="sng" w="38100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/>
          <p:nvPr/>
        </p:nvSpPr>
        <p:spPr>
          <a:xfrm>
            <a:off x="2173350" y="156300"/>
            <a:ext cx="54300" cy="4830900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2173350" y="156300"/>
            <a:ext cx="54300" cy="4830900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 txBox="1"/>
          <p:nvPr>
            <p:ph type="title"/>
          </p:nvPr>
        </p:nvSpPr>
        <p:spPr>
          <a:xfrm>
            <a:off x="351450" y="323125"/>
            <a:ext cx="1821900" cy="18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820">
                <a:latin typeface="Roboto"/>
                <a:ea typeface="Roboto"/>
                <a:cs typeface="Roboto"/>
                <a:sym typeface="Roboto"/>
              </a:rPr>
              <a:t>¿Cómo es la clasificación respecto a cat_IMC?</a:t>
            </a:r>
            <a:endParaRPr sz="18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2"/>
          <p:cNvSpPr txBox="1"/>
          <p:nvPr>
            <p:ph type="title"/>
          </p:nvPr>
        </p:nvSpPr>
        <p:spPr>
          <a:xfrm>
            <a:off x="2435850" y="3400225"/>
            <a:ext cx="6312000" cy="731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Como las clases están balanceadas, se compararon los Accuracy de los conjuntos de testeo de los distintos modelos, y se observa que en general se obtienen buenos resultados, pero que los mejores son el Árbol de decisión, XGBoost y LightGBM.</a:t>
            </a:r>
            <a:endParaRPr b="1" sz="6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54" name="Google Shape;254;p22"/>
          <p:cNvGraphicFramePr/>
          <p:nvPr/>
        </p:nvGraphicFramePr>
        <p:xfrm>
          <a:off x="2435850" y="44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{EDB3AC9A-3D5A-46A6-AA06-870841E6462A}</a:tableStyleId>
              </a:tblPr>
              <a:tblGrid>
                <a:gridCol w="1300500"/>
                <a:gridCol w="1300500"/>
                <a:gridCol w="1300500"/>
                <a:gridCol w="1300500"/>
                <a:gridCol w="1110000"/>
              </a:tblGrid>
              <a:tr h="33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F1-Score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33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Árbol de decisión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0.9148936170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0.9160957365</a:t>
                      </a:r>
                      <a:endParaRPr b="1"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0.9142290916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0.9148810028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33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k-NN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0.7730496453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0.7720515255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0.7721805283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0.7560750744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33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Regresión logística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0.8628841607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0.8605861174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0.8640215813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0.8601053815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33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0.8936170212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0.8982759207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0.8939304545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0.8939054236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33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XGBoost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0.9479905437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0.9473226163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0.9491108216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0.9478342240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33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CatBoots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0.8983451536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0.8981337912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0.8997580475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0.8979531228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336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LightGBM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0.9574468085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0.9566228179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0.9577808113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0.9569719289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/>
          <p:nvPr/>
        </p:nvSpPr>
        <p:spPr>
          <a:xfrm>
            <a:off x="2173350" y="156300"/>
            <a:ext cx="54300" cy="4830900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2173350" y="156300"/>
            <a:ext cx="54300" cy="4830900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 txBox="1"/>
          <p:nvPr>
            <p:ph type="title"/>
          </p:nvPr>
        </p:nvSpPr>
        <p:spPr>
          <a:xfrm>
            <a:off x="351450" y="323125"/>
            <a:ext cx="1821900" cy="18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820">
                <a:latin typeface="Roboto"/>
                <a:ea typeface="Roboto"/>
                <a:cs typeface="Roboto"/>
                <a:sym typeface="Roboto"/>
              </a:rPr>
              <a:t>¿Cómo es la clasificación respecto a NObeyesdad?</a:t>
            </a:r>
            <a:endParaRPr sz="18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3"/>
          <p:cNvSpPr txBox="1"/>
          <p:nvPr>
            <p:ph type="title"/>
          </p:nvPr>
        </p:nvSpPr>
        <p:spPr>
          <a:xfrm>
            <a:off x="2435850" y="3400225"/>
            <a:ext cx="6312000" cy="731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Al igual que en el caso anterior, c</a:t>
            </a: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omo las clases están balanceadas, se compararon los Accuracy de los conjuntos de testeo de los distintos modelos, y se observa que en general se obtienen buenos resultados, pero que los mejores son el Árbol de decisión, XGBoost y LightGBM.</a:t>
            </a:r>
            <a:endParaRPr b="1" sz="6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63" name="Google Shape;263;p23"/>
          <p:cNvGraphicFramePr/>
          <p:nvPr/>
        </p:nvGraphicFramePr>
        <p:xfrm>
          <a:off x="2435850" y="44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{EDB3AC9A-3D5A-46A6-AA06-870841E6462A}</a:tableStyleId>
              </a:tblPr>
              <a:tblGrid>
                <a:gridCol w="1300500"/>
                <a:gridCol w="1300500"/>
                <a:gridCol w="1300500"/>
                <a:gridCol w="1300500"/>
                <a:gridCol w="1110000"/>
              </a:tblGrid>
              <a:tr h="33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Recall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F1-Score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33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Árbol de decisión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0.9196217494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0.9175636511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0.9174232262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0.9170257567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33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k-NN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0.8416075650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0.8323329717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0.8359345270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0.8222432094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33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Regresión logística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0.8794326241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0.8738694366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0.8763957808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0.8736598795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33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0.9078014184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0.9076150977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0.9042634796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0.9024557804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33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XGBoost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0.9692671394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0.9700590495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0.9684853369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0.9685107607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33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CatBoots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0.9007092198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0.90100589066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0.89975439630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0.8978954401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336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LightGBM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0.9739952718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0.9734435844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0.9734114453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0.9731367424</a:t>
                      </a:r>
                      <a:endParaRPr sz="10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/>
          <p:nvPr/>
        </p:nvSpPr>
        <p:spPr>
          <a:xfrm>
            <a:off x="2173350" y="156300"/>
            <a:ext cx="54300" cy="4830900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2173350" y="156300"/>
            <a:ext cx="54300" cy="4830900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2173350" y="156300"/>
            <a:ext cx="54300" cy="4830900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"/>
          <p:cNvSpPr txBox="1"/>
          <p:nvPr>
            <p:ph type="title"/>
          </p:nvPr>
        </p:nvSpPr>
        <p:spPr>
          <a:xfrm>
            <a:off x="351450" y="323125"/>
            <a:ext cx="1925100" cy="18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820">
                <a:latin typeface="Roboto"/>
                <a:ea typeface="Roboto"/>
                <a:cs typeface="Roboto"/>
                <a:sym typeface="Roboto"/>
              </a:rPr>
              <a:t>¿Conviene otra cantidad de agrupamientos?</a:t>
            </a:r>
            <a:endParaRPr sz="18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4"/>
          <p:cNvSpPr txBox="1"/>
          <p:nvPr>
            <p:ph type="title"/>
          </p:nvPr>
        </p:nvSpPr>
        <p:spPr>
          <a:xfrm>
            <a:off x="2323175" y="380275"/>
            <a:ext cx="6502800" cy="15762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 prueba con distintos modelos:</a:t>
            </a:r>
            <a:endParaRPr b="1" sz="10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K-means: algoritmo de clustering que divide un conjunto de datos en grupos distintos.</a:t>
            </a:r>
            <a:endParaRPr b="1" sz="10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Agglomerative Clustering: algoritmo que construye una jerarquía de grupos.</a:t>
            </a:r>
            <a:endParaRPr b="1" sz="10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DBSCAN: algoritmo de agrupamiento basado en la densidad.</a:t>
            </a:r>
            <a:endParaRPr b="1" sz="10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Se analizan los resultados que se obtuvieron y se concluye que se podrían considerar menos agrupamientos que los iniciales, pero esto no sería lo ideal para poder generar un estudio más detallado a sabiendas de los problemas de salud que traen aparejados.</a:t>
            </a:r>
            <a:endParaRPr b="1" sz="8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4"/>
          <p:cNvSpPr txBox="1"/>
          <p:nvPr/>
        </p:nvSpPr>
        <p:spPr>
          <a:xfrm>
            <a:off x="351450" y="2952250"/>
            <a:ext cx="174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Validación de los modelos:</a:t>
            </a:r>
            <a:endParaRPr sz="400">
              <a:solidFill>
                <a:schemeClr val="lt1"/>
              </a:solidFill>
            </a:endParaRPr>
          </a:p>
        </p:txBody>
      </p:sp>
      <p:sp>
        <p:nvSpPr>
          <p:cNvPr id="274" name="Google Shape;274;p24"/>
          <p:cNvSpPr txBox="1"/>
          <p:nvPr>
            <p:ph type="title"/>
          </p:nvPr>
        </p:nvSpPr>
        <p:spPr>
          <a:xfrm>
            <a:off x="5545000" y="2369825"/>
            <a:ext cx="3317400" cy="24669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Se trabaja con NObeyesdad y LightGBM:</a:t>
            </a:r>
            <a:endParaRPr b="1" sz="10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0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Con cross_val_score:</a:t>
            </a:r>
            <a:endParaRPr b="1" sz="10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K-Fold Cross-Validation Accuracy: 0.9662</a:t>
            </a:r>
            <a:endParaRPr b="1" sz="10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Stratified K-Fold Cross-Validation Accuracy: 0.9633</a:t>
            </a:r>
            <a:endParaRPr b="1" sz="10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Con un optimizador:</a:t>
            </a:r>
            <a:endParaRPr b="1" sz="10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K-Fold Cross-Validation Accuracy: 0.9728</a:t>
            </a:r>
            <a:endParaRPr b="1" sz="10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Stratified K-Fold Cross-Validation Accuracy: 0.9680</a:t>
            </a:r>
            <a:endParaRPr b="1" sz="10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Semillero:</a:t>
            </a:r>
            <a:endParaRPr b="1" sz="10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Precisión final (votación de predicciones): 0.9693</a:t>
            </a:r>
            <a:endParaRPr b="1" sz="10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Los resultados obtenidos son buenos, estando por arriba del 0.96, próximos al valor inicial 0.973995.</a:t>
            </a:r>
            <a:endParaRPr b="1" sz="10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5" name="Google Shape;275;p24"/>
          <p:cNvGraphicFramePr/>
          <p:nvPr/>
        </p:nvGraphicFramePr>
        <p:xfrm>
          <a:off x="2323175" y="318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{EDB3AC9A-3D5A-46A6-AA06-870841E6462A}</a:tableStyleId>
              </a:tblPr>
              <a:tblGrid>
                <a:gridCol w="1042075"/>
                <a:gridCol w="1042075"/>
                <a:gridCol w="10420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cat_IMC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NObeyesdad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Árbol decisión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0.914894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0.919622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XGBoost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0.947991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0.969267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LightGBM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0.957447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0.973995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76" name="Google Shape;276;p24"/>
          <p:cNvSpPr txBox="1"/>
          <p:nvPr>
            <p:ph type="title"/>
          </p:nvPr>
        </p:nvSpPr>
        <p:spPr>
          <a:xfrm>
            <a:off x="2323175" y="2564475"/>
            <a:ext cx="3126300" cy="4899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Se comparar los mejores modelos de ambas categorizaciones.</a:t>
            </a:r>
            <a:endParaRPr b="1" sz="6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type="title"/>
          </p:nvPr>
        </p:nvSpPr>
        <p:spPr>
          <a:xfrm>
            <a:off x="351450" y="323125"/>
            <a:ext cx="18219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808">
                <a:latin typeface="Roboto"/>
                <a:ea typeface="Roboto"/>
                <a:cs typeface="Roboto"/>
                <a:sym typeface="Roboto"/>
              </a:rPr>
              <a:t>Conclusión</a:t>
            </a:r>
            <a:r>
              <a:rPr lang="es" sz="1808">
                <a:latin typeface="Roboto"/>
                <a:ea typeface="Roboto"/>
                <a:cs typeface="Roboto"/>
                <a:sym typeface="Roboto"/>
              </a:rPr>
              <a:t>:</a:t>
            </a:r>
            <a:endParaRPr sz="1808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5"/>
          <p:cNvSpPr txBox="1"/>
          <p:nvPr>
            <p:ph idx="1" type="body"/>
          </p:nvPr>
        </p:nvSpPr>
        <p:spPr>
          <a:xfrm>
            <a:off x="2340125" y="323125"/>
            <a:ext cx="6470100" cy="2119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1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Respecto a la información original se puede comentar brevemente que las personas encuestadas se dividen parejamente en mujeres y varones, y en su mayoría poseen algún tipo de sobrepeso u obesidad.</a:t>
            </a:r>
            <a:endParaRPr sz="113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852"/>
              <a:buNone/>
            </a:pPr>
            <a:r>
              <a:rPr lang="es" sz="11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Además, si bien no se puede predecir el valor del IMC respecto a los demás campos distintos de Weight y Height, cuando estos datos si se usan los niveles obtenidos por los modelos de clasificación son elevados, aunque levemente inferiores a los de la clasificación original. </a:t>
            </a:r>
            <a:endParaRPr sz="113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s" sz="11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raíz de esto podemos optar por suprimir la inserción de dichos campos (IMC y cat_IMC), y trabajar directamente con NObeyesdad.</a:t>
            </a:r>
            <a:endParaRPr sz="113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852"/>
              <a:buNone/>
            </a:pPr>
            <a:r>
              <a:rPr lang="es" sz="11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 modelo que mejor predice la clasificación es LightGBM, con un accuracy de 0.973995</a:t>
            </a:r>
            <a:endParaRPr sz="3732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5"/>
          <p:cNvSpPr/>
          <p:nvPr/>
        </p:nvSpPr>
        <p:spPr>
          <a:xfrm>
            <a:off x="1966650" y="190200"/>
            <a:ext cx="47100" cy="4763100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type="title"/>
          </p:nvPr>
        </p:nvSpPr>
        <p:spPr>
          <a:xfrm>
            <a:off x="311700" y="3288350"/>
            <a:ext cx="8520600" cy="694200"/>
          </a:xfrm>
          <a:prstGeom prst="rect">
            <a:avLst/>
          </a:prstGeom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>
                <a:solidFill>
                  <a:srgbClr val="800080"/>
                </a:solidFill>
                <a:latin typeface="Roboto"/>
                <a:ea typeface="Roboto"/>
                <a:cs typeface="Roboto"/>
                <a:sym typeface="Roboto"/>
              </a:rPr>
              <a:t>FIN</a:t>
            </a:r>
            <a:endParaRPr b="1" sz="1677">
              <a:solidFill>
                <a:srgbClr val="800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51450" y="323125"/>
            <a:ext cx="18219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808">
                <a:latin typeface="Roboto"/>
                <a:ea typeface="Roboto"/>
                <a:cs typeface="Roboto"/>
                <a:sym typeface="Roboto"/>
              </a:rPr>
              <a:t>Índice</a:t>
            </a:r>
            <a:r>
              <a:rPr lang="es" sz="1808">
                <a:latin typeface="Roboto"/>
                <a:ea typeface="Roboto"/>
                <a:cs typeface="Roboto"/>
                <a:sym typeface="Roboto"/>
              </a:rPr>
              <a:t>:</a:t>
            </a:r>
            <a:endParaRPr sz="1808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2340125" y="323125"/>
            <a:ext cx="6470100" cy="4357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Abstract con motivación y audiencia.</a:t>
            </a:r>
            <a:endParaRPr sz="4400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400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Contexto y objetivos.</a:t>
            </a:r>
            <a:endParaRPr sz="4400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Información general.</a:t>
            </a:r>
            <a:endParaRPr sz="4400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Categorías originales.</a:t>
            </a:r>
            <a:endParaRPr sz="4400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Relación peso y altura.</a:t>
            </a:r>
            <a:endParaRPr sz="4400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Adición Índice de Masa Corporal (IMC) y sus categorías.</a:t>
            </a:r>
            <a:endParaRPr sz="4400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¿Cómo se relacionan ambas categorías?</a:t>
            </a:r>
            <a:endParaRPr sz="4400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¿La población consultada tiene mayormente algún grado de obesidad?</a:t>
            </a:r>
            <a:endParaRPr sz="4400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¿Influyen los antecedentes familiares en el sobrepeso?</a:t>
            </a:r>
            <a:endParaRPr sz="4400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¿Cómo se distribuyen las distintas categorías respecto a las edades?</a:t>
            </a:r>
            <a:endParaRPr sz="4400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¿Cuál es la relación entre el peso, el transporte y el consumo de tabaco?</a:t>
            </a:r>
            <a:endParaRPr sz="4400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¿Existe relación entre el IMC y los campos sin importar Height y Weight?</a:t>
            </a:r>
            <a:endParaRPr sz="4400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¿Cómo es la clasificación respecto a cat_IMC?</a:t>
            </a:r>
            <a:endParaRPr sz="4400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¿Cómo es la clasificación respecto a NObeyesdad?</a:t>
            </a:r>
            <a:endParaRPr sz="4400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¿Conviene otra cantidad de agrupamientos?</a:t>
            </a:r>
            <a:endParaRPr sz="4400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Validación de los modelos.</a:t>
            </a:r>
            <a:endParaRPr sz="4400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23"/>
              <a:buFont typeface="Arial"/>
              <a:buNone/>
            </a:pPr>
            <a:r>
              <a:rPr lang="es" sz="4400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Conclusión.</a:t>
            </a:r>
            <a:endParaRPr sz="4400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4557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4557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1966650" y="190200"/>
            <a:ext cx="47100" cy="4763100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351450" y="323125"/>
            <a:ext cx="18219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808">
                <a:latin typeface="Roboto"/>
                <a:ea typeface="Roboto"/>
                <a:cs typeface="Roboto"/>
                <a:sym typeface="Roboto"/>
              </a:rPr>
              <a:t>Abstract con motivación y audiencia:</a:t>
            </a:r>
            <a:endParaRPr sz="1808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2340125" y="323125"/>
            <a:ext cx="6470100" cy="1997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4557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busca analizar distintos hábitos y costumbres cotidianas de las personas, y poder identificar los factores que mayor relevancia tienen en su peso.</a:t>
            </a:r>
            <a:endParaRPr sz="4557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557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 importante para poder gestionar distintas políticas en diversas áreas buscando prevenir enfermedades, e incentivando una mayor conciencia personal y familiar, buscando generar una mejor calidad de vida.</a:t>
            </a:r>
            <a:endParaRPr sz="4557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4557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Existen distintas entidades que se deben involucrar en esta problemática y gestionar acciones al respecto desde distintos ángulos: Organismos de salud, Organismos educativos de distintos niveles, tanto públicos como privados, Empresas.</a:t>
            </a:r>
            <a:endParaRPr>
              <a:solidFill>
                <a:srgbClr val="383838"/>
              </a:solidFill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351450" y="2952250"/>
            <a:ext cx="174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Contexto y objetivos:</a:t>
            </a:r>
            <a:endParaRPr sz="400">
              <a:solidFill>
                <a:schemeClr val="lt1"/>
              </a:solidFill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2340125" y="2952250"/>
            <a:ext cx="6470100" cy="16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Contexto Comercial:</a:t>
            </a:r>
            <a:r>
              <a:rPr lang="es" sz="1100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Conocer mejor la problemática del sobrepeso, identificar y diferenciar las distintas segmentaciones, y poder generar mejores políticas y campañas de prevención.</a:t>
            </a:r>
            <a:endParaRPr sz="1100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Definición de Objetivo:</a:t>
            </a:r>
            <a:r>
              <a:rPr lang="es" sz="1100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Predecir los factores que más favorecen el sobrepeso de las personas en relación a la alimentación, actividad física, entre otras.</a:t>
            </a:r>
            <a:endParaRPr sz="1100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1100" u="sng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Contexto Analítico:</a:t>
            </a:r>
            <a:r>
              <a:rPr lang="es" sz="1100">
                <a:solidFill>
                  <a:srgbClr val="38383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Utilizando la información original en conjunto con técnicas de análisis de datos y distintos modelos, se buscará dar respuestas a las preguntas e hipótesis planteadas.</a:t>
            </a:r>
            <a:endParaRPr sz="1100">
              <a:solidFill>
                <a:srgbClr val="38383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1966650" y="190200"/>
            <a:ext cx="47100" cy="4763100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/>
          <p:nvPr/>
        </p:nvSpPr>
        <p:spPr>
          <a:xfrm>
            <a:off x="1966650" y="190200"/>
            <a:ext cx="47100" cy="4763100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type="title"/>
          </p:nvPr>
        </p:nvSpPr>
        <p:spPr>
          <a:xfrm>
            <a:off x="2249813" y="646025"/>
            <a:ext cx="1704600" cy="1216500"/>
          </a:xfrm>
          <a:prstGeom prst="rect">
            <a:avLst/>
          </a:prstGeom>
          <a:solidFill>
            <a:srgbClr val="D5D5D5"/>
          </a:solidFill>
          <a:ln cap="flat" cmpd="sng" w="28575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0">
                <a:solidFill>
                  <a:srgbClr val="800080"/>
                </a:solidFill>
                <a:latin typeface="Roboto"/>
                <a:ea typeface="Roboto"/>
                <a:cs typeface="Roboto"/>
                <a:sym typeface="Roboto"/>
              </a:rPr>
              <a:t>2111</a:t>
            </a:r>
            <a:endParaRPr b="1" sz="5000">
              <a:solidFill>
                <a:srgbClr val="80008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50">
                <a:solidFill>
                  <a:srgbClr val="800080"/>
                </a:solidFill>
                <a:latin typeface="Roboto"/>
                <a:ea typeface="Roboto"/>
                <a:cs typeface="Roboto"/>
                <a:sym typeface="Roboto"/>
              </a:rPr>
              <a:t>personas</a:t>
            </a:r>
            <a:endParaRPr b="1" sz="1650">
              <a:solidFill>
                <a:srgbClr val="8000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6"/>
          <p:cNvSpPr txBox="1"/>
          <p:nvPr>
            <p:ph type="title"/>
          </p:nvPr>
        </p:nvSpPr>
        <p:spPr>
          <a:xfrm>
            <a:off x="2249813" y="1940863"/>
            <a:ext cx="813600" cy="569400"/>
          </a:xfrm>
          <a:prstGeom prst="rect">
            <a:avLst/>
          </a:prstGeom>
          <a:solidFill>
            <a:srgbClr val="9370DB"/>
          </a:solidFill>
          <a:ln cap="flat" cmpd="sng" w="28575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33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1068</a:t>
            </a:r>
            <a:endParaRPr b="1" sz="2333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44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Male</a:t>
            </a:r>
            <a:endParaRPr b="1" sz="1244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3135413" y="1941175"/>
            <a:ext cx="813600" cy="568800"/>
          </a:xfrm>
          <a:prstGeom prst="rect">
            <a:avLst/>
          </a:prstGeom>
          <a:solidFill>
            <a:srgbClr val="9370DB"/>
          </a:solidFill>
          <a:ln cap="flat" cmpd="sng" w="28575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33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1043</a:t>
            </a:r>
            <a:endParaRPr b="1" sz="2333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44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Female</a:t>
            </a:r>
            <a:endParaRPr b="1" sz="1244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0" l="0" r="0" t="16791"/>
          <a:stretch/>
        </p:blipFill>
        <p:spPr>
          <a:xfrm>
            <a:off x="4341859" y="1410624"/>
            <a:ext cx="4277660" cy="1041227"/>
          </a:xfrm>
          <a:prstGeom prst="rect">
            <a:avLst/>
          </a:prstGeom>
          <a:noFill/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p16"/>
          <p:cNvSpPr txBox="1"/>
          <p:nvPr>
            <p:ph type="title"/>
          </p:nvPr>
        </p:nvSpPr>
        <p:spPr>
          <a:xfrm>
            <a:off x="351450" y="323125"/>
            <a:ext cx="18219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808">
                <a:latin typeface="Roboto"/>
                <a:ea typeface="Roboto"/>
                <a:cs typeface="Roboto"/>
                <a:sym typeface="Roboto"/>
              </a:rPr>
              <a:t>Información general:</a:t>
            </a:r>
            <a:endParaRPr sz="1808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4318800" y="2451062"/>
            <a:ext cx="4320000" cy="169200"/>
          </a:xfrm>
          <a:prstGeom prst="rect">
            <a:avLst/>
          </a:prstGeom>
          <a:solidFill>
            <a:srgbClr val="C09E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Histograma de las edades consultadas.</a:t>
            </a:r>
            <a:endParaRPr sz="7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4588950" y="1044900"/>
            <a:ext cx="3779700" cy="300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3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Franja etaria desde los 14 hasta los 61 años.</a:t>
            </a:r>
            <a:endParaRPr b="1" sz="13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6"/>
          <p:cNvSpPr txBox="1"/>
          <p:nvPr>
            <p:ph type="title"/>
          </p:nvPr>
        </p:nvSpPr>
        <p:spPr>
          <a:xfrm>
            <a:off x="4318800" y="550675"/>
            <a:ext cx="4320000" cy="300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Encuesta web anónima en: México, Perú y Colombia</a:t>
            </a:r>
            <a:endParaRPr b="1" sz="13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7525" y="3070725"/>
            <a:ext cx="5779799" cy="1524000"/>
          </a:xfrm>
          <a:prstGeom prst="rect">
            <a:avLst/>
          </a:prstGeom>
          <a:noFill/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16"/>
          <p:cNvSpPr txBox="1"/>
          <p:nvPr/>
        </p:nvSpPr>
        <p:spPr>
          <a:xfrm>
            <a:off x="2536925" y="4594725"/>
            <a:ext cx="5841600" cy="169200"/>
          </a:xfrm>
          <a:prstGeom prst="rect">
            <a:avLst/>
          </a:prstGeom>
          <a:solidFill>
            <a:srgbClr val="C09E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Histograma categorización.</a:t>
            </a:r>
            <a:endParaRPr sz="7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351450" y="2952250"/>
            <a:ext cx="174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Categorías originales:</a:t>
            </a:r>
            <a:endParaRPr sz="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1966650" y="190200"/>
            <a:ext cx="47100" cy="4763100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 txBox="1"/>
          <p:nvPr>
            <p:ph type="title"/>
          </p:nvPr>
        </p:nvSpPr>
        <p:spPr>
          <a:xfrm>
            <a:off x="351450" y="323125"/>
            <a:ext cx="18219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808">
                <a:latin typeface="Roboto"/>
                <a:ea typeface="Roboto"/>
                <a:cs typeface="Roboto"/>
                <a:sym typeface="Roboto"/>
              </a:rPr>
              <a:t>Relación peso </a:t>
            </a:r>
            <a:endParaRPr sz="180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808">
                <a:latin typeface="Roboto"/>
                <a:ea typeface="Roboto"/>
                <a:cs typeface="Roboto"/>
                <a:sym typeface="Roboto"/>
              </a:rPr>
              <a:t>y altura:</a:t>
            </a:r>
            <a:endParaRPr sz="1808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2232600" y="2641668"/>
            <a:ext cx="4320000" cy="169200"/>
          </a:xfrm>
          <a:prstGeom prst="rect">
            <a:avLst/>
          </a:prstGeom>
          <a:solidFill>
            <a:srgbClr val="C09E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Histograma distribución de la altura.</a:t>
            </a:r>
            <a:endParaRPr sz="7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 rotWithShape="1">
          <a:blip r:embed="rId3">
            <a:alphaModFix/>
          </a:blip>
          <a:srcRect b="0" l="0" r="0" t="16736"/>
          <a:stretch/>
        </p:blipFill>
        <p:spPr>
          <a:xfrm>
            <a:off x="2255660" y="1596325"/>
            <a:ext cx="4277890" cy="1045343"/>
          </a:xfrm>
          <a:prstGeom prst="rect">
            <a:avLst/>
          </a:prstGeom>
          <a:noFill/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17"/>
          <p:cNvSpPr txBox="1"/>
          <p:nvPr/>
        </p:nvSpPr>
        <p:spPr>
          <a:xfrm>
            <a:off x="351450" y="2952250"/>
            <a:ext cx="1742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Adición Índice de Masa Corporal (IMC) y sus categorías:</a:t>
            </a:r>
            <a:endParaRPr sz="400">
              <a:solidFill>
                <a:schemeClr val="lt1"/>
              </a:solidFill>
            </a:endParaRPr>
          </a:p>
        </p:txBody>
      </p:sp>
      <p:pic>
        <p:nvPicPr>
          <p:cNvPr id="171" name="Google Shape;171;p17"/>
          <p:cNvPicPr preferRelativeResize="0"/>
          <p:nvPr/>
        </p:nvPicPr>
        <p:blipFill rotWithShape="1">
          <a:blip r:embed="rId4">
            <a:alphaModFix/>
          </a:blip>
          <a:srcRect b="0" l="0" r="0" t="14704"/>
          <a:stretch/>
        </p:blipFill>
        <p:spPr>
          <a:xfrm>
            <a:off x="2254200" y="273787"/>
            <a:ext cx="4276801" cy="1069200"/>
          </a:xfrm>
          <a:prstGeom prst="rect">
            <a:avLst/>
          </a:prstGeom>
          <a:noFill/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17"/>
          <p:cNvSpPr txBox="1"/>
          <p:nvPr/>
        </p:nvSpPr>
        <p:spPr>
          <a:xfrm>
            <a:off x="2232600" y="1361268"/>
            <a:ext cx="4320000" cy="169200"/>
          </a:xfrm>
          <a:prstGeom prst="rect">
            <a:avLst/>
          </a:prstGeom>
          <a:solidFill>
            <a:srgbClr val="C09E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Histograma distribución del peso.</a:t>
            </a:r>
            <a:endParaRPr sz="7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3684375" y="4535651"/>
            <a:ext cx="5120100" cy="157800"/>
          </a:xfrm>
          <a:prstGeom prst="rect">
            <a:avLst/>
          </a:prstGeom>
          <a:solidFill>
            <a:srgbClr val="C09E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Histograma de la categorización del IMC..</a:t>
            </a:r>
            <a:endParaRPr sz="7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2489" y="3188350"/>
            <a:ext cx="5063990" cy="1347303"/>
          </a:xfrm>
          <a:prstGeom prst="rect">
            <a:avLst/>
          </a:prstGeom>
          <a:noFill/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2076" y="842150"/>
            <a:ext cx="2030395" cy="1799524"/>
          </a:xfrm>
          <a:prstGeom prst="rect">
            <a:avLst/>
          </a:prstGeom>
          <a:noFill/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p17"/>
          <p:cNvSpPr txBox="1"/>
          <p:nvPr/>
        </p:nvSpPr>
        <p:spPr>
          <a:xfrm>
            <a:off x="6674975" y="2641675"/>
            <a:ext cx="2101500" cy="169200"/>
          </a:xfrm>
          <a:prstGeom prst="rect">
            <a:avLst/>
          </a:prstGeom>
          <a:solidFill>
            <a:srgbClr val="C09E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Relación peso y altura.</a:t>
            </a:r>
            <a:endParaRPr sz="7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7"/>
          <p:cNvSpPr txBox="1"/>
          <p:nvPr>
            <p:ph type="title"/>
          </p:nvPr>
        </p:nvSpPr>
        <p:spPr>
          <a:xfrm>
            <a:off x="6692825" y="273775"/>
            <a:ext cx="2055600" cy="4860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3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Weight: de 39 a 173 kg.</a:t>
            </a:r>
            <a:endParaRPr b="1" sz="13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3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Height: de 1.45 a 1.98 m.</a:t>
            </a:r>
            <a:endParaRPr b="1" sz="13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7"/>
          <p:cNvSpPr txBox="1"/>
          <p:nvPr>
            <p:ph type="title"/>
          </p:nvPr>
        </p:nvSpPr>
        <p:spPr>
          <a:xfrm>
            <a:off x="2149175" y="2890725"/>
            <a:ext cx="1479600" cy="702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IMC = </a:t>
            </a:r>
            <a:endParaRPr b="1" sz="13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7"/>
          <p:cNvSpPr txBox="1"/>
          <p:nvPr>
            <p:ph type="title"/>
          </p:nvPr>
        </p:nvSpPr>
        <p:spPr>
          <a:xfrm>
            <a:off x="2732575" y="3219663"/>
            <a:ext cx="648600" cy="2934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Height</a:t>
            </a:r>
            <a:endParaRPr b="1" sz="12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7"/>
          <p:cNvSpPr txBox="1"/>
          <p:nvPr>
            <p:ph type="title"/>
          </p:nvPr>
        </p:nvSpPr>
        <p:spPr>
          <a:xfrm>
            <a:off x="2732600" y="2926263"/>
            <a:ext cx="728400" cy="2934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Weight</a:t>
            </a:r>
            <a:endParaRPr b="1" sz="13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" name="Google Shape;181;p17"/>
          <p:cNvCxnSpPr>
            <a:stCxn id="180" idx="1"/>
            <a:endCxn id="180" idx="1"/>
          </p:cNvCxnSpPr>
          <p:nvPr/>
        </p:nvCxnSpPr>
        <p:spPr>
          <a:xfrm>
            <a:off x="2732600" y="3072963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17"/>
          <p:cNvSpPr txBox="1"/>
          <p:nvPr/>
        </p:nvSpPr>
        <p:spPr>
          <a:xfrm>
            <a:off x="3224350" y="3217363"/>
            <a:ext cx="3240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" name="Google Shape;183;p17"/>
          <p:cNvCxnSpPr/>
          <p:nvPr/>
        </p:nvCxnSpPr>
        <p:spPr>
          <a:xfrm rot="10800000">
            <a:off x="2738250" y="3223263"/>
            <a:ext cx="723000" cy="4800"/>
          </a:xfrm>
          <a:prstGeom prst="straightConnector1">
            <a:avLst/>
          </a:prstGeom>
          <a:noFill/>
          <a:ln cap="flat" cmpd="sng" w="19050">
            <a:solidFill>
              <a:srgbClr val="3838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17"/>
          <p:cNvSpPr txBox="1"/>
          <p:nvPr/>
        </p:nvSpPr>
        <p:spPr>
          <a:xfrm>
            <a:off x="2149163" y="3593075"/>
            <a:ext cx="1479600" cy="1310400"/>
          </a:xfrm>
          <a:prstGeom prst="rect">
            <a:avLst/>
          </a:prstGeom>
          <a:noFill/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Insuficiente: menor a 18.5</a:t>
            </a:r>
            <a:endParaRPr b="1" sz="8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Normal: 18.5 a 24.9</a:t>
            </a:r>
            <a:endParaRPr b="1" sz="8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Sobrepeso I: 25.0 a 26.9</a:t>
            </a:r>
            <a:endParaRPr b="1" sz="8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Sobrepeso II:  27.0 a 29.9</a:t>
            </a:r>
            <a:endParaRPr b="1" sz="8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Obesidad I: 30.0 a 34.9</a:t>
            </a:r>
            <a:endParaRPr b="1" sz="8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Obesidad II: 35.0 a 39.9</a:t>
            </a:r>
            <a:endParaRPr b="1" sz="8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Obesidad III: mayor a 40.0</a:t>
            </a:r>
            <a:endParaRPr b="1" sz="8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/>
          <p:nvPr/>
        </p:nvSpPr>
        <p:spPr>
          <a:xfrm>
            <a:off x="2173350" y="156300"/>
            <a:ext cx="54300" cy="4830900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375" y="323125"/>
            <a:ext cx="6487102" cy="1751150"/>
          </a:xfrm>
          <a:prstGeom prst="rect">
            <a:avLst/>
          </a:prstGeom>
          <a:noFill/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18"/>
          <p:cNvSpPr txBox="1"/>
          <p:nvPr/>
        </p:nvSpPr>
        <p:spPr>
          <a:xfrm>
            <a:off x="351450" y="2952250"/>
            <a:ext cx="17421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es" sz="182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¿La población consultada tiene mayormente algún grado de obesidad?</a:t>
            </a:r>
            <a:endParaRPr sz="400">
              <a:solidFill>
                <a:schemeClr val="lt1"/>
              </a:solidFill>
            </a:endParaRPr>
          </a:p>
        </p:txBody>
      </p:sp>
      <p:sp>
        <p:nvSpPr>
          <p:cNvPr id="192" name="Google Shape;192;p18"/>
          <p:cNvSpPr txBox="1"/>
          <p:nvPr>
            <p:ph type="title"/>
          </p:nvPr>
        </p:nvSpPr>
        <p:spPr>
          <a:xfrm>
            <a:off x="351450" y="323125"/>
            <a:ext cx="18219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02"/>
              <a:buNone/>
            </a:pPr>
            <a:r>
              <a:rPr lang="es" sz="1827">
                <a:latin typeface="Roboto"/>
                <a:ea typeface="Roboto"/>
                <a:cs typeface="Roboto"/>
                <a:sym typeface="Roboto"/>
              </a:rPr>
              <a:t>¿Cómo se relacionan ambas categorías?</a:t>
            </a:r>
            <a:endParaRPr sz="182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2336800" y="2074275"/>
            <a:ext cx="6550800" cy="169200"/>
          </a:xfrm>
          <a:prstGeom prst="rect">
            <a:avLst/>
          </a:prstGeom>
          <a:solidFill>
            <a:srgbClr val="C09E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Relación entre la categorización original y la del IMC</a:t>
            </a: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7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4491" y="2398037"/>
            <a:ext cx="6027779" cy="1769171"/>
          </a:xfrm>
          <a:prstGeom prst="rect">
            <a:avLst/>
          </a:prstGeom>
          <a:noFill/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" name="Google Shape;195;p18"/>
          <p:cNvSpPr txBox="1"/>
          <p:nvPr/>
        </p:nvSpPr>
        <p:spPr>
          <a:xfrm>
            <a:off x="2567500" y="4167205"/>
            <a:ext cx="6089400" cy="164100"/>
          </a:xfrm>
          <a:prstGeom prst="rect">
            <a:avLst/>
          </a:prstGeom>
          <a:solidFill>
            <a:srgbClr val="C09E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Histograma datos IMC, indicando varias métricas.</a:t>
            </a:r>
            <a:endParaRPr sz="7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8"/>
          <p:cNvSpPr txBox="1"/>
          <p:nvPr>
            <p:ph type="title"/>
          </p:nvPr>
        </p:nvSpPr>
        <p:spPr>
          <a:xfrm>
            <a:off x="2336800" y="4407025"/>
            <a:ext cx="6550800" cy="497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Siendo la media anterior = 24.9, correspondiente al límite superior de la franja considerada normal del IMC, se observa que la población mayoritariamente tiene algún grado de sobrepeso u obesidad. Igual conclusión se obtiene al observar la gráfica de la pregunta superior de la comparación de las categorías.</a:t>
            </a:r>
            <a:endParaRPr b="1" sz="11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/>
          <p:nvPr/>
        </p:nvSpPr>
        <p:spPr>
          <a:xfrm>
            <a:off x="2173350" y="156300"/>
            <a:ext cx="54300" cy="4830900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 txBox="1"/>
          <p:nvPr>
            <p:ph type="title"/>
          </p:nvPr>
        </p:nvSpPr>
        <p:spPr>
          <a:xfrm>
            <a:off x="351450" y="323125"/>
            <a:ext cx="18219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¿Influyen los antecedentes familiares en el sobrepeso?</a:t>
            </a:r>
            <a:endParaRPr sz="182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19"/>
          <p:cNvPicPr preferRelativeResize="0"/>
          <p:nvPr/>
        </p:nvPicPr>
        <p:blipFill rotWithShape="1">
          <a:blip r:embed="rId3">
            <a:alphaModFix/>
          </a:blip>
          <a:srcRect b="0" l="0" r="19698" t="23797"/>
          <a:stretch/>
        </p:blipFill>
        <p:spPr>
          <a:xfrm>
            <a:off x="4445249" y="2175550"/>
            <a:ext cx="4358006" cy="1556378"/>
          </a:xfrm>
          <a:prstGeom prst="rect">
            <a:avLst/>
          </a:prstGeom>
          <a:noFill/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4" name="Google Shape;204;p19"/>
          <p:cNvPicPr preferRelativeResize="0"/>
          <p:nvPr/>
        </p:nvPicPr>
        <p:blipFill rotWithShape="1">
          <a:blip r:embed="rId4">
            <a:alphaModFix/>
          </a:blip>
          <a:srcRect b="0" l="0" r="0" t="25183"/>
          <a:stretch/>
        </p:blipFill>
        <p:spPr>
          <a:xfrm>
            <a:off x="4445249" y="382363"/>
            <a:ext cx="4358000" cy="1549233"/>
          </a:xfrm>
          <a:prstGeom prst="rect">
            <a:avLst/>
          </a:prstGeom>
          <a:noFill/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5" name="Google Shape;2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961" y="3975875"/>
            <a:ext cx="1344583" cy="349200"/>
          </a:xfrm>
          <a:prstGeom prst="rect">
            <a:avLst/>
          </a:prstGeom>
          <a:noFill/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19"/>
          <p:cNvSpPr txBox="1"/>
          <p:nvPr/>
        </p:nvSpPr>
        <p:spPr>
          <a:xfrm>
            <a:off x="4410250" y="3731923"/>
            <a:ext cx="4428000" cy="164700"/>
          </a:xfrm>
          <a:prstGeom prst="rect">
            <a:avLst/>
          </a:prstGeom>
          <a:solidFill>
            <a:srgbClr val="C09E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Distribución de las categorías originales respecto a los antecedentes familiares.</a:t>
            </a:r>
            <a:endParaRPr sz="7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4410250" y="1931601"/>
            <a:ext cx="4428000" cy="164700"/>
          </a:xfrm>
          <a:prstGeom prst="rect">
            <a:avLst/>
          </a:prstGeom>
          <a:solidFill>
            <a:srgbClr val="C09E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Distribución de las categorías de IMC respecto a los antecedentes familiares.</a:t>
            </a:r>
            <a:endParaRPr sz="7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19"/>
          <p:cNvPicPr preferRelativeResize="0"/>
          <p:nvPr/>
        </p:nvPicPr>
        <p:blipFill rotWithShape="1">
          <a:blip r:embed="rId6">
            <a:alphaModFix/>
          </a:blip>
          <a:srcRect b="0" l="0" r="15654" t="0"/>
          <a:stretch/>
        </p:blipFill>
        <p:spPr>
          <a:xfrm>
            <a:off x="2388350" y="2345713"/>
            <a:ext cx="1893599" cy="1383502"/>
          </a:xfrm>
          <a:prstGeom prst="rect">
            <a:avLst/>
          </a:prstGeom>
          <a:noFill/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9" name="Google Shape;209;p19"/>
          <p:cNvSpPr txBox="1"/>
          <p:nvPr>
            <p:ph type="title"/>
          </p:nvPr>
        </p:nvSpPr>
        <p:spPr>
          <a:xfrm>
            <a:off x="2526450" y="475650"/>
            <a:ext cx="1620000" cy="741300"/>
          </a:xfrm>
          <a:prstGeom prst="rect">
            <a:avLst/>
          </a:prstGeom>
          <a:solidFill>
            <a:srgbClr val="9370DB"/>
          </a:solidFill>
          <a:ln cap="flat" cmpd="sng" w="28575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33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1726</a:t>
            </a:r>
            <a:endParaRPr b="1" sz="2333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44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con antecedentes</a:t>
            </a:r>
            <a:endParaRPr b="1" sz="1244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19"/>
          <p:cNvSpPr txBox="1"/>
          <p:nvPr>
            <p:ph type="title"/>
          </p:nvPr>
        </p:nvSpPr>
        <p:spPr>
          <a:xfrm>
            <a:off x="2526450" y="1339475"/>
            <a:ext cx="1620000" cy="741600"/>
          </a:xfrm>
          <a:prstGeom prst="rect">
            <a:avLst/>
          </a:prstGeom>
          <a:solidFill>
            <a:srgbClr val="9370DB"/>
          </a:solidFill>
          <a:ln cap="flat" cmpd="sng" w="28575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33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385</a:t>
            </a:r>
            <a:endParaRPr b="1" sz="2333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44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sin antecedentes</a:t>
            </a:r>
            <a:endParaRPr b="1" sz="1244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19"/>
          <p:cNvPicPr preferRelativeResize="0"/>
          <p:nvPr/>
        </p:nvPicPr>
        <p:blipFill rotWithShape="1">
          <a:blip r:embed="rId6">
            <a:alphaModFix/>
          </a:blip>
          <a:srcRect b="75818" l="82297" r="0" t="5972"/>
          <a:stretch/>
        </p:blipFill>
        <p:spPr>
          <a:xfrm>
            <a:off x="3087825" y="3993875"/>
            <a:ext cx="497246" cy="313200"/>
          </a:xfrm>
          <a:prstGeom prst="rect">
            <a:avLst/>
          </a:prstGeom>
          <a:noFill/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19"/>
          <p:cNvSpPr txBox="1"/>
          <p:nvPr/>
        </p:nvSpPr>
        <p:spPr>
          <a:xfrm>
            <a:off x="2356950" y="3729225"/>
            <a:ext cx="1959000" cy="164700"/>
          </a:xfrm>
          <a:prstGeom prst="rect">
            <a:avLst/>
          </a:prstGeom>
          <a:solidFill>
            <a:srgbClr val="C09E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Distribución de los antecedentes por género.</a:t>
            </a:r>
            <a:endParaRPr sz="7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19"/>
          <p:cNvSpPr txBox="1"/>
          <p:nvPr>
            <p:ph type="title"/>
          </p:nvPr>
        </p:nvSpPr>
        <p:spPr>
          <a:xfrm>
            <a:off x="2336800" y="4407025"/>
            <a:ext cx="6550800" cy="497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0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Se observa que las personas que poseen algún grado de sobrepeso u obesidad, en su mayoría, cuentan con antecedentes familiares, mientras que en los dos primeros casos se dan de forma más pareja los casos con y sin antecedentes.</a:t>
            </a:r>
            <a:endParaRPr b="1" sz="11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/>
          <p:nvPr/>
        </p:nvSpPr>
        <p:spPr>
          <a:xfrm>
            <a:off x="2173350" y="156300"/>
            <a:ext cx="54300" cy="4830900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>
            <p:ph type="title"/>
          </p:nvPr>
        </p:nvSpPr>
        <p:spPr>
          <a:xfrm>
            <a:off x="351450" y="323125"/>
            <a:ext cx="1821900" cy="18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820">
                <a:latin typeface="Roboto"/>
                <a:ea typeface="Roboto"/>
                <a:cs typeface="Roboto"/>
                <a:sym typeface="Roboto"/>
              </a:rPr>
              <a:t>¿Cómo se distribuyen las distintas categorías respecto a las edades?</a:t>
            </a:r>
            <a:endParaRPr sz="182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642" y="283619"/>
            <a:ext cx="4991697" cy="1237809"/>
          </a:xfrm>
          <a:prstGeom prst="rect">
            <a:avLst/>
          </a:prstGeom>
          <a:noFill/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" name="Google Shape;2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9627" y="1747195"/>
            <a:ext cx="4991718" cy="1228228"/>
          </a:xfrm>
          <a:prstGeom prst="rect">
            <a:avLst/>
          </a:prstGeom>
          <a:noFill/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2" name="Google Shape;222;p20"/>
          <p:cNvSpPr txBox="1"/>
          <p:nvPr/>
        </p:nvSpPr>
        <p:spPr>
          <a:xfrm>
            <a:off x="2340314" y="1521428"/>
            <a:ext cx="5037300" cy="135000"/>
          </a:xfrm>
          <a:prstGeom prst="rect">
            <a:avLst/>
          </a:prstGeom>
          <a:solidFill>
            <a:srgbClr val="C09E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Distribución de las edades respecto a la categorización original.</a:t>
            </a:r>
            <a:endParaRPr sz="7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2336938" y="2975427"/>
            <a:ext cx="5037300" cy="134100"/>
          </a:xfrm>
          <a:prstGeom prst="rect">
            <a:avLst/>
          </a:prstGeom>
          <a:solidFill>
            <a:srgbClr val="C09E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Distribución de las edades respecto a la categorización de IMC..</a:t>
            </a:r>
            <a:endParaRPr sz="7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0"/>
          <p:cNvSpPr txBox="1"/>
          <p:nvPr>
            <p:ph type="title"/>
          </p:nvPr>
        </p:nvSpPr>
        <p:spPr>
          <a:xfrm>
            <a:off x="7490300" y="804275"/>
            <a:ext cx="1371900" cy="156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Los casos extremos, insuficiente y obesidad tipo III, se desarrollan mayoritariamente en edades más tempranas comparadas a las demás.</a:t>
            </a:r>
            <a:endParaRPr b="1" sz="8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351450" y="2952250"/>
            <a:ext cx="1742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¿Cuál es la relación entre el peso, el transporte y el consumo de tabaco?</a:t>
            </a:r>
            <a:endParaRPr sz="400">
              <a:solidFill>
                <a:schemeClr val="lt1"/>
              </a:solidFill>
            </a:endParaRPr>
          </a:p>
        </p:txBody>
      </p:sp>
      <p:pic>
        <p:nvPicPr>
          <p:cNvPr id="226" name="Google Shape;2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9652" y="3250225"/>
            <a:ext cx="3629666" cy="1237800"/>
          </a:xfrm>
          <a:prstGeom prst="rect">
            <a:avLst/>
          </a:prstGeom>
          <a:noFill/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20"/>
          <p:cNvSpPr txBox="1"/>
          <p:nvPr>
            <p:ph type="title"/>
          </p:nvPr>
        </p:nvSpPr>
        <p:spPr>
          <a:xfrm>
            <a:off x="6128300" y="3400225"/>
            <a:ext cx="2733900" cy="9378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Las personas consultadas que utilizan mayoritariamente transporte público o automóviles son las de peso más elevado, y las que porcentualmente más consumen tabaco respecto a las que no lo hacen.</a:t>
            </a:r>
            <a:endParaRPr b="1" sz="6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2338475" y="4488027"/>
            <a:ext cx="3672000" cy="134100"/>
          </a:xfrm>
          <a:prstGeom prst="rect">
            <a:avLst/>
          </a:prstGeom>
          <a:solidFill>
            <a:srgbClr val="C09E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Relación entre tipo de transporte utilizado y el peso, separado por consumo de tabaco</a:t>
            </a: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7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/>
          <p:nvPr/>
        </p:nvSpPr>
        <p:spPr>
          <a:xfrm>
            <a:off x="2173350" y="156300"/>
            <a:ext cx="54300" cy="4830900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 txBox="1"/>
          <p:nvPr>
            <p:ph type="title"/>
          </p:nvPr>
        </p:nvSpPr>
        <p:spPr>
          <a:xfrm>
            <a:off x="351450" y="323125"/>
            <a:ext cx="1821900" cy="18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820">
                <a:latin typeface="Roboto"/>
                <a:ea typeface="Roboto"/>
                <a:cs typeface="Roboto"/>
                <a:sym typeface="Roboto"/>
              </a:rPr>
              <a:t>¿Existe relación entre el IMC y los campos sin importar Height y Weight?</a:t>
            </a:r>
            <a:endParaRPr sz="18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1"/>
          <p:cNvSpPr txBox="1"/>
          <p:nvPr>
            <p:ph type="title"/>
          </p:nvPr>
        </p:nvSpPr>
        <p:spPr>
          <a:xfrm>
            <a:off x="3286850" y="4063675"/>
            <a:ext cx="4419600" cy="6741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C09E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000">
                <a:solidFill>
                  <a:srgbClr val="383838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Se utiliza un modelo de Regresión Lineal, obteniendo un R cuadrado bajo (igual a 0,4653) y las gráficas con resultados no aptos, por lo que la respuesta es que no existe relación.</a:t>
            </a:r>
            <a:endParaRPr b="1" sz="800">
              <a:solidFill>
                <a:srgbClr val="383838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21"/>
          <p:cNvPicPr preferRelativeResize="0"/>
          <p:nvPr/>
        </p:nvPicPr>
        <p:blipFill rotWithShape="1">
          <a:blip r:embed="rId3">
            <a:alphaModFix/>
          </a:blip>
          <a:srcRect b="1486" l="0" r="0" t="6194"/>
          <a:stretch/>
        </p:blipFill>
        <p:spPr>
          <a:xfrm>
            <a:off x="2322575" y="447775"/>
            <a:ext cx="1960941" cy="1440000"/>
          </a:xfrm>
          <a:prstGeom prst="rect">
            <a:avLst/>
          </a:prstGeom>
          <a:noFill/>
          <a:ln cap="flat" cmpd="sng" w="25400">
            <a:solidFill>
              <a:srgbClr val="C09E58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37" name="Google Shape;237;p21"/>
          <p:cNvSpPr txBox="1"/>
          <p:nvPr/>
        </p:nvSpPr>
        <p:spPr>
          <a:xfrm>
            <a:off x="3286838" y="3633400"/>
            <a:ext cx="2021100" cy="134100"/>
          </a:xfrm>
          <a:prstGeom prst="rect">
            <a:avLst/>
          </a:prstGeom>
          <a:solidFill>
            <a:srgbClr val="C09E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Normalidad de la distribución de los errores.</a:t>
            </a:r>
            <a:endParaRPr sz="7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21"/>
          <p:cNvPicPr preferRelativeResize="0"/>
          <p:nvPr/>
        </p:nvPicPr>
        <p:blipFill rotWithShape="1">
          <a:blip r:embed="rId4">
            <a:alphaModFix/>
          </a:blip>
          <a:srcRect b="0" l="0" r="0" t="6881"/>
          <a:stretch/>
        </p:blipFill>
        <p:spPr>
          <a:xfrm>
            <a:off x="4500763" y="447775"/>
            <a:ext cx="1990209" cy="1440000"/>
          </a:xfrm>
          <a:prstGeom prst="rect">
            <a:avLst/>
          </a:prstGeom>
          <a:noFill/>
          <a:ln cap="flat" cmpd="sng" w="25400">
            <a:solidFill>
              <a:srgbClr val="C09E58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39" name="Google Shape;239;p21"/>
          <p:cNvPicPr preferRelativeResize="0"/>
          <p:nvPr/>
        </p:nvPicPr>
        <p:blipFill rotWithShape="1">
          <a:blip r:embed="rId5">
            <a:alphaModFix/>
          </a:blip>
          <a:srcRect b="1499" l="0" r="872" t="6495"/>
          <a:stretch/>
        </p:blipFill>
        <p:spPr>
          <a:xfrm>
            <a:off x="6708225" y="447775"/>
            <a:ext cx="1984286" cy="1440000"/>
          </a:xfrm>
          <a:prstGeom prst="rect">
            <a:avLst/>
          </a:prstGeom>
          <a:noFill/>
          <a:ln cap="flat" cmpd="sng" w="25400">
            <a:solidFill>
              <a:srgbClr val="C09E58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40" name="Google Shape;240;p21"/>
          <p:cNvPicPr preferRelativeResize="0"/>
          <p:nvPr/>
        </p:nvPicPr>
        <p:blipFill rotWithShape="1">
          <a:blip r:embed="rId6">
            <a:alphaModFix/>
          </a:blip>
          <a:srcRect b="0" l="0" r="0" t="7209"/>
          <a:stretch/>
        </p:blipFill>
        <p:spPr>
          <a:xfrm>
            <a:off x="3318188" y="2193400"/>
            <a:ext cx="1961677" cy="1440000"/>
          </a:xfrm>
          <a:prstGeom prst="rect">
            <a:avLst/>
          </a:prstGeom>
          <a:noFill/>
          <a:ln cap="flat" cmpd="sng" w="25400">
            <a:solidFill>
              <a:srgbClr val="C09E58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41" name="Google Shape;241;p21"/>
          <p:cNvPicPr preferRelativeResize="0"/>
          <p:nvPr/>
        </p:nvPicPr>
        <p:blipFill rotWithShape="1">
          <a:blip r:embed="rId7">
            <a:alphaModFix/>
          </a:blip>
          <a:srcRect b="0" l="0" r="0" t="8164"/>
          <a:stretch/>
        </p:blipFill>
        <p:spPr>
          <a:xfrm>
            <a:off x="5537663" y="2193400"/>
            <a:ext cx="2168727" cy="1440000"/>
          </a:xfrm>
          <a:prstGeom prst="rect">
            <a:avLst/>
          </a:prstGeom>
          <a:noFill/>
          <a:ln cap="flat" cmpd="sng" w="25400">
            <a:solidFill>
              <a:srgbClr val="C09E58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42" name="Google Shape;242;p21"/>
          <p:cNvSpPr txBox="1"/>
          <p:nvPr/>
        </p:nvSpPr>
        <p:spPr>
          <a:xfrm>
            <a:off x="5495113" y="3633400"/>
            <a:ext cx="2247900" cy="134100"/>
          </a:xfrm>
          <a:prstGeom prst="rect">
            <a:avLst/>
          </a:prstGeom>
          <a:solidFill>
            <a:srgbClr val="C09E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Ausencia de valores atípicos influyentes</a:t>
            </a:r>
            <a:endParaRPr sz="7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2291225" y="1887775"/>
            <a:ext cx="2021100" cy="134100"/>
          </a:xfrm>
          <a:prstGeom prst="rect">
            <a:avLst/>
          </a:prstGeom>
          <a:solidFill>
            <a:srgbClr val="C09E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Linealidad</a:t>
            </a:r>
            <a:endParaRPr sz="7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6679425" y="1887763"/>
            <a:ext cx="2021100" cy="134100"/>
          </a:xfrm>
          <a:prstGeom prst="rect">
            <a:avLst/>
          </a:prstGeom>
          <a:solidFill>
            <a:srgbClr val="C09E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Homocedasticidad</a:t>
            </a: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7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4485325" y="1887775"/>
            <a:ext cx="2021100" cy="134100"/>
          </a:xfrm>
          <a:prstGeom prst="rect">
            <a:avLst/>
          </a:prstGeom>
          <a:solidFill>
            <a:srgbClr val="C09E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Independencia </a:t>
            </a:r>
            <a:r>
              <a:rPr lang="es" sz="700">
                <a:solidFill>
                  <a:srgbClr val="383838"/>
                </a:solidFill>
                <a:latin typeface="Roboto"/>
                <a:ea typeface="Roboto"/>
                <a:cs typeface="Roboto"/>
                <a:sym typeface="Roboto"/>
              </a:rPr>
              <a:t>de los errores.</a:t>
            </a:r>
            <a:endParaRPr sz="700">
              <a:solidFill>
                <a:srgbClr val="38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