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6"/>
  </p:notesMasterIdLst>
  <p:sldIdLst>
    <p:sldId id="256" r:id="rId2"/>
    <p:sldId id="257" r:id="rId3"/>
    <p:sldId id="258" r:id="rId4"/>
    <p:sldId id="260" r:id="rId5"/>
    <p:sldId id="261" r:id="rId6"/>
    <p:sldId id="262" r:id="rId7"/>
    <p:sldId id="263" r:id="rId8"/>
    <p:sldId id="266" r:id="rId9"/>
    <p:sldId id="264" r:id="rId10"/>
    <p:sldId id="265" r:id="rId11"/>
    <p:sldId id="267" r:id="rId12"/>
    <p:sldId id="268" r:id="rId13"/>
    <p:sldId id="269" r:id="rId14"/>
    <p:sldId id="270" r:id="rId15"/>
    <p:sldId id="271" r:id="rId16"/>
    <p:sldId id="272" r:id="rId17"/>
    <p:sldId id="274" r:id="rId18"/>
    <p:sldId id="276" r:id="rId19"/>
    <p:sldId id="275" r:id="rId20"/>
    <p:sldId id="277" r:id="rId21"/>
    <p:sldId id="278" r:id="rId22"/>
    <p:sldId id="279" r:id="rId23"/>
    <p:sldId id="273" r:id="rId24"/>
    <p:sldId id="280" r:id="rId25"/>
    <p:sldId id="281" r:id="rId26"/>
    <p:sldId id="282" r:id="rId27"/>
    <p:sldId id="283" r:id="rId28"/>
    <p:sldId id="287" r:id="rId29"/>
    <p:sldId id="284" r:id="rId30"/>
    <p:sldId id="285" r:id="rId31"/>
    <p:sldId id="286"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Fleitas" initials="CF" lastIdx="26" clrIdx="0">
    <p:extLst>
      <p:ext uri="{19B8F6BF-5375-455C-9EA6-DF929625EA0E}">
        <p15:presenceInfo xmlns:p15="http://schemas.microsoft.com/office/powerpoint/2012/main" userId="a1996bf7b8851cb9" providerId="Windows Live"/>
      </p:ext>
    </p:extLst>
  </p:cmAuthor>
  <p:cmAuthor id="2" name="Marcel Sánchez" initials="MS" lastIdx="9" clrIdx="1">
    <p:extLst>
      <p:ext uri="{19B8F6BF-5375-455C-9EA6-DF929625EA0E}">
        <p15:presenceInfo xmlns:p15="http://schemas.microsoft.com/office/powerpoint/2012/main" userId="Marcel Sánch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7" autoAdjust="0"/>
  </p:normalViewPr>
  <p:slideViewPr>
    <p:cSldViewPr snapToGrid="0">
      <p:cViewPr varScale="1">
        <p:scale>
          <a:sx n="48" d="100"/>
          <a:sy n="48" d="100"/>
        </p:scale>
        <p:origin x="67"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16T22:36:49.383" idx="15">
    <p:pos x="6920" y="3580"/>
    <p:text>Demasiado absoluto. Podrías decir, "Por las características mencionadas este problema pueder ser interpretado como uno de Optimización Combinatoria." Explica que la explosión combinatoria es grande, incluso los problemas más sencillos pueden tener muchas posibles entradas, incluso haciendo una clasificación por tipos de casos de prueba.</p:text>
    <p:extLst mod="1">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16T22:45:37.221" idx="21">
    <p:pos x="7056" y="886"/>
    <p:text>Esta diapositiva debía ir antes de que presentaras qué son los algoritmos heurísticos y  metaheurísticos en la anterior. Aborda primero los enfoques generales y luego explica el que escogiste.</p:text>
    <p:extLst mod="1">
      <p:ext uri="{C676402C-5697-4E1C-873F-D02D1690AC5C}">
        <p15:threadingInfo xmlns:p15="http://schemas.microsoft.com/office/powerpoint/2012/main" timeZoneBias="240"/>
      </p:ext>
    </p:extLst>
  </p:cm>
  <p:cm authorId="2" dt="2020-09-17T17:44:54.332" idx="3">
    <p:pos x="7056" y="982"/>
    <p:text>Durante la exposición profundizo más en los 2 primeros y digo que el último fue el escogido y se abordará en futuras diapositivas</p:text>
    <p:extLst>
      <p:ext uri="{C676402C-5697-4E1C-873F-D02D1690AC5C}">
        <p15:threadingInfo xmlns:p15="http://schemas.microsoft.com/office/powerpoint/2012/main" timeZoneBias="240">
          <p15:parentCm authorId="1" idx="2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9-17T17:42:46.144" idx="2">
    <p:pos x="6942" y="2316"/>
    <p:text>Aquí no pretendo explicar cada uno en la diapositiva, par no hacerla muy cargada pero sí durante en la exposición.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9-16T22:52:04.487" idx="26">
    <p:pos x="7438" y="738"/>
    <p:text>En este momento debe quedar claro que ya dejaste a un lado las otras posibilidad y por qué. Explica el origen de esta tabla y recomiendo que añadas la fuente.</p:text>
    <p:extLst mod="1">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9-17T17:58:48.547" idx="4">
    <p:pos x="6892" y="1588"/>
    <p:text>Aquí explico qué haría cada método y digo que son definidos en dependencia del problema. Poner las imágenes de cada método sería aburrido para el lector</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9-17T18:18:28.903" idx="6">
    <p:pos x="6340" y="1768"/>
    <p:text>Creo que metí La Habana en Guanabacoa</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9-17T23:56:50.797" idx="7">
    <p:pos x="1728" y="2724"/>
    <p:text>Aquí abordo un poco más en la exposición, digo que esta es la información con que se cuenta y argumento la nota</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9-17T23:58:33.937" idx="8">
    <p:pos x="10" y="10"/>
    <p:text>Esto creo q puede sobrar</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0-09-18T00:01:04.053" idx="9">
    <p:pos x="10" y="10"/>
    <p:text>Esto está feo... Mejor en 2?</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154704-EC12-431A-8119-A6AF336C98AB}" type="datetimeFigureOut">
              <a:rPr lang="es-ES" smtClean="0"/>
              <a:t>19/09/2020</a:t>
            </a:fld>
            <a:endParaRPr lang="es-E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F1D4B-016A-48DD-9101-294E1BA60E85}" type="slidenum">
              <a:rPr lang="es-ES" smtClean="0"/>
              <a:t>‹#›</a:t>
            </a:fld>
            <a:endParaRPr lang="es-ES" dirty="0"/>
          </a:p>
        </p:txBody>
      </p:sp>
    </p:spTree>
    <p:extLst>
      <p:ext uri="{BB962C8B-B14F-4D97-AF65-F5344CB8AC3E}">
        <p14:creationId xmlns:p14="http://schemas.microsoft.com/office/powerpoint/2010/main" val="17372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64B61-C409-41DA-B177-6BE6246D48BE}" type="datetime1">
              <a:rPr lang="en-US" smtClean="0"/>
              <a:t>19-Sep-20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351892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60353F-B492-4CC4-AF28-D48AF763871C}" type="datetime1">
              <a:rPr lang="en-US" smtClean="0"/>
              <a:t>19-Sep-20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22666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0F5B18-689D-417B-93F5-1876F69C3471}" type="datetime1">
              <a:rPr lang="en-US" smtClean="0"/>
              <a:t>19-Sep-20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F9E091-F29C-4029-A3AF-C498D14BD7A6}"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9688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CFBE55A-6787-45BB-BEDF-8C703A307E09}" type="datetime1">
              <a:rPr lang="en-US" smtClean="0"/>
              <a:t>19-Sep-20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2720110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B4BBEA2-0E18-4754-A960-B0E66F7FA5A4}" type="datetime1">
              <a:rPr lang="en-US" smtClean="0"/>
              <a:t>19-Sep-20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F9E091-F29C-4029-A3AF-C498D14BD7A6}"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9095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ABC6BDC-7E50-4530-9AB8-CFDEF72CDF86}" type="datetime1">
              <a:rPr lang="en-US" smtClean="0"/>
              <a:t>19-Sep-20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170100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DD3D5-47BA-4F08-97BE-4E15987B1BA1}" type="datetime1">
              <a:rPr lang="en-US" smtClean="0"/>
              <a:t>19-Sep-20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908737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C4E15-F86A-451A-98FB-AA6583AF8E94}" type="datetime1">
              <a:rPr lang="en-US" smtClean="0"/>
              <a:t>19-Sep-20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126492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F3C0-FF80-43D6-8AFB-B208D7849574}" type="datetime1">
              <a:rPr lang="en-US" smtClean="0"/>
              <a:t>19-Sep-20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2892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4E1E5-CE4C-4961-9373-0C82855512C9}" type="datetime1">
              <a:rPr lang="en-US" smtClean="0"/>
              <a:t>19-Sep-20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186325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D1211A-B633-417D-A243-2B5097B69D61}" type="datetime1">
              <a:rPr lang="en-US" smtClean="0"/>
              <a:t>19-Sep-20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665652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0816CB-7EB8-46A8-9C27-DEB45BBB52BE}" type="datetime1">
              <a:rPr lang="en-US" smtClean="0"/>
              <a:t>19-Sep-20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330771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D1D4C-6EA1-44AD-88A8-F0AFD01EA8AA}" type="datetime1">
              <a:rPr lang="en-US" smtClean="0"/>
              <a:t>19-Sep-20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335419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BF4E0-B9D9-40AD-8303-5665D8193AB4}" type="datetime1">
              <a:rPr lang="en-US" smtClean="0"/>
              <a:t>19-Sep-20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70145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F8A688-B301-4587-8C0C-EE7CB9C74472}" type="datetime1">
              <a:rPr lang="en-US" smtClean="0"/>
              <a:t>19-Sep-20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178608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669F7E-F034-4464-81D5-54A4C5A560FB}" type="datetime1">
              <a:rPr lang="en-US" smtClean="0"/>
              <a:t>19-Sep-20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F9E091-F29C-4029-A3AF-C498D14BD7A6}" type="slidenum">
              <a:rPr lang="en-US" smtClean="0"/>
              <a:t>‹#›</a:t>
            </a:fld>
            <a:endParaRPr lang="en-US" dirty="0"/>
          </a:p>
        </p:txBody>
      </p:sp>
    </p:spTree>
    <p:extLst>
      <p:ext uri="{BB962C8B-B14F-4D97-AF65-F5344CB8AC3E}">
        <p14:creationId xmlns:p14="http://schemas.microsoft.com/office/powerpoint/2010/main" val="36845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0641CA-E371-4372-A19E-55459757F2F1}" type="datetime1">
              <a:rPr lang="en-US" smtClean="0"/>
              <a:t>19-Sep-20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4F9E091-F29C-4029-A3AF-C498D14BD7A6}" type="slidenum">
              <a:rPr lang="en-US" smtClean="0"/>
              <a:t>‹#›</a:t>
            </a:fld>
            <a:endParaRPr lang="en-US" dirty="0"/>
          </a:p>
        </p:txBody>
      </p:sp>
    </p:spTree>
    <p:extLst>
      <p:ext uri="{BB962C8B-B14F-4D97-AF65-F5344CB8AC3E}">
        <p14:creationId xmlns:p14="http://schemas.microsoft.com/office/powerpoint/2010/main" val="284136608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0"/>
            <a:ext cx="8915399" cy="2262781"/>
          </a:xfrm>
        </p:spPr>
        <p:txBody>
          <a:bodyPr>
            <a:normAutofit/>
          </a:bodyPr>
          <a:lstStyle/>
          <a:p>
            <a:pPr algn="ctr"/>
            <a:r>
              <a:rPr lang="es-ES" sz="4000" dirty="0"/>
              <a:t>Selección automática de casos de prueba con aprendizaje de la medida de calidad</a:t>
            </a:r>
          </a:p>
        </p:txBody>
      </p:sp>
      <p:sp>
        <p:nvSpPr>
          <p:cNvPr id="3" name="Subtitle 2"/>
          <p:cNvSpPr>
            <a:spLocks noGrp="1"/>
          </p:cNvSpPr>
          <p:nvPr>
            <p:ph type="subTitle" idx="1"/>
          </p:nvPr>
        </p:nvSpPr>
        <p:spPr>
          <a:xfrm>
            <a:off x="2589212" y="2347688"/>
            <a:ext cx="8915399" cy="1126283"/>
          </a:xfrm>
        </p:spPr>
        <p:txBody>
          <a:bodyPr/>
          <a:lstStyle/>
          <a:p>
            <a:r>
              <a:rPr lang="es-ES" dirty="0"/>
              <a:t>Autor: Marcel Ernesto Sánchez Aguilar</a:t>
            </a:r>
          </a:p>
          <a:p>
            <a:r>
              <a:rPr lang="es-ES" dirty="0"/>
              <a:t>Tutores: MsC. Ludwig Leonard Méndez, Lic. Carlos </a:t>
            </a:r>
            <a:r>
              <a:rPr lang="es-ES" dirty="0" err="1"/>
              <a:t>Fleitas</a:t>
            </a:r>
            <a:r>
              <a:rPr lang="es-ES" dirty="0"/>
              <a:t> Aparicio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7816" y="3429000"/>
            <a:ext cx="4168639" cy="3408760"/>
          </a:xfrm>
          <a:prstGeom prst="rect">
            <a:avLst/>
          </a:prstGeom>
          <a:solidFill>
            <a:schemeClr val="accent4"/>
          </a:solidFill>
        </p:spPr>
      </p:pic>
      <p:sp>
        <p:nvSpPr>
          <p:cNvPr id="5" name="Slide Number Placeholder 4"/>
          <p:cNvSpPr>
            <a:spLocks noGrp="1"/>
          </p:cNvSpPr>
          <p:nvPr>
            <p:ph type="sldNum" sz="quarter" idx="12"/>
          </p:nvPr>
        </p:nvSpPr>
        <p:spPr/>
        <p:txBody>
          <a:bodyPr/>
          <a:lstStyle/>
          <a:p>
            <a:fld id="{64F9E091-F29C-4029-A3AF-C498D14BD7A6}" type="slidenum">
              <a:rPr lang="en-US" smtClean="0"/>
              <a:t>1</a:t>
            </a:fld>
            <a:endParaRPr lang="en-US"/>
          </a:p>
        </p:txBody>
      </p:sp>
    </p:spTree>
    <p:extLst>
      <p:ext uri="{BB962C8B-B14F-4D97-AF65-F5344CB8AC3E}">
        <p14:creationId xmlns:p14="http://schemas.microsoft.com/office/powerpoint/2010/main" val="13954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Randomized Adaptive Search </a:t>
            </a:r>
            <a:r>
              <a:rPr lang="en-US" dirty="0" smtClean="0"/>
              <a:t>Procedures (GRASP)</a:t>
            </a:r>
            <a:endParaRPr lang="es-ES" dirty="0"/>
          </a:p>
        </p:txBody>
      </p:sp>
      <p:sp>
        <p:nvSpPr>
          <p:cNvPr id="3" name="Content Placeholder 2"/>
          <p:cNvSpPr>
            <a:spLocks noGrp="1"/>
          </p:cNvSpPr>
          <p:nvPr>
            <p:ph idx="1"/>
          </p:nvPr>
        </p:nvSpPr>
        <p:spPr/>
        <p:txBody>
          <a:bodyPr/>
          <a:lstStyle/>
          <a:p>
            <a:r>
              <a:rPr lang="es-ES" dirty="0"/>
              <a:t>T</a:t>
            </a:r>
            <a:r>
              <a:rPr lang="es-ES" dirty="0" smtClean="0"/>
              <a:t>écnica de muestreo aleatorio iterativo</a:t>
            </a:r>
          </a:p>
          <a:p>
            <a:r>
              <a:rPr lang="es-ES" dirty="0" smtClean="0"/>
              <a:t>Tiene la invariante de proporcionar una solución factible en cada iteración</a:t>
            </a:r>
          </a:p>
          <a:p>
            <a:endParaRPr lang="es-ES" dirty="0"/>
          </a:p>
          <a:p>
            <a:pPr marL="0" indent="0" algn="ctr">
              <a:buNone/>
            </a:pPr>
            <a:r>
              <a:rPr lang="es-ES" dirty="0" smtClean="0"/>
              <a:t>Idea general</a:t>
            </a:r>
          </a:p>
          <a:p>
            <a:r>
              <a:rPr lang="es-ES" dirty="0" smtClean="0"/>
              <a:t>Construye una solución a través de una función golosa</a:t>
            </a:r>
          </a:p>
          <a:p>
            <a:r>
              <a:rPr lang="es-ES" dirty="0" smtClean="0"/>
              <a:t>Aplica una búsqueda local con la esperanza de encontrar una mejora</a:t>
            </a:r>
          </a:p>
          <a:p>
            <a:r>
              <a:rPr lang="es-ES" dirty="0" smtClean="0"/>
              <a:t>Repetir el proceso</a:t>
            </a:r>
            <a:endParaRPr lang="es-ES" dirty="0"/>
          </a:p>
        </p:txBody>
      </p:sp>
      <p:sp>
        <p:nvSpPr>
          <p:cNvPr id="4" name="Slide Number Placeholder 3"/>
          <p:cNvSpPr>
            <a:spLocks noGrp="1"/>
          </p:cNvSpPr>
          <p:nvPr>
            <p:ph type="sldNum" sz="quarter" idx="12"/>
          </p:nvPr>
        </p:nvSpPr>
        <p:spPr/>
        <p:txBody>
          <a:bodyPr/>
          <a:lstStyle/>
          <a:p>
            <a:fld id="{64F9E091-F29C-4029-A3AF-C498D14BD7A6}" type="slidenum">
              <a:rPr lang="en-US" smtClean="0"/>
              <a:t>10</a:t>
            </a:fld>
            <a:endParaRPr lang="en-US"/>
          </a:p>
        </p:txBody>
      </p:sp>
    </p:spTree>
    <p:extLst>
      <p:ext uri="{BB962C8B-B14F-4D97-AF65-F5344CB8AC3E}">
        <p14:creationId xmlns:p14="http://schemas.microsoft.com/office/powerpoint/2010/main" val="2099157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GRASP. Esquema General</a:t>
            </a:r>
            <a:endParaRPr lang="es-E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316" y="1793739"/>
            <a:ext cx="7414903" cy="3124471"/>
          </a:xfrm>
        </p:spPr>
      </p:pic>
      <p:sp>
        <p:nvSpPr>
          <p:cNvPr id="4" name="Slide Number Placeholder 3"/>
          <p:cNvSpPr>
            <a:spLocks noGrp="1"/>
          </p:cNvSpPr>
          <p:nvPr>
            <p:ph type="sldNum" sz="quarter" idx="12"/>
          </p:nvPr>
        </p:nvSpPr>
        <p:spPr/>
        <p:txBody>
          <a:bodyPr/>
          <a:lstStyle/>
          <a:p>
            <a:fld id="{64F9E091-F29C-4029-A3AF-C498D14BD7A6}" type="slidenum">
              <a:rPr lang="en-US" smtClean="0"/>
              <a:t>11</a:t>
            </a:fld>
            <a:endParaRPr lang="en-US"/>
          </a:p>
        </p:txBody>
      </p:sp>
      <p:sp>
        <p:nvSpPr>
          <p:cNvPr id="6" name="TextBox 5"/>
          <p:cNvSpPr txBox="1"/>
          <p:nvPr/>
        </p:nvSpPr>
        <p:spPr>
          <a:xfrm>
            <a:off x="3200400" y="5153025"/>
            <a:ext cx="7734300" cy="400110"/>
          </a:xfrm>
          <a:prstGeom prst="rect">
            <a:avLst/>
          </a:prstGeom>
          <a:noFill/>
        </p:spPr>
        <p:txBody>
          <a:bodyPr wrap="square" rtlCol="0">
            <a:spAutoFit/>
          </a:bodyPr>
          <a:lstStyle/>
          <a:p>
            <a:pPr algn="ctr"/>
            <a:r>
              <a:rPr lang="es-ES" sz="2000" dirty="0" smtClean="0"/>
              <a:t>Criterios de parada </a:t>
            </a:r>
            <a:endParaRPr lang="es-ES" sz="2000" dirty="0"/>
          </a:p>
        </p:txBody>
      </p:sp>
      <p:sp>
        <p:nvSpPr>
          <p:cNvPr id="7" name="TextBox 6"/>
          <p:cNvSpPr txBox="1"/>
          <p:nvPr/>
        </p:nvSpPr>
        <p:spPr>
          <a:xfrm>
            <a:off x="3238500" y="5791200"/>
            <a:ext cx="7886700" cy="646331"/>
          </a:xfrm>
          <a:prstGeom prst="rect">
            <a:avLst/>
          </a:prstGeom>
          <a:noFill/>
        </p:spPr>
        <p:txBody>
          <a:bodyPr wrap="square" rtlCol="0">
            <a:spAutoFit/>
          </a:bodyPr>
          <a:lstStyle/>
          <a:p>
            <a:pPr marL="285750" indent="-285750">
              <a:buFont typeface="Wingdings" panose="05000000000000000000" pitchFamily="2" charset="2"/>
              <a:buChar char="ü"/>
            </a:pPr>
            <a:r>
              <a:rPr lang="es-ES" dirty="0" smtClean="0"/>
              <a:t>Alcanzar el número máximo de iteraciones especificadas</a:t>
            </a:r>
          </a:p>
          <a:p>
            <a:pPr marL="285750" indent="-285750">
              <a:buFont typeface="Wingdings" panose="05000000000000000000" pitchFamily="2" charset="2"/>
              <a:buChar char="ü"/>
            </a:pPr>
            <a:r>
              <a:rPr lang="es-ES" dirty="0" smtClean="0"/>
              <a:t>No es posible mejorar la solución</a:t>
            </a:r>
            <a:endParaRPr lang="es-ES" dirty="0"/>
          </a:p>
        </p:txBody>
      </p:sp>
    </p:spTree>
    <p:extLst>
      <p:ext uri="{BB962C8B-B14F-4D97-AF65-F5344CB8AC3E}">
        <p14:creationId xmlns:p14="http://schemas.microsoft.com/office/powerpoint/2010/main" val="19157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Algoritmo Genético</a:t>
            </a:r>
            <a:endParaRPr lang="es-ES" dirty="0"/>
          </a:p>
        </p:txBody>
      </p:sp>
      <p:sp>
        <p:nvSpPr>
          <p:cNvPr id="3" name="Content Placeholder 2"/>
          <p:cNvSpPr>
            <a:spLocks noGrp="1"/>
          </p:cNvSpPr>
          <p:nvPr>
            <p:ph idx="1"/>
          </p:nvPr>
        </p:nvSpPr>
        <p:spPr>
          <a:xfrm>
            <a:off x="2592925" y="1733551"/>
            <a:ext cx="9122825" cy="5124449"/>
          </a:xfrm>
        </p:spPr>
        <p:txBody>
          <a:bodyPr>
            <a:normAutofit/>
          </a:bodyPr>
          <a:lstStyle/>
          <a:p>
            <a:r>
              <a:rPr lang="es-ES" dirty="0" smtClean="0"/>
              <a:t>Mantiene un conjunto de soluciones codificadas que hacen una analogía con los cromosomas</a:t>
            </a:r>
          </a:p>
          <a:p>
            <a:r>
              <a:rPr lang="es-ES" dirty="0" smtClean="0"/>
              <a:t>Cada una de estas, tendrá asociada un valor de aptitud como métrica de su valor en la solución del problema</a:t>
            </a:r>
          </a:p>
          <a:p>
            <a:r>
              <a:rPr lang="es-ES" dirty="0" smtClean="0"/>
              <a:t>Atendiendo a ese valor se tendrán más o menos oportunidades de “reproducción”</a:t>
            </a:r>
          </a:p>
          <a:p>
            <a:pPr marL="0" indent="0">
              <a:buNone/>
            </a:pPr>
            <a:endParaRPr lang="es-ES" dirty="0" smtClean="0"/>
          </a:p>
          <a:p>
            <a:pPr marL="0" indent="0">
              <a:buNone/>
            </a:pPr>
            <a:r>
              <a:rPr lang="es-ES" dirty="0" smtClean="0"/>
              <a:t>La reproducción en este algoritmo se realiza mediante</a:t>
            </a:r>
            <a:r>
              <a:rPr lang="es-ES" sz="2000" dirty="0" smtClean="0"/>
              <a:t>:</a:t>
            </a:r>
          </a:p>
          <a:p>
            <a:r>
              <a:rPr lang="es-ES" dirty="0" smtClean="0"/>
              <a:t>Copia: </a:t>
            </a:r>
            <a:r>
              <a:rPr lang="es-ES" dirty="0"/>
              <a:t>Un determinado </a:t>
            </a:r>
            <a:r>
              <a:rPr lang="es-ES" dirty="0" smtClean="0"/>
              <a:t>número </a:t>
            </a:r>
            <a:r>
              <a:rPr lang="es-ES" dirty="0"/>
              <a:t>de individuos pasa sin sufrir </a:t>
            </a:r>
            <a:r>
              <a:rPr lang="es-ES" dirty="0" smtClean="0"/>
              <a:t>ninguna variación </a:t>
            </a:r>
            <a:r>
              <a:rPr lang="es-ES" dirty="0"/>
              <a:t>directamente a la siguiente </a:t>
            </a:r>
            <a:r>
              <a:rPr lang="es-ES" dirty="0" smtClean="0"/>
              <a:t>etapa.</a:t>
            </a:r>
          </a:p>
          <a:p>
            <a:r>
              <a:rPr lang="es-ES" dirty="0" smtClean="0"/>
              <a:t>Cruce: </a:t>
            </a:r>
            <a:r>
              <a:rPr lang="es-ES" dirty="0"/>
              <a:t>Se genera una descendencia a partir del mismo </a:t>
            </a:r>
            <a:r>
              <a:rPr lang="es-ES" dirty="0" smtClean="0"/>
              <a:t>número </a:t>
            </a:r>
            <a:r>
              <a:rPr lang="es-ES" dirty="0"/>
              <a:t>de </a:t>
            </a:r>
            <a:r>
              <a:rPr lang="es-ES" dirty="0" smtClean="0"/>
              <a:t>individuos (generalmente </a:t>
            </a:r>
            <a:r>
              <a:rPr lang="es-ES" dirty="0"/>
              <a:t>2) de la </a:t>
            </a:r>
            <a:r>
              <a:rPr lang="es-ES" dirty="0" smtClean="0"/>
              <a:t>etapa </a:t>
            </a:r>
            <a:r>
              <a:rPr lang="es-ES" dirty="0"/>
              <a:t>anterior</a:t>
            </a:r>
          </a:p>
        </p:txBody>
      </p:sp>
      <p:sp>
        <p:nvSpPr>
          <p:cNvPr id="4" name="Slide Number Placeholder 3"/>
          <p:cNvSpPr>
            <a:spLocks noGrp="1"/>
          </p:cNvSpPr>
          <p:nvPr>
            <p:ph type="sldNum" sz="quarter" idx="12"/>
          </p:nvPr>
        </p:nvSpPr>
        <p:spPr/>
        <p:txBody>
          <a:bodyPr/>
          <a:lstStyle/>
          <a:p>
            <a:fld id="{64F9E091-F29C-4029-A3AF-C498D14BD7A6}" type="slidenum">
              <a:rPr lang="en-US" smtClean="0"/>
              <a:t>12</a:t>
            </a:fld>
            <a:endParaRPr lang="en-US"/>
          </a:p>
        </p:txBody>
      </p:sp>
    </p:spTree>
    <p:extLst>
      <p:ext uri="{BB962C8B-B14F-4D97-AF65-F5344CB8AC3E}">
        <p14:creationId xmlns:p14="http://schemas.microsoft.com/office/powerpoint/2010/main" val="4144896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Algoritmo Genético. Esquema General</a:t>
            </a:r>
            <a:endParaRPr lang="es-E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7963" y="1438275"/>
            <a:ext cx="4897437" cy="2998431"/>
          </a:xfrm>
        </p:spPr>
      </p:pic>
      <p:sp>
        <p:nvSpPr>
          <p:cNvPr id="4" name="Slide Number Placeholder 3"/>
          <p:cNvSpPr>
            <a:spLocks noGrp="1"/>
          </p:cNvSpPr>
          <p:nvPr>
            <p:ph type="sldNum" sz="quarter" idx="12"/>
          </p:nvPr>
        </p:nvSpPr>
        <p:spPr/>
        <p:txBody>
          <a:bodyPr/>
          <a:lstStyle/>
          <a:p>
            <a:fld id="{64F9E091-F29C-4029-A3AF-C498D14BD7A6}" type="slidenum">
              <a:rPr lang="en-US" smtClean="0"/>
              <a:t>13</a:t>
            </a:fld>
            <a:endParaRPr lang="en-US"/>
          </a:p>
        </p:txBody>
      </p:sp>
      <p:sp>
        <p:nvSpPr>
          <p:cNvPr id="7" name="TextBox 6"/>
          <p:cNvSpPr txBox="1"/>
          <p:nvPr/>
        </p:nvSpPr>
        <p:spPr>
          <a:xfrm>
            <a:off x="2895600" y="4619625"/>
            <a:ext cx="7734300" cy="400110"/>
          </a:xfrm>
          <a:prstGeom prst="rect">
            <a:avLst/>
          </a:prstGeom>
          <a:noFill/>
        </p:spPr>
        <p:txBody>
          <a:bodyPr wrap="square" rtlCol="0">
            <a:spAutoFit/>
          </a:bodyPr>
          <a:lstStyle/>
          <a:p>
            <a:pPr algn="ctr"/>
            <a:r>
              <a:rPr lang="es-ES" sz="2000" dirty="0" smtClean="0"/>
              <a:t>Criterios de parada </a:t>
            </a:r>
            <a:endParaRPr lang="es-ES" sz="2000" dirty="0"/>
          </a:p>
        </p:txBody>
      </p:sp>
      <p:sp>
        <p:nvSpPr>
          <p:cNvPr id="8" name="TextBox 7"/>
          <p:cNvSpPr txBox="1"/>
          <p:nvPr/>
        </p:nvSpPr>
        <p:spPr>
          <a:xfrm>
            <a:off x="2972067" y="5202654"/>
            <a:ext cx="7734033" cy="1477328"/>
          </a:xfrm>
          <a:prstGeom prst="rect">
            <a:avLst/>
          </a:prstGeom>
          <a:noFill/>
        </p:spPr>
        <p:txBody>
          <a:bodyPr wrap="square" rtlCol="0">
            <a:spAutoFit/>
          </a:bodyPr>
          <a:lstStyle/>
          <a:p>
            <a:pPr marL="285750" indent="-285750">
              <a:buFont typeface="Wingdings" panose="05000000000000000000" pitchFamily="2" charset="2"/>
              <a:buChar char="ü"/>
            </a:pPr>
            <a:r>
              <a:rPr lang="es-ES" dirty="0"/>
              <a:t>Se ha alcanzado una </a:t>
            </a:r>
            <a:r>
              <a:rPr lang="es-ES" dirty="0" smtClean="0"/>
              <a:t>población </a:t>
            </a:r>
            <a:r>
              <a:rPr lang="es-ES" dirty="0"/>
              <a:t>con individuos lo </a:t>
            </a:r>
            <a:r>
              <a:rPr lang="es-ES" dirty="0" smtClean="0"/>
              <a:t>suficientemente buenos para </a:t>
            </a:r>
            <a:r>
              <a:rPr lang="es-ES" dirty="0"/>
              <a:t>darle </a:t>
            </a:r>
            <a:r>
              <a:rPr lang="es-ES" dirty="0" smtClean="0"/>
              <a:t>solución </a:t>
            </a:r>
            <a:r>
              <a:rPr lang="es-ES" dirty="0"/>
              <a:t>al </a:t>
            </a:r>
            <a:r>
              <a:rPr lang="es-ES" dirty="0" smtClean="0"/>
              <a:t>problema</a:t>
            </a:r>
          </a:p>
          <a:p>
            <a:pPr marL="285750" indent="-285750">
              <a:buFont typeface="Wingdings" panose="05000000000000000000" pitchFamily="2" charset="2"/>
              <a:buChar char="ü"/>
            </a:pPr>
            <a:r>
              <a:rPr lang="es-ES" dirty="0"/>
              <a:t>Ha convergido la </a:t>
            </a:r>
            <a:r>
              <a:rPr lang="es-ES" dirty="0" smtClean="0"/>
              <a:t>población</a:t>
            </a:r>
          </a:p>
          <a:p>
            <a:pPr marL="285750" indent="-285750">
              <a:buFont typeface="Wingdings" panose="05000000000000000000" pitchFamily="2" charset="2"/>
              <a:buChar char="ü"/>
            </a:pPr>
            <a:r>
              <a:rPr lang="es-ES" dirty="0"/>
              <a:t>Se ha alcanzado el </a:t>
            </a:r>
            <a:r>
              <a:rPr lang="es-ES" dirty="0" smtClean="0"/>
              <a:t>número </a:t>
            </a:r>
            <a:r>
              <a:rPr lang="es-ES" dirty="0"/>
              <a:t>de generaciones (</a:t>
            </a:r>
            <a:r>
              <a:rPr lang="es-ES" dirty="0" smtClean="0"/>
              <a:t>iteraciones) especificado</a:t>
            </a:r>
            <a:endParaRPr lang="es-ES" dirty="0"/>
          </a:p>
        </p:txBody>
      </p:sp>
    </p:spTree>
    <p:extLst>
      <p:ext uri="{BB962C8B-B14F-4D97-AF65-F5344CB8AC3E}">
        <p14:creationId xmlns:p14="http://schemas.microsoft.com/office/powerpoint/2010/main" val="176036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Ventajas</a:t>
            </a:r>
            <a:endParaRPr lang="es-ES" dirty="0"/>
          </a:p>
        </p:txBody>
      </p:sp>
      <p:sp>
        <p:nvSpPr>
          <p:cNvPr id="3" name="Content Placeholder 2"/>
          <p:cNvSpPr>
            <a:spLocks noGrp="1"/>
          </p:cNvSpPr>
          <p:nvPr>
            <p:ph idx="1"/>
          </p:nvPr>
        </p:nvSpPr>
        <p:spPr/>
        <p:txBody>
          <a:bodyPr/>
          <a:lstStyle/>
          <a:p>
            <a:pPr marL="0" indent="0" algn="ctr">
              <a:buNone/>
            </a:pPr>
            <a:r>
              <a:rPr lang="es-ES" dirty="0" smtClean="0"/>
              <a:t>GRASP</a:t>
            </a:r>
          </a:p>
          <a:p>
            <a:r>
              <a:rPr lang="es-ES" dirty="0" smtClean="0"/>
              <a:t>Idea general de rápida implementación</a:t>
            </a:r>
          </a:p>
          <a:p>
            <a:r>
              <a:rPr lang="es-ES" dirty="0" smtClean="0"/>
              <a:t>Alto índice de explotación de la solución inicial</a:t>
            </a:r>
          </a:p>
          <a:p>
            <a:r>
              <a:rPr lang="es-ES" dirty="0" smtClean="0"/>
              <a:t>Rápida convergencia a una solución final</a:t>
            </a:r>
          </a:p>
          <a:p>
            <a:pPr marL="0" indent="0">
              <a:buNone/>
            </a:pPr>
            <a:endParaRPr lang="es-ES" dirty="0"/>
          </a:p>
          <a:p>
            <a:pPr marL="0" indent="0" algn="ctr">
              <a:buNone/>
            </a:pPr>
            <a:r>
              <a:rPr lang="es-ES" dirty="0" smtClean="0"/>
              <a:t>Genético</a:t>
            </a:r>
          </a:p>
          <a:p>
            <a:r>
              <a:rPr lang="es-ES" dirty="0" smtClean="0"/>
              <a:t>Alto índice de exploración</a:t>
            </a:r>
          </a:p>
          <a:p>
            <a:r>
              <a:rPr lang="es-ES" dirty="0" smtClean="0"/>
              <a:t>La definición de operadores puede evitar el estancamiento local</a:t>
            </a:r>
          </a:p>
          <a:p>
            <a:r>
              <a:rPr lang="es-ES" dirty="0" smtClean="0"/>
              <a:t>Pudiera converger a un óptimo global</a:t>
            </a:r>
          </a:p>
        </p:txBody>
      </p:sp>
      <p:sp>
        <p:nvSpPr>
          <p:cNvPr id="4" name="Slide Number Placeholder 3"/>
          <p:cNvSpPr>
            <a:spLocks noGrp="1"/>
          </p:cNvSpPr>
          <p:nvPr>
            <p:ph type="sldNum" sz="quarter" idx="12"/>
          </p:nvPr>
        </p:nvSpPr>
        <p:spPr/>
        <p:txBody>
          <a:bodyPr/>
          <a:lstStyle/>
          <a:p>
            <a:fld id="{64F9E091-F29C-4029-A3AF-C498D14BD7A6}" type="slidenum">
              <a:rPr lang="en-US" smtClean="0"/>
              <a:t>14</a:t>
            </a:fld>
            <a:endParaRPr lang="en-US"/>
          </a:p>
        </p:txBody>
      </p:sp>
    </p:spTree>
    <p:extLst>
      <p:ext uri="{BB962C8B-B14F-4D97-AF65-F5344CB8AC3E}">
        <p14:creationId xmlns:p14="http://schemas.microsoft.com/office/powerpoint/2010/main" val="3014453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Desventajas</a:t>
            </a:r>
            <a:endParaRPr lang="es-ES" dirty="0"/>
          </a:p>
        </p:txBody>
      </p:sp>
      <p:sp>
        <p:nvSpPr>
          <p:cNvPr id="3" name="Content Placeholder 2"/>
          <p:cNvSpPr>
            <a:spLocks noGrp="1"/>
          </p:cNvSpPr>
          <p:nvPr>
            <p:ph idx="1"/>
          </p:nvPr>
        </p:nvSpPr>
        <p:spPr/>
        <p:txBody>
          <a:bodyPr/>
          <a:lstStyle/>
          <a:p>
            <a:pPr marL="0" indent="0" algn="ctr">
              <a:buNone/>
            </a:pPr>
            <a:r>
              <a:rPr lang="es-ES" dirty="0" smtClean="0"/>
              <a:t>GRASP</a:t>
            </a:r>
          </a:p>
          <a:p>
            <a:r>
              <a:rPr lang="es-ES" dirty="0" smtClean="0"/>
              <a:t>Pudiera estancarse en un óptimo local</a:t>
            </a:r>
          </a:p>
          <a:p>
            <a:r>
              <a:rPr lang="es-ES" dirty="0" smtClean="0"/>
              <a:t>Bajo índice de exploración</a:t>
            </a:r>
            <a:endParaRPr lang="es-ES" dirty="0"/>
          </a:p>
          <a:p>
            <a:pPr marL="0" indent="0">
              <a:buNone/>
            </a:pPr>
            <a:endParaRPr lang="es-ES" dirty="0" smtClean="0"/>
          </a:p>
          <a:p>
            <a:pPr marL="0" indent="0" algn="ctr">
              <a:buNone/>
            </a:pPr>
            <a:r>
              <a:rPr lang="es-ES" dirty="0" smtClean="0"/>
              <a:t>Genético</a:t>
            </a:r>
          </a:p>
          <a:p>
            <a:r>
              <a:rPr lang="es-ES" dirty="0" smtClean="0"/>
              <a:t>Implementación compleja</a:t>
            </a:r>
          </a:p>
          <a:p>
            <a:r>
              <a:rPr lang="es-ES" dirty="0" smtClean="0"/>
              <a:t>Puede demorar en converger</a:t>
            </a:r>
            <a:endParaRPr lang="es-ES" dirty="0"/>
          </a:p>
        </p:txBody>
      </p:sp>
      <p:sp>
        <p:nvSpPr>
          <p:cNvPr id="4" name="Slide Number Placeholder 3"/>
          <p:cNvSpPr>
            <a:spLocks noGrp="1"/>
          </p:cNvSpPr>
          <p:nvPr>
            <p:ph type="sldNum" sz="quarter" idx="12"/>
          </p:nvPr>
        </p:nvSpPr>
        <p:spPr/>
        <p:txBody>
          <a:bodyPr/>
          <a:lstStyle/>
          <a:p>
            <a:fld id="{64F9E091-F29C-4029-A3AF-C498D14BD7A6}" type="slidenum">
              <a:rPr lang="en-US" smtClean="0"/>
              <a:t>15</a:t>
            </a:fld>
            <a:endParaRPr lang="en-US"/>
          </a:p>
        </p:txBody>
      </p:sp>
    </p:spTree>
    <p:extLst>
      <p:ext uri="{BB962C8B-B14F-4D97-AF65-F5344CB8AC3E}">
        <p14:creationId xmlns:p14="http://schemas.microsoft.com/office/powerpoint/2010/main" val="961036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Diseño de la propuesta </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s-ES" dirty="0" smtClean="0"/>
                  <a:t>Es necesario definir </a:t>
                </a:r>
                <a:r>
                  <a:rPr lang="es-ES" dirty="0"/>
                  <a:t>el espacio de </a:t>
                </a:r>
                <a:r>
                  <a:rPr lang="es-ES" dirty="0" smtClean="0"/>
                  <a:t>búsqueda, así </a:t>
                </a:r>
                <a:r>
                  <a:rPr lang="es-ES" dirty="0"/>
                  <a:t>como las entradas, </a:t>
                </a:r>
                <a:r>
                  <a:rPr lang="es-ES" dirty="0" smtClean="0"/>
                  <a:t>salidas y </a:t>
                </a:r>
                <a:r>
                  <a:rPr lang="es-ES" dirty="0"/>
                  <a:t>adaptaciones hechas a las </a:t>
                </a:r>
                <a:r>
                  <a:rPr lang="es-ES" dirty="0" smtClean="0"/>
                  <a:t>implementaciones</a:t>
                </a:r>
              </a:p>
              <a:p>
                <a:r>
                  <a:rPr lang="es-ES" dirty="0"/>
                  <a:t>Se provee al sistema de un conjunto inicial de casos de prueba </a:t>
                </a:r>
                <a:r>
                  <a:rPr lang="es-ES" dirty="0" smtClean="0"/>
                  <a:t>brindados por </a:t>
                </a:r>
                <a:r>
                  <a:rPr lang="es-ES" dirty="0"/>
                  <a:t>el </a:t>
                </a:r>
                <a:r>
                  <a:rPr lang="es-ES" dirty="0" smtClean="0"/>
                  <a:t>generador</a:t>
                </a:r>
              </a:p>
              <a:p>
                <a:r>
                  <a:rPr lang="es-ES" dirty="0" smtClean="0"/>
                  <a:t>El espacio de búsqueda son los posibles subconjuntos generados a partir del inicial</a:t>
                </a:r>
              </a:p>
              <a:p>
                <a:r>
                  <a:rPr lang="es-ES" dirty="0" smtClean="0"/>
                  <a:t>La salida deberá ser un subconjunto representativo de casos de prueba</a:t>
                </a:r>
              </a:p>
              <a:p>
                <a:r>
                  <a:rPr lang="es-ES" dirty="0" smtClean="0"/>
                  <a:t>El problema no tiene restricciones, solo una función objetivo a minimizar</a:t>
                </a: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es-E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9" t="-806" r="-410"/>
                </a:stretch>
              </a:blipFill>
            </p:spPr>
            <p:txBody>
              <a:bodyPr/>
              <a:lstStyle/>
              <a:p>
                <a:r>
                  <a:rPr lang="es-ES">
                    <a:noFill/>
                  </a:rPr>
                  <a:t> </a:t>
                </a:r>
              </a:p>
            </p:txBody>
          </p:sp>
        </mc:Fallback>
      </mc:AlternateContent>
      <p:sp>
        <p:nvSpPr>
          <p:cNvPr id="4" name="Slide Number Placeholder 3"/>
          <p:cNvSpPr>
            <a:spLocks noGrp="1"/>
          </p:cNvSpPr>
          <p:nvPr>
            <p:ph type="sldNum" sz="quarter" idx="12"/>
          </p:nvPr>
        </p:nvSpPr>
        <p:spPr/>
        <p:txBody>
          <a:bodyPr/>
          <a:lstStyle/>
          <a:p>
            <a:fld id="{64F9E091-F29C-4029-A3AF-C498D14BD7A6}" type="slidenum">
              <a:rPr lang="en-US" smtClean="0"/>
              <a:t>16</a:t>
            </a:fld>
            <a:endParaRPr lang="en-US"/>
          </a:p>
        </p:txBody>
      </p:sp>
    </p:spTree>
    <p:extLst>
      <p:ext uri="{BB962C8B-B14F-4D97-AF65-F5344CB8AC3E}">
        <p14:creationId xmlns:p14="http://schemas.microsoft.com/office/powerpoint/2010/main" val="301853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Adaptaciones hechas a GRASP</a:t>
            </a:r>
            <a:endParaRPr lang="es-ES" dirty="0"/>
          </a:p>
        </p:txBody>
      </p:sp>
      <p:sp>
        <p:nvSpPr>
          <p:cNvPr id="3" name="Content Placeholder 2"/>
          <p:cNvSpPr>
            <a:spLocks noGrp="1"/>
          </p:cNvSpPr>
          <p:nvPr>
            <p:ph idx="1"/>
          </p:nvPr>
        </p:nvSpPr>
        <p:spPr/>
        <p:txBody>
          <a:bodyPr/>
          <a:lstStyle/>
          <a:p>
            <a:r>
              <a:rPr lang="es-ES" dirty="0" smtClean="0"/>
              <a:t>La búsqueda local será el proceso de obtención de candidatos</a:t>
            </a:r>
          </a:p>
          <a:p>
            <a:r>
              <a:rPr lang="es-ES" dirty="0" smtClean="0"/>
              <a:t>Se define un caso de prueba como candidato si al eliminarlo, mejora la evaluación de la función objetivo</a:t>
            </a:r>
          </a:p>
          <a:p>
            <a:r>
              <a:rPr lang="es-ES" dirty="0" smtClean="0"/>
              <a:t>En cada iteración se selecciona un candidato aleatorio y se elimina</a:t>
            </a:r>
          </a:p>
          <a:p>
            <a:r>
              <a:rPr lang="es-ES" dirty="0" smtClean="0"/>
              <a:t>Se repite este proceso mientras sea posible</a:t>
            </a:r>
            <a:endParaRPr lang="es-ES" dirty="0"/>
          </a:p>
        </p:txBody>
      </p:sp>
      <p:sp>
        <p:nvSpPr>
          <p:cNvPr id="4" name="Slide Number Placeholder 3"/>
          <p:cNvSpPr>
            <a:spLocks noGrp="1"/>
          </p:cNvSpPr>
          <p:nvPr>
            <p:ph type="sldNum" sz="quarter" idx="12"/>
          </p:nvPr>
        </p:nvSpPr>
        <p:spPr/>
        <p:txBody>
          <a:bodyPr/>
          <a:lstStyle/>
          <a:p>
            <a:fld id="{64F9E091-F29C-4029-A3AF-C498D14BD7A6}" type="slidenum">
              <a:rPr lang="en-US" smtClean="0"/>
              <a:t>17</a:t>
            </a:fld>
            <a:endParaRPr lang="en-US"/>
          </a:p>
        </p:txBody>
      </p:sp>
    </p:spTree>
    <p:extLst>
      <p:ext uri="{BB962C8B-B14F-4D97-AF65-F5344CB8AC3E}">
        <p14:creationId xmlns:p14="http://schemas.microsoft.com/office/powerpoint/2010/main" val="854586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900" y="479477"/>
            <a:ext cx="7496175" cy="5605948"/>
          </a:xfrm>
        </p:spPr>
      </p:pic>
      <p:sp>
        <p:nvSpPr>
          <p:cNvPr id="4" name="Slide Number Placeholder 3"/>
          <p:cNvSpPr>
            <a:spLocks noGrp="1"/>
          </p:cNvSpPr>
          <p:nvPr>
            <p:ph type="sldNum" sz="quarter" idx="12"/>
          </p:nvPr>
        </p:nvSpPr>
        <p:spPr/>
        <p:txBody>
          <a:bodyPr/>
          <a:lstStyle/>
          <a:p>
            <a:fld id="{64F9E091-F29C-4029-A3AF-C498D14BD7A6}" type="slidenum">
              <a:rPr lang="en-US" smtClean="0"/>
              <a:t>18</a:t>
            </a:fld>
            <a:endParaRPr lang="en-US"/>
          </a:p>
        </p:txBody>
      </p:sp>
    </p:spTree>
    <p:extLst>
      <p:ext uri="{BB962C8B-B14F-4D97-AF65-F5344CB8AC3E}">
        <p14:creationId xmlns:p14="http://schemas.microsoft.com/office/powerpoint/2010/main" val="2844203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5219" y="1152907"/>
            <a:ext cx="9364784" cy="4336667"/>
          </a:xfrm>
        </p:spPr>
      </p:pic>
      <p:sp>
        <p:nvSpPr>
          <p:cNvPr id="4" name="Slide Number Placeholder 3"/>
          <p:cNvSpPr>
            <a:spLocks noGrp="1"/>
          </p:cNvSpPr>
          <p:nvPr>
            <p:ph type="sldNum" sz="quarter" idx="12"/>
          </p:nvPr>
        </p:nvSpPr>
        <p:spPr/>
        <p:txBody>
          <a:bodyPr/>
          <a:lstStyle/>
          <a:p>
            <a:fld id="{64F9E091-F29C-4029-A3AF-C498D14BD7A6}" type="slidenum">
              <a:rPr lang="en-US" smtClean="0"/>
              <a:t>19</a:t>
            </a:fld>
            <a:endParaRPr lang="en-US"/>
          </a:p>
        </p:txBody>
      </p:sp>
    </p:spTree>
    <p:extLst>
      <p:ext uri="{BB962C8B-B14F-4D97-AF65-F5344CB8AC3E}">
        <p14:creationId xmlns:p14="http://schemas.microsoft.com/office/powerpoint/2010/main" val="3708089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a:t>Introducción</a:t>
            </a:r>
          </a:p>
        </p:txBody>
      </p:sp>
      <p:sp>
        <p:nvSpPr>
          <p:cNvPr id="3" name="Content Placeholder 2"/>
          <p:cNvSpPr>
            <a:spLocks noGrp="1"/>
          </p:cNvSpPr>
          <p:nvPr>
            <p:ph idx="1"/>
          </p:nvPr>
        </p:nvSpPr>
        <p:spPr/>
        <p:txBody>
          <a:bodyPr/>
          <a:lstStyle/>
          <a:p>
            <a:pPr marL="0" indent="0">
              <a:buNone/>
            </a:pPr>
            <a:r>
              <a:rPr lang="es-ES" dirty="0"/>
              <a:t>Es necesario comprender algunos aspectos presentes en el título de la tesis</a:t>
            </a:r>
          </a:p>
          <a:p>
            <a:pPr marL="0" indent="0">
              <a:buNone/>
            </a:pPr>
            <a:endParaRPr lang="es-ES" dirty="0"/>
          </a:p>
          <a:p>
            <a:r>
              <a:rPr lang="es-ES" dirty="0"/>
              <a:t>Casos de prueba: muestra representativa </a:t>
            </a:r>
            <a:r>
              <a:rPr lang="es-ES" dirty="0" smtClean="0"/>
              <a:t>de un conjunto de casos posibles para </a:t>
            </a:r>
            <a:r>
              <a:rPr lang="es-ES" dirty="0"/>
              <a:t>evaluar un </a:t>
            </a:r>
            <a:r>
              <a:rPr lang="es-ES" dirty="0" smtClean="0"/>
              <a:t>programa</a:t>
            </a:r>
            <a:endParaRPr lang="es-ES" dirty="0"/>
          </a:p>
          <a:p>
            <a:endParaRPr lang="es-ES" dirty="0"/>
          </a:p>
          <a:p>
            <a:r>
              <a:rPr lang="es-ES" dirty="0"/>
              <a:t>Aprendizaje</a:t>
            </a:r>
            <a:r>
              <a:rPr lang="en-US" dirty="0"/>
              <a:t>: son </a:t>
            </a:r>
            <a:r>
              <a:rPr lang="es-ES" dirty="0"/>
              <a:t>algoritmos</a:t>
            </a:r>
            <a:r>
              <a:rPr lang="en-US" dirty="0"/>
              <a:t> </a:t>
            </a:r>
            <a:r>
              <a:rPr lang="es-ES" dirty="0" smtClean="0"/>
              <a:t>que permiten mejorar el rendimiento con la experiencia adquirida. Son algoritmos y heurísticas de inducción de conocimiento</a:t>
            </a:r>
            <a:endParaRPr lang="es-ES" dirty="0"/>
          </a:p>
          <a:p>
            <a:pPr marL="0" indent="0">
              <a:buNone/>
            </a:pPr>
            <a:endParaRPr lang="es-ES" dirty="0"/>
          </a:p>
        </p:txBody>
      </p:sp>
      <p:sp>
        <p:nvSpPr>
          <p:cNvPr id="4" name="Slide Number Placeholder 3"/>
          <p:cNvSpPr>
            <a:spLocks noGrp="1"/>
          </p:cNvSpPr>
          <p:nvPr>
            <p:ph type="sldNum" sz="quarter" idx="12"/>
          </p:nvPr>
        </p:nvSpPr>
        <p:spPr/>
        <p:txBody>
          <a:bodyPr/>
          <a:lstStyle/>
          <a:p>
            <a:fld id="{64F9E091-F29C-4029-A3AF-C498D14BD7A6}" type="slidenum">
              <a:rPr lang="en-US" smtClean="0"/>
              <a:t>2</a:t>
            </a:fld>
            <a:endParaRPr lang="en-US"/>
          </a:p>
        </p:txBody>
      </p:sp>
    </p:spTree>
    <p:extLst>
      <p:ext uri="{BB962C8B-B14F-4D97-AF65-F5344CB8AC3E}">
        <p14:creationId xmlns:p14="http://schemas.microsoft.com/office/powerpoint/2010/main" val="3168313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Adaptaciones hechas al algoritmo genético</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92924" y="2133599"/>
                <a:ext cx="8911687" cy="4352925"/>
              </a:xfrm>
            </p:spPr>
            <p:txBody>
              <a:bodyPr>
                <a:normAutofit/>
              </a:bodyPr>
              <a:lstStyle/>
              <a:p>
                <a:pPr marL="0" indent="0" algn="ctr">
                  <a:buNone/>
                </a:pPr>
                <a:r>
                  <a:rPr lang="es-ES" dirty="0" smtClean="0"/>
                  <a:t>Selección de individuos para la reproducción </a:t>
                </a:r>
              </a:p>
              <a:p>
                <a:r>
                  <a:rPr lang="es-ES" dirty="0" smtClean="0"/>
                  <a:t>Se seleccionan a </a:t>
                </a:r>
                <a14:m>
                  <m:oMath xmlns:m="http://schemas.openxmlformats.org/officeDocument/2006/math">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o</m:t>
                        </m:r>
                      </m:e>
                      <m:sub>
                        <m:r>
                          <a:rPr lang="es-E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s-ES" i="1" dirty="0" smtClean="0">
                            <a:latin typeface="Cambria Math" panose="02040503050406030204" pitchFamily="18" charset="0"/>
                          </a:rPr>
                          <m:t>𝑜</m:t>
                        </m:r>
                      </m:e>
                      <m:sub>
                        <m:r>
                          <a:rPr lang="es-ES"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s-ES" dirty="0" smtClean="0"/>
                  <a:t> que corresponden a los mejores valores de la </a:t>
                </a:r>
                <a:r>
                  <a:rPr lang="es-ES" dirty="0" err="1" smtClean="0"/>
                  <a:t>f.o</a:t>
                </a:r>
                <a:r>
                  <a:rPr lang="es-ES" dirty="0" smtClean="0"/>
                  <a:t>.</a:t>
                </a:r>
              </a:p>
              <a:p>
                <a:r>
                  <a:rPr lang="es-ES" dirty="0" smtClean="0"/>
                  <a:t>Se </a:t>
                </a:r>
                <a:r>
                  <a:rPr lang="es-ES" dirty="0"/>
                  <a:t>seleccionan a </a:t>
                </a:r>
                <a14:m>
                  <m:oMath xmlns:m="http://schemas.openxmlformats.org/officeDocument/2006/math">
                    <m:sSub>
                      <m:sSubPr>
                        <m:ctrlPr>
                          <a:rPr lang="en-US" i="1" dirty="0">
                            <a:latin typeface="Cambria Math" panose="02040503050406030204" pitchFamily="18" charset="0"/>
                          </a:rPr>
                        </m:ctrlPr>
                      </m:sSubPr>
                      <m:e>
                        <m:r>
                          <a:rPr lang="en-US" dirty="0">
                            <a:latin typeface="Cambria Math" panose="02040503050406030204" pitchFamily="18" charset="0"/>
                          </a:rPr>
                          <m:t>(</m:t>
                        </m:r>
                        <m:r>
                          <a:rPr lang="en-US" b="0" i="1" dirty="0" smtClean="0">
                            <a:latin typeface="Cambria Math" panose="02040503050406030204" pitchFamily="18" charset="0"/>
                          </a:rPr>
                          <m:t>𝑟</m:t>
                        </m:r>
                      </m:e>
                      <m:sub>
                        <m:r>
                          <a:rPr lang="es-E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𝑟</m:t>
                        </m:r>
                      </m:e>
                      <m:sub>
                        <m:r>
                          <a:rPr lang="es-ES" i="1" dirty="0">
                            <a:latin typeface="Cambria Math" panose="02040503050406030204" pitchFamily="18" charset="0"/>
                          </a:rPr>
                          <m:t>2</m:t>
                        </m:r>
                      </m:sub>
                    </m:sSub>
                    <m:r>
                      <a:rPr lang="en-US" i="1" dirty="0">
                        <a:latin typeface="Cambria Math" panose="02040503050406030204" pitchFamily="18" charset="0"/>
                      </a:rPr>
                      <m:t>)</m:t>
                    </m:r>
                  </m:oMath>
                </a14:m>
                <a:r>
                  <a:rPr lang="es-ES" dirty="0"/>
                  <a:t> que son </a:t>
                </a:r>
                <a:r>
                  <a:rPr lang="es-ES" dirty="0" smtClean="0"/>
                  <a:t>dos individuos aleatorios</a:t>
                </a:r>
                <a:endParaRPr lang="es-ES" dirty="0"/>
              </a:p>
              <a:p>
                <a:pPr marL="0" indent="0" algn="ctr">
                  <a:buNone/>
                </a:pPr>
                <a:endParaRPr lang="es-ES" dirty="0" smtClean="0"/>
              </a:p>
              <a:p>
                <a:pPr marL="0" indent="0" algn="ctr">
                  <a:buNone/>
                </a:pPr>
                <a:r>
                  <a:rPr lang="es-ES" dirty="0" smtClean="0"/>
                  <a:t>Operadores definidos</a:t>
                </a:r>
              </a:p>
              <a:p>
                <a:r>
                  <a:rPr lang="es-ES" dirty="0"/>
                  <a:t>operador </a:t>
                </a:r>
                <a14:m>
                  <m:oMath xmlns:m="http://schemas.openxmlformats.org/officeDocument/2006/math">
                    <m:r>
                      <a:rPr lang="es-ES" i="1" dirty="0" smtClean="0">
                        <a:latin typeface="Cambria Math" panose="02040503050406030204" pitchFamily="18" charset="0"/>
                      </a:rPr>
                      <m:t>𝑜</m:t>
                    </m:r>
                    <m:sSub>
                      <m:sSubPr>
                        <m:ctrlPr>
                          <a:rPr lang="en-US" b="0" i="1" dirty="0" smtClean="0">
                            <a:latin typeface="Cambria Math" panose="02040503050406030204" pitchFamily="18" charset="0"/>
                          </a:rPr>
                        </m:ctrlPr>
                      </m:sSubPr>
                      <m:e>
                        <m:r>
                          <a:rPr lang="es-ES" i="1" dirty="0" smtClean="0">
                            <a:latin typeface="Cambria Math" panose="02040503050406030204" pitchFamily="18" charset="0"/>
                          </a:rPr>
                          <m:t>𝑝</m:t>
                        </m:r>
                      </m:e>
                      <m:sub>
                        <m:r>
                          <a:rPr lang="es-ES" i="1" dirty="0" smtClean="0">
                            <a:latin typeface="Cambria Math" panose="02040503050406030204" pitchFamily="18" charset="0"/>
                          </a:rPr>
                          <m:t>1</m:t>
                        </m:r>
                      </m:sub>
                    </m:sSub>
                    <m:r>
                      <a:rPr lang="es-E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s-ES" i="1" dirty="0" smtClean="0">
                            <a:latin typeface="Cambria Math" panose="02040503050406030204" pitchFamily="18" charset="0"/>
                          </a:rPr>
                          <m:t>𝑖</m:t>
                        </m:r>
                      </m:e>
                      <m:sub>
                        <m:r>
                          <a:rPr lang="es-ES" i="1" dirty="0" smtClean="0">
                            <a:latin typeface="Cambria Math" panose="02040503050406030204" pitchFamily="18" charset="0"/>
                          </a:rPr>
                          <m:t>1</m:t>
                        </m:r>
                      </m:sub>
                    </m:sSub>
                    <m:r>
                      <a:rPr lang="es-E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s-ES" i="1" dirty="0" smtClean="0">
                            <a:latin typeface="Cambria Math" panose="02040503050406030204" pitchFamily="18" charset="0"/>
                          </a:rPr>
                          <m:t>𝑖</m:t>
                        </m:r>
                      </m:e>
                      <m:sub>
                        <m:r>
                          <a:rPr lang="en-US" b="0" i="1" dirty="0" smtClean="0">
                            <a:latin typeface="Cambria Math" panose="02040503050406030204" pitchFamily="18" charset="0"/>
                          </a:rPr>
                          <m:t>2</m:t>
                        </m:r>
                      </m:sub>
                    </m:sSub>
                    <m:r>
                      <a:rPr lang="es-ES" i="1" dirty="0" smtClean="0">
                        <a:latin typeface="Cambria Math" panose="02040503050406030204" pitchFamily="18" charset="0"/>
                      </a:rPr>
                      <m:t>)</m:t>
                    </m:r>
                  </m:oMath>
                </a14:m>
                <a:r>
                  <a:rPr lang="es-ES" dirty="0"/>
                  <a:t>: mezcla la primera mitad de </a:t>
                </a:r>
                <a14:m>
                  <m:oMath xmlns:m="http://schemas.openxmlformats.org/officeDocument/2006/math">
                    <m:sSub>
                      <m:sSubPr>
                        <m:ctrlPr>
                          <a:rPr lang="en-US" b="0" i="1" dirty="0" smtClean="0">
                            <a:latin typeface="Cambria Math" panose="02040503050406030204" pitchFamily="18" charset="0"/>
                          </a:rPr>
                        </m:ctrlPr>
                      </m:sSubPr>
                      <m:e>
                        <m:r>
                          <a:rPr lang="es-ES" i="1" dirty="0" smtClean="0">
                            <a:latin typeface="Cambria Math" panose="02040503050406030204" pitchFamily="18" charset="0"/>
                          </a:rPr>
                          <m:t>𝑖</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oMath>
                </a14:m>
                <a:r>
                  <a:rPr lang="es-ES" dirty="0" smtClean="0"/>
                  <a:t> </a:t>
                </a:r>
                <a:r>
                  <a:rPr lang="es-ES" dirty="0"/>
                  <a:t>con la </a:t>
                </a:r>
                <a:r>
                  <a:rPr lang="es-ES" dirty="0" smtClean="0"/>
                  <a:t>segunda mitad </a:t>
                </a:r>
                <a:r>
                  <a:rPr lang="es-ES" dirty="0"/>
                  <a:t>de </a:t>
                </a:r>
                <a14:m>
                  <m:oMath xmlns:m="http://schemas.openxmlformats.org/officeDocument/2006/math">
                    <m:sSub>
                      <m:sSubPr>
                        <m:ctrlPr>
                          <a:rPr lang="en-US" b="0" i="1" dirty="0" smtClean="0">
                            <a:latin typeface="Cambria Math" panose="02040503050406030204" pitchFamily="18" charset="0"/>
                          </a:rPr>
                        </m:ctrlPr>
                      </m:sSubPr>
                      <m:e>
                        <m:r>
                          <a:rPr lang="es-ES" i="1" dirty="0" smtClean="0">
                            <a:latin typeface="Cambria Math" panose="02040503050406030204" pitchFamily="18" charset="0"/>
                          </a:rPr>
                          <m:t>𝑖</m:t>
                        </m:r>
                      </m:e>
                      <m:sub>
                        <m:r>
                          <a:rPr lang="es-ES" i="1" dirty="0" smtClean="0">
                            <a:latin typeface="Cambria Math" panose="02040503050406030204" pitchFamily="18" charset="0"/>
                          </a:rPr>
                          <m:t>2</m:t>
                        </m:r>
                      </m:sub>
                    </m:sSub>
                  </m:oMath>
                </a14:m>
                <a:endParaRPr lang="es-ES" dirty="0" smtClean="0"/>
              </a:p>
              <a:p>
                <a:r>
                  <a:rPr lang="pt-BR" dirty="0"/>
                  <a:t>operador </a:t>
                </a:r>
                <a14:m>
                  <m:oMath xmlns:m="http://schemas.openxmlformats.org/officeDocument/2006/math">
                    <m:r>
                      <a:rPr lang="pt-BR" i="1" dirty="0" smtClean="0">
                        <a:latin typeface="Cambria Math" panose="02040503050406030204" pitchFamily="18" charset="0"/>
                      </a:rPr>
                      <m:t>𝑜</m:t>
                    </m:r>
                    <m:sSub>
                      <m:sSubPr>
                        <m:ctrlPr>
                          <a:rPr lang="en-US" b="0" i="1" dirty="0" smtClean="0">
                            <a:latin typeface="Cambria Math" panose="02040503050406030204" pitchFamily="18" charset="0"/>
                          </a:rPr>
                        </m:ctrlPr>
                      </m:sSubPr>
                      <m:e>
                        <m:r>
                          <a:rPr lang="pt-BR" i="1" dirty="0" smtClean="0">
                            <a:latin typeface="Cambria Math" panose="02040503050406030204" pitchFamily="18" charset="0"/>
                          </a:rPr>
                          <m:t>𝑝</m:t>
                        </m:r>
                      </m:e>
                      <m:sub>
                        <m:r>
                          <a:rPr lang="pt-BR" i="1" dirty="0" smtClean="0">
                            <a:latin typeface="Cambria Math" panose="02040503050406030204" pitchFamily="18" charset="0"/>
                          </a:rPr>
                          <m:t>2</m:t>
                        </m:r>
                      </m:sub>
                    </m:sSub>
                    <m:r>
                      <a:rPr lang="pt-BR"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pt-BR" i="1" dirty="0" smtClean="0">
                            <a:latin typeface="Cambria Math" panose="02040503050406030204" pitchFamily="18" charset="0"/>
                          </a:rPr>
                          <m:t>𝑖</m:t>
                        </m:r>
                      </m:e>
                      <m:sub>
                        <m:r>
                          <a:rPr lang="pt-BR" i="1" dirty="0" smtClean="0">
                            <a:latin typeface="Cambria Math" panose="02040503050406030204" pitchFamily="18" charset="0"/>
                          </a:rPr>
                          <m:t>1</m:t>
                        </m:r>
                      </m:sub>
                    </m:sSub>
                    <m:r>
                      <a:rPr lang="pt-BR"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pt-BR" i="1" dirty="0" smtClean="0">
                            <a:latin typeface="Cambria Math" panose="02040503050406030204" pitchFamily="18" charset="0"/>
                          </a:rPr>
                          <m:t>𝑖</m:t>
                        </m:r>
                      </m:e>
                      <m:sub>
                        <m:r>
                          <a:rPr lang="pt-BR" i="1" dirty="0" smtClean="0">
                            <a:latin typeface="Cambria Math" panose="02040503050406030204" pitchFamily="18" charset="0"/>
                          </a:rPr>
                          <m:t>2</m:t>
                        </m:r>
                      </m:sub>
                    </m:sSub>
                    <m:r>
                      <a:rPr lang="pt-BR" i="1" dirty="0" smtClean="0">
                        <a:latin typeface="Cambria Math" panose="02040503050406030204" pitchFamily="18" charset="0"/>
                      </a:rPr>
                      <m:t>)</m:t>
                    </m:r>
                  </m:oMath>
                </a14:m>
                <a:r>
                  <a:rPr lang="pt-BR" dirty="0"/>
                  <a:t>: </a:t>
                </a:r>
                <a:r>
                  <a:rPr lang="es-ES" dirty="0" smtClean="0"/>
                  <a:t>mezcla</a:t>
                </a:r>
                <a:r>
                  <a:rPr lang="pt-BR" dirty="0" smtClean="0"/>
                  <a:t> </a:t>
                </a:r>
                <a:r>
                  <a:rPr lang="pt-BR" dirty="0"/>
                  <a:t>de forma alternada </a:t>
                </a:r>
                <a14:m>
                  <m:oMath xmlns:m="http://schemas.openxmlformats.org/officeDocument/2006/math">
                    <m:sSub>
                      <m:sSubPr>
                        <m:ctrlPr>
                          <a:rPr lang="en-US" b="0" i="1" dirty="0" smtClean="0">
                            <a:latin typeface="Cambria Math" panose="02040503050406030204" pitchFamily="18" charset="0"/>
                          </a:rPr>
                        </m:ctrlPr>
                      </m:sSubPr>
                      <m:e>
                        <m:r>
                          <a:rPr lang="pt-BR" i="1" dirty="0" smtClean="0">
                            <a:latin typeface="Cambria Math" panose="02040503050406030204" pitchFamily="18" charset="0"/>
                          </a:rPr>
                          <m:t>𝑖</m:t>
                        </m:r>
                      </m:e>
                      <m:sub>
                        <m:r>
                          <a:rPr lang="pt-BR" i="1" dirty="0" smtClean="0">
                            <a:latin typeface="Cambria Math" panose="02040503050406030204" pitchFamily="18" charset="0"/>
                          </a:rPr>
                          <m:t>1</m:t>
                        </m:r>
                      </m:sub>
                    </m:sSub>
                  </m:oMath>
                </a14:m>
                <a:r>
                  <a:rPr lang="pt-BR" dirty="0"/>
                  <a:t> e </a:t>
                </a:r>
                <a14:m>
                  <m:oMath xmlns:m="http://schemas.openxmlformats.org/officeDocument/2006/math">
                    <m:sSub>
                      <m:sSubPr>
                        <m:ctrlPr>
                          <a:rPr lang="en-US" b="0" i="1" dirty="0" smtClean="0">
                            <a:latin typeface="Cambria Math" panose="02040503050406030204" pitchFamily="18" charset="0"/>
                          </a:rPr>
                        </m:ctrlPr>
                      </m:sSubPr>
                      <m:e>
                        <m:r>
                          <a:rPr lang="pt-BR" i="1" dirty="0" smtClean="0">
                            <a:latin typeface="Cambria Math" panose="02040503050406030204" pitchFamily="18" charset="0"/>
                          </a:rPr>
                          <m:t>𝑖</m:t>
                        </m:r>
                      </m:e>
                      <m:sub>
                        <m:r>
                          <a:rPr lang="pt-BR" i="1" dirty="0" smtClean="0">
                            <a:latin typeface="Cambria Math" panose="02040503050406030204" pitchFamily="18" charset="0"/>
                          </a:rPr>
                          <m:t>2</m:t>
                        </m:r>
                      </m:sub>
                    </m:sSub>
                  </m:oMath>
                </a14:m>
                <a:endParaRPr lang="pt-BR" dirty="0"/>
              </a:p>
              <a:p>
                <a:r>
                  <a:rPr lang="pt-BR" dirty="0"/>
                  <a:t>operador </a:t>
                </a:r>
                <a14:m>
                  <m:oMath xmlns:m="http://schemas.openxmlformats.org/officeDocument/2006/math">
                    <m:r>
                      <a:rPr lang="pt-BR" i="1" dirty="0" smtClean="0">
                        <a:latin typeface="Cambria Math" panose="02040503050406030204" pitchFamily="18" charset="0"/>
                      </a:rPr>
                      <m:t>𝑜</m:t>
                    </m:r>
                    <m:sSub>
                      <m:sSubPr>
                        <m:ctrlPr>
                          <a:rPr lang="en-US" b="0" i="1" dirty="0" smtClean="0">
                            <a:latin typeface="Cambria Math" panose="02040503050406030204" pitchFamily="18" charset="0"/>
                          </a:rPr>
                        </m:ctrlPr>
                      </m:sSubPr>
                      <m:e>
                        <m:r>
                          <a:rPr lang="pt-BR" i="1" dirty="0" smtClean="0">
                            <a:latin typeface="Cambria Math" panose="02040503050406030204" pitchFamily="18" charset="0"/>
                          </a:rPr>
                          <m:t>𝑝</m:t>
                        </m:r>
                      </m:e>
                      <m:sub>
                        <m:r>
                          <a:rPr lang="pt-BR" i="1" dirty="0" smtClean="0">
                            <a:latin typeface="Cambria Math" panose="02040503050406030204" pitchFamily="18" charset="0"/>
                          </a:rPr>
                          <m:t>3</m:t>
                        </m:r>
                      </m:sub>
                    </m:sSub>
                    <m:r>
                      <a:rPr lang="pt-BR"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pt-BR" i="1" dirty="0" smtClean="0">
                            <a:latin typeface="Cambria Math" panose="02040503050406030204" pitchFamily="18" charset="0"/>
                          </a:rPr>
                          <m:t>𝑖</m:t>
                        </m:r>
                      </m:e>
                      <m:sub>
                        <m:r>
                          <a:rPr lang="pt-BR" i="1" dirty="0" smtClean="0">
                            <a:latin typeface="Cambria Math" panose="02040503050406030204" pitchFamily="18" charset="0"/>
                          </a:rPr>
                          <m:t>1</m:t>
                        </m:r>
                      </m:sub>
                    </m:sSub>
                    <m:r>
                      <a:rPr lang="pt-BR"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pt-BR" i="1" dirty="0" smtClean="0">
                            <a:latin typeface="Cambria Math" panose="02040503050406030204" pitchFamily="18" charset="0"/>
                          </a:rPr>
                          <m:t>𝑖</m:t>
                        </m:r>
                      </m:e>
                      <m:sub>
                        <m:r>
                          <a:rPr lang="pt-BR" i="1" dirty="0" smtClean="0">
                            <a:latin typeface="Cambria Math" panose="02040503050406030204" pitchFamily="18" charset="0"/>
                          </a:rPr>
                          <m:t>2</m:t>
                        </m:r>
                      </m:sub>
                    </m:sSub>
                    <m:r>
                      <a:rPr lang="pt-BR" i="1" dirty="0" smtClean="0">
                        <a:latin typeface="Cambria Math" panose="02040503050406030204" pitchFamily="18" charset="0"/>
                      </a:rPr>
                      <m:t>)</m:t>
                    </m:r>
                  </m:oMath>
                </a14:m>
                <a:r>
                  <a:rPr lang="pt-BR" dirty="0"/>
                  <a:t>: </a:t>
                </a:r>
                <a:r>
                  <a:rPr lang="es-ES" dirty="0" smtClean="0"/>
                  <a:t>unión</a:t>
                </a:r>
                <a:r>
                  <a:rPr lang="pt-BR" dirty="0" smtClean="0"/>
                  <a:t> </a:t>
                </a:r>
                <a:r>
                  <a:rPr lang="pt-BR" dirty="0"/>
                  <a:t>de </a:t>
                </a:r>
                <a:r>
                  <a:rPr lang="es-ES" dirty="0" smtClean="0"/>
                  <a:t>miembros</a:t>
                </a:r>
                <a:r>
                  <a:rPr lang="pt-BR" dirty="0" smtClean="0"/>
                  <a:t> </a:t>
                </a:r>
                <a:r>
                  <a:rPr lang="es-ES" dirty="0" smtClean="0"/>
                  <a:t>aleatorios</a:t>
                </a:r>
                <a:r>
                  <a:rPr lang="pt-BR" dirty="0" smtClean="0"/>
                  <a:t> </a:t>
                </a:r>
                <a:r>
                  <a:rPr lang="pt-BR" dirty="0"/>
                  <a:t>de </a:t>
                </a:r>
                <a14:m>
                  <m:oMath xmlns:m="http://schemas.openxmlformats.org/officeDocument/2006/math">
                    <m:sSub>
                      <m:sSubPr>
                        <m:ctrlPr>
                          <a:rPr lang="en-US" b="0" i="1" dirty="0" smtClean="0">
                            <a:latin typeface="Cambria Math" panose="02040503050406030204" pitchFamily="18" charset="0"/>
                          </a:rPr>
                        </m:ctrlPr>
                      </m:sSubPr>
                      <m:e>
                        <m:r>
                          <a:rPr lang="pt-BR" i="1" dirty="0" smtClean="0">
                            <a:latin typeface="Cambria Math" panose="02040503050406030204" pitchFamily="18" charset="0"/>
                          </a:rPr>
                          <m:t>𝑖</m:t>
                        </m:r>
                      </m:e>
                      <m:sub>
                        <m:r>
                          <a:rPr lang="pt-BR" i="1" dirty="0" smtClean="0">
                            <a:latin typeface="Cambria Math" panose="02040503050406030204" pitchFamily="18" charset="0"/>
                          </a:rPr>
                          <m:t>1</m:t>
                        </m:r>
                      </m:sub>
                    </m:sSub>
                  </m:oMath>
                </a14:m>
                <a:r>
                  <a:rPr lang="pt-BR" dirty="0"/>
                  <a:t> e </a:t>
                </a:r>
                <a14:m>
                  <m:oMath xmlns:m="http://schemas.openxmlformats.org/officeDocument/2006/math">
                    <m:sSub>
                      <m:sSubPr>
                        <m:ctrlPr>
                          <a:rPr lang="en-US" b="0" i="1" dirty="0" smtClean="0">
                            <a:latin typeface="Cambria Math" panose="02040503050406030204" pitchFamily="18" charset="0"/>
                          </a:rPr>
                        </m:ctrlPr>
                      </m:sSubPr>
                      <m:e>
                        <m:r>
                          <a:rPr lang="pt-BR" i="1" dirty="0" smtClean="0">
                            <a:latin typeface="Cambria Math" panose="02040503050406030204" pitchFamily="18" charset="0"/>
                          </a:rPr>
                          <m:t>𝑖</m:t>
                        </m:r>
                      </m:e>
                      <m:sub>
                        <m:r>
                          <a:rPr lang="pt-BR" i="1" dirty="0" smtClean="0">
                            <a:latin typeface="Cambria Math" panose="02040503050406030204" pitchFamily="18" charset="0"/>
                          </a:rPr>
                          <m:t>2</m:t>
                        </m:r>
                      </m:sub>
                    </m:sSub>
                  </m:oMath>
                </a14:m>
                <a:endParaRPr lang="pt-BR" dirty="0"/>
              </a:p>
              <a:p>
                <a:r>
                  <a:rPr lang="es-ES" dirty="0"/>
                  <a:t>operador </a:t>
                </a:r>
                <a14:m>
                  <m:oMath xmlns:m="http://schemas.openxmlformats.org/officeDocument/2006/math">
                    <m:r>
                      <a:rPr lang="es-ES" i="1" dirty="0" smtClean="0">
                        <a:latin typeface="Cambria Math" panose="02040503050406030204" pitchFamily="18" charset="0"/>
                      </a:rPr>
                      <m:t>𝑜</m:t>
                    </m:r>
                    <m:sSub>
                      <m:sSubPr>
                        <m:ctrlPr>
                          <a:rPr lang="en-US" b="0" i="1" dirty="0" smtClean="0">
                            <a:latin typeface="Cambria Math" panose="02040503050406030204" pitchFamily="18" charset="0"/>
                          </a:rPr>
                        </m:ctrlPr>
                      </m:sSubPr>
                      <m:e>
                        <m:r>
                          <a:rPr lang="es-ES" i="1" dirty="0" smtClean="0">
                            <a:latin typeface="Cambria Math" panose="02040503050406030204" pitchFamily="18" charset="0"/>
                          </a:rPr>
                          <m:t>𝑝</m:t>
                        </m:r>
                      </m:e>
                      <m:sub>
                        <m:r>
                          <a:rPr lang="es-ES" i="1" dirty="0" smtClean="0">
                            <a:latin typeface="Cambria Math" panose="02040503050406030204" pitchFamily="18" charset="0"/>
                          </a:rPr>
                          <m:t>4</m:t>
                        </m:r>
                      </m:sub>
                    </m:sSub>
                    <m:r>
                      <a:rPr lang="es-E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s-ES" i="1" dirty="0" smtClean="0">
                            <a:latin typeface="Cambria Math" panose="02040503050406030204" pitchFamily="18" charset="0"/>
                          </a:rPr>
                          <m:t>𝑖</m:t>
                        </m:r>
                      </m:e>
                      <m:sub>
                        <m:r>
                          <a:rPr lang="es-ES" i="1" dirty="0" smtClean="0">
                            <a:latin typeface="Cambria Math" panose="02040503050406030204" pitchFamily="18" charset="0"/>
                          </a:rPr>
                          <m:t>1</m:t>
                        </m:r>
                      </m:sub>
                    </m:sSub>
                    <m:r>
                      <a:rPr lang="es-E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s-ES" i="1" dirty="0" smtClean="0">
                            <a:latin typeface="Cambria Math" panose="02040503050406030204" pitchFamily="18" charset="0"/>
                          </a:rPr>
                          <m:t>𝑖</m:t>
                        </m:r>
                      </m:e>
                      <m:sub>
                        <m:r>
                          <a:rPr lang="es-ES" i="1" dirty="0" smtClean="0">
                            <a:latin typeface="Cambria Math" panose="02040503050406030204" pitchFamily="18" charset="0"/>
                          </a:rPr>
                          <m:t>2</m:t>
                        </m:r>
                      </m:sub>
                    </m:sSub>
                    <m:r>
                      <a:rPr lang="es-ES" i="1" dirty="0" smtClean="0">
                        <a:latin typeface="Cambria Math" panose="02040503050406030204" pitchFamily="18" charset="0"/>
                      </a:rPr>
                      <m:t>; </m:t>
                    </m:r>
                    <m:r>
                      <a:rPr lang="es-ES" i="1" dirty="0" smtClean="0">
                        <a:latin typeface="Cambria Math" panose="02040503050406030204" pitchFamily="18" charset="0"/>
                      </a:rPr>
                      <m:t>𝑝</m:t>
                    </m:r>
                    <m:r>
                      <a:rPr lang="es-ES" i="1" dirty="0" smtClean="0">
                        <a:latin typeface="Cambria Math" panose="02040503050406030204" pitchFamily="18" charset="0"/>
                      </a:rPr>
                      <m:t>)</m:t>
                    </m:r>
                  </m:oMath>
                </a14:m>
                <a:r>
                  <a:rPr lang="es-ES" dirty="0"/>
                  <a:t>: mezcla el </a:t>
                </a:r>
                <a14:m>
                  <m:oMath xmlns:m="http://schemas.openxmlformats.org/officeDocument/2006/math">
                    <m:r>
                      <a:rPr lang="es-ES" i="1" dirty="0" smtClean="0">
                        <a:latin typeface="Cambria Math" panose="02040503050406030204" pitchFamily="18" charset="0"/>
                      </a:rPr>
                      <m:t>𝑝</m:t>
                    </m:r>
                    <m:r>
                      <a:rPr lang="es-ES" i="1" dirty="0" smtClean="0">
                        <a:latin typeface="Cambria Math" panose="02040503050406030204" pitchFamily="18" charset="0"/>
                      </a:rPr>
                      <m:t>%</m:t>
                    </m:r>
                  </m:oMath>
                </a14:m>
                <a:r>
                  <a:rPr lang="es-ES" dirty="0"/>
                  <a:t> de </a:t>
                </a:r>
                <a14:m>
                  <m:oMath xmlns:m="http://schemas.openxmlformats.org/officeDocument/2006/math">
                    <m:sSub>
                      <m:sSubPr>
                        <m:ctrlPr>
                          <a:rPr lang="en-US" b="0" i="1" dirty="0" smtClean="0">
                            <a:latin typeface="Cambria Math" panose="02040503050406030204" pitchFamily="18" charset="0"/>
                          </a:rPr>
                        </m:ctrlPr>
                      </m:sSubPr>
                      <m:e>
                        <m:r>
                          <a:rPr lang="es-ES" i="1" dirty="0" smtClean="0">
                            <a:latin typeface="Cambria Math" panose="02040503050406030204" pitchFamily="18" charset="0"/>
                          </a:rPr>
                          <m:t>𝑖</m:t>
                        </m:r>
                      </m:e>
                      <m:sub>
                        <m:r>
                          <a:rPr lang="es-ES" i="1" dirty="0" smtClean="0">
                            <a:latin typeface="Cambria Math" panose="02040503050406030204" pitchFamily="18" charset="0"/>
                          </a:rPr>
                          <m:t>1</m:t>
                        </m:r>
                      </m:sub>
                    </m:sSub>
                  </m:oMath>
                </a14:m>
                <a:r>
                  <a:rPr lang="es-ES" dirty="0"/>
                  <a:t> con el </a:t>
                </a:r>
                <a14:m>
                  <m:oMath xmlns:m="http://schemas.openxmlformats.org/officeDocument/2006/math">
                    <m:r>
                      <a:rPr lang="es-ES" i="1" dirty="0" smtClean="0">
                        <a:latin typeface="Cambria Math" panose="02040503050406030204" pitchFamily="18" charset="0"/>
                      </a:rPr>
                      <m:t>(1 − </m:t>
                    </m:r>
                    <m:r>
                      <a:rPr lang="es-ES" i="1" dirty="0" smtClean="0">
                        <a:latin typeface="Cambria Math" panose="02040503050406030204" pitchFamily="18" charset="0"/>
                      </a:rPr>
                      <m:t>𝑝</m:t>
                    </m:r>
                    <m:r>
                      <a:rPr lang="es-ES" i="1" dirty="0">
                        <a:latin typeface="Cambria Math" panose="02040503050406030204" pitchFamily="18" charset="0"/>
                      </a:rPr>
                      <m:t>)% </m:t>
                    </m:r>
                  </m:oMath>
                </a14:m>
                <a:r>
                  <a:rPr lang="es-ES" dirty="0"/>
                  <a:t>de </a:t>
                </a:r>
                <a14:m>
                  <m:oMath xmlns:m="http://schemas.openxmlformats.org/officeDocument/2006/math">
                    <m:sSub>
                      <m:sSubPr>
                        <m:ctrlPr>
                          <a:rPr lang="en-US" b="0" i="1" dirty="0" smtClean="0">
                            <a:latin typeface="Cambria Math" panose="02040503050406030204" pitchFamily="18" charset="0"/>
                          </a:rPr>
                        </m:ctrlPr>
                      </m:sSubPr>
                      <m:e>
                        <m:r>
                          <a:rPr lang="es-ES" i="1" dirty="0" smtClean="0">
                            <a:latin typeface="Cambria Math" panose="02040503050406030204" pitchFamily="18" charset="0"/>
                          </a:rPr>
                          <m:t>𝑖</m:t>
                        </m:r>
                      </m:e>
                      <m:sub>
                        <m:r>
                          <a:rPr lang="es-ES" i="1" dirty="0" smtClean="0">
                            <a:latin typeface="Cambria Math" panose="02040503050406030204" pitchFamily="18" charset="0"/>
                          </a:rPr>
                          <m:t>2</m:t>
                        </m:r>
                      </m:sub>
                    </m:sSub>
                  </m:oMath>
                </a14:m>
                <a:endParaRPr lang="es-E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92924" y="2133599"/>
                <a:ext cx="8911687" cy="4352925"/>
              </a:xfrm>
              <a:blipFill>
                <a:blip r:embed="rId2"/>
                <a:stretch>
                  <a:fillRect l="-479" t="-700"/>
                </a:stretch>
              </a:blipFill>
            </p:spPr>
            <p:txBody>
              <a:bodyPr/>
              <a:lstStyle/>
              <a:p>
                <a:r>
                  <a:rPr lang="es-ES">
                    <a:noFill/>
                  </a:rPr>
                  <a:t> </a:t>
                </a:r>
              </a:p>
            </p:txBody>
          </p:sp>
        </mc:Fallback>
      </mc:AlternateContent>
      <p:sp>
        <p:nvSpPr>
          <p:cNvPr id="4" name="Slide Number Placeholder 3"/>
          <p:cNvSpPr>
            <a:spLocks noGrp="1"/>
          </p:cNvSpPr>
          <p:nvPr>
            <p:ph type="sldNum" sz="quarter" idx="12"/>
          </p:nvPr>
        </p:nvSpPr>
        <p:spPr/>
        <p:txBody>
          <a:bodyPr/>
          <a:lstStyle/>
          <a:p>
            <a:fld id="{64F9E091-F29C-4029-A3AF-C498D14BD7A6}" type="slidenum">
              <a:rPr lang="en-US" smtClean="0"/>
              <a:t>20</a:t>
            </a:fld>
            <a:endParaRPr lang="en-US" dirty="0"/>
          </a:p>
        </p:txBody>
      </p:sp>
    </p:spTree>
    <p:extLst>
      <p:ext uri="{BB962C8B-B14F-4D97-AF65-F5344CB8AC3E}">
        <p14:creationId xmlns:p14="http://schemas.microsoft.com/office/powerpoint/2010/main" val="1816020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6733" y="787781"/>
            <a:ext cx="7860817" cy="5545975"/>
          </a:xfrm>
        </p:spPr>
      </p:pic>
      <p:sp>
        <p:nvSpPr>
          <p:cNvPr id="4" name="Slide Number Placeholder 3"/>
          <p:cNvSpPr>
            <a:spLocks noGrp="1"/>
          </p:cNvSpPr>
          <p:nvPr>
            <p:ph type="sldNum" sz="quarter" idx="12"/>
          </p:nvPr>
        </p:nvSpPr>
        <p:spPr/>
        <p:txBody>
          <a:bodyPr/>
          <a:lstStyle/>
          <a:p>
            <a:fld id="{64F9E091-F29C-4029-A3AF-C498D14BD7A6}" type="slidenum">
              <a:rPr lang="en-US" smtClean="0"/>
              <a:t>21</a:t>
            </a:fld>
            <a:endParaRPr lang="en-US" dirty="0"/>
          </a:p>
        </p:txBody>
      </p:sp>
    </p:spTree>
    <p:extLst>
      <p:ext uri="{BB962C8B-B14F-4D97-AF65-F5344CB8AC3E}">
        <p14:creationId xmlns:p14="http://schemas.microsoft.com/office/powerpoint/2010/main" val="2359194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6093" y="787782"/>
            <a:ext cx="9227882" cy="5184393"/>
          </a:xfrm>
        </p:spPr>
      </p:pic>
      <p:sp>
        <p:nvSpPr>
          <p:cNvPr id="4" name="Slide Number Placeholder 3"/>
          <p:cNvSpPr>
            <a:spLocks noGrp="1"/>
          </p:cNvSpPr>
          <p:nvPr>
            <p:ph type="sldNum" sz="quarter" idx="12"/>
          </p:nvPr>
        </p:nvSpPr>
        <p:spPr/>
        <p:txBody>
          <a:bodyPr/>
          <a:lstStyle/>
          <a:p>
            <a:fld id="{64F9E091-F29C-4029-A3AF-C498D14BD7A6}" type="slidenum">
              <a:rPr lang="en-US" smtClean="0"/>
              <a:t>22</a:t>
            </a:fld>
            <a:endParaRPr lang="en-US" dirty="0"/>
          </a:p>
        </p:txBody>
      </p:sp>
    </p:spTree>
    <p:extLst>
      <p:ext uri="{BB962C8B-B14F-4D97-AF65-F5344CB8AC3E}">
        <p14:creationId xmlns:p14="http://schemas.microsoft.com/office/powerpoint/2010/main" val="1011397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Problema de prueba 1</a:t>
            </a:r>
            <a:endParaRPr lang="es-ES" dirty="0"/>
          </a:p>
        </p:txBody>
      </p:sp>
      <p:sp>
        <p:nvSpPr>
          <p:cNvPr id="3" name="Content Placeholder 2"/>
          <p:cNvSpPr>
            <a:spLocks noGrp="1"/>
          </p:cNvSpPr>
          <p:nvPr>
            <p:ph idx="1"/>
          </p:nvPr>
        </p:nvSpPr>
        <p:spPr/>
        <p:txBody>
          <a:bodyPr/>
          <a:lstStyle/>
          <a:p>
            <a:pPr marL="0" indent="0" algn="ctr">
              <a:buNone/>
            </a:pPr>
            <a:r>
              <a:rPr lang="es-ES" b="1" dirty="0" smtClean="0"/>
              <a:t>Multiplicación de polinomios</a:t>
            </a:r>
          </a:p>
          <a:p>
            <a:r>
              <a:rPr lang="es-ES" dirty="0" smtClean="0"/>
              <a:t>Se recibe como entrada un conjunto de parejas de polinomios brindados por el generador</a:t>
            </a:r>
          </a:p>
          <a:p>
            <a:r>
              <a:rPr lang="es-ES" dirty="0" smtClean="0"/>
              <a:t>Se definen los porcientos esperados por las soluciones de muestra</a:t>
            </a:r>
          </a:p>
          <a:p>
            <a:endParaRPr lang="es-ES" dirty="0" smtClean="0"/>
          </a:p>
          <a:p>
            <a:pPr marL="0" indent="0">
              <a:buNone/>
            </a:pPr>
            <a:r>
              <a:rPr lang="es-ES" dirty="0" smtClean="0"/>
              <a:t>Nota: Este problema fue aplicado como primer examen de programación en el curso 2015-2016</a:t>
            </a:r>
            <a:endParaRPr lang="es-ES" dirty="0"/>
          </a:p>
        </p:txBody>
      </p:sp>
      <p:sp>
        <p:nvSpPr>
          <p:cNvPr id="4" name="Slide Number Placeholder 3"/>
          <p:cNvSpPr>
            <a:spLocks noGrp="1"/>
          </p:cNvSpPr>
          <p:nvPr>
            <p:ph type="sldNum" sz="quarter" idx="12"/>
          </p:nvPr>
        </p:nvSpPr>
        <p:spPr/>
        <p:txBody>
          <a:bodyPr/>
          <a:lstStyle/>
          <a:p>
            <a:fld id="{64F9E091-F29C-4029-A3AF-C498D14BD7A6}" type="slidenum">
              <a:rPr lang="en-US" smtClean="0"/>
              <a:t>23</a:t>
            </a:fld>
            <a:endParaRPr lang="en-US"/>
          </a:p>
        </p:txBody>
      </p:sp>
    </p:spTree>
    <p:extLst>
      <p:ext uri="{BB962C8B-B14F-4D97-AF65-F5344CB8AC3E}">
        <p14:creationId xmlns:p14="http://schemas.microsoft.com/office/powerpoint/2010/main" val="2649584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Problema 1. Resultados obtenidos con GRASP</a:t>
            </a:r>
            <a:endParaRPr lang="es-ES" dirty="0"/>
          </a:p>
        </p:txBody>
      </p:sp>
      <p:pic>
        <p:nvPicPr>
          <p:cNvPr id="5" name="Content Placeholder 4"/>
          <p:cNvPicPr>
            <a:picLocks noGrp="1" noChangeAspect="1"/>
          </p:cNvPicPr>
          <p:nvPr>
            <p:ph idx="1"/>
          </p:nvPr>
        </p:nvPicPr>
        <p:blipFill>
          <a:blip r:embed="rId2"/>
          <a:stretch>
            <a:fillRect/>
          </a:stretch>
        </p:blipFill>
        <p:spPr>
          <a:xfrm>
            <a:off x="256210" y="1835150"/>
            <a:ext cx="6437656" cy="3778250"/>
          </a:xfrm>
          <a:prstGeom prst="rect">
            <a:avLst/>
          </a:prstGeom>
        </p:spPr>
      </p:pic>
      <p:sp>
        <p:nvSpPr>
          <p:cNvPr id="4" name="Slide Number Placeholder 3"/>
          <p:cNvSpPr>
            <a:spLocks noGrp="1"/>
          </p:cNvSpPr>
          <p:nvPr>
            <p:ph type="sldNum" sz="quarter" idx="12"/>
          </p:nvPr>
        </p:nvSpPr>
        <p:spPr/>
        <p:txBody>
          <a:bodyPr/>
          <a:lstStyle/>
          <a:p>
            <a:fld id="{64F9E091-F29C-4029-A3AF-C498D14BD7A6}" type="slidenum">
              <a:rPr lang="en-US" smtClean="0"/>
              <a:t>24</a:t>
            </a:fld>
            <a:endParaRPr lang="en-US" dirty="0"/>
          </a:p>
        </p:txBody>
      </p:sp>
      <p:pic>
        <p:nvPicPr>
          <p:cNvPr id="6" name="Picture 5"/>
          <p:cNvPicPr>
            <a:picLocks noChangeAspect="1"/>
          </p:cNvPicPr>
          <p:nvPr/>
        </p:nvPicPr>
        <p:blipFill>
          <a:blip r:embed="rId3"/>
          <a:stretch>
            <a:fillRect/>
          </a:stretch>
        </p:blipFill>
        <p:spPr>
          <a:xfrm>
            <a:off x="8548687" y="1423987"/>
            <a:ext cx="3381375" cy="5305425"/>
          </a:xfrm>
          <a:prstGeom prst="rect">
            <a:avLst/>
          </a:prstGeom>
        </p:spPr>
      </p:pic>
      <p:sp>
        <p:nvSpPr>
          <p:cNvPr id="7" name="TextBox 6"/>
          <p:cNvSpPr txBox="1"/>
          <p:nvPr/>
        </p:nvSpPr>
        <p:spPr>
          <a:xfrm>
            <a:off x="256210" y="5632782"/>
            <a:ext cx="6419850" cy="369332"/>
          </a:xfrm>
          <a:prstGeom prst="rect">
            <a:avLst/>
          </a:prstGeom>
          <a:noFill/>
        </p:spPr>
        <p:txBody>
          <a:bodyPr wrap="square" rtlCol="0">
            <a:spAutoFit/>
          </a:bodyPr>
          <a:lstStyle/>
          <a:p>
            <a:pPr algn="ctr"/>
            <a:r>
              <a:rPr lang="es-ES" dirty="0" smtClean="0"/>
              <a:t>Ajustes realizados</a:t>
            </a:r>
            <a:endParaRPr lang="es-ES" dirty="0"/>
          </a:p>
        </p:txBody>
      </p:sp>
      <p:sp>
        <p:nvSpPr>
          <p:cNvPr id="8" name="TextBox 7"/>
          <p:cNvSpPr txBox="1"/>
          <p:nvPr/>
        </p:nvSpPr>
        <p:spPr>
          <a:xfrm>
            <a:off x="5429250" y="6002114"/>
            <a:ext cx="3019425" cy="646331"/>
          </a:xfrm>
          <a:prstGeom prst="rect">
            <a:avLst/>
          </a:prstGeom>
          <a:noFill/>
        </p:spPr>
        <p:txBody>
          <a:bodyPr wrap="square" rtlCol="0">
            <a:spAutoFit/>
          </a:bodyPr>
          <a:lstStyle/>
          <a:p>
            <a:pPr algn="ctr"/>
            <a:r>
              <a:rPr lang="es-ES" dirty="0" smtClean="0"/>
              <a:t>Valor de la f.o. según las iteraciones</a:t>
            </a:r>
            <a:endParaRPr lang="es-ES" dirty="0"/>
          </a:p>
        </p:txBody>
      </p:sp>
    </p:spTree>
    <p:extLst>
      <p:ext uri="{BB962C8B-B14F-4D97-AF65-F5344CB8AC3E}">
        <p14:creationId xmlns:p14="http://schemas.microsoft.com/office/powerpoint/2010/main" val="2233971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Análisis de los resultados </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s-ES" dirty="0"/>
                  <a:t>Haciendo un </a:t>
                </a:r>
                <a:r>
                  <a:rPr lang="es-ES" dirty="0" smtClean="0"/>
                  <a:t>análisis </a:t>
                </a:r>
                <a:r>
                  <a:rPr lang="es-ES" dirty="0"/>
                  <a:t>mas </a:t>
                </a:r>
                <a:r>
                  <a:rPr lang="es-ES" dirty="0" smtClean="0"/>
                  <a:t>profundo, </a:t>
                </a:r>
                <a:r>
                  <a:rPr lang="es-ES" dirty="0"/>
                  <a:t>se </a:t>
                </a:r>
                <a:r>
                  <a:rPr lang="es-ES" dirty="0" smtClean="0"/>
                  <a:t>pueden clasificar </a:t>
                </a:r>
                <a:r>
                  <a:rPr lang="es-ES" dirty="0"/>
                  <a:t>en 4 grupos los casos de </a:t>
                </a:r>
                <a:r>
                  <a:rPr lang="es-ES" dirty="0" smtClean="0"/>
                  <a:t>prueba</a:t>
                </a:r>
              </a:p>
              <a:p>
                <a14:m>
                  <m:oMath xmlns:m="http://schemas.openxmlformats.org/officeDocument/2006/math">
                    <m:r>
                      <a:rPr lang="es-ES" i="1" dirty="0" smtClean="0">
                        <a:latin typeface="Cambria Math" panose="02040503050406030204" pitchFamily="18" charset="0"/>
                      </a:rPr>
                      <m:t>(0; 0)</m:t>
                    </m:r>
                  </m:oMath>
                </a14:m>
                <a:r>
                  <a:rPr lang="es-ES" dirty="0" smtClean="0"/>
                  <a:t>, </a:t>
                </a:r>
                <a:r>
                  <a:rPr lang="es-ES" dirty="0"/>
                  <a:t>donde ninguna </a:t>
                </a:r>
                <a:r>
                  <a:rPr lang="es-ES" dirty="0" smtClean="0"/>
                  <a:t>implementación </a:t>
                </a:r>
                <a:r>
                  <a:rPr lang="es-ES" dirty="0"/>
                  <a:t>acierta</a:t>
                </a:r>
              </a:p>
              <a:p>
                <a14:m>
                  <m:oMath xmlns:m="http://schemas.openxmlformats.org/officeDocument/2006/math">
                    <m:r>
                      <a:rPr lang="es-ES" i="1" dirty="0" smtClean="0">
                        <a:latin typeface="Cambria Math" panose="02040503050406030204" pitchFamily="18" charset="0"/>
                      </a:rPr>
                      <m:t>(</m:t>
                    </m:r>
                    <m:r>
                      <a:rPr lang="es-ES" i="1" dirty="0">
                        <a:latin typeface="Cambria Math" panose="02040503050406030204" pitchFamily="18" charset="0"/>
                      </a:rPr>
                      <m:t>0; 1)</m:t>
                    </m:r>
                  </m:oMath>
                </a14:m>
                <a:r>
                  <a:rPr lang="es-ES" dirty="0"/>
                  <a:t>, donde solo acierta la </a:t>
                </a:r>
                <a:r>
                  <a:rPr lang="es-ES" dirty="0" smtClean="0"/>
                  <a:t>implementación del </a:t>
                </a:r>
                <a:r>
                  <a:rPr lang="es-ES" dirty="0"/>
                  <a:t>4.</a:t>
                </a:r>
              </a:p>
              <a:p>
                <a14:m>
                  <m:oMath xmlns:m="http://schemas.openxmlformats.org/officeDocument/2006/math">
                    <m:r>
                      <a:rPr lang="es-ES" i="1" dirty="0" smtClean="0">
                        <a:latin typeface="Cambria Math" panose="02040503050406030204" pitchFamily="18" charset="0"/>
                      </a:rPr>
                      <m:t>(</m:t>
                    </m:r>
                    <m:r>
                      <a:rPr lang="es-ES" i="1" dirty="0">
                        <a:latin typeface="Cambria Math" panose="02040503050406030204" pitchFamily="18" charset="0"/>
                      </a:rPr>
                      <m:t>1; 1)</m:t>
                    </m:r>
                  </m:oMath>
                </a14:m>
                <a:r>
                  <a:rPr lang="es-ES" dirty="0"/>
                  <a:t>, donde ambas implementaciones </a:t>
                </a:r>
                <a:r>
                  <a:rPr lang="es-ES" dirty="0" smtClean="0"/>
                  <a:t>aciertan el </a:t>
                </a:r>
                <a:r>
                  <a:rPr lang="es-ES" dirty="0"/>
                  <a:t>caso.</a:t>
                </a:r>
              </a:p>
              <a:p>
                <a14:m>
                  <m:oMath xmlns:m="http://schemas.openxmlformats.org/officeDocument/2006/math">
                    <m:r>
                      <a:rPr lang="es-ES" i="1" dirty="0" smtClean="0">
                        <a:latin typeface="Cambria Math" panose="02040503050406030204" pitchFamily="18" charset="0"/>
                      </a:rPr>
                      <m:t>(</m:t>
                    </m:r>
                    <m:r>
                      <a:rPr lang="es-ES" i="1" dirty="0">
                        <a:latin typeface="Cambria Math" panose="02040503050406030204" pitchFamily="18" charset="0"/>
                      </a:rPr>
                      <m:t>1; 0</m:t>
                    </m:r>
                    <m:r>
                      <a:rPr lang="es-ES" i="1" dirty="0" smtClean="0">
                        <a:latin typeface="Cambria Math" panose="02040503050406030204" pitchFamily="18" charset="0"/>
                      </a:rPr>
                      <m:t>)</m:t>
                    </m:r>
                  </m:oMath>
                </a14:m>
                <a:r>
                  <a:rPr lang="es-ES" dirty="0" smtClean="0"/>
                  <a:t>, </a:t>
                </a:r>
                <a:r>
                  <a:rPr lang="es-ES" dirty="0"/>
                  <a:t>donde solo acierta la </a:t>
                </a:r>
                <a:r>
                  <a:rPr lang="es-ES" dirty="0" smtClean="0"/>
                  <a:t>implementación del </a:t>
                </a:r>
                <a:r>
                  <a:rPr lang="es-ES" dirty="0"/>
                  <a:t>3</a:t>
                </a:r>
                <a:r>
                  <a:rPr lang="es-ES" dirty="0" smtClean="0"/>
                  <a:t>.</a:t>
                </a:r>
              </a:p>
              <a:p>
                <a:pPr marL="0" indent="0">
                  <a:buNone/>
                </a:pPr>
                <a:endParaRPr lang="es-ES" dirty="0" smtClean="0"/>
              </a:p>
              <a:p>
                <a:pPr marL="0" indent="0">
                  <a:buNone/>
                </a:pPr>
                <a:r>
                  <a:rPr lang="es-ES" b="1" dirty="0" smtClean="0"/>
                  <a:t>Nota: </a:t>
                </a:r>
                <a:r>
                  <a:rPr lang="es-ES" dirty="0"/>
                  <a:t>Por lo general, no existen los casos de la forma </a:t>
                </a:r>
                <a14:m>
                  <m:oMath xmlns:m="http://schemas.openxmlformats.org/officeDocument/2006/math">
                    <m:r>
                      <a:rPr lang="es-ES" i="1" dirty="0" smtClean="0">
                        <a:latin typeface="Cambria Math" panose="02040503050406030204" pitchFamily="18" charset="0"/>
                      </a:rPr>
                      <m:t>(1; 0)</m:t>
                    </m:r>
                  </m:oMath>
                </a14:m>
                <a:endParaRPr lang="es-E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6" t="-806" r="-342"/>
                </a:stretch>
              </a:blipFill>
            </p:spPr>
            <p:txBody>
              <a:bodyPr/>
              <a:lstStyle/>
              <a:p>
                <a:r>
                  <a:rPr lang="es-ES">
                    <a:noFill/>
                  </a:rPr>
                  <a:t> </a:t>
                </a:r>
              </a:p>
            </p:txBody>
          </p:sp>
        </mc:Fallback>
      </mc:AlternateContent>
      <p:sp>
        <p:nvSpPr>
          <p:cNvPr id="4" name="Slide Number Placeholder 3"/>
          <p:cNvSpPr>
            <a:spLocks noGrp="1"/>
          </p:cNvSpPr>
          <p:nvPr>
            <p:ph type="sldNum" sz="quarter" idx="12"/>
          </p:nvPr>
        </p:nvSpPr>
        <p:spPr/>
        <p:txBody>
          <a:bodyPr/>
          <a:lstStyle/>
          <a:p>
            <a:fld id="{64F9E091-F29C-4029-A3AF-C498D14BD7A6}" type="slidenum">
              <a:rPr lang="en-US" smtClean="0"/>
              <a:t>25</a:t>
            </a:fld>
            <a:endParaRPr lang="en-US" dirty="0"/>
          </a:p>
        </p:txBody>
      </p:sp>
    </p:spTree>
    <p:extLst>
      <p:ext uri="{BB962C8B-B14F-4D97-AF65-F5344CB8AC3E}">
        <p14:creationId xmlns:p14="http://schemas.microsoft.com/office/powerpoint/2010/main" val="772663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Invariante de los tipos de casos</a:t>
            </a:r>
            <a:endParaRPr lang="es-ES" dirty="0"/>
          </a:p>
        </p:txBody>
      </p:sp>
      <p:pic>
        <p:nvPicPr>
          <p:cNvPr id="5" name="Content Placeholder 4"/>
          <p:cNvPicPr>
            <a:picLocks noGrp="1" noChangeAspect="1"/>
          </p:cNvPicPr>
          <p:nvPr>
            <p:ph idx="1"/>
          </p:nvPr>
        </p:nvPicPr>
        <p:blipFill>
          <a:blip r:embed="rId2"/>
          <a:stretch>
            <a:fillRect/>
          </a:stretch>
        </p:blipFill>
        <p:spPr>
          <a:xfrm>
            <a:off x="1605681" y="2384425"/>
            <a:ext cx="9898931" cy="2578100"/>
          </a:xfrm>
          <a:prstGeom prst="rect">
            <a:avLst/>
          </a:prstGeom>
        </p:spPr>
      </p:pic>
      <p:sp>
        <p:nvSpPr>
          <p:cNvPr id="4" name="Slide Number Placeholder 3"/>
          <p:cNvSpPr>
            <a:spLocks noGrp="1"/>
          </p:cNvSpPr>
          <p:nvPr>
            <p:ph type="sldNum" sz="quarter" idx="12"/>
          </p:nvPr>
        </p:nvSpPr>
        <p:spPr/>
        <p:txBody>
          <a:bodyPr/>
          <a:lstStyle/>
          <a:p>
            <a:fld id="{64F9E091-F29C-4029-A3AF-C498D14BD7A6}" type="slidenum">
              <a:rPr lang="en-US" smtClean="0"/>
              <a:t>26</a:t>
            </a:fld>
            <a:endParaRPr lang="en-US" dirty="0"/>
          </a:p>
        </p:txBody>
      </p:sp>
    </p:spTree>
    <p:extLst>
      <p:ext uri="{BB962C8B-B14F-4D97-AF65-F5344CB8AC3E}">
        <p14:creationId xmlns:p14="http://schemas.microsoft.com/office/powerpoint/2010/main" val="2233806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Problema </a:t>
            </a:r>
            <a:r>
              <a:rPr lang="es-ES" dirty="0"/>
              <a:t>1</a:t>
            </a:r>
            <a:r>
              <a:rPr lang="es-ES" dirty="0" smtClean="0"/>
              <a:t>. </a:t>
            </a:r>
            <a:r>
              <a:rPr lang="es-ES" dirty="0"/>
              <a:t>Resultados </a:t>
            </a:r>
            <a:r>
              <a:rPr lang="es-ES" dirty="0" smtClean="0"/>
              <a:t>obtenidos con Genético</a:t>
            </a:r>
            <a:endParaRPr lang="es-ES" dirty="0"/>
          </a:p>
        </p:txBody>
      </p:sp>
      <p:pic>
        <p:nvPicPr>
          <p:cNvPr id="5" name="Content Placeholder 4"/>
          <p:cNvPicPr>
            <a:picLocks noGrp="1" noChangeAspect="1"/>
          </p:cNvPicPr>
          <p:nvPr>
            <p:ph idx="1"/>
          </p:nvPr>
        </p:nvPicPr>
        <p:blipFill>
          <a:blip r:embed="rId2"/>
          <a:stretch>
            <a:fillRect/>
          </a:stretch>
        </p:blipFill>
        <p:spPr>
          <a:xfrm>
            <a:off x="388725" y="2076450"/>
            <a:ext cx="5506382" cy="3162300"/>
          </a:xfrm>
          <a:prstGeom prst="rect">
            <a:avLst/>
          </a:prstGeom>
        </p:spPr>
      </p:pic>
      <p:sp>
        <p:nvSpPr>
          <p:cNvPr id="4" name="Slide Number Placeholder 3"/>
          <p:cNvSpPr>
            <a:spLocks noGrp="1"/>
          </p:cNvSpPr>
          <p:nvPr>
            <p:ph type="sldNum" sz="quarter" idx="12"/>
          </p:nvPr>
        </p:nvSpPr>
        <p:spPr/>
        <p:txBody>
          <a:bodyPr/>
          <a:lstStyle/>
          <a:p>
            <a:fld id="{64F9E091-F29C-4029-A3AF-C498D14BD7A6}" type="slidenum">
              <a:rPr lang="en-US" smtClean="0"/>
              <a:t>27</a:t>
            </a:fld>
            <a:endParaRPr lang="en-US" dirty="0"/>
          </a:p>
        </p:txBody>
      </p:sp>
      <p:sp>
        <p:nvSpPr>
          <p:cNvPr id="6" name="TextBox 5"/>
          <p:cNvSpPr txBox="1"/>
          <p:nvPr/>
        </p:nvSpPr>
        <p:spPr>
          <a:xfrm>
            <a:off x="-617000" y="5592708"/>
            <a:ext cx="6419850" cy="369332"/>
          </a:xfrm>
          <a:prstGeom prst="rect">
            <a:avLst/>
          </a:prstGeom>
          <a:noFill/>
        </p:spPr>
        <p:txBody>
          <a:bodyPr wrap="square" rtlCol="0">
            <a:spAutoFit/>
          </a:bodyPr>
          <a:lstStyle/>
          <a:p>
            <a:pPr algn="ctr"/>
            <a:r>
              <a:rPr lang="es-ES" dirty="0" smtClean="0"/>
              <a:t>Ajustes realizados</a:t>
            </a:r>
            <a:endParaRPr lang="es-ES" dirty="0"/>
          </a:p>
        </p:txBody>
      </p:sp>
      <p:pic>
        <p:nvPicPr>
          <p:cNvPr id="7" name="Picture 6"/>
          <p:cNvPicPr>
            <a:picLocks noChangeAspect="1"/>
          </p:cNvPicPr>
          <p:nvPr/>
        </p:nvPicPr>
        <p:blipFill>
          <a:blip r:embed="rId3"/>
          <a:stretch>
            <a:fillRect/>
          </a:stretch>
        </p:blipFill>
        <p:spPr>
          <a:xfrm>
            <a:off x="6100763" y="1485900"/>
            <a:ext cx="5744020" cy="3752850"/>
          </a:xfrm>
          <a:prstGeom prst="rect">
            <a:avLst/>
          </a:prstGeom>
        </p:spPr>
      </p:pic>
      <p:sp>
        <p:nvSpPr>
          <p:cNvPr id="8" name="TextBox 7"/>
          <p:cNvSpPr txBox="1"/>
          <p:nvPr/>
        </p:nvSpPr>
        <p:spPr>
          <a:xfrm>
            <a:off x="7048768" y="5454209"/>
            <a:ext cx="3019425" cy="646331"/>
          </a:xfrm>
          <a:prstGeom prst="rect">
            <a:avLst/>
          </a:prstGeom>
          <a:noFill/>
        </p:spPr>
        <p:txBody>
          <a:bodyPr wrap="square" rtlCol="0">
            <a:spAutoFit/>
          </a:bodyPr>
          <a:lstStyle/>
          <a:p>
            <a:pPr algn="ctr"/>
            <a:r>
              <a:rPr lang="es-ES" dirty="0" smtClean="0"/>
              <a:t>Valor de la f.o. según las iteraciones</a:t>
            </a:r>
            <a:endParaRPr lang="es-ES" dirty="0"/>
          </a:p>
        </p:txBody>
      </p:sp>
    </p:spTree>
    <p:extLst>
      <p:ext uri="{BB962C8B-B14F-4D97-AF65-F5344CB8AC3E}">
        <p14:creationId xmlns:p14="http://schemas.microsoft.com/office/powerpoint/2010/main" val="2544637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4F9E091-F29C-4029-A3AF-C498D14BD7A6}" type="slidenum">
              <a:rPr lang="en-US" smtClean="0"/>
              <a:t>28</a:t>
            </a:fld>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69" y="1152907"/>
            <a:ext cx="9791591" cy="5114543"/>
          </a:xfrm>
        </p:spPr>
      </p:pic>
    </p:spTree>
    <p:extLst>
      <p:ext uri="{BB962C8B-B14F-4D97-AF65-F5344CB8AC3E}">
        <p14:creationId xmlns:p14="http://schemas.microsoft.com/office/powerpoint/2010/main" val="4256720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a:t>Problema de prueba </a:t>
            </a:r>
            <a:r>
              <a:rPr lang="es-ES" dirty="0" smtClean="0"/>
              <a:t>2</a:t>
            </a:r>
            <a:endParaRPr lang="es-ES" dirty="0"/>
          </a:p>
        </p:txBody>
      </p:sp>
      <p:sp>
        <p:nvSpPr>
          <p:cNvPr id="3" name="Content Placeholder 2"/>
          <p:cNvSpPr>
            <a:spLocks noGrp="1"/>
          </p:cNvSpPr>
          <p:nvPr>
            <p:ph idx="1"/>
          </p:nvPr>
        </p:nvSpPr>
        <p:spPr/>
        <p:txBody>
          <a:bodyPr/>
          <a:lstStyle/>
          <a:p>
            <a:pPr marL="0" indent="0" algn="ctr">
              <a:buNone/>
            </a:pPr>
            <a:r>
              <a:rPr lang="es-ES" b="1" dirty="0" smtClean="0"/>
              <a:t>Anagramas</a:t>
            </a:r>
          </a:p>
          <a:p>
            <a:r>
              <a:rPr lang="es-ES" dirty="0" smtClean="0"/>
              <a:t>La entrada esta vez fue una palabra</a:t>
            </a:r>
          </a:p>
          <a:p>
            <a:r>
              <a:rPr lang="es-ES" dirty="0" smtClean="0"/>
              <a:t>Se redefinieron los porcientos de ajuste</a:t>
            </a:r>
          </a:p>
          <a:p>
            <a:r>
              <a:rPr lang="es-ES" dirty="0" smtClean="0"/>
              <a:t>Se utilizaron exámenes reales de los estudiantes para comprobar el rendimiento de la propuesta</a:t>
            </a:r>
          </a:p>
          <a:p>
            <a:pPr marL="0" indent="0">
              <a:buNone/>
            </a:pPr>
            <a:endParaRPr lang="es-ES" dirty="0"/>
          </a:p>
          <a:p>
            <a:pPr marL="0" indent="0">
              <a:buNone/>
            </a:pPr>
            <a:r>
              <a:rPr lang="es-ES" dirty="0"/>
              <a:t>Nota: Este problema fue aplicado como primer examen de programación en el curso </a:t>
            </a:r>
            <a:r>
              <a:rPr lang="es-ES" dirty="0" smtClean="0"/>
              <a:t>2018-2019</a:t>
            </a:r>
            <a:endParaRPr lang="es-ES" dirty="0"/>
          </a:p>
        </p:txBody>
      </p:sp>
      <p:sp>
        <p:nvSpPr>
          <p:cNvPr id="4" name="Slide Number Placeholder 3"/>
          <p:cNvSpPr>
            <a:spLocks noGrp="1"/>
          </p:cNvSpPr>
          <p:nvPr>
            <p:ph type="sldNum" sz="quarter" idx="12"/>
          </p:nvPr>
        </p:nvSpPr>
        <p:spPr/>
        <p:txBody>
          <a:bodyPr/>
          <a:lstStyle/>
          <a:p>
            <a:fld id="{64F9E091-F29C-4029-A3AF-C498D14BD7A6}" type="slidenum">
              <a:rPr lang="en-US" smtClean="0"/>
              <a:t>29</a:t>
            </a:fld>
            <a:endParaRPr lang="en-US" dirty="0"/>
          </a:p>
        </p:txBody>
      </p:sp>
    </p:spTree>
    <p:extLst>
      <p:ext uri="{BB962C8B-B14F-4D97-AF65-F5344CB8AC3E}">
        <p14:creationId xmlns:p14="http://schemas.microsoft.com/office/powerpoint/2010/main" val="4283516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a:t>Contexto del problema</a:t>
            </a:r>
            <a:br>
              <a:rPr lang="es-ES" dirty="0"/>
            </a:br>
            <a:r>
              <a:rPr lang="en-US" dirty="0" smtClean="0"/>
              <a:t> </a:t>
            </a:r>
            <a:endParaRPr lang="es-ES" dirty="0"/>
          </a:p>
        </p:txBody>
      </p:sp>
      <p:sp>
        <p:nvSpPr>
          <p:cNvPr id="3" name="Content Placeholder 2"/>
          <p:cNvSpPr>
            <a:spLocks noGrp="1"/>
          </p:cNvSpPr>
          <p:nvPr>
            <p:ph idx="1"/>
          </p:nvPr>
        </p:nvSpPr>
        <p:spPr>
          <a:xfrm>
            <a:off x="2589212" y="2133600"/>
            <a:ext cx="9069388" cy="4724400"/>
          </a:xfrm>
        </p:spPr>
        <p:txBody>
          <a:bodyPr>
            <a:normAutofit/>
          </a:bodyPr>
          <a:lstStyle/>
          <a:p>
            <a:r>
              <a:rPr lang="es-ES" dirty="0" smtClean="0"/>
              <a:t>El problema surge durante la confección y revisión de los exámenes de programación en la facultad de Matemática y Computación de la Universidad de La Habana</a:t>
            </a:r>
          </a:p>
          <a:p>
            <a:r>
              <a:rPr lang="es-ES" dirty="0" smtClean="0"/>
              <a:t>Dichos exámenes se </a:t>
            </a:r>
            <a:r>
              <a:rPr lang="es-ES" dirty="0"/>
              <a:t>realizan de forma </a:t>
            </a:r>
            <a:r>
              <a:rPr lang="es-ES" dirty="0" err="1" smtClean="0"/>
              <a:t>semi</a:t>
            </a:r>
            <a:r>
              <a:rPr lang="es-ES" dirty="0" smtClean="0"/>
              <a:t>-automática</a:t>
            </a:r>
            <a:endParaRPr lang="es-ES" dirty="0"/>
          </a:p>
          <a:p>
            <a:r>
              <a:rPr lang="es-ES" dirty="0"/>
              <a:t>En ellos intervienen las soluciones de los estudiantes, un </a:t>
            </a:r>
            <a:r>
              <a:rPr lang="es-ES" dirty="0" smtClean="0"/>
              <a:t>probador automático </a:t>
            </a:r>
            <a:r>
              <a:rPr lang="es-ES" dirty="0"/>
              <a:t>y un conjunto de casos de prueba</a:t>
            </a:r>
          </a:p>
          <a:p>
            <a:r>
              <a:rPr lang="es-ES" dirty="0"/>
              <a:t>Este conjunto se genera de forma manual por los profesores de </a:t>
            </a:r>
            <a:r>
              <a:rPr lang="es-ES" dirty="0" smtClean="0">
                <a:solidFill>
                  <a:schemeClr val="tx1"/>
                </a:solidFill>
              </a:rPr>
              <a:t>la </a:t>
            </a:r>
            <a:r>
              <a:rPr lang="es-ES" dirty="0"/>
              <a:t>asignatura. Es un proceso para nada </a:t>
            </a:r>
            <a:r>
              <a:rPr lang="es-ES" dirty="0" smtClean="0"/>
              <a:t>trivial</a:t>
            </a:r>
          </a:p>
          <a:p>
            <a:r>
              <a:rPr lang="es-ES" dirty="0" smtClean="0"/>
              <a:t>Se </a:t>
            </a:r>
            <a:r>
              <a:rPr lang="es-ES" dirty="0"/>
              <a:t>necesita ser abarcador y obtener una muestra </a:t>
            </a:r>
            <a:r>
              <a:rPr lang="es-ES" dirty="0" smtClean="0"/>
              <a:t>representativa, pues una </a:t>
            </a:r>
            <a:r>
              <a:rPr lang="es-ES" dirty="0"/>
              <a:t>mala confección se traduce en una mala evaluación</a:t>
            </a:r>
          </a:p>
          <a:p>
            <a:endParaRPr lang="es-ES" dirty="0"/>
          </a:p>
          <a:p>
            <a:endParaRPr lang="es-ES" dirty="0"/>
          </a:p>
          <a:p>
            <a:pPr marL="0" indent="0">
              <a:buNone/>
            </a:pPr>
            <a:endParaRPr lang="es-ES" dirty="0"/>
          </a:p>
        </p:txBody>
      </p:sp>
      <p:sp>
        <p:nvSpPr>
          <p:cNvPr id="4" name="Slide Number Placeholder 3"/>
          <p:cNvSpPr>
            <a:spLocks noGrp="1"/>
          </p:cNvSpPr>
          <p:nvPr>
            <p:ph type="sldNum" sz="quarter" idx="12"/>
          </p:nvPr>
        </p:nvSpPr>
        <p:spPr/>
        <p:txBody>
          <a:bodyPr/>
          <a:lstStyle/>
          <a:p>
            <a:fld id="{64F9E091-F29C-4029-A3AF-C498D14BD7A6}" type="slidenum">
              <a:rPr lang="en-US" smtClean="0"/>
              <a:t>3</a:t>
            </a:fld>
            <a:endParaRPr lang="en-US"/>
          </a:p>
        </p:txBody>
      </p:sp>
    </p:spTree>
    <p:extLst>
      <p:ext uri="{BB962C8B-B14F-4D97-AF65-F5344CB8AC3E}">
        <p14:creationId xmlns:p14="http://schemas.microsoft.com/office/powerpoint/2010/main" val="30599894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Resultados en Anagramas</a:t>
            </a:r>
            <a:endParaRPr lang="es-ES" dirty="0"/>
          </a:p>
        </p:txBody>
      </p:sp>
      <p:sp>
        <p:nvSpPr>
          <p:cNvPr id="4" name="Slide Number Placeholder 3"/>
          <p:cNvSpPr>
            <a:spLocks noGrp="1"/>
          </p:cNvSpPr>
          <p:nvPr>
            <p:ph type="sldNum" sz="quarter" idx="12"/>
          </p:nvPr>
        </p:nvSpPr>
        <p:spPr/>
        <p:txBody>
          <a:bodyPr/>
          <a:lstStyle/>
          <a:p>
            <a:fld id="{64F9E091-F29C-4029-A3AF-C498D14BD7A6}" type="slidenum">
              <a:rPr lang="en-US" smtClean="0"/>
              <a:t>30</a:t>
            </a:fld>
            <a:endParaRPr lang="en-US" dirty="0"/>
          </a:p>
        </p:txBody>
      </p:sp>
      <p:pic>
        <p:nvPicPr>
          <p:cNvPr id="5" name="Picture 4"/>
          <p:cNvPicPr>
            <a:picLocks noChangeAspect="1"/>
          </p:cNvPicPr>
          <p:nvPr/>
        </p:nvPicPr>
        <p:blipFill>
          <a:blip r:embed="rId2"/>
          <a:stretch>
            <a:fillRect/>
          </a:stretch>
        </p:blipFill>
        <p:spPr>
          <a:xfrm>
            <a:off x="231402" y="1863097"/>
            <a:ext cx="5805777" cy="3166104"/>
          </a:xfrm>
          <a:prstGeom prst="rect">
            <a:avLst/>
          </a:prstGeom>
        </p:spPr>
      </p:pic>
      <p:pic>
        <p:nvPicPr>
          <p:cNvPr id="6" name="Picture 5"/>
          <p:cNvPicPr>
            <a:picLocks noChangeAspect="1"/>
          </p:cNvPicPr>
          <p:nvPr/>
        </p:nvPicPr>
        <p:blipFill>
          <a:blip r:embed="rId3"/>
          <a:stretch>
            <a:fillRect/>
          </a:stretch>
        </p:blipFill>
        <p:spPr>
          <a:xfrm>
            <a:off x="6248159" y="1863097"/>
            <a:ext cx="5862878" cy="3166103"/>
          </a:xfrm>
          <a:prstGeom prst="rect">
            <a:avLst/>
          </a:prstGeom>
        </p:spPr>
      </p:pic>
      <p:sp>
        <p:nvSpPr>
          <p:cNvPr id="7" name="TextBox 6"/>
          <p:cNvSpPr txBox="1"/>
          <p:nvPr/>
        </p:nvSpPr>
        <p:spPr>
          <a:xfrm>
            <a:off x="231402" y="5133975"/>
            <a:ext cx="5805777" cy="369332"/>
          </a:xfrm>
          <a:prstGeom prst="rect">
            <a:avLst/>
          </a:prstGeom>
          <a:noFill/>
        </p:spPr>
        <p:txBody>
          <a:bodyPr wrap="square" rtlCol="0">
            <a:spAutoFit/>
          </a:bodyPr>
          <a:lstStyle/>
          <a:p>
            <a:pPr algn="ctr"/>
            <a:r>
              <a:rPr lang="es-ES" dirty="0" smtClean="0"/>
              <a:t>Ajustes con GRASP</a:t>
            </a:r>
            <a:endParaRPr lang="es-ES" dirty="0"/>
          </a:p>
        </p:txBody>
      </p:sp>
      <p:sp>
        <p:nvSpPr>
          <p:cNvPr id="8" name="TextBox 7"/>
          <p:cNvSpPr txBox="1"/>
          <p:nvPr/>
        </p:nvSpPr>
        <p:spPr>
          <a:xfrm>
            <a:off x="6248159" y="5133975"/>
            <a:ext cx="5862878" cy="369332"/>
          </a:xfrm>
          <a:prstGeom prst="rect">
            <a:avLst/>
          </a:prstGeom>
          <a:noFill/>
        </p:spPr>
        <p:txBody>
          <a:bodyPr wrap="square" rtlCol="0">
            <a:spAutoFit/>
          </a:bodyPr>
          <a:lstStyle/>
          <a:p>
            <a:pPr algn="ctr"/>
            <a:r>
              <a:rPr lang="es-ES" dirty="0" smtClean="0"/>
              <a:t>Ajustes con Genético</a:t>
            </a:r>
            <a:endParaRPr lang="es-ES" dirty="0"/>
          </a:p>
        </p:txBody>
      </p:sp>
    </p:spTree>
    <p:extLst>
      <p:ext uri="{BB962C8B-B14F-4D97-AF65-F5344CB8AC3E}">
        <p14:creationId xmlns:p14="http://schemas.microsoft.com/office/powerpoint/2010/main" val="421625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Principales anotaciones</a:t>
            </a:r>
            <a:endParaRPr lang="es-ES" dirty="0"/>
          </a:p>
        </p:txBody>
      </p:sp>
      <p:sp>
        <p:nvSpPr>
          <p:cNvPr id="3" name="Content Placeholder 2"/>
          <p:cNvSpPr>
            <a:spLocks noGrp="1"/>
          </p:cNvSpPr>
          <p:nvPr>
            <p:ph idx="1"/>
          </p:nvPr>
        </p:nvSpPr>
        <p:spPr/>
        <p:txBody>
          <a:bodyPr/>
          <a:lstStyle/>
          <a:p>
            <a:r>
              <a:rPr lang="es-ES" dirty="0"/>
              <a:t>Alto </a:t>
            </a:r>
            <a:r>
              <a:rPr lang="es-ES" dirty="0" smtClean="0"/>
              <a:t>número </a:t>
            </a:r>
            <a:r>
              <a:rPr lang="es-ES" dirty="0"/>
              <a:t>de casos </a:t>
            </a:r>
            <a:r>
              <a:rPr lang="es-ES" dirty="0" smtClean="0"/>
              <a:t>finales </a:t>
            </a:r>
            <a:r>
              <a:rPr lang="es-ES" dirty="0"/>
              <a:t>resultantes de aplicar </a:t>
            </a:r>
            <a:r>
              <a:rPr lang="es-ES" dirty="0" smtClean="0"/>
              <a:t>GRASP</a:t>
            </a:r>
          </a:p>
          <a:p>
            <a:r>
              <a:rPr lang="es-ES" dirty="0"/>
              <a:t>Alto </a:t>
            </a:r>
            <a:r>
              <a:rPr lang="es-ES" dirty="0" smtClean="0"/>
              <a:t>número </a:t>
            </a:r>
            <a:r>
              <a:rPr lang="es-ES" dirty="0"/>
              <a:t>de iteraciones aplicadas </a:t>
            </a:r>
            <a:r>
              <a:rPr lang="es-ES" dirty="0" smtClean="0"/>
              <a:t>con Genético</a:t>
            </a:r>
          </a:p>
          <a:p>
            <a:r>
              <a:rPr lang="es-ES" dirty="0"/>
              <a:t>Buena </a:t>
            </a:r>
            <a:r>
              <a:rPr lang="es-ES" dirty="0" smtClean="0"/>
              <a:t>reducción </a:t>
            </a:r>
            <a:r>
              <a:rPr lang="es-ES" dirty="0"/>
              <a:t>de la </a:t>
            </a:r>
            <a:r>
              <a:rPr lang="es-ES" dirty="0" smtClean="0"/>
              <a:t>función </a:t>
            </a:r>
            <a:r>
              <a:rPr lang="es-ES" dirty="0"/>
              <a:t>objetivo resultante de ejecutar </a:t>
            </a:r>
            <a:r>
              <a:rPr lang="es-ES" dirty="0" smtClean="0"/>
              <a:t>Genético</a:t>
            </a:r>
          </a:p>
          <a:p>
            <a:r>
              <a:rPr lang="es-ES" dirty="0" smtClean="0"/>
              <a:t>Notable rendimiento con genético al usarlo en una calificación real</a:t>
            </a:r>
            <a:endParaRPr lang="es-ES" dirty="0"/>
          </a:p>
        </p:txBody>
      </p:sp>
      <p:sp>
        <p:nvSpPr>
          <p:cNvPr id="4" name="Slide Number Placeholder 3"/>
          <p:cNvSpPr>
            <a:spLocks noGrp="1"/>
          </p:cNvSpPr>
          <p:nvPr>
            <p:ph type="sldNum" sz="quarter" idx="12"/>
          </p:nvPr>
        </p:nvSpPr>
        <p:spPr/>
        <p:txBody>
          <a:bodyPr/>
          <a:lstStyle/>
          <a:p>
            <a:fld id="{64F9E091-F29C-4029-A3AF-C498D14BD7A6}" type="slidenum">
              <a:rPr lang="en-US" smtClean="0"/>
              <a:t>31</a:t>
            </a:fld>
            <a:endParaRPr lang="en-US" dirty="0"/>
          </a:p>
        </p:txBody>
      </p:sp>
      <p:pic>
        <p:nvPicPr>
          <p:cNvPr id="5" name="Picture 4"/>
          <p:cNvPicPr>
            <a:picLocks noChangeAspect="1"/>
          </p:cNvPicPr>
          <p:nvPr/>
        </p:nvPicPr>
        <p:blipFill>
          <a:blip r:embed="rId2"/>
          <a:stretch>
            <a:fillRect/>
          </a:stretch>
        </p:blipFill>
        <p:spPr>
          <a:xfrm>
            <a:off x="2589212" y="4022411"/>
            <a:ext cx="3381375" cy="2552700"/>
          </a:xfrm>
          <a:prstGeom prst="rect">
            <a:avLst/>
          </a:prstGeom>
        </p:spPr>
      </p:pic>
      <p:sp>
        <p:nvSpPr>
          <p:cNvPr id="6" name="TextBox 5"/>
          <p:cNvSpPr txBox="1"/>
          <p:nvPr/>
        </p:nvSpPr>
        <p:spPr>
          <a:xfrm>
            <a:off x="6103938" y="4962525"/>
            <a:ext cx="3868738" cy="646331"/>
          </a:xfrm>
          <a:prstGeom prst="rect">
            <a:avLst/>
          </a:prstGeom>
          <a:noFill/>
        </p:spPr>
        <p:txBody>
          <a:bodyPr wrap="square" rtlCol="0">
            <a:spAutoFit/>
          </a:bodyPr>
          <a:lstStyle/>
          <a:p>
            <a:r>
              <a:rPr lang="es-ES" dirty="0" smtClean="0"/>
              <a:t>Notas de los estudiantes obtenidas en Anagramas</a:t>
            </a:r>
            <a:endParaRPr lang="es-ES" dirty="0"/>
          </a:p>
        </p:txBody>
      </p:sp>
    </p:spTree>
    <p:extLst>
      <p:ext uri="{BB962C8B-B14F-4D97-AF65-F5344CB8AC3E}">
        <p14:creationId xmlns:p14="http://schemas.microsoft.com/office/powerpoint/2010/main" val="15205053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4F9E091-F29C-4029-A3AF-C498D14BD7A6}" type="slidenum">
              <a:rPr lang="en-US" smtClean="0"/>
              <a:t>32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787782"/>
            <a:ext cx="9335112" cy="5727392"/>
          </a:xfrm>
          <a:prstGeom prst="rect">
            <a:avLst/>
          </a:prstGeom>
        </p:spPr>
      </p:pic>
    </p:spTree>
    <p:extLst>
      <p:ext uri="{BB962C8B-B14F-4D97-AF65-F5344CB8AC3E}">
        <p14:creationId xmlns:p14="http://schemas.microsoft.com/office/powerpoint/2010/main" val="3807588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a:t>Conclusiones</a:t>
            </a:r>
          </a:p>
        </p:txBody>
      </p:sp>
      <p:sp>
        <p:nvSpPr>
          <p:cNvPr id="3" name="Content Placeholder 2"/>
          <p:cNvSpPr>
            <a:spLocks noGrp="1"/>
          </p:cNvSpPr>
          <p:nvPr>
            <p:ph idx="1"/>
          </p:nvPr>
        </p:nvSpPr>
        <p:spPr/>
        <p:txBody>
          <a:bodyPr/>
          <a:lstStyle/>
          <a:p>
            <a:r>
              <a:rPr lang="es-ES" dirty="0" smtClean="0"/>
              <a:t>Rápida convergencia con genético</a:t>
            </a:r>
          </a:p>
          <a:p>
            <a:r>
              <a:rPr lang="es-ES" dirty="0" smtClean="0"/>
              <a:t>Quedó en evidencia el bajo índice de exploración de GRASP</a:t>
            </a:r>
          </a:p>
          <a:p>
            <a:r>
              <a:rPr lang="es-ES" dirty="0" smtClean="0"/>
              <a:t>Buena efectividad con genético al no presentar </a:t>
            </a:r>
            <a:r>
              <a:rPr lang="es-ES" smtClean="0"/>
              <a:t>error en las </a:t>
            </a:r>
            <a:r>
              <a:rPr lang="es-ES" dirty="0" smtClean="0"/>
              <a:t>soluciones de Anagramas</a:t>
            </a:r>
          </a:p>
          <a:p>
            <a:r>
              <a:rPr lang="es-ES" dirty="0"/>
              <a:t>En caso de que se pueda contar con un margen de error, </a:t>
            </a:r>
            <a:r>
              <a:rPr lang="es-ES" dirty="0" smtClean="0"/>
              <a:t>se recomienda usar GRASP por las bondades de implementación</a:t>
            </a:r>
          </a:p>
          <a:p>
            <a:r>
              <a:rPr lang="es-ES" dirty="0" smtClean="0"/>
              <a:t>Si se espera una solución tan cercana al óptimo como sea posible, intentarlo con genético</a:t>
            </a:r>
          </a:p>
        </p:txBody>
      </p:sp>
      <p:sp>
        <p:nvSpPr>
          <p:cNvPr id="4" name="Slide Number Placeholder 3"/>
          <p:cNvSpPr>
            <a:spLocks noGrp="1"/>
          </p:cNvSpPr>
          <p:nvPr>
            <p:ph type="sldNum" sz="quarter" idx="12"/>
          </p:nvPr>
        </p:nvSpPr>
        <p:spPr/>
        <p:txBody>
          <a:bodyPr/>
          <a:lstStyle/>
          <a:p>
            <a:fld id="{64F9E091-F29C-4029-A3AF-C498D14BD7A6}" type="slidenum">
              <a:rPr lang="en-US" smtClean="0"/>
              <a:t>33</a:t>
            </a:fld>
            <a:endParaRPr lang="en-US" dirty="0"/>
          </a:p>
        </p:txBody>
      </p:sp>
    </p:spTree>
    <p:extLst>
      <p:ext uri="{BB962C8B-B14F-4D97-AF65-F5344CB8AC3E}">
        <p14:creationId xmlns:p14="http://schemas.microsoft.com/office/powerpoint/2010/main" val="19049447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Recomendaciones y Trabajos Futuros</a:t>
            </a:r>
            <a:endParaRPr lang="es-ES" dirty="0"/>
          </a:p>
        </p:txBody>
      </p:sp>
      <p:sp>
        <p:nvSpPr>
          <p:cNvPr id="3" name="Content Placeholder 2"/>
          <p:cNvSpPr>
            <a:spLocks noGrp="1"/>
          </p:cNvSpPr>
          <p:nvPr>
            <p:ph idx="1"/>
          </p:nvPr>
        </p:nvSpPr>
        <p:spPr/>
        <p:txBody>
          <a:bodyPr/>
          <a:lstStyle/>
          <a:p>
            <a:pPr marL="0" indent="0" algn="ctr">
              <a:buNone/>
            </a:pPr>
            <a:r>
              <a:rPr lang="es-ES" dirty="0" smtClean="0"/>
              <a:t>Recomendaciones</a:t>
            </a:r>
          </a:p>
          <a:p>
            <a:r>
              <a:rPr lang="es-ES" dirty="0"/>
              <a:t>Hacer variaciones a los algoritmos </a:t>
            </a:r>
            <a:r>
              <a:rPr lang="es-ES" dirty="0" smtClean="0"/>
              <a:t>implementados</a:t>
            </a:r>
          </a:p>
          <a:p>
            <a:r>
              <a:rPr lang="es-ES" dirty="0" smtClean="0"/>
              <a:t>Añadir </a:t>
            </a:r>
            <a:r>
              <a:rPr lang="es-ES" dirty="0"/>
              <a:t>nuevos </a:t>
            </a:r>
            <a:r>
              <a:rPr lang="es-ES" dirty="0" smtClean="0"/>
              <a:t>algoritmos</a:t>
            </a:r>
          </a:p>
          <a:p>
            <a:r>
              <a:rPr lang="es-ES" dirty="0" smtClean="0"/>
              <a:t>Decidir según el entorno, cuál metaheurística aplicar</a:t>
            </a:r>
          </a:p>
          <a:p>
            <a:r>
              <a:rPr lang="es-ES" dirty="0"/>
              <a:t>Hacer un </a:t>
            </a:r>
            <a:r>
              <a:rPr lang="es-ES" dirty="0" smtClean="0"/>
              <a:t>análisis más </a:t>
            </a:r>
            <a:r>
              <a:rPr lang="es-ES" dirty="0"/>
              <a:t>profundo de los operadores </a:t>
            </a:r>
            <a:r>
              <a:rPr lang="es-ES" dirty="0" smtClean="0"/>
              <a:t>genéticos aplicados</a:t>
            </a:r>
          </a:p>
          <a:p>
            <a:pPr marL="0" indent="0" algn="ctr">
              <a:buNone/>
            </a:pPr>
            <a:r>
              <a:rPr lang="es-ES" dirty="0" smtClean="0"/>
              <a:t>Trabajos Futuros</a:t>
            </a:r>
          </a:p>
          <a:p>
            <a:r>
              <a:rPr lang="es-ES"/>
              <a:t>Hacer </a:t>
            </a:r>
            <a:r>
              <a:rPr lang="es-ES" smtClean="0"/>
              <a:t>más </a:t>
            </a:r>
            <a:r>
              <a:rPr lang="es-ES" dirty="0"/>
              <a:t>extensible la </a:t>
            </a:r>
            <a:r>
              <a:rPr lang="es-ES" dirty="0" smtClean="0"/>
              <a:t>calificación </a:t>
            </a:r>
            <a:r>
              <a:rPr lang="es-ES" dirty="0"/>
              <a:t>con </a:t>
            </a:r>
            <a:r>
              <a:rPr lang="es-ES" dirty="0" smtClean="0"/>
              <a:t>notas</a:t>
            </a:r>
          </a:p>
          <a:p>
            <a:r>
              <a:rPr lang="es-ES" dirty="0"/>
              <a:t>La </a:t>
            </a:r>
            <a:r>
              <a:rPr lang="es-ES" dirty="0" smtClean="0"/>
              <a:t>generación automática </a:t>
            </a:r>
            <a:r>
              <a:rPr lang="es-ES" dirty="0"/>
              <a:t>de casos de prueba</a:t>
            </a:r>
          </a:p>
        </p:txBody>
      </p:sp>
      <p:sp>
        <p:nvSpPr>
          <p:cNvPr id="4" name="Slide Number Placeholder 3"/>
          <p:cNvSpPr>
            <a:spLocks noGrp="1"/>
          </p:cNvSpPr>
          <p:nvPr>
            <p:ph type="sldNum" sz="quarter" idx="12"/>
          </p:nvPr>
        </p:nvSpPr>
        <p:spPr/>
        <p:txBody>
          <a:bodyPr/>
          <a:lstStyle/>
          <a:p>
            <a:fld id="{64F9E091-F29C-4029-A3AF-C498D14BD7A6}" type="slidenum">
              <a:rPr lang="en-US" smtClean="0"/>
              <a:t>34</a:t>
            </a:fld>
            <a:endParaRPr lang="en-US" dirty="0"/>
          </a:p>
        </p:txBody>
      </p:sp>
    </p:spTree>
    <p:extLst>
      <p:ext uri="{BB962C8B-B14F-4D97-AF65-F5344CB8AC3E}">
        <p14:creationId xmlns:p14="http://schemas.microsoft.com/office/powerpoint/2010/main" val="3117608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a:t>Alternativa a esta problemática </a:t>
            </a:r>
          </a:p>
        </p:txBody>
      </p:sp>
      <p:sp>
        <p:nvSpPr>
          <p:cNvPr id="3" name="Content Placeholder 2"/>
          <p:cNvSpPr>
            <a:spLocks noGrp="1"/>
          </p:cNvSpPr>
          <p:nvPr>
            <p:ph idx="1"/>
          </p:nvPr>
        </p:nvSpPr>
        <p:spPr/>
        <p:txBody>
          <a:bodyPr/>
          <a:lstStyle/>
          <a:p>
            <a:pPr marL="0" indent="0" algn="ctr">
              <a:buNone/>
            </a:pPr>
            <a:r>
              <a:rPr lang="es-ES" dirty="0" smtClean="0"/>
              <a:t>Aspectos </a:t>
            </a:r>
            <a:r>
              <a:rPr lang="es-ES" dirty="0"/>
              <a:t>a destacar</a:t>
            </a:r>
          </a:p>
          <a:p>
            <a:r>
              <a:rPr lang="es-ES" dirty="0"/>
              <a:t>Muchas veces  se conoce de antemano qué es una buena solución pese a no ser perfecta</a:t>
            </a:r>
          </a:p>
          <a:p>
            <a:r>
              <a:rPr lang="es-ES" dirty="0"/>
              <a:t>Resolver un problema es generalmente más fácil que </a:t>
            </a:r>
            <a:r>
              <a:rPr lang="es-ES" dirty="0" smtClean="0">
                <a:solidFill>
                  <a:schemeClr val="tx1"/>
                </a:solidFill>
              </a:rPr>
              <a:t>generar</a:t>
            </a:r>
            <a:r>
              <a:rPr lang="es-ES" dirty="0" smtClean="0">
                <a:solidFill>
                  <a:srgbClr val="FF0000"/>
                </a:solidFill>
              </a:rPr>
              <a:t> </a:t>
            </a:r>
            <a:r>
              <a:rPr lang="es-ES" dirty="0"/>
              <a:t>un conjunto de casos de prueba</a:t>
            </a:r>
          </a:p>
          <a:p>
            <a:endParaRPr lang="es-ES" dirty="0"/>
          </a:p>
        </p:txBody>
      </p:sp>
      <p:sp>
        <p:nvSpPr>
          <p:cNvPr id="4" name="Slide Number Placeholder 3"/>
          <p:cNvSpPr>
            <a:spLocks noGrp="1"/>
          </p:cNvSpPr>
          <p:nvPr>
            <p:ph type="sldNum" sz="quarter" idx="12"/>
          </p:nvPr>
        </p:nvSpPr>
        <p:spPr/>
        <p:txBody>
          <a:bodyPr/>
          <a:lstStyle/>
          <a:p>
            <a:fld id="{64F9E091-F29C-4029-A3AF-C498D14BD7A6}" type="slidenum">
              <a:rPr lang="en-US" smtClean="0"/>
              <a:t>4</a:t>
            </a:fld>
            <a:endParaRPr lang="en-US"/>
          </a:p>
        </p:txBody>
      </p:sp>
    </p:spTree>
    <p:extLst>
      <p:ext uri="{BB962C8B-B14F-4D97-AF65-F5344CB8AC3E}">
        <p14:creationId xmlns:p14="http://schemas.microsoft.com/office/powerpoint/2010/main" val="3080963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a:t>Planteamiento del problema</a:t>
            </a:r>
            <a:br>
              <a:rPr lang="es-ES" dirty="0"/>
            </a:br>
            <a:endParaRPr lang="es-ES" dirty="0"/>
          </a:p>
        </p:txBody>
      </p:sp>
      <p:sp>
        <p:nvSpPr>
          <p:cNvPr id="3" name="Content Placeholder 2"/>
          <p:cNvSpPr>
            <a:spLocks noGrp="1"/>
          </p:cNvSpPr>
          <p:nvPr>
            <p:ph idx="1"/>
          </p:nvPr>
        </p:nvSpPr>
        <p:spPr/>
        <p:txBody>
          <a:bodyPr/>
          <a:lstStyle/>
          <a:p>
            <a:r>
              <a:rPr lang="es-ES" dirty="0" smtClean="0"/>
              <a:t>Seleccionar </a:t>
            </a:r>
            <a:r>
              <a:rPr lang="es-ES" dirty="0"/>
              <a:t>un subconjunto representativo de casos de prueba a partir de un conjunto de casos y dadas una función objetivo e implementaciones modelos de cada nota esperada como criterios de calidad. </a:t>
            </a:r>
            <a:endParaRPr lang="es-ES" dirty="0" smtClean="0"/>
          </a:p>
          <a:p>
            <a:pPr marL="0" indent="0" algn="ctr">
              <a:buNone/>
            </a:pPr>
            <a:r>
              <a:rPr lang="es-ES" dirty="0"/>
              <a:t>	</a:t>
            </a:r>
            <a:r>
              <a:rPr lang="es-ES" dirty="0" smtClean="0"/>
              <a:t>Definición del problema</a:t>
            </a:r>
          </a:p>
          <a:p>
            <a:r>
              <a:rPr lang="es-ES" dirty="0" smtClean="0"/>
              <a:t>El </a:t>
            </a:r>
            <a:r>
              <a:rPr lang="es-ES" dirty="0"/>
              <a:t>problema puede resolverse recorriendo </a:t>
            </a:r>
            <a:r>
              <a:rPr lang="es-ES" dirty="0" smtClean="0"/>
              <a:t>todos los subconjuntos de casos de prueba y </a:t>
            </a:r>
            <a:r>
              <a:rPr lang="es-ES" dirty="0">
                <a:solidFill>
                  <a:schemeClr val="tx1"/>
                </a:solidFill>
              </a:rPr>
              <a:t>devolviendo</a:t>
            </a:r>
            <a:r>
              <a:rPr lang="es-ES" dirty="0" smtClean="0"/>
              <a:t> el </a:t>
            </a:r>
            <a:r>
              <a:rPr lang="es-ES" dirty="0"/>
              <a:t>mejor</a:t>
            </a:r>
          </a:p>
          <a:p>
            <a:r>
              <a:rPr lang="es-ES" dirty="0"/>
              <a:t>El espacio de búsqueda es muy extenso o infinito</a:t>
            </a:r>
          </a:p>
          <a:p>
            <a:pPr marL="0" indent="0">
              <a:buNone/>
            </a:pPr>
            <a:endParaRPr lang="es-ES" dirty="0"/>
          </a:p>
          <a:p>
            <a:pPr marL="0" indent="0">
              <a:buNone/>
            </a:pPr>
            <a:r>
              <a:rPr lang="es-ES" dirty="0"/>
              <a:t>Por las características mencionadas este </a:t>
            </a:r>
            <a:r>
              <a:rPr lang="es-ES" dirty="0" smtClean="0"/>
              <a:t>problema, puede </a:t>
            </a:r>
            <a:r>
              <a:rPr lang="es-ES" dirty="0"/>
              <a:t>ser interpretado como uno de Optimización Combinatoria</a:t>
            </a:r>
          </a:p>
        </p:txBody>
      </p:sp>
      <p:sp>
        <p:nvSpPr>
          <p:cNvPr id="4" name="Slide Number Placeholder 3"/>
          <p:cNvSpPr>
            <a:spLocks noGrp="1"/>
          </p:cNvSpPr>
          <p:nvPr>
            <p:ph type="sldNum" sz="quarter" idx="12"/>
          </p:nvPr>
        </p:nvSpPr>
        <p:spPr/>
        <p:txBody>
          <a:bodyPr/>
          <a:lstStyle/>
          <a:p>
            <a:fld id="{64F9E091-F29C-4029-A3AF-C498D14BD7A6}" type="slidenum">
              <a:rPr lang="en-US" smtClean="0"/>
              <a:t>5</a:t>
            </a:fld>
            <a:endParaRPr lang="en-US"/>
          </a:p>
        </p:txBody>
      </p:sp>
    </p:spTree>
    <p:extLst>
      <p:ext uri="{BB962C8B-B14F-4D97-AF65-F5344CB8AC3E}">
        <p14:creationId xmlns:p14="http://schemas.microsoft.com/office/powerpoint/2010/main" val="3519516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a:t>Optimización Combinatoria</a:t>
            </a:r>
            <a:br>
              <a:rPr lang="es-ES" dirty="0"/>
            </a:br>
            <a:endParaRPr lang="es-ES" dirty="0"/>
          </a:p>
        </p:txBody>
      </p:sp>
      <p:sp>
        <p:nvSpPr>
          <p:cNvPr id="3" name="Content Placeholder 2"/>
          <p:cNvSpPr>
            <a:spLocks noGrp="1"/>
          </p:cNvSpPr>
          <p:nvPr>
            <p:ph idx="1"/>
          </p:nvPr>
        </p:nvSpPr>
        <p:spPr/>
        <p:txBody>
          <a:bodyPr>
            <a:normAutofit lnSpcReduction="10000"/>
          </a:bodyPr>
          <a:lstStyle/>
          <a:p>
            <a:r>
              <a:rPr lang="es-ES" dirty="0" smtClean="0"/>
              <a:t>Ejemplos de problemas: El viajante, N-reinas, Ciclo Hamiltoniano en un grafo</a:t>
            </a:r>
          </a:p>
          <a:p>
            <a:r>
              <a:rPr lang="es-ES" dirty="0" smtClean="0"/>
              <a:t>Son escenarios </a:t>
            </a:r>
            <a:r>
              <a:rPr lang="es-ES" dirty="0"/>
              <a:t>donde los algoritmos convencionales no resuelven el problema de forma satisfactoria</a:t>
            </a:r>
          </a:p>
          <a:p>
            <a:r>
              <a:rPr lang="es-ES" dirty="0"/>
              <a:t>Alternativas: algoritmos heurísticos y metaheurísticas</a:t>
            </a:r>
          </a:p>
          <a:p>
            <a:pPr marL="0" indent="0" algn="ctr">
              <a:buNone/>
            </a:pPr>
            <a:r>
              <a:rPr lang="es-ES" dirty="0" smtClean="0"/>
              <a:t>Heurística</a:t>
            </a:r>
            <a:endParaRPr lang="es-ES" dirty="0"/>
          </a:p>
          <a:p>
            <a:r>
              <a:rPr lang="es-ES" dirty="0" smtClean="0"/>
              <a:t>Técnica o procedimiento informal para la resolución de problemas</a:t>
            </a:r>
            <a:endParaRPr lang="es-ES" dirty="0"/>
          </a:p>
          <a:p>
            <a:pPr marL="0" indent="0" algn="ctr">
              <a:buNone/>
            </a:pPr>
            <a:r>
              <a:rPr lang="es-ES" dirty="0" smtClean="0"/>
              <a:t>Metaheurística</a:t>
            </a:r>
            <a:endParaRPr lang="es-ES" dirty="0"/>
          </a:p>
          <a:p>
            <a:r>
              <a:rPr lang="es-ES" dirty="0" smtClean="0"/>
              <a:t>Procedimiento que guía </a:t>
            </a:r>
            <a:r>
              <a:rPr lang="es-ES" dirty="0"/>
              <a:t>una heurística subordinada </a:t>
            </a:r>
            <a:r>
              <a:rPr lang="es-ES" dirty="0" smtClean="0"/>
              <a:t>y combina de forma </a:t>
            </a:r>
            <a:r>
              <a:rPr lang="es-ES" dirty="0"/>
              <a:t>inteligente distintos conceptos para explorar y explotar adecuadamente el espacio de búsqueda</a:t>
            </a:r>
          </a:p>
        </p:txBody>
      </p:sp>
      <p:sp>
        <p:nvSpPr>
          <p:cNvPr id="4" name="Slide Number Placeholder 3"/>
          <p:cNvSpPr>
            <a:spLocks noGrp="1"/>
          </p:cNvSpPr>
          <p:nvPr>
            <p:ph type="sldNum" sz="quarter" idx="12"/>
          </p:nvPr>
        </p:nvSpPr>
        <p:spPr/>
        <p:txBody>
          <a:bodyPr/>
          <a:lstStyle/>
          <a:p>
            <a:fld id="{64F9E091-F29C-4029-A3AF-C498D14BD7A6}" type="slidenum">
              <a:rPr lang="en-US" smtClean="0"/>
              <a:t>6</a:t>
            </a:fld>
            <a:endParaRPr lang="en-US"/>
          </a:p>
        </p:txBody>
      </p:sp>
    </p:spTree>
    <p:extLst>
      <p:ext uri="{BB962C8B-B14F-4D97-AF65-F5344CB8AC3E}">
        <p14:creationId xmlns:p14="http://schemas.microsoft.com/office/powerpoint/2010/main" val="1054977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Optimización Combinatoria</a:t>
            </a:r>
            <a:endParaRPr lang="es-ES" dirty="0"/>
          </a:p>
        </p:txBody>
      </p:sp>
      <p:sp>
        <p:nvSpPr>
          <p:cNvPr id="3" name="Content Placeholder 2"/>
          <p:cNvSpPr>
            <a:spLocks noGrp="1"/>
          </p:cNvSpPr>
          <p:nvPr>
            <p:ph idx="1"/>
          </p:nvPr>
        </p:nvSpPr>
        <p:spPr/>
        <p:txBody>
          <a:bodyPr/>
          <a:lstStyle/>
          <a:p>
            <a:pPr marL="0" indent="0" algn="ctr">
              <a:buNone/>
            </a:pPr>
            <a:r>
              <a:rPr lang="es-ES" dirty="0" smtClean="0"/>
              <a:t>Principales propuestas de solución</a:t>
            </a:r>
            <a:endParaRPr lang="es-ES" dirty="0"/>
          </a:p>
          <a:p>
            <a:r>
              <a:rPr lang="es-ES" dirty="0"/>
              <a:t>Hiperheurísticas. Métodos que inteligentemente controlan la selección de la heurística subordinada que debiera ser aplicada</a:t>
            </a:r>
          </a:p>
          <a:p>
            <a:r>
              <a:rPr lang="es-ES" dirty="0"/>
              <a:t>Algoritmos aproximados. Son aquellos que computan una solución factible para un problema de optimización utilizando un factor de aproximación (cota)</a:t>
            </a:r>
          </a:p>
          <a:p>
            <a:r>
              <a:rPr lang="es-ES" dirty="0"/>
              <a:t>Metaheurísticas</a:t>
            </a:r>
          </a:p>
          <a:p>
            <a:endParaRPr lang="es-ES" dirty="0"/>
          </a:p>
        </p:txBody>
      </p:sp>
      <p:sp>
        <p:nvSpPr>
          <p:cNvPr id="4" name="Slide Number Placeholder 3"/>
          <p:cNvSpPr>
            <a:spLocks noGrp="1"/>
          </p:cNvSpPr>
          <p:nvPr>
            <p:ph type="sldNum" sz="quarter" idx="12"/>
          </p:nvPr>
        </p:nvSpPr>
        <p:spPr/>
        <p:txBody>
          <a:bodyPr/>
          <a:lstStyle/>
          <a:p>
            <a:fld id="{64F9E091-F29C-4029-A3AF-C498D14BD7A6}" type="slidenum">
              <a:rPr lang="en-US" smtClean="0"/>
              <a:t>7</a:t>
            </a:fld>
            <a:endParaRPr lang="en-US"/>
          </a:p>
        </p:txBody>
      </p:sp>
    </p:spTree>
    <p:extLst>
      <p:ext uri="{BB962C8B-B14F-4D97-AF65-F5344CB8AC3E}">
        <p14:creationId xmlns:p14="http://schemas.microsoft.com/office/powerpoint/2010/main" val="2356406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Tipos de métodos heurísticos</a:t>
            </a:r>
            <a:endParaRPr lang="es-ES" dirty="0"/>
          </a:p>
        </p:txBody>
      </p:sp>
      <p:sp>
        <p:nvSpPr>
          <p:cNvPr id="3" name="Content Placeholder 2"/>
          <p:cNvSpPr>
            <a:spLocks noGrp="1"/>
          </p:cNvSpPr>
          <p:nvPr>
            <p:ph idx="1"/>
          </p:nvPr>
        </p:nvSpPr>
        <p:spPr/>
        <p:txBody>
          <a:bodyPr/>
          <a:lstStyle/>
          <a:p>
            <a:pPr marL="0" indent="0">
              <a:buNone/>
            </a:pPr>
            <a:r>
              <a:rPr lang="es-ES" dirty="0" smtClean="0"/>
              <a:t>Existen muchos métodos heurísticos con comportamientos y objetivos diferentes, pero similares en cuanto al tipo de idea a seguir. Estos se clasifican en:</a:t>
            </a:r>
          </a:p>
          <a:p>
            <a:r>
              <a:rPr lang="es-ES" dirty="0" smtClean="0"/>
              <a:t>Métodos </a:t>
            </a:r>
            <a:r>
              <a:rPr lang="es-ES" dirty="0"/>
              <a:t>de </a:t>
            </a:r>
            <a:r>
              <a:rPr lang="es-ES" dirty="0" smtClean="0"/>
              <a:t>Descomposición</a:t>
            </a:r>
          </a:p>
          <a:p>
            <a:r>
              <a:rPr lang="es-ES" dirty="0" smtClean="0"/>
              <a:t>Métodos Inductivos</a:t>
            </a:r>
          </a:p>
          <a:p>
            <a:r>
              <a:rPr lang="es-ES" dirty="0" smtClean="0"/>
              <a:t>Métodos </a:t>
            </a:r>
            <a:r>
              <a:rPr lang="es-ES" dirty="0"/>
              <a:t>de </a:t>
            </a:r>
            <a:r>
              <a:rPr lang="es-ES" dirty="0" smtClean="0"/>
              <a:t>Reducción</a:t>
            </a:r>
          </a:p>
          <a:p>
            <a:r>
              <a:rPr lang="es-ES" dirty="0" smtClean="0"/>
              <a:t>Métodos Constructivos</a:t>
            </a:r>
          </a:p>
          <a:p>
            <a:r>
              <a:rPr lang="es-ES" dirty="0" smtClean="0"/>
              <a:t>Métodos </a:t>
            </a:r>
            <a:r>
              <a:rPr lang="es-ES" dirty="0"/>
              <a:t>de </a:t>
            </a:r>
            <a:r>
              <a:rPr lang="es-ES" dirty="0" smtClean="0"/>
              <a:t>Búsqueda </a:t>
            </a:r>
            <a:r>
              <a:rPr lang="es-ES" dirty="0"/>
              <a:t>Local</a:t>
            </a:r>
          </a:p>
        </p:txBody>
      </p:sp>
      <p:sp>
        <p:nvSpPr>
          <p:cNvPr id="4" name="Slide Number Placeholder 3"/>
          <p:cNvSpPr>
            <a:spLocks noGrp="1"/>
          </p:cNvSpPr>
          <p:nvPr>
            <p:ph type="sldNum" sz="quarter" idx="12"/>
          </p:nvPr>
        </p:nvSpPr>
        <p:spPr/>
        <p:txBody>
          <a:bodyPr/>
          <a:lstStyle/>
          <a:p>
            <a:fld id="{64F9E091-F29C-4029-A3AF-C498D14BD7A6}" type="slidenum">
              <a:rPr lang="en-US" smtClean="0"/>
              <a:t>8</a:t>
            </a:fld>
            <a:endParaRPr lang="en-US"/>
          </a:p>
        </p:txBody>
      </p:sp>
    </p:spTree>
    <p:extLst>
      <p:ext uri="{BB962C8B-B14F-4D97-AF65-F5344CB8AC3E}">
        <p14:creationId xmlns:p14="http://schemas.microsoft.com/office/powerpoint/2010/main" val="513567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37624"/>
          </a:xfrm>
        </p:spPr>
        <p:txBody>
          <a:bodyPr/>
          <a:lstStyle/>
          <a:p>
            <a:pPr algn="ctr"/>
            <a:r>
              <a:rPr lang="es-ES" dirty="0" smtClean="0"/>
              <a:t>Metaheurísticas</a:t>
            </a:r>
            <a:endParaRPr lang="es-E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6407" y="1661735"/>
            <a:ext cx="9099866" cy="4549933"/>
          </a:xfrm>
        </p:spPr>
      </p:pic>
      <p:sp>
        <p:nvSpPr>
          <p:cNvPr id="6" name="TextBox 5"/>
          <p:cNvSpPr txBox="1"/>
          <p:nvPr/>
        </p:nvSpPr>
        <p:spPr>
          <a:xfrm>
            <a:off x="2456407" y="1264555"/>
            <a:ext cx="9048205" cy="369332"/>
          </a:xfrm>
          <a:prstGeom prst="rect">
            <a:avLst/>
          </a:prstGeom>
          <a:noFill/>
        </p:spPr>
        <p:txBody>
          <a:bodyPr wrap="square" rtlCol="0">
            <a:spAutoFit/>
          </a:bodyPr>
          <a:lstStyle/>
          <a:p>
            <a:pPr algn="ctr"/>
            <a:r>
              <a:rPr lang="es-ES" dirty="0"/>
              <a:t>Tendencias al uso de las metaheurísticas en artículos  </a:t>
            </a:r>
          </a:p>
        </p:txBody>
      </p:sp>
      <p:sp>
        <p:nvSpPr>
          <p:cNvPr id="7" name="Slide Number Placeholder 6"/>
          <p:cNvSpPr>
            <a:spLocks noGrp="1"/>
          </p:cNvSpPr>
          <p:nvPr>
            <p:ph type="sldNum" sz="quarter" idx="12"/>
          </p:nvPr>
        </p:nvSpPr>
        <p:spPr/>
        <p:txBody>
          <a:bodyPr/>
          <a:lstStyle/>
          <a:p>
            <a:fld id="{64F9E091-F29C-4029-A3AF-C498D14BD7A6}" type="slidenum">
              <a:rPr lang="en-US" smtClean="0"/>
              <a:t>9</a:t>
            </a:fld>
            <a:endParaRPr lang="en-US"/>
          </a:p>
        </p:txBody>
      </p:sp>
      <p:sp>
        <p:nvSpPr>
          <p:cNvPr id="3" name="TextBox 2"/>
          <p:cNvSpPr txBox="1"/>
          <p:nvPr/>
        </p:nvSpPr>
        <p:spPr>
          <a:xfrm>
            <a:off x="2664822" y="6211669"/>
            <a:ext cx="8891451" cy="646331"/>
          </a:xfrm>
          <a:prstGeom prst="rect">
            <a:avLst/>
          </a:prstGeom>
          <a:noFill/>
        </p:spPr>
        <p:txBody>
          <a:bodyPr wrap="square" rtlCol="0">
            <a:spAutoFit/>
          </a:bodyPr>
          <a:lstStyle/>
          <a:p>
            <a:r>
              <a:rPr lang="es-ES" dirty="0" smtClean="0"/>
              <a:t>Tomado de </a:t>
            </a:r>
            <a:r>
              <a:rPr lang="es-ES" dirty="0"/>
              <a:t>M. M. </a:t>
            </a:r>
            <a:r>
              <a:rPr lang="es-ES" dirty="0" smtClean="0"/>
              <a:t>Gómez, “Las metaheurísticas: </a:t>
            </a:r>
            <a:r>
              <a:rPr lang="es-ES" dirty="0"/>
              <a:t>tendencias actuales y su </a:t>
            </a:r>
            <a:r>
              <a:rPr lang="es-ES" dirty="0" smtClean="0"/>
              <a:t>aplicabilidad en </a:t>
            </a:r>
            <a:r>
              <a:rPr lang="es-ES" dirty="0"/>
              <a:t>la </a:t>
            </a:r>
            <a:r>
              <a:rPr lang="es-ES" dirty="0" smtClean="0"/>
              <a:t>ergonomía”</a:t>
            </a:r>
            <a:endParaRPr lang="es-ES" dirty="0"/>
          </a:p>
        </p:txBody>
      </p:sp>
    </p:spTree>
    <p:extLst>
      <p:ext uri="{BB962C8B-B14F-4D97-AF65-F5344CB8AC3E}">
        <p14:creationId xmlns:p14="http://schemas.microsoft.com/office/powerpoint/2010/main" val="1507327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730</TotalTime>
  <Words>1266</Words>
  <Application>Microsoft Office PowerPoint</Application>
  <PresentationFormat>Widescreen</PresentationFormat>
  <Paragraphs>202</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Century Gothic</vt:lpstr>
      <vt:lpstr>Wingdings</vt:lpstr>
      <vt:lpstr>Wingdings 3</vt:lpstr>
      <vt:lpstr>Wisp</vt:lpstr>
      <vt:lpstr>Selección automática de casos de prueba con aprendizaje de la medida de calidad</vt:lpstr>
      <vt:lpstr>Introducción</vt:lpstr>
      <vt:lpstr>Contexto del problema  </vt:lpstr>
      <vt:lpstr>Alternativa a esta problemática </vt:lpstr>
      <vt:lpstr>Planteamiento del problema </vt:lpstr>
      <vt:lpstr>Optimización Combinatoria </vt:lpstr>
      <vt:lpstr>Optimización Combinatoria</vt:lpstr>
      <vt:lpstr>Tipos de métodos heurísticos</vt:lpstr>
      <vt:lpstr>Metaheurísticas</vt:lpstr>
      <vt:lpstr>Greedy Randomized Adaptive Search Procedures (GRASP)</vt:lpstr>
      <vt:lpstr>GRASP. Esquema General</vt:lpstr>
      <vt:lpstr>Algoritmo Genético</vt:lpstr>
      <vt:lpstr>Algoritmo Genético. Esquema General</vt:lpstr>
      <vt:lpstr>Ventajas</vt:lpstr>
      <vt:lpstr>Desventajas</vt:lpstr>
      <vt:lpstr>Diseño de la propuesta </vt:lpstr>
      <vt:lpstr>Adaptaciones hechas a GRASP</vt:lpstr>
      <vt:lpstr>PowerPoint Presentation</vt:lpstr>
      <vt:lpstr>PowerPoint Presentation</vt:lpstr>
      <vt:lpstr>Adaptaciones hechas al algoritmo genético</vt:lpstr>
      <vt:lpstr>PowerPoint Presentation</vt:lpstr>
      <vt:lpstr>PowerPoint Presentation</vt:lpstr>
      <vt:lpstr>Problema de prueba 1</vt:lpstr>
      <vt:lpstr>Problema 1. Resultados obtenidos con GRASP</vt:lpstr>
      <vt:lpstr>Análisis de los resultados </vt:lpstr>
      <vt:lpstr>Invariante de los tipos de casos</vt:lpstr>
      <vt:lpstr>Problema 1. Resultados obtenidos con Genético</vt:lpstr>
      <vt:lpstr>PowerPoint Presentation</vt:lpstr>
      <vt:lpstr>Problema de prueba 2</vt:lpstr>
      <vt:lpstr>Resultados en Anagramas</vt:lpstr>
      <vt:lpstr>Principales anotaciones</vt:lpstr>
      <vt:lpstr>PowerPoint Presentation</vt:lpstr>
      <vt:lpstr>Conclusiones</vt:lpstr>
      <vt:lpstr>Recomendaciones y Trabajos Futuros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Selección automática de casos de prueba con aprendizaje de la medida de calidad</dc:title>
  <dc:creator>Marcel Sánchez</dc:creator>
  <cp:lastModifiedBy>Marcel Sánchez</cp:lastModifiedBy>
  <cp:revision>74</cp:revision>
  <dcterms:created xsi:type="dcterms:W3CDTF">2020-09-10T01:55:24Z</dcterms:created>
  <dcterms:modified xsi:type="dcterms:W3CDTF">2020-09-20T03:04:29Z</dcterms:modified>
</cp:coreProperties>
</file>