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7" r:id="rId1"/>
  </p:sldMasterIdLst>
  <p:notesMasterIdLst>
    <p:notesMasterId r:id="rId37"/>
  </p:notesMasterIdLst>
  <p:sldIdLst>
    <p:sldId id="256" r:id="rId2"/>
    <p:sldId id="257" r:id="rId3"/>
    <p:sldId id="267" r:id="rId4"/>
    <p:sldId id="268" r:id="rId5"/>
    <p:sldId id="274" r:id="rId6"/>
    <p:sldId id="269" r:id="rId7"/>
    <p:sldId id="273" r:id="rId8"/>
    <p:sldId id="270" r:id="rId9"/>
    <p:sldId id="272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7" r:id="rId32"/>
    <p:sldId id="296" r:id="rId33"/>
    <p:sldId id="298" r:id="rId34"/>
    <p:sldId id="299" r:id="rId35"/>
    <p:sldId id="30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54704-EC12-431A-8119-A6AF336C98AB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F1D4B-016A-48DD-9101-294E1BA60E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2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1D4B-016A-48DD-9101-294E1BA60E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66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dirty="0" smtClean="0">
                <a:solidFill>
                  <a:srgbClr val="002060"/>
                </a:solidFill>
              </a:rPr>
              <a:t>POR TANTO,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1D4B-016A-48DD-9101-294E1BA60E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554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1D4B-016A-48DD-9101-294E1BA60E8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60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41CA-E371-4372-A19E-55459757F2F1}" type="datetime1">
              <a:rPr lang="en-US" smtClean="0"/>
              <a:t>20-Sep-20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41CA-E371-4372-A19E-55459757F2F1}" type="datetime1">
              <a:rPr lang="en-US" smtClean="0"/>
              <a:t>20-Sep-20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41CA-E371-4372-A19E-55459757F2F1}" type="datetime1">
              <a:rPr lang="en-US" smtClean="0"/>
              <a:t>20-Sep-20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41CA-E371-4372-A19E-55459757F2F1}" type="datetime1">
              <a:rPr lang="en-US" smtClean="0"/>
              <a:t>20-Sep-20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41CA-E371-4372-A19E-55459757F2F1}" type="datetime1">
              <a:rPr lang="en-US" smtClean="0"/>
              <a:t>20-Sep-20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41CA-E371-4372-A19E-55459757F2F1}" type="datetime1">
              <a:rPr lang="en-US" smtClean="0"/>
              <a:t>20-Sep-20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41CA-E371-4372-A19E-55459757F2F1}" type="datetime1">
              <a:rPr lang="en-US" smtClean="0"/>
              <a:t>20-Sep-20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41CA-E371-4372-A19E-55459757F2F1}" type="datetime1">
              <a:rPr lang="en-US" smtClean="0"/>
              <a:t>20-Sep-20</a:t>
            </a:fld>
            <a:endParaRPr 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41CA-E371-4372-A19E-55459757F2F1}" type="datetime1">
              <a:rPr lang="en-US" smtClean="0"/>
              <a:t>20-Sep-20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41CA-E371-4372-A19E-55459757F2F1}" type="datetime1">
              <a:rPr lang="en-US" smtClean="0"/>
              <a:t>20-Sep-20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0F0641CA-E371-4372-A19E-55459757F2F1}" type="datetime1">
              <a:rPr lang="en-US" smtClean="0"/>
              <a:t>20-Sep-20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F0641CA-E371-4372-A19E-55459757F2F1}" type="datetime1">
              <a:rPr lang="en-US" smtClean="0"/>
              <a:t>20-Sep-20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7597" y="468320"/>
            <a:ext cx="9348715" cy="1741354"/>
          </a:xfrm>
        </p:spPr>
        <p:txBody>
          <a:bodyPr>
            <a:normAutofit/>
          </a:bodyPr>
          <a:lstStyle/>
          <a:p>
            <a:pPr algn="ctr"/>
            <a:r>
              <a:rPr lang="es-ES" sz="2800" cap="none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SELECCIÓN AUTOMÁTICA DE CASOS </a:t>
            </a:r>
            <a:br>
              <a:rPr lang="es-ES" sz="2800" cap="none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ES" sz="2800" cap="none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DE PRUEBA CON APRENDIZAJE</a:t>
            </a:r>
            <a:br>
              <a:rPr lang="es-ES" sz="2800" cap="none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ES" sz="2800" cap="none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DE LA MEDIDA DE CALIDAD</a:t>
            </a:r>
            <a:endParaRPr lang="es-ES" sz="2800" cap="none" dirty="0">
              <a:ln w="5000" cmpd="sng">
                <a:noFill/>
                <a:prstDash val="solid"/>
              </a:ln>
              <a:solidFill>
                <a:srgbClr val="00206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9380" y="4572001"/>
            <a:ext cx="5594761" cy="1255594"/>
          </a:xfrm>
        </p:spPr>
        <p:txBody>
          <a:bodyPr>
            <a:noAutofit/>
          </a:bodyPr>
          <a:lstStyle/>
          <a:p>
            <a:pPr algn="l"/>
            <a:r>
              <a:rPr lang="es-ES" sz="2400" b="1" dirty="0"/>
              <a:t>A</a:t>
            </a:r>
            <a:r>
              <a:rPr lang="es-ES" sz="2400" b="1" dirty="0" smtClean="0"/>
              <a:t>utor: </a:t>
            </a:r>
            <a:r>
              <a:rPr lang="es-ES" sz="2400" dirty="0" smtClean="0"/>
              <a:t>Marcel Ernesto Sánchez Aguilar</a:t>
            </a:r>
          </a:p>
          <a:p>
            <a:pPr algn="l"/>
            <a:r>
              <a:rPr lang="es-ES" sz="2400" b="1" dirty="0" smtClean="0"/>
              <a:t>Tutores: </a:t>
            </a:r>
            <a:r>
              <a:rPr lang="es-ES" sz="2400" dirty="0" smtClean="0"/>
              <a:t>MsC. Ludwig Leonard Méndez </a:t>
            </a:r>
          </a:p>
          <a:p>
            <a:pPr algn="l"/>
            <a:r>
              <a:rPr lang="es-ES" sz="2400" dirty="0" smtClean="0"/>
              <a:t>               Lic. Carlos Fleitas Aparicio</a:t>
            </a:r>
            <a:endParaRPr lang="es-E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13099" b="14795"/>
          <a:stretch/>
        </p:blipFill>
        <p:spPr>
          <a:xfrm>
            <a:off x="3377189" y="2126524"/>
            <a:ext cx="2299144" cy="2038191"/>
          </a:xfrm>
          <a:prstGeom prst="rect">
            <a:avLst/>
          </a:prstGeom>
          <a:solidFill>
            <a:schemeClr val="accent4"/>
          </a:solidFill>
        </p:spPr>
      </p:pic>
    </p:spTree>
    <p:extLst>
      <p:ext uri="{BB962C8B-B14F-4D97-AF65-F5344CB8AC3E}">
        <p14:creationId xmlns:p14="http://schemas.microsoft.com/office/powerpoint/2010/main" val="139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GREEDY RANDOMIZED ADAPTIVE SEARCH PROCEDURES </a:t>
            </a:r>
            <a:r>
              <a:rPr lang="en-US" sz="2800" b="1" i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(GRASP)</a:t>
            </a:r>
            <a:endParaRPr lang="es-ES" sz="2800" b="1" i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00667" y="1877956"/>
            <a:ext cx="10526973" cy="2030104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s-ES" sz="2000" dirty="0"/>
              <a:t>Técnica de muestreo aleatorio </a:t>
            </a:r>
            <a:r>
              <a:rPr lang="es-ES" sz="2000" dirty="0" smtClean="0"/>
              <a:t>iterativo.</a:t>
            </a: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Tiene la invariante de proporcionar una solución factible en cada </a:t>
            </a:r>
            <a:r>
              <a:rPr lang="es-ES" sz="2000" dirty="0" smtClean="0"/>
              <a:t>iteración.</a:t>
            </a:r>
            <a:endParaRPr lang="es-E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2513" y="2567401"/>
            <a:ext cx="10526973" cy="280262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2200" b="1" dirty="0" smtClean="0"/>
          </a:p>
          <a:p>
            <a:pPr marL="0" indent="0" algn="ctr">
              <a:buNone/>
            </a:pPr>
            <a:endParaRPr lang="es-ES" sz="2200" b="1" dirty="0"/>
          </a:p>
          <a:p>
            <a:pPr marL="0" indent="0" algn="ctr">
              <a:buNone/>
            </a:pPr>
            <a:r>
              <a:rPr lang="es-ES" sz="2200" b="1" dirty="0" smtClean="0"/>
              <a:t>Idea general</a:t>
            </a:r>
          </a:p>
          <a:p>
            <a:pPr marL="0" indent="0" algn="ctr">
              <a:buNone/>
            </a:pPr>
            <a:endParaRPr lang="es-ES" sz="2200" b="1" dirty="0"/>
          </a:p>
          <a:p>
            <a:pPr>
              <a:buClr>
                <a:srgbClr val="002060"/>
              </a:buClr>
            </a:pPr>
            <a:r>
              <a:rPr lang="es-ES" sz="2000" dirty="0"/>
              <a:t>Construye una solución a través de una función </a:t>
            </a:r>
            <a:r>
              <a:rPr lang="es-ES" sz="2000" dirty="0" smtClean="0"/>
              <a:t>golosa.</a:t>
            </a: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Aplica una búsqueda local con la esperanza de encontrar una </a:t>
            </a:r>
            <a:r>
              <a:rPr lang="es-ES" sz="2000" dirty="0" smtClean="0"/>
              <a:t>mejora.</a:t>
            </a: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Repetir el </a:t>
            </a:r>
            <a:r>
              <a:rPr lang="es-ES" sz="2000" dirty="0" smtClean="0"/>
              <a:t>proceso.</a:t>
            </a:r>
            <a:endParaRPr lang="es-ES" sz="2000" dirty="0"/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10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GRASP. ESQUEMA GENERAL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73524" y="4264053"/>
            <a:ext cx="7047951" cy="1999338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200" b="1" dirty="0" smtClean="0"/>
              <a:t>Criterios </a:t>
            </a:r>
            <a:r>
              <a:rPr lang="es-ES" sz="2200" b="1" dirty="0"/>
              <a:t>de parada </a:t>
            </a:r>
            <a:endParaRPr lang="es-ES" sz="2200" b="1" dirty="0" smtClean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ES" sz="2000" dirty="0" smtClean="0"/>
              <a:t>Alcanzar el número máximo de iteraciones especificadas.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ES" sz="2000" dirty="0" smtClean="0"/>
              <a:t>No </a:t>
            </a:r>
            <a:r>
              <a:rPr lang="es-ES" sz="2000" dirty="0"/>
              <a:t>es posible mejorar la </a:t>
            </a:r>
            <a:r>
              <a:rPr lang="es-ES" sz="2000" dirty="0" smtClean="0"/>
              <a:t>solución.</a:t>
            </a:r>
            <a:endParaRPr lang="es-ES" sz="2000" dirty="0"/>
          </a:p>
        </p:txBody>
      </p:sp>
      <p:pic>
        <p:nvPicPr>
          <p:cNvPr id="11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t="5413" r="4313" b="6258"/>
          <a:stretch/>
        </p:blipFill>
        <p:spPr>
          <a:xfrm>
            <a:off x="673524" y="1221076"/>
            <a:ext cx="6732068" cy="2759826"/>
          </a:xfrm>
        </p:spPr>
      </p:pic>
      <p:sp>
        <p:nvSpPr>
          <p:cNvPr id="20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11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7405591" y="3149217"/>
            <a:ext cx="4193309" cy="10459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s-ES" sz="1600" b="1" i="1" dirty="0">
                <a:solidFill>
                  <a:srgbClr val="002060"/>
                </a:solidFill>
              </a:rPr>
              <a:t>Tomado de Silvio </a:t>
            </a:r>
            <a:r>
              <a:rPr lang="es-ES" sz="1600" b="1" i="1" dirty="0" err="1">
                <a:solidFill>
                  <a:srgbClr val="002060"/>
                </a:solidFill>
              </a:rPr>
              <a:t>Binato</a:t>
            </a:r>
            <a:r>
              <a:rPr lang="es-ES" sz="1600" b="1" i="1" dirty="0">
                <a:solidFill>
                  <a:srgbClr val="002060"/>
                </a:solidFill>
              </a:rPr>
              <a:t>, </a:t>
            </a:r>
            <a:r>
              <a:rPr lang="es-ES" sz="1600" i="1" dirty="0">
                <a:solidFill>
                  <a:srgbClr val="002060"/>
                </a:solidFill>
              </a:rPr>
              <a:t>“</a:t>
            </a:r>
            <a:r>
              <a:rPr lang="en-US" sz="1600" i="1" dirty="0">
                <a:solidFill>
                  <a:srgbClr val="002060"/>
                </a:solidFill>
              </a:rPr>
              <a:t>A Greedy Randomized Adaptive Search Procedure for Transmission Expansion Planning</a:t>
            </a:r>
            <a:r>
              <a:rPr lang="es-ES" sz="1600" i="1" dirty="0">
                <a:solidFill>
                  <a:srgbClr val="002060"/>
                </a:solidFill>
              </a:rPr>
              <a:t>”</a:t>
            </a:r>
          </a:p>
          <a:p>
            <a:pPr marL="0" indent="0">
              <a:buFont typeface="Wingdings 2"/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41449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ALGORITMO GENÉTICO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00667" y="1478943"/>
            <a:ext cx="10526973" cy="182952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s-ES" sz="2000" dirty="0"/>
              <a:t>Mantiene un conjunto de soluciones codificadas que hacen una analogía con los </a:t>
            </a:r>
            <a:r>
              <a:rPr lang="es-ES" sz="2000" dirty="0" smtClean="0"/>
              <a:t>cromosomas.</a:t>
            </a: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Cada una de estas, tendrá asociada un valor de aptitud como métrica de su valor en la solución del </a:t>
            </a:r>
            <a:r>
              <a:rPr lang="es-ES" sz="2000" dirty="0" smtClean="0"/>
              <a:t>problema.</a:t>
            </a: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Atendiendo a ese valor se tendrán más o menos oportunidades de </a:t>
            </a:r>
            <a:r>
              <a:rPr lang="es-ES" sz="2000" i="1" dirty="0"/>
              <a:t>“reproducción</a:t>
            </a:r>
            <a:r>
              <a:rPr lang="es-ES" sz="2000" i="1" dirty="0" smtClean="0"/>
              <a:t>”.</a:t>
            </a:r>
            <a:endParaRPr lang="es-ES" sz="2000" i="1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32513" y="3759401"/>
            <a:ext cx="10526973" cy="23421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b="1" dirty="0" smtClean="0"/>
              <a:t>La </a:t>
            </a:r>
            <a:r>
              <a:rPr lang="es-ES" sz="2200" b="1" dirty="0"/>
              <a:t>reproducción en este algoritmo se realiza mediante:</a:t>
            </a:r>
          </a:p>
          <a:p>
            <a:pPr marL="0" indent="0" algn="ctr">
              <a:buNone/>
            </a:pPr>
            <a:endParaRPr lang="es-ES" sz="2200" b="1" dirty="0"/>
          </a:p>
          <a:p>
            <a:pPr>
              <a:buClr>
                <a:srgbClr val="002060"/>
              </a:buClr>
            </a:pPr>
            <a:r>
              <a:rPr lang="es-ES" sz="2000" b="1" dirty="0"/>
              <a:t>Copia: </a:t>
            </a:r>
            <a:r>
              <a:rPr lang="es-ES" sz="2000" dirty="0"/>
              <a:t>Un determinado </a:t>
            </a:r>
            <a:r>
              <a:rPr lang="es-ES" sz="2000" dirty="0" smtClean="0"/>
              <a:t>número </a:t>
            </a:r>
            <a:r>
              <a:rPr lang="es-ES" sz="2000" dirty="0"/>
              <a:t>de individuos pasa sin sufrir ninguna variación directamente a la siguiente etapa.</a:t>
            </a:r>
          </a:p>
          <a:p>
            <a:pPr>
              <a:buClr>
                <a:srgbClr val="002060"/>
              </a:buClr>
            </a:pPr>
            <a:r>
              <a:rPr lang="es-ES" sz="2000" b="1" dirty="0"/>
              <a:t>Cruce: </a:t>
            </a:r>
            <a:r>
              <a:rPr lang="es-ES" sz="2000" dirty="0"/>
              <a:t>Se genera una descendencia a partir del mismo número de individuos </a:t>
            </a:r>
            <a:r>
              <a:rPr lang="es-ES" sz="2000" i="1" dirty="0"/>
              <a:t>(generalmente 2) </a:t>
            </a:r>
            <a:r>
              <a:rPr lang="es-ES" sz="2000" dirty="0"/>
              <a:t>de la etapa </a:t>
            </a:r>
            <a:r>
              <a:rPr lang="es-ES" sz="2000" dirty="0" smtClean="0"/>
              <a:t>anterior.</a:t>
            </a:r>
            <a:endParaRPr lang="es-ES" sz="2000" dirty="0"/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12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2" name="21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0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Algoritmo </a:t>
            </a:r>
            <a:r>
              <a:rPr lang="es-ES" sz="2800" b="1" dirty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Genético. Esquema General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32513" y="4469606"/>
            <a:ext cx="10526973" cy="177583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200" b="1" dirty="0" smtClean="0"/>
              <a:t>Criterios </a:t>
            </a:r>
            <a:r>
              <a:rPr lang="es-ES" sz="2200" b="1" dirty="0"/>
              <a:t>de parada: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ES" sz="2000" dirty="0"/>
              <a:t>Se ha alcanzado una población con individuos lo suficientemente buenos para darle solución al </a:t>
            </a:r>
            <a:r>
              <a:rPr lang="es-ES" sz="2000" dirty="0" smtClean="0"/>
              <a:t>problema.</a:t>
            </a:r>
            <a:endParaRPr lang="es-ES" sz="2000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ES" sz="2000" dirty="0"/>
              <a:t>Ha convergido la </a:t>
            </a:r>
            <a:r>
              <a:rPr lang="es-ES" sz="2000" dirty="0" smtClean="0"/>
              <a:t>población.</a:t>
            </a:r>
            <a:endParaRPr lang="es-ES" sz="2000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ES" sz="2000" dirty="0"/>
              <a:t>Se ha alcanzado el número de generaciones </a:t>
            </a:r>
            <a:r>
              <a:rPr lang="es-ES" sz="2000" i="1" dirty="0"/>
              <a:t>(iteraciones) </a:t>
            </a:r>
            <a:r>
              <a:rPr lang="es-ES" sz="2000" dirty="0" smtClean="0"/>
              <a:t>especificado.</a:t>
            </a:r>
            <a:endParaRPr lang="es-ES" sz="2000" dirty="0"/>
          </a:p>
        </p:txBody>
      </p:sp>
      <p:pic>
        <p:nvPicPr>
          <p:cNvPr id="1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58" y="1222140"/>
            <a:ext cx="4897437" cy="2998431"/>
          </a:xfrm>
        </p:spPr>
      </p:pic>
      <p:sp>
        <p:nvSpPr>
          <p:cNvPr id="19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13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6275866" y="3225635"/>
            <a:ext cx="4530679" cy="1068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s-ES" sz="1600" b="1" i="1" dirty="0">
                <a:solidFill>
                  <a:srgbClr val="002060"/>
                </a:solidFill>
              </a:rPr>
              <a:t>Tomado de </a:t>
            </a:r>
            <a:r>
              <a:rPr lang="es-ES" sz="1600" b="1" i="1" dirty="0" err="1">
                <a:solidFill>
                  <a:srgbClr val="002060"/>
                </a:solidFill>
              </a:rPr>
              <a:t>Konstantinos</a:t>
            </a:r>
            <a:r>
              <a:rPr lang="es-ES" sz="1600" b="1" i="1" dirty="0">
                <a:solidFill>
                  <a:srgbClr val="002060"/>
                </a:solidFill>
              </a:rPr>
              <a:t> </a:t>
            </a:r>
            <a:r>
              <a:rPr lang="es-ES" sz="1600" b="1" i="1" dirty="0" err="1">
                <a:solidFill>
                  <a:srgbClr val="002060"/>
                </a:solidFill>
              </a:rPr>
              <a:t>Ferentinos</a:t>
            </a:r>
            <a:r>
              <a:rPr lang="es-ES" sz="1600" b="1" i="1" dirty="0">
                <a:solidFill>
                  <a:srgbClr val="002060"/>
                </a:solidFill>
              </a:rPr>
              <a:t>, </a:t>
            </a:r>
            <a:r>
              <a:rPr lang="es-ES" sz="1600" b="1" i="1" dirty="0" err="1">
                <a:solidFill>
                  <a:srgbClr val="002060"/>
                </a:solidFill>
              </a:rPr>
              <a:t>Kostas</a:t>
            </a:r>
            <a:r>
              <a:rPr lang="es-ES" sz="1600" b="1" i="1" dirty="0">
                <a:solidFill>
                  <a:srgbClr val="002060"/>
                </a:solidFill>
              </a:rPr>
              <a:t> </a:t>
            </a:r>
            <a:r>
              <a:rPr lang="es-ES" sz="1600" b="1" i="1" dirty="0" err="1">
                <a:solidFill>
                  <a:srgbClr val="002060"/>
                </a:solidFill>
              </a:rPr>
              <a:t>Arvanitis</a:t>
            </a:r>
            <a:r>
              <a:rPr lang="es-ES" sz="1600" b="1" i="1" dirty="0">
                <a:solidFill>
                  <a:srgbClr val="002060"/>
                </a:solidFill>
              </a:rPr>
              <a:t>, N. </a:t>
            </a:r>
            <a:r>
              <a:rPr lang="es-ES" sz="1600" b="1" i="1" dirty="0" err="1">
                <a:solidFill>
                  <a:srgbClr val="002060"/>
                </a:solidFill>
              </a:rPr>
              <a:t>Sigrimis</a:t>
            </a:r>
            <a:r>
              <a:rPr lang="es-ES" sz="1600" b="1" i="1" dirty="0">
                <a:solidFill>
                  <a:srgbClr val="002060"/>
                </a:solidFill>
              </a:rPr>
              <a:t>, </a:t>
            </a:r>
            <a:r>
              <a:rPr lang="es-ES" sz="1600" i="1" dirty="0">
                <a:solidFill>
                  <a:srgbClr val="002060"/>
                </a:solidFill>
              </a:rPr>
              <a:t>“</a:t>
            </a:r>
            <a:r>
              <a:rPr lang="en-US" sz="1600" i="1" dirty="0">
                <a:solidFill>
                  <a:srgbClr val="002060"/>
                </a:solidFill>
              </a:rPr>
              <a:t>Heuristic optimization methods for motion planning of autonomous agricultural vehicles</a:t>
            </a:r>
            <a:r>
              <a:rPr lang="es-ES" sz="1600" i="1" dirty="0">
                <a:solidFill>
                  <a:srgbClr val="002060"/>
                </a:solidFill>
              </a:rPr>
              <a:t>”</a:t>
            </a:r>
          </a:p>
          <a:p>
            <a:pPr marL="0" indent="0">
              <a:buFont typeface="Wingdings 2"/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41089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VENTAJAS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830339" y="1417261"/>
            <a:ext cx="6197283" cy="2007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b="1" dirty="0" smtClean="0"/>
              <a:t>GRASP</a:t>
            </a:r>
          </a:p>
          <a:p>
            <a:pPr marL="0" indent="0" algn="ctr">
              <a:buNone/>
            </a:pPr>
            <a:endParaRPr lang="es-ES" sz="2200" b="1" dirty="0"/>
          </a:p>
          <a:p>
            <a:pPr>
              <a:buClr>
                <a:srgbClr val="002060"/>
              </a:buClr>
            </a:pPr>
            <a:r>
              <a:rPr lang="es-ES" sz="2000" dirty="0"/>
              <a:t>Idea general de rápida </a:t>
            </a:r>
            <a:r>
              <a:rPr lang="es-ES" sz="2000" dirty="0" smtClean="0"/>
              <a:t>implementación.</a:t>
            </a: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Alto índice de explotación de la solución </a:t>
            </a:r>
            <a:r>
              <a:rPr lang="es-ES" sz="2000" dirty="0" smtClean="0"/>
              <a:t>inicial.</a:t>
            </a: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Rápida convergencia a una solución </a:t>
            </a:r>
            <a:r>
              <a:rPr lang="es-ES" sz="2000" dirty="0" smtClean="0"/>
              <a:t>final.</a:t>
            </a:r>
            <a:endParaRPr lang="es-E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82739" y="3963727"/>
            <a:ext cx="7893079" cy="2007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b="1" dirty="0"/>
              <a:t>Genético</a:t>
            </a:r>
          </a:p>
          <a:p>
            <a:pPr marL="0" indent="0" algn="ctr">
              <a:buNone/>
            </a:pPr>
            <a:endParaRPr lang="es-ES" sz="2200" b="1" dirty="0"/>
          </a:p>
          <a:p>
            <a:pPr>
              <a:buClr>
                <a:srgbClr val="002060"/>
              </a:buClr>
            </a:pPr>
            <a:r>
              <a:rPr lang="es-ES" sz="2000" dirty="0"/>
              <a:t>Alto índice de </a:t>
            </a:r>
            <a:r>
              <a:rPr lang="es-ES" sz="2000" dirty="0" smtClean="0"/>
              <a:t>exploración.</a:t>
            </a: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La definición de operadores puede evitar el estancamiento </a:t>
            </a:r>
            <a:r>
              <a:rPr lang="es-ES" sz="2000" dirty="0" smtClean="0"/>
              <a:t>local.</a:t>
            </a: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Pudiera converger a un óptimo </a:t>
            </a:r>
            <a:r>
              <a:rPr lang="es-ES" sz="2000" dirty="0" smtClean="0"/>
              <a:t>global.</a:t>
            </a:r>
            <a:endParaRPr lang="es-ES" sz="2000" dirty="0"/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14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2" name="21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4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DESVENTAJAS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830339" y="1417261"/>
            <a:ext cx="6197283" cy="17582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b="1" dirty="0" smtClean="0"/>
              <a:t>GRASP</a:t>
            </a:r>
          </a:p>
          <a:p>
            <a:pPr marL="0" indent="0" algn="ctr">
              <a:buNone/>
            </a:pPr>
            <a:endParaRPr lang="es-ES" sz="2200" b="1" dirty="0"/>
          </a:p>
          <a:p>
            <a:pPr>
              <a:buClr>
                <a:srgbClr val="002060"/>
              </a:buClr>
            </a:pPr>
            <a:r>
              <a:rPr lang="es-ES" sz="2000" dirty="0"/>
              <a:t>Pudiera estancarse en un óptimo </a:t>
            </a:r>
            <a:r>
              <a:rPr lang="es-ES" sz="2000" dirty="0" smtClean="0"/>
              <a:t>local.</a:t>
            </a: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Bajo índice de </a:t>
            </a:r>
            <a:r>
              <a:rPr lang="es-ES" sz="2000" dirty="0" smtClean="0"/>
              <a:t>exploración.</a:t>
            </a:r>
            <a:endParaRPr lang="es-E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82739" y="3963727"/>
            <a:ext cx="7893079" cy="2007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b="1" dirty="0"/>
              <a:t>Genético</a:t>
            </a:r>
          </a:p>
          <a:p>
            <a:pPr marL="0" indent="0" algn="ctr">
              <a:buNone/>
            </a:pPr>
            <a:endParaRPr lang="es-ES" sz="2200" b="1" dirty="0"/>
          </a:p>
          <a:p>
            <a:pPr>
              <a:buClr>
                <a:srgbClr val="002060"/>
              </a:buClr>
            </a:pPr>
            <a:r>
              <a:rPr lang="es-ES" sz="2000" dirty="0"/>
              <a:t>Implementación compleja</a:t>
            </a:r>
          </a:p>
          <a:p>
            <a:pPr>
              <a:buClr>
                <a:srgbClr val="002060"/>
              </a:buClr>
            </a:pPr>
            <a:r>
              <a:rPr lang="es-ES" sz="2000" dirty="0"/>
              <a:t>Puede demorar en converger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15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DISEÑO DE LA PROPUESTA 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14647" y="1417260"/>
            <a:ext cx="10530695" cy="381975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r>
              <a:rPr lang="es-ES" sz="2000" dirty="0"/>
              <a:t>Es necesario definir el espacio de búsqueda, así como las entradas, salidas y adaptaciones hechas a las </a:t>
            </a:r>
            <a:r>
              <a:rPr lang="es-ES" sz="2000" dirty="0" smtClean="0"/>
              <a:t>implementaciones.</a:t>
            </a:r>
          </a:p>
          <a:p>
            <a:pPr>
              <a:buClr>
                <a:srgbClr val="002060"/>
              </a:buClr>
            </a:pP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Se provee al sistema de un conjunto inicial de casos de prueba brindados por el </a:t>
            </a:r>
            <a:r>
              <a:rPr lang="es-ES" sz="2000" dirty="0" smtClean="0"/>
              <a:t>generador.</a:t>
            </a:r>
          </a:p>
          <a:p>
            <a:pPr>
              <a:buClr>
                <a:srgbClr val="002060"/>
              </a:buClr>
            </a:pP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El espacio de búsqueda son los posibles subconjuntos generados a partir del </a:t>
            </a:r>
            <a:r>
              <a:rPr lang="es-ES" sz="2000" dirty="0" smtClean="0"/>
              <a:t>inicial.</a:t>
            </a:r>
          </a:p>
          <a:p>
            <a:pPr>
              <a:buClr>
                <a:srgbClr val="002060"/>
              </a:buClr>
            </a:pP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La salida deberá ser un subconjunto representativo de casos de </a:t>
            </a:r>
            <a:r>
              <a:rPr lang="es-ES" sz="2000" dirty="0" smtClean="0"/>
              <a:t>prueba.</a:t>
            </a:r>
          </a:p>
          <a:p>
            <a:pPr>
              <a:buClr>
                <a:srgbClr val="002060"/>
              </a:buClr>
            </a:pP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El problema no tiene restricciones, solo una función objetivo a </a:t>
            </a:r>
            <a:r>
              <a:rPr lang="es-ES" sz="2000" dirty="0" smtClean="0"/>
              <a:t>minimizar.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1204981" y="5473911"/>
                <a:ext cx="10100299" cy="561129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420624" indent="-38404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"/>
                  <a:defRPr kumimoji="0"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2376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56032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Arial"/>
                  <a:buChar char="○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37744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9047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Arial"/>
                  <a:buChar char="-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0078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/>
                  <a:buChar char="-"/>
                  <a:defRPr kumimoji="0"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Arial"/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9696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/>
                  <a:buChar char="▪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317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/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400" b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2400" b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400" b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400" b="1">
                          <a:solidFill>
                            <a:srgbClr val="002060"/>
                          </a:solidFill>
                          <a:latin typeface="Cambria Math"/>
                        </a:rPr>
                        <m:t>+|</m:t>
                      </m:r>
                      <m:r>
                        <a:rPr lang="en-US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>
                          <a:solidFill>
                            <a:srgbClr val="002060"/>
                          </a:solidFill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400" b="1">
                          <a:solidFill>
                            <a:srgbClr val="002060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s-E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81" y="5473911"/>
                <a:ext cx="10100299" cy="5611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Rectángulo"/>
          <p:cNvSpPr/>
          <p:nvPr/>
        </p:nvSpPr>
        <p:spPr>
          <a:xfrm>
            <a:off x="3956858" y="5457286"/>
            <a:ext cx="4505498" cy="56112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16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4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ADAPTACIONES HECHAS A GRASP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14647" y="1417260"/>
            <a:ext cx="10530695" cy="6609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r>
              <a:rPr lang="es-ES" sz="2000" dirty="0"/>
              <a:t>La búsqueda local será el proceso de obtención de </a:t>
            </a:r>
            <a:r>
              <a:rPr lang="es-ES" sz="2000" dirty="0" smtClean="0"/>
              <a:t>candidatos.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14646" y="1747721"/>
            <a:ext cx="10530695" cy="11617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Se define un caso de prueba como candidato si al eliminarlo, mejora la evaluación de la función </a:t>
            </a:r>
            <a:r>
              <a:rPr lang="es-ES" sz="2000" dirty="0" smtClean="0"/>
              <a:t>objetivo.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30652" y="2770666"/>
            <a:ext cx="10530695" cy="8703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En cada iteración se selecciona un candidato aleatorio y se </a:t>
            </a:r>
            <a:r>
              <a:rPr lang="es-ES" sz="2000" dirty="0" smtClean="0"/>
              <a:t>elimina.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48742" y="3443032"/>
            <a:ext cx="10530695" cy="8795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Se repite este proceso mientras sea </a:t>
            </a:r>
            <a:r>
              <a:rPr lang="es-ES" sz="2000" dirty="0" smtClean="0"/>
              <a:t>posible.</a:t>
            </a:r>
            <a:endParaRPr lang="es-ES" sz="2000" dirty="0"/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17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4" name="23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80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FUNCIONAMIENTO GENERAL DEL ALGORITMO GRASP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1"/>
          <a:stretch/>
        </p:blipFill>
        <p:spPr>
          <a:xfrm>
            <a:off x="2331287" y="1125617"/>
            <a:ext cx="7496175" cy="5137774"/>
          </a:xfrm>
        </p:spPr>
      </p:pic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18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8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14326" r="1916"/>
          <a:stretch/>
        </p:blipFill>
        <p:spPr>
          <a:xfrm>
            <a:off x="529306" y="1612668"/>
            <a:ext cx="11133387" cy="4638501"/>
          </a:xfrm>
        </p:spPr>
      </p:pic>
      <p:sp>
        <p:nvSpPr>
          <p:cNvPr id="21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0" y="0"/>
            <a:ext cx="12192000" cy="134666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30706"/>
            <a:ext cx="12192000" cy="1432333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SELECCIÓN DE CASOS DE PRUEBA </a:t>
            </a:r>
            <a:b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 CADA ITERACIÓN DEL ALGORITMO GRASP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19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6" name="25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12" y="2093092"/>
            <a:ext cx="10793575" cy="18637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2200" b="1" dirty="0" smtClean="0"/>
              <a:t>Es necesario comprender algunos aspectos presentes en el título de la tesis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 smtClean="0"/>
          </a:p>
          <a:p>
            <a:pPr>
              <a:buClr>
                <a:srgbClr val="002060"/>
              </a:buClr>
            </a:pPr>
            <a:r>
              <a:rPr lang="es-ES" sz="2000" b="1" dirty="0" smtClean="0"/>
              <a:t>Casos de prueba: </a:t>
            </a:r>
            <a:r>
              <a:rPr lang="es-ES" sz="2000" dirty="0"/>
              <a:t>muestra representativa de un conjunto de casos posibles para evaluar un </a:t>
            </a:r>
            <a:r>
              <a:rPr lang="es-ES" sz="2000" dirty="0" smtClean="0"/>
              <a:t>programa.</a:t>
            </a:r>
            <a:endParaRPr lang="es-ES" sz="2000" dirty="0"/>
          </a:p>
          <a:p>
            <a:pPr>
              <a:buClr>
                <a:srgbClr val="002060"/>
              </a:buClr>
            </a:pPr>
            <a:endParaRPr lang="es-ES" sz="2000" dirty="0" smtClean="0"/>
          </a:p>
        </p:txBody>
      </p:sp>
      <p:sp>
        <p:nvSpPr>
          <p:cNvPr id="9" name="8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0707"/>
            <a:ext cx="12192000" cy="830940"/>
          </a:xfrm>
          <a:prstGeom prst="rect">
            <a:avLst/>
          </a:prstGeom>
          <a:ln>
            <a:noFill/>
          </a:ln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INTRODUCCIÓN</a:t>
            </a:r>
            <a:endParaRPr lang="es-ES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9212" y="3724041"/>
            <a:ext cx="10793575" cy="22461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endParaRPr lang="es-ES" sz="2000" b="1" dirty="0" smtClean="0"/>
          </a:p>
          <a:p>
            <a:pPr>
              <a:buClr>
                <a:srgbClr val="002060"/>
              </a:buClr>
            </a:pPr>
            <a:r>
              <a:rPr lang="es-ES" sz="2000" b="1" dirty="0" smtClean="0"/>
              <a:t>Aprendizaje</a:t>
            </a:r>
            <a:r>
              <a:rPr lang="en-US" sz="2000" b="1" dirty="0" smtClean="0"/>
              <a:t>: </a:t>
            </a:r>
            <a:r>
              <a:rPr lang="en-US" sz="2000" dirty="0"/>
              <a:t>son </a:t>
            </a:r>
            <a:r>
              <a:rPr lang="es-ES" sz="2000" dirty="0"/>
              <a:t>algoritmos</a:t>
            </a:r>
            <a:r>
              <a:rPr lang="en-US" sz="2000" dirty="0"/>
              <a:t> </a:t>
            </a:r>
            <a:r>
              <a:rPr lang="es-ES" sz="2000" dirty="0"/>
              <a:t>que permiten mejorar el rendimiento con la experiencia adquirida. Son algoritmos y heurísticas de inducción de </a:t>
            </a:r>
            <a:r>
              <a:rPr lang="es-ES" sz="2000" dirty="0" smtClean="0"/>
              <a:t>conocimiento.</a:t>
            </a:r>
            <a:endParaRPr lang="es-ES" sz="2000" dirty="0"/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2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ADAPTACIONES HECHAS AL ALGORITMO GENÉTICO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20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00667" y="1478943"/>
                <a:ext cx="10526973" cy="182952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420624" indent="-38404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"/>
                  <a:defRPr kumimoji="0"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2376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56032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Arial"/>
                  <a:buChar char="○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37744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9047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Arial"/>
                  <a:buChar char="-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0078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/>
                  <a:buChar char="-"/>
                  <a:defRPr kumimoji="0"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Arial"/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9696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/>
                  <a:buChar char="▪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317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/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s-ES" sz="2200" b="1" dirty="0"/>
                  <a:t>Selección de individuos para la reproducción </a:t>
                </a:r>
                <a:endParaRPr lang="es-ES" sz="2200" b="1" dirty="0" smtClean="0"/>
              </a:p>
              <a:p>
                <a:pPr marL="0" indent="0" algn="ctr">
                  <a:buNone/>
                </a:pPr>
                <a:endParaRPr lang="es-ES" sz="2000" dirty="0"/>
              </a:p>
              <a:p>
                <a:pPr>
                  <a:buClr>
                    <a:srgbClr val="002060"/>
                  </a:buClr>
                </a:pPr>
                <a:r>
                  <a:rPr lang="es-ES" sz="2000" dirty="0"/>
                  <a:t>Se seleccionan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dirty="0"/>
                  <a:t> que corresponden a los mejores valores de la f.o.</a:t>
                </a:r>
              </a:p>
              <a:p>
                <a:pPr>
                  <a:buClr>
                    <a:srgbClr val="002060"/>
                  </a:buClr>
                </a:pPr>
                <a:r>
                  <a:rPr lang="es-ES" sz="2000" dirty="0"/>
                  <a:t>Se seleccionan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dirty="0"/>
                  <a:t> que son dos individuos aleatorios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67" y="1478943"/>
                <a:ext cx="10526973" cy="1829522"/>
              </a:xfrm>
              <a:prstGeom prst="rect">
                <a:avLst/>
              </a:prstGeom>
              <a:blipFill>
                <a:blip r:embed="rId2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832513" y="3759402"/>
                <a:ext cx="10526973" cy="250399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420624" indent="-38404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"/>
                  <a:defRPr kumimoji="0"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2376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56032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Arial"/>
                  <a:buChar char="○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37744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9047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Arial"/>
                  <a:buChar char="-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0078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/>
                  <a:buChar char="-"/>
                  <a:defRPr kumimoji="0"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Arial"/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9696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/>
                  <a:buChar char="▪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317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/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s-ES" sz="2200" b="1" dirty="0"/>
                  <a:t>Operadores definidos</a:t>
                </a:r>
              </a:p>
              <a:p>
                <a:pPr marL="0" indent="0" algn="ctr">
                  <a:buNone/>
                </a:pPr>
                <a:endParaRPr lang="es-ES" sz="2200" b="1" dirty="0"/>
              </a:p>
              <a:p>
                <a:pPr>
                  <a:buClr>
                    <a:srgbClr val="002060"/>
                  </a:buClr>
                </a:pPr>
                <a:r>
                  <a:rPr lang="es-ES" sz="2000" dirty="0"/>
                  <a:t>operador </a:t>
                </a:r>
                <a14:m>
                  <m:oMath xmlns:m="http://schemas.openxmlformats.org/officeDocument/2006/math">
                    <m:r>
                      <a:rPr lang="es-ES" sz="2000" i="1" dirty="0">
                        <a:latin typeface="Cambria Math" panose="02040503050406030204" pitchFamily="18" charset="0"/>
                      </a:rPr>
                      <m:t>𝑜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i="1" dirty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dirty="0"/>
                  <a:t>: mezcla la primera mitad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/>
                  <a:t> con la segunda mitad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sz="2000" dirty="0"/>
              </a:p>
              <a:p>
                <a:pPr>
                  <a:buClr>
                    <a:srgbClr val="002060"/>
                  </a:buClr>
                </a:pPr>
                <a:r>
                  <a:rPr lang="pt-BR" sz="2000" dirty="0"/>
                  <a:t>operador </a:t>
                </a:r>
                <a14:m>
                  <m:oMath xmlns:m="http://schemas.openxmlformats.org/officeDocument/2006/math">
                    <m:r>
                      <a:rPr lang="pt-BR" sz="2000" i="1" dirty="0">
                        <a:latin typeface="Cambria Math" panose="02040503050406030204" pitchFamily="18" charset="0"/>
                      </a:rPr>
                      <m:t>𝑜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i="1" dirty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: </a:t>
                </a:r>
                <a:r>
                  <a:rPr lang="es-ES" sz="2000" dirty="0"/>
                  <a:t>mezcla</a:t>
                </a:r>
                <a:r>
                  <a:rPr lang="pt-BR" sz="2000" dirty="0"/>
                  <a:t> de forma alternada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2000" dirty="0"/>
              </a:p>
              <a:p>
                <a:pPr>
                  <a:buClr>
                    <a:srgbClr val="002060"/>
                  </a:buClr>
                </a:pPr>
                <a:r>
                  <a:rPr lang="pt-BR" sz="2000" dirty="0"/>
                  <a:t>operador </a:t>
                </a:r>
                <a14:m>
                  <m:oMath xmlns:m="http://schemas.openxmlformats.org/officeDocument/2006/math">
                    <m:r>
                      <a:rPr lang="pt-BR" sz="2000" i="1" dirty="0">
                        <a:latin typeface="Cambria Math" panose="02040503050406030204" pitchFamily="18" charset="0"/>
                      </a:rPr>
                      <m:t>𝑜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i="1" dirty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: </a:t>
                </a:r>
                <a:r>
                  <a:rPr lang="es-ES" sz="2000" dirty="0"/>
                  <a:t>unión</a:t>
                </a:r>
                <a:r>
                  <a:rPr lang="pt-BR" sz="2000" dirty="0"/>
                  <a:t> de </a:t>
                </a:r>
                <a:r>
                  <a:rPr lang="es-ES" sz="2000" dirty="0"/>
                  <a:t>miembros</a:t>
                </a:r>
                <a:r>
                  <a:rPr lang="pt-BR" sz="2000" dirty="0"/>
                  <a:t> </a:t>
                </a:r>
                <a:r>
                  <a:rPr lang="es-ES" sz="2000" dirty="0"/>
                  <a:t>aleatorios</a:t>
                </a:r>
                <a:r>
                  <a:rPr lang="pt-BR" sz="20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2000" dirty="0"/>
              </a:p>
              <a:p>
                <a:pPr>
                  <a:buClr>
                    <a:srgbClr val="002060"/>
                  </a:buClr>
                </a:pPr>
                <a:r>
                  <a:rPr lang="es-ES" sz="2000" dirty="0"/>
                  <a:t>operador </a:t>
                </a:r>
                <a14:m>
                  <m:oMath xmlns:m="http://schemas.openxmlformats.org/officeDocument/2006/math">
                    <m:r>
                      <a:rPr lang="es-ES" sz="2000" i="1" dirty="0">
                        <a:latin typeface="Cambria Math" panose="02040503050406030204" pitchFamily="18" charset="0"/>
                      </a:rPr>
                      <m:t>𝑜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i="1" dirty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000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s-ES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dirty="0"/>
                  <a:t>: mezcla el </a:t>
                </a:r>
                <a14:m>
                  <m:oMath xmlns:m="http://schemas.openxmlformats.org/officeDocument/2006/math">
                    <m:r>
                      <a:rPr lang="es-ES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00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s-ES" sz="20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/>
                  <a:t> con el </a:t>
                </a:r>
                <a14:m>
                  <m:oMath xmlns:m="http://schemas.openxmlformats.org/officeDocument/2006/math">
                    <m:r>
                      <a:rPr lang="es-ES" sz="2000" i="1" dirty="0">
                        <a:latin typeface="Cambria Math" panose="02040503050406030204" pitchFamily="18" charset="0"/>
                      </a:rPr>
                      <m:t>(1 − </m:t>
                    </m:r>
                    <m:r>
                      <a:rPr lang="es-ES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000" i="1" dirty="0">
                        <a:latin typeface="Cambria Math" panose="02040503050406030204" pitchFamily="18" charset="0"/>
                      </a:rPr>
                      <m:t>)% </m:t>
                    </m:r>
                  </m:oMath>
                </a14:m>
                <a:r>
                  <a:rPr lang="es-ES" sz="2000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3" y="3759402"/>
                <a:ext cx="10526973" cy="2503990"/>
              </a:xfrm>
              <a:prstGeom prst="rect">
                <a:avLst/>
              </a:prstGeom>
              <a:blipFill>
                <a:blip r:embed="rId3"/>
                <a:stretch>
                  <a:fillRect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9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FUNCIONAMIENTO GENERAL DEL ALGORITMO GENÉTICO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21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3"/>
          <a:stretch/>
        </p:blipFill>
        <p:spPr>
          <a:xfrm>
            <a:off x="2165590" y="1127653"/>
            <a:ext cx="7860817" cy="504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0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EJEMPLO DE OPERADOR GENÉTICO </a:t>
            </a:r>
            <a:r>
              <a:rPr lang="es-ES" sz="2800" b="1" i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(ENTRECRUZAMIENTO)</a:t>
            </a:r>
            <a:endParaRPr lang="es-ES" sz="2800" b="1" i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22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5"/>
          <a:stretch/>
        </p:blipFill>
        <p:spPr>
          <a:xfrm>
            <a:off x="1482059" y="1496290"/>
            <a:ext cx="9227882" cy="4368089"/>
          </a:xfrm>
        </p:spPr>
      </p:pic>
    </p:spTree>
    <p:extLst>
      <p:ext uri="{BB962C8B-B14F-4D97-AF65-F5344CB8AC3E}">
        <p14:creationId xmlns:p14="http://schemas.microsoft.com/office/powerpoint/2010/main" val="305847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PROBLEMA DE PRUEBA 1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23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800667" y="1478943"/>
            <a:ext cx="10526973" cy="23282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200" b="1" dirty="0"/>
              <a:t>Multiplicación de </a:t>
            </a:r>
            <a:r>
              <a:rPr lang="es-ES" sz="2200" b="1" dirty="0" smtClean="0"/>
              <a:t>polinomios</a:t>
            </a:r>
          </a:p>
          <a:p>
            <a:pPr marL="0" indent="0" algn="ctr">
              <a:buNone/>
            </a:pPr>
            <a:endParaRPr lang="es-ES" sz="2200" b="1" dirty="0"/>
          </a:p>
          <a:p>
            <a:pPr>
              <a:buClr>
                <a:srgbClr val="002060"/>
              </a:buClr>
            </a:pPr>
            <a:r>
              <a:rPr lang="es-ES" sz="2000" dirty="0"/>
              <a:t>Se recibe como entrada un conjunto de parejas de polinomios brindados por el </a:t>
            </a:r>
            <a:r>
              <a:rPr lang="es-ES" sz="2000" dirty="0" smtClean="0"/>
              <a:t>generador.</a:t>
            </a:r>
          </a:p>
          <a:p>
            <a:pPr>
              <a:buClr>
                <a:srgbClr val="002060"/>
              </a:buClr>
            </a:pP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Se definen los porcientos esperados por las soluciones de </a:t>
            </a:r>
            <a:r>
              <a:rPr lang="es-ES" sz="2000" dirty="0" smtClean="0"/>
              <a:t>muestra.</a:t>
            </a:r>
            <a:endParaRPr lang="es-E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18385" y="4707908"/>
            <a:ext cx="10409256" cy="7392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b="1" i="1" dirty="0">
                <a:solidFill>
                  <a:srgbClr val="002060"/>
                </a:solidFill>
              </a:rPr>
              <a:t>Nota: </a:t>
            </a:r>
            <a:r>
              <a:rPr lang="es-ES" sz="1800" i="1" dirty="0">
                <a:solidFill>
                  <a:srgbClr val="002060"/>
                </a:solidFill>
              </a:rPr>
              <a:t>Este problema fue aplicado como primer examen de programación </a:t>
            </a:r>
            <a:r>
              <a:rPr lang="es-ES" sz="1800" i="1" dirty="0" smtClean="0">
                <a:solidFill>
                  <a:srgbClr val="002060"/>
                </a:solidFill>
              </a:rPr>
              <a:t>en </a:t>
            </a:r>
            <a:r>
              <a:rPr lang="es-ES" sz="1800" i="1" dirty="0">
                <a:solidFill>
                  <a:srgbClr val="002060"/>
                </a:solidFill>
              </a:rPr>
              <a:t>el curso </a:t>
            </a:r>
            <a:r>
              <a:rPr lang="es-ES" sz="1800" i="1" dirty="0" smtClean="0">
                <a:solidFill>
                  <a:srgbClr val="002060"/>
                </a:solidFill>
              </a:rPr>
              <a:t>2015-2016.</a:t>
            </a:r>
            <a:endParaRPr lang="es-ES" sz="1800" i="1" dirty="0">
              <a:solidFill>
                <a:srgbClr val="002060"/>
              </a:solidFill>
            </a:endParaRPr>
          </a:p>
          <a:p>
            <a:pPr marL="0" indent="0">
              <a:buFont typeface="Wingdings 2"/>
              <a:buNone/>
            </a:pPr>
            <a:endParaRPr lang="es-ES" sz="2000" dirty="0" smtClean="0"/>
          </a:p>
        </p:txBody>
      </p:sp>
      <p:sp>
        <p:nvSpPr>
          <p:cNvPr id="15" name="14 Rectángulo"/>
          <p:cNvSpPr/>
          <p:nvPr/>
        </p:nvSpPr>
        <p:spPr>
          <a:xfrm>
            <a:off x="918384" y="4587043"/>
            <a:ext cx="10409256" cy="56112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83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PROBLEMA 1. RESULTADOS OBTENIDOS CON GRASP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24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29763"/>
              </p:ext>
            </p:extLst>
          </p:nvPr>
        </p:nvGraphicFramePr>
        <p:xfrm>
          <a:off x="1017847" y="1617438"/>
          <a:ext cx="5000568" cy="29640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7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9901">
                <a:tc>
                  <a:txBody>
                    <a:bodyPr/>
                    <a:lstStyle/>
                    <a:p>
                      <a:r>
                        <a:rPr lang="es-ES" sz="1600" b="1" dirty="0" smtClean="0"/>
                        <a:t>Cantidad de casos iniciales</a:t>
                      </a:r>
                    </a:p>
                    <a:p>
                      <a:r>
                        <a:rPr lang="es-ES" sz="1600" b="1" dirty="0" smtClean="0"/>
                        <a:t>Porcentaje inicial/esperado del 3</a:t>
                      </a:r>
                    </a:p>
                    <a:p>
                      <a:r>
                        <a:rPr lang="es-ES" sz="1600" b="1" dirty="0" smtClean="0"/>
                        <a:t>Porcentaje inicial/esperado</a:t>
                      </a:r>
                      <a:r>
                        <a:rPr lang="es-ES" sz="1600" b="1" baseline="0" dirty="0" smtClean="0"/>
                        <a:t> del 4</a:t>
                      </a:r>
                    </a:p>
                    <a:p>
                      <a:r>
                        <a:rPr lang="es-ES" sz="1600" b="1" baseline="0" dirty="0" smtClean="0"/>
                        <a:t>Evaluación inicial de la f.o.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250</a:t>
                      </a:r>
                    </a:p>
                    <a:p>
                      <a:pPr algn="ctr"/>
                      <a:r>
                        <a:rPr lang="es-ES" sz="1600" b="0" dirty="0" smtClean="0"/>
                        <a:t>19.60/30</a:t>
                      </a:r>
                    </a:p>
                    <a:p>
                      <a:pPr algn="ctr"/>
                      <a:r>
                        <a:rPr lang="es-ES" sz="1600" b="0" dirty="0" smtClean="0"/>
                        <a:t>95.20/90</a:t>
                      </a:r>
                    </a:p>
                    <a:p>
                      <a:pPr algn="ctr"/>
                      <a:r>
                        <a:rPr lang="es-ES" sz="1600" b="0" dirty="0" smtClean="0"/>
                        <a:t>15.60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54"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Iteraciones del algoritmo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901">
                <a:tc>
                  <a:txBody>
                    <a:bodyPr/>
                    <a:lstStyle/>
                    <a:p>
                      <a:r>
                        <a:rPr lang="es-ES" sz="1600" b="1" dirty="0" smtClean="0"/>
                        <a:t>Cantidad de casos finales</a:t>
                      </a:r>
                    </a:p>
                    <a:p>
                      <a:r>
                        <a:rPr lang="es-ES" sz="1600" b="1" dirty="0" smtClean="0"/>
                        <a:t>Porcentaje inicial/esperado del 3</a:t>
                      </a:r>
                    </a:p>
                    <a:p>
                      <a:r>
                        <a:rPr lang="es-ES" sz="1600" b="1" dirty="0" smtClean="0"/>
                        <a:t>Porcentaje inicial/esperado</a:t>
                      </a:r>
                      <a:r>
                        <a:rPr lang="es-ES" sz="1600" b="1" baseline="0" dirty="0" smtClean="0"/>
                        <a:t> del 4</a:t>
                      </a:r>
                    </a:p>
                    <a:p>
                      <a:r>
                        <a:rPr lang="es-ES" sz="1600" b="1" baseline="0" dirty="0" smtClean="0"/>
                        <a:t>Evaluación inicial de la f.o.</a:t>
                      </a:r>
                      <a:endParaRPr lang="es-E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163</a:t>
                      </a:r>
                    </a:p>
                    <a:p>
                      <a:pPr algn="ctr"/>
                      <a:r>
                        <a:rPr lang="es-ES" sz="1600" b="0" dirty="0" smtClean="0"/>
                        <a:t>30.06/30</a:t>
                      </a:r>
                    </a:p>
                    <a:p>
                      <a:pPr algn="ctr"/>
                      <a:r>
                        <a:rPr lang="es-ES" sz="1600" b="0" dirty="0" smtClean="0"/>
                        <a:t>92.63/90</a:t>
                      </a:r>
                    </a:p>
                    <a:p>
                      <a:pPr algn="ctr"/>
                      <a:r>
                        <a:rPr lang="es-ES" sz="1600" b="0" dirty="0" smtClean="0"/>
                        <a:t>2.699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40132"/>
              </p:ext>
            </p:extLst>
          </p:nvPr>
        </p:nvGraphicFramePr>
        <p:xfrm>
          <a:off x="6806606" y="1646724"/>
          <a:ext cx="4198278" cy="373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28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848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bg1"/>
                          </a:solidFill>
                        </a:rPr>
                        <a:t>Iteración</a:t>
                      </a:r>
                      <a:endParaRPr lang="es-E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bg1"/>
                          </a:solidFill>
                        </a:rPr>
                        <a:t>f.o</a:t>
                      </a:r>
                      <a:endParaRPr lang="es-E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503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15.600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15.502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15.403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10.53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10.39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10.24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3.030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2.800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2.699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1023360" y="4791186"/>
            <a:ext cx="5072639" cy="3696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Ajustes realizados</a:t>
            </a:r>
            <a:r>
              <a:rPr lang="es-ES" sz="1800" i="1" dirty="0" smtClean="0">
                <a:solidFill>
                  <a:srgbClr val="002060"/>
                </a:solidFill>
              </a:rPr>
              <a:t>.</a:t>
            </a:r>
            <a:endParaRPr lang="es-ES" sz="1800" i="1" dirty="0">
              <a:solidFill>
                <a:srgbClr val="002060"/>
              </a:solidFill>
            </a:endParaRPr>
          </a:p>
          <a:p>
            <a:pPr marL="0" indent="0">
              <a:buFont typeface="Wingdings 2"/>
              <a:buNone/>
            </a:pPr>
            <a:endParaRPr lang="es-ES" sz="2000" dirty="0" smtClean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585149" y="5604916"/>
            <a:ext cx="4735889" cy="3696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Valores de la f.o. según las iteraciones</a:t>
            </a:r>
            <a:r>
              <a:rPr lang="es-ES" sz="1800" i="1" dirty="0" smtClean="0">
                <a:solidFill>
                  <a:srgbClr val="002060"/>
                </a:solidFill>
              </a:rPr>
              <a:t>.</a:t>
            </a:r>
            <a:endParaRPr lang="es-ES" sz="1800" i="1" dirty="0">
              <a:solidFill>
                <a:srgbClr val="002060"/>
              </a:solidFill>
            </a:endParaRPr>
          </a:p>
          <a:p>
            <a:pPr marL="0" indent="0">
              <a:buFont typeface="Wingdings 2"/>
              <a:buNone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36497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ANÁLISIS DE LOS RESULTADOS 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25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00667" y="1478942"/>
                <a:ext cx="10526973" cy="3718699"/>
              </a:xfrm>
              <a:prstGeom prst="rect">
                <a:avLst/>
              </a:prstGeom>
            </p:spPr>
            <p:txBody>
              <a:bodyPr vert="horz">
                <a:normAutofit fontScale="92500" lnSpcReduction="10000"/>
              </a:bodyPr>
              <a:lstStyle>
                <a:lvl1pPr marL="420624" indent="-38404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"/>
                  <a:defRPr kumimoji="0"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2376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56032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Arial"/>
                  <a:buChar char="○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37744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9047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Arial"/>
                  <a:buChar char="-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0078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/>
                  <a:buChar char="-"/>
                  <a:defRPr kumimoji="0"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Arial"/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9696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/>
                  <a:buChar char="▪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317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/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sz="2400" b="1" dirty="0"/>
                  <a:t>Haciendo un análisis mas profundo, se pueden clasificar en 4 grupos los casos de </a:t>
                </a:r>
                <a:r>
                  <a:rPr lang="es-ES" sz="2400" b="1" dirty="0" smtClean="0"/>
                  <a:t>prueba</a:t>
                </a:r>
              </a:p>
              <a:p>
                <a:pPr marL="0" indent="0">
                  <a:buNone/>
                </a:pPr>
                <a:endParaRPr lang="es-ES" sz="2400" dirty="0"/>
              </a:p>
              <a:p>
                <a:pPr>
                  <a:buClr>
                    <a:srgbClr val="002060"/>
                  </a:buClr>
                </a:pPr>
                <a14:m>
                  <m:oMath xmlns:m="http://schemas.openxmlformats.org/officeDocument/2006/math">
                    <m:r>
                      <a:rPr lang="es-ES" sz="2200" i="1" dirty="0">
                        <a:latin typeface="Cambria Math" panose="02040503050406030204" pitchFamily="18" charset="0"/>
                      </a:rPr>
                      <m:t>(0; 0)</m:t>
                    </m:r>
                  </m:oMath>
                </a14:m>
                <a:r>
                  <a:rPr lang="es-ES" sz="2200" dirty="0"/>
                  <a:t>, donde ninguna implementación </a:t>
                </a:r>
                <a:r>
                  <a:rPr lang="es-ES" sz="2200" dirty="0" smtClean="0"/>
                  <a:t>acierta.</a:t>
                </a:r>
              </a:p>
              <a:p>
                <a:pPr>
                  <a:buClr>
                    <a:srgbClr val="002060"/>
                  </a:buClr>
                </a:pPr>
                <a:endParaRPr lang="es-ES" sz="2200" dirty="0"/>
              </a:p>
              <a:p>
                <a:pPr>
                  <a:buClr>
                    <a:srgbClr val="002060"/>
                  </a:buClr>
                </a:pPr>
                <a14:m>
                  <m:oMath xmlns:m="http://schemas.openxmlformats.org/officeDocument/2006/math">
                    <m:r>
                      <a:rPr lang="es-ES" sz="2200" i="1" dirty="0">
                        <a:latin typeface="Cambria Math" panose="02040503050406030204" pitchFamily="18" charset="0"/>
                      </a:rPr>
                      <m:t>(0; 1)</m:t>
                    </m:r>
                  </m:oMath>
                </a14:m>
                <a:r>
                  <a:rPr lang="es-ES" sz="2200" dirty="0"/>
                  <a:t>, donde solo acierta la implementación del 4</a:t>
                </a:r>
                <a:r>
                  <a:rPr lang="es-ES" sz="2200" dirty="0" smtClean="0"/>
                  <a:t>.</a:t>
                </a:r>
              </a:p>
              <a:p>
                <a:pPr>
                  <a:buClr>
                    <a:srgbClr val="002060"/>
                  </a:buClr>
                </a:pPr>
                <a:endParaRPr lang="es-ES" sz="2200" dirty="0"/>
              </a:p>
              <a:p>
                <a:pPr>
                  <a:buClr>
                    <a:srgbClr val="002060"/>
                  </a:buClr>
                </a:pPr>
                <a14:m>
                  <m:oMath xmlns:m="http://schemas.openxmlformats.org/officeDocument/2006/math">
                    <m:r>
                      <a:rPr lang="es-ES" sz="2200" i="1" dirty="0">
                        <a:latin typeface="Cambria Math" panose="02040503050406030204" pitchFamily="18" charset="0"/>
                      </a:rPr>
                      <m:t>(1; 1)</m:t>
                    </m:r>
                  </m:oMath>
                </a14:m>
                <a:r>
                  <a:rPr lang="es-ES" sz="2200" dirty="0"/>
                  <a:t>, donde ambas implementaciones aciertan el caso</a:t>
                </a:r>
                <a:r>
                  <a:rPr lang="es-ES" sz="2200" dirty="0" smtClean="0"/>
                  <a:t>.</a:t>
                </a:r>
              </a:p>
              <a:p>
                <a:pPr>
                  <a:buClr>
                    <a:srgbClr val="002060"/>
                  </a:buClr>
                </a:pPr>
                <a:endParaRPr lang="es-ES" sz="2200" dirty="0"/>
              </a:p>
              <a:p>
                <a:pPr>
                  <a:buClr>
                    <a:srgbClr val="002060"/>
                  </a:buClr>
                </a:pPr>
                <a14:m>
                  <m:oMath xmlns:m="http://schemas.openxmlformats.org/officeDocument/2006/math">
                    <m:r>
                      <a:rPr lang="es-ES" sz="2200" i="1" dirty="0">
                        <a:latin typeface="Cambria Math" panose="02040503050406030204" pitchFamily="18" charset="0"/>
                      </a:rPr>
                      <m:t>(1; 0)</m:t>
                    </m:r>
                  </m:oMath>
                </a14:m>
                <a:r>
                  <a:rPr lang="es-ES" sz="2200" dirty="0"/>
                  <a:t>, donde solo acierta la implementación del 3.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67" y="1478942"/>
                <a:ext cx="10526973" cy="3718699"/>
              </a:xfrm>
              <a:prstGeom prst="rect">
                <a:avLst/>
              </a:prstGeom>
              <a:blipFill>
                <a:blip r:embed="rId2"/>
                <a:stretch>
                  <a:fillRect l="-753" t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918385" y="5411566"/>
                <a:ext cx="10409256" cy="73925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420624" indent="-38404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"/>
                  <a:defRPr kumimoji="0"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2376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56032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Arial"/>
                  <a:buChar char="○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37744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9047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Arial"/>
                  <a:buChar char="-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0078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/>
                  <a:buChar char="-"/>
                  <a:defRPr kumimoji="0"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Arial"/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9696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/>
                  <a:buChar char="▪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317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/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s-ES" sz="1800" b="1" i="1" dirty="0">
                    <a:solidFill>
                      <a:srgbClr val="002060"/>
                    </a:solidFill>
                  </a:rPr>
                  <a:t>Nota: </a:t>
                </a:r>
                <a:r>
                  <a:rPr lang="es-ES" sz="1800" i="1" dirty="0">
                    <a:solidFill>
                      <a:srgbClr val="002060"/>
                    </a:solidFill>
                  </a:rPr>
                  <a:t>Por lo general, no existen los casos de la forma </a:t>
                </a:r>
                <a14:m>
                  <m:oMath xmlns:m="http://schemas.openxmlformats.org/officeDocument/2006/math">
                    <m:r>
                      <a:rPr lang="es-ES" sz="1800" i="1" dirty="0">
                        <a:solidFill>
                          <a:srgbClr val="002060"/>
                        </a:solidFill>
                        <a:latin typeface="Cambria Math"/>
                      </a:rPr>
                      <m:t>(1; 0)</m:t>
                    </m:r>
                  </m:oMath>
                </a14:m>
                <a:endParaRPr lang="es-ES" sz="1800" i="1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s-ES" sz="1800" i="1" dirty="0" smtClean="0">
                    <a:solidFill>
                      <a:srgbClr val="002060"/>
                    </a:solidFill>
                  </a:rPr>
                  <a:t>.</a:t>
                </a:r>
                <a:endParaRPr lang="es-ES" sz="1800" i="1" dirty="0">
                  <a:solidFill>
                    <a:srgbClr val="002060"/>
                  </a:solidFill>
                </a:endParaRPr>
              </a:p>
              <a:p>
                <a:pPr marL="0" indent="0">
                  <a:buFont typeface="Wingdings 2"/>
                  <a:buNone/>
                </a:pPr>
                <a:endParaRPr lang="es-ES" sz="2000" dirty="0" smtClean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85" y="5411566"/>
                <a:ext cx="10409256" cy="739252"/>
              </a:xfrm>
              <a:prstGeom prst="rect">
                <a:avLst/>
              </a:prstGeom>
              <a:blipFill rotWithShape="1">
                <a:blip r:embed="rId3"/>
                <a:stretch>
                  <a:fillRect t="-4132" b="-743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14 Rectángulo"/>
          <p:cNvSpPr/>
          <p:nvPr/>
        </p:nvSpPr>
        <p:spPr>
          <a:xfrm>
            <a:off x="2839452" y="5290701"/>
            <a:ext cx="6685547" cy="56112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5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INVARIANTE DE LOS TIPOS DE CASOS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26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1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318145"/>
                  </p:ext>
                </p:extLst>
              </p:nvPr>
            </p:nvGraphicFramePr>
            <p:xfrm>
              <a:off x="1169702" y="1857136"/>
              <a:ext cx="9851224" cy="2987579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31456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78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677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37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200" dirty="0" smtClean="0"/>
                            <a:t>TIPO DE CASO</a:t>
                          </a:r>
                          <a:endParaRPr lang="es-ES" sz="2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200" dirty="0" smtClean="0"/>
                            <a:t>CANTIDAD INICIAL</a:t>
                          </a:r>
                          <a:endParaRPr lang="es-ES" sz="2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200" dirty="0" smtClean="0"/>
                            <a:t>CANTIDAD FINAL</a:t>
                          </a:r>
                          <a:endParaRPr lang="es-ES" sz="2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58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2000" i="1" dirty="0" smtClean="0">
                                    <a:latin typeface="Cambria Math" panose="02040503050406030204" pitchFamily="18" charset="0"/>
                                  </a:rPr>
                                  <m:t>(0; 0)</m:t>
                                </m:r>
                              </m:oMath>
                            </m:oMathPara>
                          </a14:m>
                          <a:endParaRPr lang="es-ES" sz="2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000" dirty="0" smtClean="0"/>
                            <a:t>12</a:t>
                          </a:r>
                          <a:endParaRPr lang="es-ES" sz="20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000" dirty="0" smtClean="0"/>
                            <a:t>12</a:t>
                          </a:r>
                          <a:endParaRPr lang="es-ES" sz="20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539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2000" i="1" dirty="0" smtClean="0">
                                    <a:latin typeface="Cambria Math" panose="02040503050406030204" pitchFamily="18" charset="0"/>
                                  </a:rPr>
                                  <m:t>(0; 1)</m:t>
                                </m:r>
                              </m:oMath>
                            </m:oMathPara>
                          </a14:m>
                          <a:endParaRPr lang="es-ES" sz="2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dirty="0" smtClean="0"/>
                            <a:t>189</a:t>
                          </a:r>
                          <a:endParaRPr lang="es-ES" sz="20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dirty="0" smtClean="0"/>
                            <a:t>102</a:t>
                          </a:r>
                          <a:endParaRPr lang="es-ES" sz="20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898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2000" i="1" dirty="0" smtClean="0">
                                  <a:latin typeface="Cambria Math" panose="02040503050406030204" pitchFamily="18" charset="0"/>
                                </a:rPr>
                                <m:t>(1; 1)</m:t>
                              </m:r>
                            </m:oMath>
                          </a14:m>
                          <a:r>
                            <a:rPr lang="es-ES" sz="2000" dirty="0"/>
                            <a:t>,</a:t>
                          </a:r>
                          <a:endParaRPr lang="es-ES" sz="2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dirty="0" smtClean="0"/>
                            <a:t>49</a:t>
                          </a:r>
                          <a:endParaRPr lang="es-ES" sz="20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dirty="0" smtClean="0"/>
                            <a:t>49</a:t>
                          </a:r>
                          <a:endParaRPr lang="es-ES" sz="20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1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318145"/>
                  </p:ext>
                </p:extLst>
              </p:nvPr>
            </p:nvGraphicFramePr>
            <p:xfrm>
              <a:off x="1169702" y="1857136"/>
              <a:ext cx="9851224" cy="2987579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31456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78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677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37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200" dirty="0" smtClean="0"/>
                            <a:t>TIPO DE CASO</a:t>
                          </a:r>
                          <a:endParaRPr lang="es-ES" sz="2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200" dirty="0" smtClean="0"/>
                            <a:t>CANTIDAD INICIAL</a:t>
                          </a:r>
                          <a:endParaRPr lang="es-ES" sz="2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200" dirty="0" smtClean="0"/>
                            <a:t>CANTIDAD FINAL</a:t>
                          </a:r>
                          <a:endParaRPr lang="es-ES" sz="2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58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7" t="-122414" r="-215310" b="-214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000" dirty="0" smtClean="0"/>
                            <a:t>12</a:t>
                          </a:r>
                          <a:endParaRPr lang="es-ES" sz="20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000" dirty="0" smtClean="0"/>
                            <a:t>12</a:t>
                          </a:r>
                          <a:endParaRPr lang="es-ES" sz="20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53979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7" t="-208065" r="-215310" b="-1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dirty="0" smtClean="0"/>
                            <a:t>189</a:t>
                          </a:r>
                          <a:endParaRPr lang="es-ES" sz="20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dirty="0" smtClean="0"/>
                            <a:t>102</a:t>
                          </a:r>
                          <a:endParaRPr lang="es-ES" sz="20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8981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7" t="-338053" r="-215310" b="-10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dirty="0" smtClean="0"/>
                            <a:t>49</a:t>
                          </a:r>
                          <a:endParaRPr lang="es-ES" sz="20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dirty="0" smtClean="0"/>
                            <a:t>49</a:t>
                          </a:r>
                          <a:endParaRPr lang="es-ES" sz="20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569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PROBLEMA 1. RESULTADOS OBTENIDOS CON GENÉTICO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27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55790"/>
              </p:ext>
            </p:extLst>
          </p:nvPr>
        </p:nvGraphicFramePr>
        <p:xfrm>
          <a:off x="588868" y="1617438"/>
          <a:ext cx="5000568" cy="29640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7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9901">
                <a:tc>
                  <a:txBody>
                    <a:bodyPr/>
                    <a:lstStyle/>
                    <a:p>
                      <a:r>
                        <a:rPr lang="es-ES" sz="1600" b="1" dirty="0" smtClean="0"/>
                        <a:t>Cantidad de casos iniciales</a:t>
                      </a:r>
                    </a:p>
                    <a:p>
                      <a:r>
                        <a:rPr lang="es-ES" sz="1600" b="1" dirty="0" smtClean="0"/>
                        <a:t>Porcentaje inicial/esperado del 3</a:t>
                      </a:r>
                    </a:p>
                    <a:p>
                      <a:r>
                        <a:rPr lang="es-ES" sz="1600" b="1" dirty="0" smtClean="0"/>
                        <a:t>Porcentaje inicial/esperado</a:t>
                      </a:r>
                      <a:r>
                        <a:rPr lang="es-ES" sz="1600" b="1" baseline="0" dirty="0" smtClean="0"/>
                        <a:t> del 4</a:t>
                      </a:r>
                    </a:p>
                    <a:p>
                      <a:r>
                        <a:rPr lang="es-ES" sz="1600" b="1" baseline="0" dirty="0" smtClean="0"/>
                        <a:t>Evaluación inicial de la f.o.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250</a:t>
                      </a:r>
                    </a:p>
                    <a:p>
                      <a:pPr algn="ctr"/>
                      <a:r>
                        <a:rPr lang="es-ES" sz="1600" b="0" dirty="0" smtClean="0"/>
                        <a:t>19.60/30</a:t>
                      </a:r>
                    </a:p>
                    <a:p>
                      <a:pPr algn="ctr"/>
                      <a:r>
                        <a:rPr lang="es-ES" sz="1600" b="0" dirty="0" smtClean="0"/>
                        <a:t>95.20/90</a:t>
                      </a:r>
                    </a:p>
                    <a:p>
                      <a:pPr algn="ctr"/>
                      <a:r>
                        <a:rPr lang="es-ES" sz="1600" b="0" dirty="0" smtClean="0"/>
                        <a:t>15.60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54"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Iteraciones del algoritmo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901">
                <a:tc>
                  <a:txBody>
                    <a:bodyPr/>
                    <a:lstStyle/>
                    <a:p>
                      <a:r>
                        <a:rPr lang="es-ES" sz="1600" b="1" dirty="0" smtClean="0"/>
                        <a:t>Cantidad de casos finales</a:t>
                      </a:r>
                    </a:p>
                    <a:p>
                      <a:r>
                        <a:rPr lang="es-ES" sz="1600" b="1" dirty="0" smtClean="0"/>
                        <a:t>Porcentaje inicial/esperado del 3</a:t>
                      </a:r>
                    </a:p>
                    <a:p>
                      <a:r>
                        <a:rPr lang="es-ES" sz="1600" b="1" dirty="0" smtClean="0"/>
                        <a:t>Porcentaje inicial/esperado</a:t>
                      </a:r>
                      <a:r>
                        <a:rPr lang="es-ES" sz="1600" b="1" baseline="0" dirty="0" smtClean="0"/>
                        <a:t> del 4</a:t>
                      </a:r>
                    </a:p>
                    <a:p>
                      <a:r>
                        <a:rPr lang="es-ES" sz="1600" b="1" baseline="0" dirty="0" smtClean="0"/>
                        <a:t>Evaluación inicial de la f.o.</a:t>
                      </a:r>
                      <a:endParaRPr lang="es-E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41</a:t>
                      </a:r>
                    </a:p>
                    <a:p>
                      <a:pPr algn="ctr"/>
                      <a:r>
                        <a:rPr lang="es-ES" sz="1600" b="0" dirty="0" smtClean="0"/>
                        <a:t>29.268/30</a:t>
                      </a:r>
                    </a:p>
                    <a:p>
                      <a:pPr algn="ctr"/>
                      <a:r>
                        <a:rPr lang="es-ES" sz="1600" b="0" dirty="0" smtClean="0"/>
                        <a:t>90.24/90</a:t>
                      </a:r>
                    </a:p>
                    <a:p>
                      <a:pPr algn="ctr"/>
                      <a:r>
                        <a:rPr lang="es-ES" sz="1600" b="0" dirty="0" smtClean="0"/>
                        <a:t>0.9756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36766"/>
              </p:ext>
            </p:extLst>
          </p:nvPr>
        </p:nvGraphicFramePr>
        <p:xfrm>
          <a:off x="5831688" y="1646724"/>
          <a:ext cx="5814880" cy="373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5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848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bg1"/>
                          </a:solidFill>
                        </a:rPr>
                        <a:t>Iteración</a:t>
                      </a:r>
                      <a:endParaRPr lang="es-E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bg1"/>
                          </a:solidFill>
                        </a:rPr>
                        <a:t>Evaluación</a:t>
                      </a:r>
                      <a:r>
                        <a:rPr lang="es-ES" sz="1800" b="1" baseline="0" dirty="0" smtClean="0">
                          <a:solidFill>
                            <a:schemeClr val="bg1"/>
                          </a:solidFill>
                        </a:rPr>
                        <a:t> Media</a:t>
                      </a:r>
                      <a:endParaRPr lang="es-E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bg1"/>
                          </a:solidFill>
                        </a:rPr>
                        <a:t>Menor Evaluación</a:t>
                      </a:r>
                      <a:endParaRPr lang="es-E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503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15.6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12.6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10.32632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10.2714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10.23214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9.47092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9.49476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9.425285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1.30435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1.30435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1,30435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1.30435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1.30435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0.9756107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593559" y="4791186"/>
            <a:ext cx="4995878" cy="3696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Ajustes realizados</a:t>
            </a:r>
            <a:r>
              <a:rPr lang="es-ES" sz="1800" i="1" dirty="0" smtClean="0">
                <a:solidFill>
                  <a:srgbClr val="002060"/>
                </a:solidFill>
              </a:rPr>
              <a:t>.</a:t>
            </a:r>
            <a:endParaRPr lang="es-ES" sz="1800" i="1" dirty="0">
              <a:solidFill>
                <a:srgbClr val="002060"/>
              </a:solidFill>
            </a:endParaRPr>
          </a:p>
          <a:p>
            <a:pPr marL="0" indent="0">
              <a:buFont typeface="Wingdings 2"/>
              <a:buNone/>
            </a:pPr>
            <a:endParaRPr lang="es-ES" sz="2000" dirty="0" smtClean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810893" y="5604916"/>
            <a:ext cx="5788007" cy="3696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Valores de la f.o. según las iteraciones</a:t>
            </a:r>
            <a:r>
              <a:rPr lang="es-ES" sz="1800" i="1" dirty="0" smtClean="0">
                <a:solidFill>
                  <a:srgbClr val="002060"/>
                </a:solidFill>
              </a:rPr>
              <a:t>.</a:t>
            </a:r>
            <a:endParaRPr lang="es-ES" sz="1800" i="1" dirty="0">
              <a:solidFill>
                <a:srgbClr val="002060"/>
              </a:solidFill>
            </a:endParaRPr>
          </a:p>
          <a:p>
            <a:pPr marL="0" indent="0">
              <a:buFont typeface="Wingdings 2"/>
              <a:buNone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579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0"/>
            <a:ext cx="12192000" cy="134666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5986"/>
            <a:ext cx="12192000" cy="83094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VALOR DE LA FUNCIÓN OBJETIVO </a:t>
            </a:r>
            <a:b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POR CANTIDAD DE EVALUACIONES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28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5"/>
          <a:stretch/>
        </p:blipFill>
        <p:spPr>
          <a:xfrm>
            <a:off x="1191768" y="1828800"/>
            <a:ext cx="9791591" cy="4438650"/>
          </a:xfrm>
        </p:spPr>
      </p:pic>
    </p:spTree>
    <p:extLst>
      <p:ext uri="{BB962C8B-B14F-4D97-AF65-F5344CB8AC3E}">
        <p14:creationId xmlns:p14="http://schemas.microsoft.com/office/powerpoint/2010/main" val="22283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5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PROBLEMA DE PRUEBA 2</a:t>
            </a:r>
            <a:endParaRPr lang="es-ES" sz="25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29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800667" y="1478942"/>
            <a:ext cx="10526973" cy="37186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200" b="1" dirty="0" smtClean="0"/>
              <a:t>Anagramas</a:t>
            </a:r>
          </a:p>
          <a:p>
            <a:pPr marL="0" indent="0" algn="ctr">
              <a:buNone/>
            </a:pPr>
            <a:endParaRPr lang="es-ES" sz="2000" b="1" dirty="0" smtClean="0"/>
          </a:p>
          <a:p>
            <a:pPr>
              <a:buClr>
                <a:srgbClr val="002060"/>
              </a:buClr>
            </a:pPr>
            <a:r>
              <a:rPr lang="es-ES" sz="2000" dirty="0"/>
              <a:t>La entrada esta vez fue una </a:t>
            </a:r>
            <a:r>
              <a:rPr lang="es-ES" sz="2000" dirty="0" smtClean="0"/>
              <a:t>palabra.</a:t>
            </a:r>
          </a:p>
          <a:p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Se redefinieron los porcientos de </a:t>
            </a:r>
            <a:r>
              <a:rPr lang="es-ES" sz="2000" dirty="0" smtClean="0"/>
              <a:t>ajuste.</a:t>
            </a:r>
          </a:p>
          <a:p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Se utilizaron exámenes reales de los estudiantes para comprobar el rendimiento de la </a:t>
            </a:r>
            <a:r>
              <a:rPr lang="es-ES" sz="2000" dirty="0" smtClean="0"/>
              <a:t>propuesta.</a:t>
            </a:r>
            <a:endParaRPr lang="es-ES" sz="2000" dirty="0"/>
          </a:p>
          <a:p>
            <a:pPr marL="0" indent="0" algn="ctr">
              <a:buNone/>
            </a:pPr>
            <a:endParaRPr lang="es-E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18385" y="5082083"/>
            <a:ext cx="10409256" cy="43596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b="1" i="1" dirty="0">
                <a:solidFill>
                  <a:srgbClr val="002060"/>
                </a:solidFill>
              </a:rPr>
              <a:t>Nota: </a:t>
            </a:r>
            <a:r>
              <a:rPr lang="es-ES" sz="1800" i="1" dirty="0">
                <a:solidFill>
                  <a:srgbClr val="002060"/>
                </a:solidFill>
              </a:rPr>
              <a:t>Este problema fue aplicado como primer examen de programación en el curso </a:t>
            </a:r>
            <a:r>
              <a:rPr lang="es-ES" sz="1800" i="1" dirty="0" smtClean="0">
                <a:solidFill>
                  <a:srgbClr val="002060"/>
                </a:solidFill>
              </a:rPr>
              <a:t>2018-2019</a:t>
            </a:r>
            <a:endParaRPr lang="es-ES" sz="1800" i="1" dirty="0">
              <a:solidFill>
                <a:srgbClr val="002060"/>
              </a:solidFill>
            </a:endParaRPr>
          </a:p>
          <a:p>
            <a:pPr marL="0" indent="0">
              <a:buFont typeface="Wingdings 2"/>
              <a:buNone/>
            </a:pPr>
            <a:endParaRPr lang="es-ES" sz="2000" dirty="0" smtClean="0"/>
          </a:p>
        </p:txBody>
      </p:sp>
      <p:sp>
        <p:nvSpPr>
          <p:cNvPr id="15" name="14 Rectángulo"/>
          <p:cNvSpPr/>
          <p:nvPr/>
        </p:nvSpPr>
        <p:spPr>
          <a:xfrm>
            <a:off x="918385" y="4971376"/>
            <a:ext cx="10409255" cy="56112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0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2513" y="1425015"/>
            <a:ext cx="10526973" cy="687576"/>
          </a:xfrm>
        </p:spPr>
        <p:txBody>
          <a:bodyPr>
            <a:normAutofit lnSpcReduction="10000"/>
          </a:bodyPr>
          <a:lstStyle/>
          <a:p>
            <a:pPr>
              <a:buClr>
                <a:srgbClr val="002060"/>
              </a:buClr>
            </a:pPr>
            <a:r>
              <a:rPr lang="es-ES" sz="2000" dirty="0"/>
              <a:t>El problema surge durante la confección y revisión de los exámenes de programación en la facultad de Matemática y Computación de la Universidad de La </a:t>
            </a:r>
            <a:r>
              <a:rPr lang="es-ES" sz="2000" dirty="0" smtClean="0"/>
              <a:t>Habana.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30707"/>
            <a:ext cx="12192000" cy="83094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CONTEXTO DEL </a:t>
            </a:r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PROBLEMA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2513" y="1948455"/>
            <a:ext cx="10526973" cy="11436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endParaRPr lang="es-ES" sz="2000" dirty="0" smtClean="0"/>
          </a:p>
          <a:p>
            <a:pPr>
              <a:buClr>
                <a:srgbClr val="002060"/>
              </a:buClr>
            </a:pPr>
            <a:r>
              <a:rPr lang="es-ES" sz="2000" dirty="0"/>
              <a:t>Dichos exámenes se realizan de forma </a:t>
            </a:r>
            <a:r>
              <a:rPr lang="es-ES" sz="2000" dirty="0" err="1" smtClean="0"/>
              <a:t>semi</a:t>
            </a:r>
            <a:r>
              <a:rPr lang="es-ES" sz="2000" dirty="0" smtClean="0"/>
              <a:t>-automática.</a:t>
            </a:r>
            <a:endParaRPr lang="es-E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2513" y="2684557"/>
            <a:ext cx="10526973" cy="11238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endParaRPr lang="es-ES" sz="2000" dirty="0" smtClean="0"/>
          </a:p>
          <a:p>
            <a:pPr>
              <a:buClr>
                <a:srgbClr val="002060"/>
              </a:buClr>
            </a:pPr>
            <a:r>
              <a:rPr lang="es-ES" sz="2000" dirty="0"/>
              <a:t>En ellos intervienen las soluciones de los estudiantes, un probador automático </a:t>
            </a:r>
            <a:r>
              <a:rPr lang="es-ES" sz="2000" dirty="0" smtClean="0"/>
              <a:t>y </a:t>
            </a:r>
            <a:r>
              <a:rPr lang="es-ES" sz="2000" dirty="0"/>
              <a:t>un conjunto de casos de </a:t>
            </a:r>
            <a:r>
              <a:rPr lang="es-ES" sz="2000" dirty="0" smtClean="0"/>
              <a:t>prueba.</a:t>
            </a:r>
            <a:endParaRPr lang="es-ES" sz="2000" dirty="0"/>
          </a:p>
          <a:p>
            <a:pPr marL="0" indent="0">
              <a:buFont typeface="Wingdings 2"/>
              <a:buNone/>
            </a:pPr>
            <a:endParaRPr lang="es-ES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2513" y="3627822"/>
            <a:ext cx="10526973" cy="11238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endParaRPr lang="es-ES" sz="2000" dirty="0" smtClean="0"/>
          </a:p>
          <a:p>
            <a:pPr>
              <a:buClr>
                <a:srgbClr val="002060"/>
              </a:buClr>
            </a:pPr>
            <a:r>
              <a:rPr lang="es-ES" sz="2000" dirty="0"/>
              <a:t>Este conjunto se genera de forma manual por los profesores de la asignatura. Es un proceso para nada </a:t>
            </a:r>
            <a:r>
              <a:rPr lang="es-ES" sz="2000" dirty="0" smtClean="0"/>
              <a:t>trivial.</a:t>
            </a:r>
            <a:endParaRPr lang="es-ES" sz="2000" dirty="0"/>
          </a:p>
          <a:p>
            <a:pPr marL="0" indent="0">
              <a:buFont typeface="Wingdings 2"/>
              <a:buNone/>
            </a:pPr>
            <a:endParaRPr lang="es-ES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2513" y="4602022"/>
            <a:ext cx="10526973" cy="11238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endParaRPr lang="es-ES" sz="2000" dirty="0" smtClean="0"/>
          </a:p>
          <a:p>
            <a:pPr>
              <a:buClr>
                <a:srgbClr val="002060"/>
              </a:buClr>
            </a:pPr>
            <a:r>
              <a:rPr lang="es-ES" sz="2000" dirty="0"/>
              <a:t>Se necesita ser abarcador y obtener una muestra representativa, pues una mala confección se traduce en una mala </a:t>
            </a:r>
            <a:r>
              <a:rPr lang="es-ES" sz="2000" dirty="0" smtClean="0"/>
              <a:t>evaluación.</a:t>
            </a:r>
            <a:endParaRPr lang="es-ES" sz="2000" dirty="0"/>
          </a:p>
          <a:p>
            <a:pPr marL="0" indent="0">
              <a:buFont typeface="Wingdings 2"/>
              <a:buNone/>
            </a:pPr>
            <a:endParaRPr lang="es-ES" dirty="0" smtClean="0"/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3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2" name="21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PROBLEMA 2. RESULTADOS OBTENIDOS CON GENÉTICO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30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8199"/>
              </p:ext>
            </p:extLst>
          </p:nvPr>
        </p:nvGraphicFramePr>
        <p:xfrm>
          <a:off x="588868" y="1827460"/>
          <a:ext cx="5000568" cy="29640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7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9901">
                <a:tc>
                  <a:txBody>
                    <a:bodyPr/>
                    <a:lstStyle/>
                    <a:p>
                      <a:r>
                        <a:rPr lang="es-ES" sz="1600" b="1" dirty="0" smtClean="0"/>
                        <a:t>Cantidad de casos iniciales</a:t>
                      </a:r>
                    </a:p>
                    <a:p>
                      <a:r>
                        <a:rPr lang="es-ES" sz="1600" b="1" dirty="0" smtClean="0"/>
                        <a:t>Porcentaje inicial/esperado del 3</a:t>
                      </a:r>
                    </a:p>
                    <a:p>
                      <a:r>
                        <a:rPr lang="es-ES" sz="1600" b="1" dirty="0" smtClean="0"/>
                        <a:t>Porcentaje inicial/esperado</a:t>
                      </a:r>
                      <a:r>
                        <a:rPr lang="es-ES" sz="1600" b="1" baseline="0" dirty="0" smtClean="0"/>
                        <a:t> del 4</a:t>
                      </a:r>
                    </a:p>
                    <a:p>
                      <a:r>
                        <a:rPr lang="es-ES" sz="1600" b="1" baseline="0" dirty="0" smtClean="0"/>
                        <a:t>Evaluación inicial de la f.o.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3066</a:t>
                      </a:r>
                    </a:p>
                    <a:p>
                      <a:pPr algn="ctr"/>
                      <a:r>
                        <a:rPr lang="es-ES" sz="1600" b="0" dirty="0" smtClean="0"/>
                        <a:t>82.84409/80</a:t>
                      </a:r>
                    </a:p>
                    <a:p>
                      <a:pPr algn="ctr"/>
                      <a:r>
                        <a:rPr lang="es-ES" sz="1600" b="0" dirty="0" smtClean="0"/>
                        <a:t>98.63013/95</a:t>
                      </a:r>
                    </a:p>
                    <a:p>
                      <a:pPr algn="ctr"/>
                      <a:r>
                        <a:rPr lang="es-ES" sz="1600" b="0" dirty="0" smtClean="0"/>
                        <a:t>6.474228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54"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Iteraciones del algoritmo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436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901">
                <a:tc>
                  <a:txBody>
                    <a:bodyPr/>
                    <a:lstStyle/>
                    <a:p>
                      <a:r>
                        <a:rPr lang="es-ES" sz="1600" b="1" dirty="0" smtClean="0"/>
                        <a:t>Cantidad de casos finales</a:t>
                      </a:r>
                    </a:p>
                    <a:p>
                      <a:r>
                        <a:rPr lang="es-ES" sz="1600" b="1" dirty="0" smtClean="0"/>
                        <a:t>Porcentaje inicial/esperado del 3</a:t>
                      </a:r>
                    </a:p>
                    <a:p>
                      <a:r>
                        <a:rPr lang="es-ES" sz="1600" b="1" dirty="0" smtClean="0"/>
                        <a:t>Porcentaje inicial/esperado</a:t>
                      </a:r>
                      <a:r>
                        <a:rPr lang="es-ES" sz="1600" b="1" baseline="0" dirty="0" smtClean="0"/>
                        <a:t> del 4</a:t>
                      </a:r>
                    </a:p>
                    <a:p>
                      <a:r>
                        <a:rPr lang="es-ES" sz="1600" b="1" baseline="0" dirty="0" smtClean="0"/>
                        <a:t>Evaluación inicial de la f.o.</a:t>
                      </a:r>
                      <a:endParaRPr lang="es-E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2630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80/80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98.40304/95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3.403038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593559" y="5001208"/>
            <a:ext cx="4995878" cy="3696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b="1" i="1" dirty="0">
                <a:solidFill>
                  <a:srgbClr val="002060"/>
                </a:solidFill>
              </a:rPr>
              <a:t>Ajustes con </a:t>
            </a:r>
            <a:r>
              <a:rPr lang="es-ES" sz="1800" b="1" i="1" dirty="0" smtClean="0">
                <a:solidFill>
                  <a:srgbClr val="002060"/>
                </a:solidFill>
              </a:rPr>
              <a:t>GRASP</a:t>
            </a:r>
            <a:r>
              <a:rPr lang="es-ES" sz="1800" i="1" dirty="0" smtClean="0">
                <a:solidFill>
                  <a:srgbClr val="002060"/>
                </a:solidFill>
              </a:rPr>
              <a:t>.</a:t>
            </a:r>
            <a:endParaRPr lang="es-ES" sz="1800" i="1" dirty="0">
              <a:solidFill>
                <a:srgbClr val="002060"/>
              </a:solidFill>
            </a:endParaRPr>
          </a:p>
          <a:p>
            <a:pPr marL="0" indent="0">
              <a:buFont typeface="Wingdings 2"/>
              <a:buNone/>
            </a:pPr>
            <a:endParaRPr lang="es-ES" sz="2000" dirty="0" smtClean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585149" y="5039513"/>
            <a:ext cx="5013751" cy="3696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Ajustes con Genético</a:t>
            </a:r>
            <a:r>
              <a:rPr lang="es-ES" sz="1800" i="1" dirty="0" smtClean="0">
                <a:solidFill>
                  <a:srgbClr val="002060"/>
                </a:solidFill>
              </a:rPr>
              <a:t>.</a:t>
            </a:r>
            <a:endParaRPr lang="es-ES" sz="1800" i="1" dirty="0">
              <a:solidFill>
                <a:srgbClr val="002060"/>
              </a:solidFill>
            </a:endParaRPr>
          </a:p>
          <a:p>
            <a:pPr marL="0" indent="0">
              <a:buFont typeface="Wingdings 2"/>
              <a:buNone/>
            </a:pPr>
            <a:endParaRPr lang="es-ES" sz="2000" dirty="0" smtClean="0"/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95152"/>
              </p:ext>
            </p:extLst>
          </p:nvPr>
        </p:nvGraphicFramePr>
        <p:xfrm>
          <a:off x="6598332" y="1835481"/>
          <a:ext cx="5000568" cy="29640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7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9901">
                <a:tc>
                  <a:txBody>
                    <a:bodyPr/>
                    <a:lstStyle/>
                    <a:p>
                      <a:r>
                        <a:rPr lang="es-ES" sz="1600" b="1" dirty="0" smtClean="0"/>
                        <a:t>Cantidad de casos iniciales</a:t>
                      </a:r>
                    </a:p>
                    <a:p>
                      <a:r>
                        <a:rPr lang="es-ES" sz="1600" b="1" dirty="0" smtClean="0"/>
                        <a:t>Porcentaje inicial/esperado del 3</a:t>
                      </a:r>
                    </a:p>
                    <a:p>
                      <a:r>
                        <a:rPr lang="es-ES" sz="1600" b="1" dirty="0" smtClean="0"/>
                        <a:t>Porcentaje inicial/esperado</a:t>
                      </a:r>
                      <a:r>
                        <a:rPr lang="es-ES" sz="1600" b="1" baseline="0" dirty="0" smtClean="0"/>
                        <a:t> del 4</a:t>
                      </a:r>
                    </a:p>
                    <a:p>
                      <a:r>
                        <a:rPr lang="es-ES" sz="1600" b="1" baseline="0" dirty="0" smtClean="0"/>
                        <a:t>Evaluación inicial de la f.o.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3066</a:t>
                      </a:r>
                    </a:p>
                    <a:p>
                      <a:pPr algn="ctr"/>
                      <a:r>
                        <a:rPr lang="es-ES" sz="1600" b="0" dirty="0" smtClean="0"/>
                        <a:t>82.84409/80</a:t>
                      </a:r>
                    </a:p>
                    <a:p>
                      <a:pPr algn="ctr"/>
                      <a:r>
                        <a:rPr lang="es-ES" sz="1600" b="0" dirty="0" smtClean="0"/>
                        <a:t>98.63013/95</a:t>
                      </a:r>
                    </a:p>
                    <a:p>
                      <a:pPr algn="ctr"/>
                      <a:r>
                        <a:rPr lang="es-ES" sz="1600" b="0" dirty="0" smtClean="0"/>
                        <a:t>6.474228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54"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Iteraciones del algoritmo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901">
                <a:tc>
                  <a:txBody>
                    <a:bodyPr/>
                    <a:lstStyle/>
                    <a:p>
                      <a:r>
                        <a:rPr lang="es-ES" sz="1600" b="1" dirty="0" smtClean="0"/>
                        <a:t>Cantidad de casos finales</a:t>
                      </a:r>
                    </a:p>
                    <a:p>
                      <a:r>
                        <a:rPr lang="es-ES" sz="1600" b="1" dirty="0" smtClean="0"/>
                        <a:t>Porcentaje inicial/esperado del 3</a:t>
                      </a:r>
                    </a:p>
                    <a:p>
                      <a:r>
                        <a:rPr lang="es-ES" sz="1600" b="1" dirty="0" smtClean="0"/>
                        <a:t>Porcentaje inicial/esperado</a:t>
                      </a:r>
                      <a:r>
                        <a:rPr lang="es-ES" sz="1600" b="1" baseline="0" dirty="0" smtClean="0"/>
                        <a:t> del 4</a:t>
                      </a:r>
                    </a:p>
                    <a:p>
                      <a:r>
                        <a:rPr lang="es-ES" sz="1600" b="1" baseline="0" dirty="0" smtClean="0"/>
                        <a:t>Evaluación inicial de la f.o.</a:t>
                      </a:r>
                      <a:endParaRPr lang="es-E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468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79.91453/80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96.5812/95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es-ES" sz="1600" b="0" dirty="0" smtClean="0"/>
                        <a:t> 6666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PRINCIPALES ANOTACIONES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31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800667" y="1478942"/>
            <a:ext cx="10526973" cy="261179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r>
              <a:rPr lang="es-ES" sz="2000" dirty="0"/>
              <a:t>Alto número de casos finales resultantes de aplicar </a:t>
            </a:r>
            <a:r>
              <a:rPr lang="es-ES" sz="2000" dirty="0" smtClean="0"/>
              <a:t>GRASP.</a:t>
            </a:r>
          </a:p>
          <a:p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Alto número de iteraciones aplicadas con </a:t>
            </a:r>
            <a:r>
              <a:rPr lang="es-ES" sz="2000" dirty="0" smtClean="0"/>
              <a:t>Genético.</a:t>
            </a:r>
          </a:p>
          <a:p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Buena reducción de la función objetivo resultante de ejecutar </a:t>
            </a:r>
            <a:r>
              <a:rPr lang="es-ES" sz="2000" dirty="0" smtClean="0"/>
              <a:t>Genético.</a:t>
            </a:r>
          </a:p>
          <a:p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Notable rendimiento con </a:t>
            </a:r>
            <a:r>
              <a:rPr lang="es-ES" sz="2000" dirty="0" smtClean="0"/>
              <a:t>Genético </a:t>
            </a:r>
            <a:r>
              <a:rPr lang="es-ES" sz="2000" dirty="0"/>
              <a:t>al usarlo en una calificación </a:t>
            </a:r>
            <a:r>
              <a:rPr lang="es-ES" sz="2000" dirty="0" smtClean="0"/>
              <a:t>real.</a:t>
            </a:r>
            <a:endParaRPr lang="es-ES" sz="2000" dirty="0"/>
          </a:p>
          <a:p>
            <a:pPr marL="0" indent="0" algn="ctr">
              <a:buNone/>
            </a:pPr>
            <a:endParaRPr lang="es-E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58565" y="5099287"/>
            <a:ext cx="5901940" cy="65772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s-ES" sz="1800" b="1" i="1" dirty="0">
                <a:solidFill>
                  <a:srgbClr val="002060"/>
                </a:solidFill>
              </a:rPr>
              <a:t>Notas de los estudiantes </a:t>
            </a:r>
            <a:endParaRPr lang="es-ES" sz="1800" b="1" i="1" dirty="0" smtClean="0">
              <a:solidFill>
                <a:srgbClr val="002060"/>
              </a:solidFill>
            </a:endParaRPr>
          </a:p>
          <a:p>
            <a:pPr marL="36576" indent="0"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obtenidas </a:t>
            </a:r>
            <a:r>
              <a:rPr lang="es-ES" sz="1800" b="1" i="1" dirty="0">
                <a:solidFill>
                  <a:srgbClr val="002060"/>
                </a:solidFill>
              </a:rPr>
              <a:t>en Anagramas</a:t>
            </a:r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40877"/>
              </p:ext>
            </p:extLst>
          </p:nvPr>
        </p:nvGraphicFramePr>
        <p:xfrm>
          <a:off x="1300481" y="4459706"/>
          <a:ext cx="3408565" cy="179671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7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642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bg1"/>
                          </a:solidFill>
                        </a:rPr>
                        <a:t>Nota</a:t>
                      </a:r>
                      <a:endParaRPr lang="es-E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bg1"/>
                          </a:solidFill>
                        </a:rPr>
                        <a:t>Cantidad</a:t>
                      </a:r>
                      <a:endParaRPr lang="es-E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074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85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0"/>
            <a:ext cx="12192000" cy="134666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5986"/>
            <a:ext cx="12192000" cy="83094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VALOR DE LA FUNCIÓN OBJETIVO </a:t>
            </a:r>
            <a:b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POR CANTIDAD DE EVALUACIONES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32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/>
          <a:stretch/>
        </p:blipFill>
        <p:spPr>
          <a:xfrm>
            <a:off x="1428444" y="1555368"/>
            <a:ext cx="9335112" cy="499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5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CONCLUSIONES</a:t>
            </a:r>
            <a:endParaRPr lang="es-ES" sz="25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33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800667" y="1478943"/>
            <a:ext cx="10526973" cy="6386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r>
              <a:rPr lang="es-ES" sz="2000" dirty="0"/>
              <a:t>Rápida convergencia con </a:t>
            </a:r>
            <a:r>
              <a:rPr lang="es-ES" sz="2000" dirty="0" smtClean="0"/>
              <a:t>genético.</a:t>
            </a:r>
            <a:endParaRPr lang="es-E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00666" y="1798250"/>
            <a:ext cx="10526973" cy="72036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endParaRPr lang="es-ES" sz="2000" dirty="0" smtClean="0"/>
          </a:p>
          <a:p>
            <a:pPr>
              <a:buClr>
                <a:srgbClr val="002060"/>
              </a:buClr>
            </a:pPr>
            <a:r>
              <a:rPr lang="es-ES" sz="2000" dirty="0"/>
              <a:t>Quedó en evidencia el bajo índice de exploración de </a:t>
            </a:r>
            <a:r>
              <a:rPr lang="es-ES" sz="2000" dirty="0" smtClean="0"/>
              <a:t>GRASP.</a:t>
            </a:r>
            <a:endParaRPr lang="es-E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2513" y="2390275"/>
            <a:ext cx="10526973" cy="72036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endParaRPr lang="es-ES" sz="2000" dirty="0" smtClean="0"/>
          </a:p>
          <a:p>
            <a:pPr>
              <a:buClr>
                <a:srgbClr val="002060"/>
              </a:buClr>
            </a:pPr>
            <a:r>
              <a:rPr lang="es-ES" sz="2000" dirty="0"/>
              <a:t>Buena efectividad con genético al no presentar error en las soluciones de </a:t>
            </a:r>
            <a:r>
              <a:rPr lang="es-ES" sz="2000" dirty="0" smtClean="0"/>
              <a:t>Anagramas.</a:t>
            </a:r>
            <a:endParaRPr lang="es-E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2512" y="2982299"/>
            <a:ext cx="10526973" cy="114052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endParaRPr lang="es-ES" sz="2000" dirty="0" smtClean="0"/>
          </a:p>
          <a:p>
            <a:pPr>
              <a:buClr>
                <a:srgbClr val="002060"/>
              </a:buClr>
            </a:pPr>
            <a:r>
              <a:rPr lang="es-ES" sz="2000" dirty="0"/>
              <a:t>En caso de que se pueda contar con un margen de error, se recomienda usar GRASP por las bondades de </a:t>
            </a:r>
            <a:r>
              <a:rPr lang="es-ES" sz="2000" dirty="0" smtClean="0"/>
              <a:t>implementación.</a:t>
            </a:r>
            <a:endParaRPr lang="es-E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2513" y="3952845"/>
            <a:ext cx="10526973" cy="114052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endParaRPr lang="es-ES" sz="2000" dirty="0" smtClean="0"/>
          </a:p>
          <a:p>
            <a:pPr>
              <a:buClr>
                <a:srgbClr val="002060"/>
              </a:buClr>
            </a:pPr>
            <a:r>
              <a:rPr lang="es-ES" sz="2000" dirty="0"/>
              <a:t>Si se espera una solución tan cercana al óptimo como sea posible, intentarlo con </a:t>
            </a:r>
            <a:r>
              <a:rPr lang="es-ES" sz="2000" dirty="0" smtClean="0"/>
              <a:t>genético.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4607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5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RECOMENDACIONES Y TRABAJOS FUTUROS</a:t>
            </a:r>
            <a:endParaRPr lang="es-ES" sz="25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34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475154" y="1478943"/>
            <a:ext cx="9241691" cy="23711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200" b="1" dirty="0" smtClean="0"/>
              <a:t>Recomendaciones</a:t>
            </a:r>
          </a:p>
          <a:p>
            <a:pPr marL="0" indent="0" algn="ctr">
              <a:buNone/>
            </a:pPr>
            <a:endParaRPr lang="es-ES" sz="2200" b="1" dirty="0"/>
          </a:p>
          <a:p>
            <a:pPr>
              <a:buClr>
                <a:srgbClr val="002060"/>
              </a:buClr>
            </a:pPr>
            <a:r>
              <a:rPr lang="es-ES" sz="2000" dirty="0"/>
              <a:t>Hacer variaciones a los algoritmos </a:t>
            </a:r>
            <a:r>
              <a:rPr lang="es-ES" sz="2000" dirty="0" smtClean="0"/>
              <a:t>implementados.</a:t>
            </a: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Añadir nuevos </a:t>
            </a:r>
            <a:r>
              <a:rPr lang="es-ES" sz="2000" dirty="0" smtClean="0"/>
              <a:t>algoritmos.</a:t>
            </a: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Decidir según el entorno, cuál metaheurística </a:t>
            </a:r>
            <a:r>
              <a:rPr lang="es-ES" sz="2000" dirty="0" smtClean="0"/>
              <a:t>aplicar.</a:t>
            </a: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Hacer un análisis más profundo de los operadores genéticos </a:t>
            </a:r>
            <a:r>
              <a:rPr lang="es-ES" sz="2000" dirty="0" smtClean="0"/>
              <a:t>aplicados.</a:t>
            </a:r>
            <a:endParaRPr lang="es-E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75153" y="4331706"/>
            <a:ext cx="9241691" cy="23711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200" b="1" dirty="0"/>
              <a:t>Trabajos </a:t>
            </a:r>
            <a:r>
              <a:rPr lang="es-ES" sz="2200" b="1" dirty="0" smtClean="0"/>
              <a:t>Futuros</a:t>
            </a:r>
          </a:p>
          <a:p>
            <a:pPr marL="0" indent="0" algn="ctr">
              <a:buNone/>
            </a:pPr>
            <a:endParaRPr lang="es-ES" sz="2200" b="1" dirty="0"/>
          </a:p>
          <a:p>
            <a:pPr>
              <a:buClr>
                <a:srgbClr val="002060"/>
              </a:buClr>
            </a:pPr>
            <a:r>
              <a:rPr lang="es-ES" sz="2000" dirty="0"/>
              <a:t>Hacer más extensible la calificación con notas</a:t>
            </a:r>
          </a:p>
          <a:p>
            <a:pPr>
              <a:buClr>
                <a:srgbClr val="002060"/>
              </a:buClr>
            </a:pPr>
            <a:r>
              <a:rPr lang="es-ES" sz="2000" dirty="0"/>
              <a:t>La generación automática de casos de prueba</a:t>
            </a:r>
          </a:p>
        </p:txBody>
      </p:sp>
    </p:spTree>
    <p:extLst>
      <p:ext uri="{BB962C8B-B14F-4D97-AF65-F5344CB8AC3E}">
        <p14:creationId xmlns:p14="http://schemas.microsoft.com/office/powerpoint/2010/main" val="7991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\Desktop\codigo-binario-abstracto-fondo-degradado-azul-oscuro_254538-1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" r="2237" b="9140"/>
          <a:stretch/>
        </p:blipFill>
        <p:spPr bwMode="auto">
          <a:xfrm>
            <a:off x="-25400" y="0"/>
            <a:ext cx="122174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2975956"/>
            <a:ext cx="12192000" cy="931025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b="1" dirty="0" smtClean="0">
                <a:ln w="5000" cmpd="sng">
                  <a:noFill/>
                  <a:prstDash val="solid"/>
                </a:ln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MUCHAS GRACIAS</a:t>
            </a:r>
            <a:endParaRPr lang="es-ES" sz="6000" b="1" dirty="0">
              <a:ln w="5000" cmpd="sng">
                <a:noFill/>
                <a:prstDash val="solid"/>
              </a:ln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87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53064" y="1746996"/>
            <a:ext cx="10526973" cy="22784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200" b="1" dirty="0" smtClean="0"/>
              <a:t>Aspectos </a:t>
            </a:r>
            <a:r>
              <a:rPr lang="es-ES" sz="2200" b="1" dirty="0"/>
              <a:t>a </a:t>
            </a:r>
            <a:r>
              <a:rPr lang="es-ES" sz="2200" b="1" dirty="0" smtClean="0"/>
              <a:t>destacar</a:t>
            </a:r>
          </a:p>
          <a:p>
            <a:pPr marL="0" indent="0" algn="ctr">
              <a:buNone/>
            </a:pPr>
            <a:endParaRPr lang="es-ES" sz="2800" dirty="0" smtClean="0"/>
          </a:p>
          <a:p>
            <a:pPr>
              <a:buClr>
                <a:srgbClr val="002060"/>
              </a:buClr>
            </a:pPr>
            <a:r>
              <a:rPr lang="es-ES" sz="2200" dirty="0" smtClean="0"/>
              <a:t>Muchas </a:t>
            </a:r>
            <a:r>
              <a:rPr lang="es-ES" sz="2200" dirty="0"/>
              <a:t>veces  se conoce de antemano qué es una buena solución pese a no ser </a:t>
            </a:r>
            <a:r>
              <a:rPr lang="es-ES" sz="2200" dirty="0" smtClean="0"/>
              <a:t>perfecta</a:t>
            </a:r>
            <a:r>
              <a:rPr lang="es-ES" dirty="0"/>
              <a:t>.</a:t>
            </a:r>
            <a:endParaRPr lang="es-ES" sz="2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ALTERNATIVA A ESTA PROBLEMÁTICA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91644" y="3428938"/>
            <a:ext cx="10526973" cy="152749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endParaRPr lang="es-ES" sz="2200" dirty="0" smtClean="0"/>
          </a:p>
          <a:p>
            <a:pPr>
              <a:buClr>
                <a:srgbClr val="002060"/>
              </a:buClr>
            </a:pPr>
            <a:r>
              <a:rPr lang="es-ES" sz="2200" dirty="0" smtClean="0"/>
              <a:t>Resolver un problema es generalmente más fácil que generar un conjunto de casos de prueba</a:t>
            </a:r>
          </a:p>
          <a:p>
            <a:pPr marL="0" indent="0">
              <a:buFont typeface="Wingdings 2"/>
              <a:buNone/>
            </a:pPr>
            <a:endParaRPr lang="es-ES" dirty="0" smtClean="0"/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4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0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1644" y="1746997"/>
            <a:ext cx="10526973" cy="946328"/>
          </a:xfrm>
        </p:spPr>
        <p:txBody>
          <a:bodyPr>
            <a:normAutofit lnSpcReduction="10000"/>
          </a:bodyPr>
          <a:lstStyle/>
          <a:p>
            <a:pPr>
              <a:buClr>
                <a:srgbClr val="002060"/>
              </a:buClr>
            </a:pPr>
            <a:r>
              <a:rPr lang="es-ES" sz="2000" dirty="0"/>
              <a:t>Seleccionar un subconjunto representativo de casos de prueba a partir de un conjunto de casos y dadas una función objetivo e implementaciones modelos de cada nota esperada como criterios de calidad. 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PLANTEAMIENTO DEL PROBLEMA</a:t>
            </a:r>
            <a:endParaRPr lang="es-ES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91643" y="2551882"/>
            <a:ext cx="10526973" cy="19410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2400" b="1" dirty="0" smtClean="0"/>
          </a:p>
          <a:p>
            <a:pPr marL="0" indent="0" algn="ctr">
              <a:buNone/>
            </a:pPr>
            <a:r>
              <a:rPr lang="es-ES" sz="2200" b="1" dirty="0" smtClean="0"/>
              <a:t>Definición </a:t>
            </a:r>
            <a:r>
              <a:rPr lang="es-ES" sz="2200" b="1" dirty="0"/>
              <a:t>del problema</a:t>
            </a:r>
          </a:p>
          <a:p>
            <a:pPr>
              <a:buClr>
                <a:srgbClr val="002060"/>
              </a:buClr>
            </a:pPr>
            <a:r>
              <a:rPr lang="es-ES" sz="2000" dirty="0"/>
              <a:t>El problema puede resolverse recorriendo todos los subconjuntos de casos de prueba y devolviendo el </a:t>
            </a:r>
            <a:r>
              <a:rPr lang="es-ES" sz="2000" dirty="0" smtClean="0"/>
              <a:t>mejor.</a:t>
            </a: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El espacio de búsqueda es muy extenso o </a:t>
            </a:r>
            <a:r>
              <a:rPr lang="es-ES" sz="2000" dirty="0" smtClean="0"/>
              <a:t>infinito.</a:t>
            </a:r>
            <a:endParaRPr lang="es-ES" sz="2000" dirty="0"/>
          </a:p>
          <a:p>
            <a:pPr marL="0" indent="0">
              <a:buFont typeface="Wingdings 2"/>
              <a:buNone/>
            </a:pPr>
            <a:endParaRPr lang="es-ES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1644" y="4963256"/>
            <a:ext cx="10526973" cy="10385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b="1" dirty="0">
                <a:solidFill>
                  <a:srgbClr val="002060"/>
                </a:solidFill>
              </a:rPr>
              <a:t>Por las características mencionadas este problema, puede ser interpretado como uno de Optimización Combinatoria</a:t>
            </a:r>
          </a:p>
          <a:p>
            <a:pPr marL="0" indent="0">
              <a:buFont typeface="Wingdings 2"/>
              <a:buNone/>
            </a:pPr>
            <a:endParaRPr lang="es-ES" sz="2000" dirty="0" smtClean="0"/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5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0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00667" y="1478943"/>
            <a:ext cx="10526973" cy="2030104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s-ES" sz="2000" dirty="0"/>
              <a:t>Ejemplos de problemas: El viajante, N-reinas, Ciclo </a:t>
            </a:r>
            <a:r>
              <a:rPr lang="es-ES" sz="2000" dirty="0" err="1" smtClean="0"/>
              <a:t>Hamiltoniano</a:t>
            </a:r>
            <a:r>
              <a:rPr lang="es-ES" sz="2000" dirty="0" smtClean="0"/>
              <a:t> en </a:t>
            </a:r>
            <a:r>
              <a:rPr lang="es-ES" sz="2000" dirty="0"/>
              <a:t>un </a:t>
            </a:r>
            <a:r>
              <a:rPr lang="es-ES" sz="2000" dirty="0" smtClean="0"/>
              <a:t>grafo.</a:t>
            </a: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dirty="0"/>
              <a:t>Son escenarios donde los algoritmos convencionales no resuelven el problema de forma </a:t>
            </a:r>
            <a:r>
              <a:rPr lang="es-ES" sz="2000" dirty="0" smtClean="0"/>
              <a:t>satisfactoria.</a:t>
            </a:r>
            <a:endParaRPr lang="es-ES" sz="2000" dirty="0"/>
          </a:p>
          <a:p>
            <a:pPr>
              <a:buClr>
                <a:srgbClr val="002060"/>
              </a:buClr>
            </a:pPr>
            <a:r>
              <a:rPr lang="es-ES" sz="2000" b="1" dirty="0"/>
              <a:t>Alternativas: </a:t>
            </a:r>
            <a:r>
              <a:rPr lang="es-ES" sz="2000" dirty="0"/>
              <a:t>algoritmos heurísticos y </a:t>
            </a:r>
            <a:r>
              <a:rPr lang="es-ES" sz="2000" dirty="0" smtClean="0"/>
              <a:t>metaheurísticas.</a:t>
            </a:r>
            <a:endParaRPr lang="es-E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2513" y="3265669"/>
            <a:ext cx="10526973" cy="1561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200" b="1" dirty="0" smtClean="0"/>
              <a:t>Heurística</a:t>
            </a:r>
            <a:endParaRPr lang="es-ES" sz="2200" b="1" dirty="0"/>
          </a:p>
          <a:p>
            <a:pPr>
              <a:buClr>
                <a:srgbClr val="002060"/>
              </a:buClr>
            </a:pPr>
            <a:r>
              <a:rPr lang="es-ES" sz="2000" dirty="0"/>
              <a:t>Técnica o procedimiento informal para la resolución de </a:t>
            </a:r>
            <a:r>
              <a:rPr lang="es-ES" sz="2000" dirty="0" smtClean="0"/>
              <a:t>problemas.</a:t>
            </a:r>
            <a:endParaRPr lang="es-ES" sz="2000" dirty="0"/>
          </a:p>
        </p:txBody>
      </p:sp>
      <p:sp>
        <p:nvSpPr>
          <p:cNvPr id="17" name="16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OPTIMIZACIÓN COMBINATORIA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2512" y="4015166"/>
            <a:ext cx="10526973" cy="1561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2200" b="1" dirty="0" smtClean="0"/>
          </a:p>
          <a:p>
            <a:pPr marL="0" indent="0" algn="ctr">
              <a:buNone/>
            </a:pPr>
            <a:r>
              <a:rPr lang="es-ES" sz="2200" b="1" dirty="0" err="1" smtClean="0"/>
              <a:t>Metaheurística</a:t>
            </a:r>
            <a:endParaRPr lang="es-ES" sz="2200" b="1" dirty="0"/>
          </a:p>
          <a:p>
            <a:pPr>
              <a:buClr>
                <a:srgbClr val="002060"/>
              </a:buClr>
            </a:pPr>
            <a:r>
              <a:rPr lang="es-ES" sz="2000" dirty="0"/>
              <a:t>Procedimiento que guía una heurística subordinada y combina de forma inteligente distintos conceptos para explorar y explotar adecuadamente el espacio de </a:t>
            </a:r>
            <a:r>
              <a:rPr lang="es-ES" sz="2000" dirty="0" smtClean="0"/>
              <a:t>búsqueda.</a:t>
            </a:r>
            <a:endParaRPr lang="es-ES" sz="2000" dirty="0"/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6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4" name="23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7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OPTIMIZACIÓN COMBINATORIA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00667" y="1744950"/>
            <a:ext cx="10526973" cy="17867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2200" b="1" dirty="0"/>
              <a:t>Principales propuestas de </a:t>
            </a:r>
            <a:r>
              <a:rPr lang="es-ES" sz="2200" b="1" dirty="0" smtClean="0"/>
              <a:t>solución</a:t>
            </a:r>
          </a:p>
          <a:p>
            <a:pPr marL="0" indent="0" algn="ctr">
              <a:buNone/>
            </a:pPr>
            <a:endParaRPr lang="es-ES" sz="2200" b="1" dirty="0"/>
          </a:p>
          <a:p>
            <a:pPr marL="0" indent="0" algn="ctr">
              <a:buNone/>
            </a:pPr>
            <a:endParaRPr lang="es-ES" sz="2200" b="1" dirty="0"/>
          </a:p>
          <a:p>
            <a:pPr>
              <a:buClr>
                <a:srgbClr val="002060"/>
              </a:buClr>
            </a:pPr>
            <a:r>
              <a:rPr lang="es-ES" sz="2000" b="1" dirty="0" err="1"/>
              <a:t>Hiperheurísticas</a:t>
            </a:r>
            <a:r>
              <a:rPr lang="es-ES" sz="2000" dirty="0"/>
              <a:t>. Métodos que inteligentemente controlan la selección de la heurística subordinada que debiera ser </a:t>
            </a:r>
            <a:r>
              <a:rPr lang="es-ES" sz="2000" dirty="0" smtClean="0"/>
              <a:t>aplicada.</a:t>
            </a:r>
            <a:endParaRPr lang="es-E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2513" y="3476768"/>
            <a:ext cx="10526973" cy="14111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endParaRPr lang="es-ES" sz="2200" b="1" dirty="0" smtClean="0"/>
          </a:p>
          <a:p>
            <a:pPr>
              <a:buClr>
                <a:srgbClr val="002060"/>
              </a:buClr>
            </a:pPr>
            <a:r>
              <a:rPr lang="es-ES" sz="2000" b="1" dirty="0"/>
              <a:t>Algoritmos aproximados</a:t>
            </a:r>
            <a:r>
              <a:rPr lang="es-ES" sz="2000" dirty="0"/>
              <a:t>. Son aquellos que computan una solución factible para un problema de optimización utilizando un factor de aproximación </a:t>
            </a:r>
            <a:r>
              <a:rPr lang="es-ES" sz="2000" i="1" dirty="0"/>
              <a:t>(cota</a:t>
            </a:r>
            <a:r>
              <a:rPr lang="es-ES" sz="2000" i="1" dirty="0" smtClean="0"/>
              <a:t>).</a:t>
            </a:r>
            <a:endParaRPr lang="es-ES" sz="2000" i="1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32513" y="4424425"/>
            <a:ext cx="10526973" cy="11949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endParaRPr lang="es-ES" sz="2200" b="1" dirty="0" smtClean="0"/>
          </a:p>
          <a:p>
            <a:pPr>
              <a:buClr>
                <a:srgbClr val="002060"/>
              </a:buClr>
            </a:pPr>
            <a:r>
              <a:rPr lang="es-ES" sz="2000" b="1" dirty="0" smtClean="0"/>
              <a:t>Metaheurísticas.</a:t>
            </a:r>
            <a:endParaRPr lang="es-ES" sz="2000" b="1" dirty="0"/>
          </a:p>
        </p:txBody>
      </p:sp>
      <p:sp>
        <p:nvSpPr>
          <p:cNvPr id="24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7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73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00667" y="1478943"/>
            <a:ext cx="10526973" cy="13806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b="1" dirty="0"/>
              <a:t>Existen muchos métodos heurísticos con comportamientos y objetivos diferentes, pero similares en cuanto al tipo de idea a seguir. Estos se clasifican en</a:t>
            </a:r>
            <a:r>
              <a:rPr lang="es-ES" sz="2000" b="1" dirty="0" smtClean="0"/>
              <a:t>:</a:t>
            </a:r>
          </a:p>
          <a:p>
            <a:pPr marL="0" indent="0">
              <a:buNone/>
            </a:pPr>
            <a:endParaRPr lang="es-ES" sz="2000" b="1" dirty="0"/>
          </a:p>
          <a:p>
            <a:pPr>
              <a:buClr>
                <a:srgbClr val="002060"/>
              </a:buClr>
            </a:pPr>
            <a:r>
              <a:rPr lang="es-ES" sz="2000" dirty="0"/>
              <a:t>Métodos de </a:t>
            </a:r>
            <a:r>
              <a:rPr lang="es-ES" sz="2000" dirty="0" smtClean="0"/>
              <a:t>Descomposición</a:t>
            </a:r>
            <a:endParaRPr lang="es-ES" sz="2000" dirty="0"/>
          </a:p>
        </p:txBody>
      </p:sp>
      <p:sp>
        <p:nvSpPr>
          <p:cNvPr id="18" name="17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 DE MÉTODOS HEURÍSTICOS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32513" y="2711998"/>
            <a:ext cx="10526973" cy="8957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s-ES" sz="2000" b="1" dirty="0" smtClean="0"/>
          </a:p>
          <a:p>
            <a:pPr>
              <a:buClr>
                <a:srgbClr val="002060"/>
              </a:buClr>
            </a:pPr>
            <a:r>
              <a:rPr lang="es-ES" sz="2000" dirty="0"/>
              <a:t>Métodos Inductivos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32513" y="3366956"/>
            <a:ext cx="10526973" cy="8957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s-ES" sz="2000" b="1" dirty="0" smtClean="0"/>
          </a:p>
          <a:p>
            <a:pPr>
              <a:buClr>
                <a:srgbClr val="002060"/>
              </a:buClr>
            </a:pPr>
            <a:r>
              <a:rPr lang="es-ES" sz="2000" dirty="0"/>
              <a:t>Métodos de Reducción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32513" y="4033719"/>
            <a:ext cx="10526973" cy="8957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s-ES" sz="2000" b="1" dirty="0" smtClean="0"/>
          </a:p>
          <a:p>
            <a:pPr>
              <a:buClr>
                <a:srgbClr val="002060"/>
              </a:buClr>
            </a:pPr>
            <a:r>
              <a:rPr lang="es-ES" sz="2000" dirty="0"/>
              <a:t>Métodos Constructivos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58644" y="4680363"/>
            <a:ext cx="10526973" cy="8957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s-ES" sz="2000" b="1" dirty="0" smtClean="0"/>
          </a:p>
          <a:p>
            <a:pPr>
              <a:buClr>
                <a:srgbClr val="002060"/>
              </a:buClr>
            </a:pPr>
            <a:r>
              <a:rPr lang="es-ES" sz="2000" dirty="0"/>
              <a:t>Métodos de Búsqueda Local</a:t>
            </a:r>
          </a:p>
        </p:txBody>
      </p:sp>
      <p:sp>
        <p:nvSpPr>
          <p:cNvPr id="27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8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28" name="27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4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" y="1050545"/>
            <a:ext cx="12192000" cy="474258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s-ES" sz="2200" b="1" dirty="0"/>
              <a:t>Tendencias al uso de las metaheurísticas en artículos  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72798"/>
              </p:ext>
            </p:extLst>
          </p:nvPr>
        </p:nvGraphicFramePr>
        <p:xfrm>
          <a:off x="1518602" y="1582881"/>
          <a:ext cx="9555673" cy="4389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4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421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ln>
                            <a:noFill/>
                          </a:ln>
                        </a:rPr>
                        <a:t>METAHEURÍSTICA</a:t>
                      </a:r>
                      <a:endParaRPr lang="es-ES" sz="1200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ln>
                            <a:noFill/>
                          </a:ln>
                        </a:rPr>
                        <a:t>SIGLAS</a:t>
                      </a:r>
                      <a:r>
                        <a:rPr lang="es-ES" sz="1200" b="1" baseline="0" dirty="0" smtClean="0">
                          <a:ln>
                            <a:noFill/>
                          </a:ln>
                        </a:rPr>
                        <a:t> </a:t>
                      </a:r>
                      <a:r>
                        <a:rPr lang="es-ES" sz="1200" b="1" dirty="0" smtClean="0">
                          <a:ln>
                            <a:noFill/>
                          </a:ln>
                        </a:rPr>
                        <a:t>EN INGLÉS</a:t>
                      </a:r>
                      <a:endParaRPr lang="es-ES" sz="1200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ln>
                            <a:noFill/>
                          </a:ln>
                        </a:rPr>
                        <a:t>CANTIDAD</a:t>
                      </a:r>
                      <a:endParaRPr lang="es-ES" sz="1200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ln>
                            <a:noFill/>
                          </a:ln>
                        </a:rPr>
                        <a:t>PORCENTAJE</a:t>
                      </a:r>
                      <a:endParaRPr lang="es-ES" sz="1200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/>
                        <a:t>Algoritmos genéticos / Algoritmos evolutivos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GA / EA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92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27,1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2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Búsqueda Tabú</a:t>
                      </a:r>
                      <a:endParaRPr lang="es-E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TS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76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22,4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2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Optimización por colonia de hormigas</a:t>
                      </a:r>
                      <a:endParaRPr lang="es-E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ACO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51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15,0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2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Recocido simulado</a:t>
                      </a:r>
                      <a:endParaRPr lang="es-E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SA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50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14,7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2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Procesos aleatorizados</a:t>
                      </a:r>
                      <a:r>
                        <a:rPr lang="es-ES" sz="1200" b="1" baseline="0" dirty="0" smtClean="0"/>
                        <a:t> y adaptativos de búsqueda voraz</a:t>
                      </a:r>
                      <a:endParaRPr lang="es-E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GRASP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40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11,8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2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Búsqueda de vecindad</a:t>
                      </a:r>
                      <a:r>
                        <a:rPr lang="es-ES" sz="1200" b="1" baseline="0" dirty="0" smtClean="0"/>
                        <a:t> variable</a:t>
                      </a:r>
                      <a:endParaRPr lang="es-E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VNS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29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8,5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2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Búsqueda local</a:t>
                      </a:r>
                      <a:endParaRPr lang="es-E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LS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19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5,6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42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Optimización por enjambre de partículas</a:t>
                      </a:r>
                      <a:endParaRPr lang="es-E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PSO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17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5,0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42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Búsqueda dispersa</a:t>
                      </a:r>
                      <a:endParaRPr lang="es-E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SS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16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4,7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Colonia artificial de abejas</a:t>
                      </a:r>
                      <a:endParaRPr lang="es-E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ABC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10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2,9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42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Redes neuronales</a:t>
                      </a:r>
                      <a:r>
                        <a:rPr lang="es-ES" sz="1200" b="1" baseline="0" dirty="0" smtClean="0"/>
                        <a:t> artificiales</a:t>
                      </a:r>
                      <a:endParaRPr lang="es-E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ANN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8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2,4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42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Búsqueda armónica</a:t>
                      </a:r>
                      <a:endParaRPr lang="es-E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HS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5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1,5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42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Algoritmos </a:t>
                      </a:r>
                      <a:r>
                        <a:rPr lang="es-ES" sz="1200" b="1" dirty="0" err="1" smtClean="0"/>
                        <a:t>meméticos</a:t>
                      </a:r>
                      <a:endParaRPr lang="es-E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MA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4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1,2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42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Algoritmo de la luciérnaga</a:t>
                      </a:r>
                      <a:endParaRPr lang="es-E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FF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3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0,9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42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Otras </a:t>
                      </a:r>
                      <a:r>
                        <a:rPr lang="es-ES" sz="1200" b="1" dirty="0" err="1" smtClean="0"/>
                        <a:t>metahurísticas</a:t>
                      </a:r>
                      <a:endParaRPr lang="es-E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9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/>
                        <a:t>2,6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7" name="Slide Number Placeholder 3"/>
          <p:cNvSpPr txBox="1">
            <a:spLocks/>
          </p:cNvSpPr>
          <p:nvPr/>
        </p:nvSpPr>
        <p:spPr>
          <a:xfrm>
            <a:off x="10582900" y="372540"/>
            <a:ext cx="1016000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58073" y="6035361"/>
            <a:ext cx="9794115" cy="7157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s-ES" sz="1600" b="1" i="1" dirty="0" smtClean="0">
                <a:solidFill>
                  <a:srgbClr val="002060"/>
                </a:solidFill>
              </a:rPr>
              <a:t>Tomado </a:t>
            </a:r>
            <a:r>
              <a:rPr lang="es-ES" sz="1600" b="1" i="1" dirty="0">
                <a:solidFill>
                  <a:srgbClr val="002060"/>
                </a:solidFill>
              </a:rPr>
              <a:t>de M. M. Gómez, </a:t>
            </a:r>
            <a:r>
              <a:rPr lang="es-ES" sz="1600" dirty="0">
                <a:solidFill>
                  <a:srgbClr val="002060"/>
                </a:solidFill>
              </a:rPr>
              <a:t>“Las metaheurísticas: tendencias actuales y su aplicabilidad </a:t>
            </a:r>
            <a:r>
              <a:rPr lang="es-ES" sz="1600" dirty="0" smtClean="0">
                <a:solidFill>
                  <a:srgbClr val="002060"/>
                </a:solidFill>
              </a:rPr>
              <a:t>en </a:t>
            </a:r>
            <a:r>
              <a:rPr lang="es-ES" sz="1600" dirty="0">
                <a:solidFill>
                  <a:srgbClr val="002060"/>
                </a:solidFill>
              </a:rPr>
              <a:t>la ergonomía”</a:t>
            </a:r>
          </a:p>
          <a:p>
            <a:pPr marL="0" indent="0">
              <a:buFont typeface="Wingdings 2"/>
              <a:buNone/>
            </a:pPr>
            <a:endParaRPr lang="es-ES" sz="16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0" y="1"/>
            <a:ext cx="12192000" cy="86164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30707"/>
            <a:ext cx="12192000" cy="83094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n w="5000" cmpd="sng">
                  <a:noFill/>
                  <a:prstDash val="solid"/>
                </a:ln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METAHEURÍSTICAS</a:t>
            </a:r>
            <a:endParaRPr lang="es-ES" sz="2800" b="1" dirty="0">
              <a:ln w="5000" cmpd="sng">
                <a:noFill/>
                <a:prstDash val="solid"/>
              </a:ln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Slide Number Placeholder 3"/>
          <p:cNvSpPr txBox="1">
            <a:spLocks/>
          </p:cNvSpPr>
          <p:nvPr/>
        </p:nvSpPr>
        <p:spPr>
          <a:xfrm>
            <a:off x="0" y="6263391"/>
            <a:ext cx="12191999" cy="428625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4F9E091-F29C-4029-A3AF-C498D14BD7A6}" type="slidenum">
              <a:rPr lang="en-US" sz="2000" b="1" smtClean="0">
                <a:solidFill>
                  <a:srgbClr val="002060"/>
                </a:solidFill>
              </a:rPr>
              <a:pPr algn="ctr"/>
              <a:t>9</a:t>
            </a:fld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19" name="18 Conector recto"/>
          <p:cNvCxnSpPr/>
          <p:nvPr/>
        </p:nvCxnSpPr>
        <p:spPr>
          <a:xfrm>
            <a:off x="6363693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5367980" y="6546542"/>
            <a:ext cx="44291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60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1003</TotalTime>
  <Words>1860</Words>
  <Application>Microsoft Office PowerPoint</Application>
  <PresentationFormat>Widescreen</PresentationFormat>
  <Paragraphs>476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Franklin Gothic Book</vt:lpstr>
      <vt:lpstr>Verdana</vt:lpstr>
      <vt:lpstr>Wingdings</vt:lpstr>
      <vt:lpstr>Wingdings 2</vt:lpstr>
      <vt:lpstr>Técnico</vt:lpstr>
      <vt:lpstr>SELECCIÓN AUTOMÁTICA DE CASOS  DE PRUEBA CON APRENDIZAJE  DE LA MEDIDA DE CALIDAD</vt:lpstr>
      <vt:lpstr>PowerPoint Presentation</vt:lpstr>
      <vt:lpstr>PowerPoint Presentation</vt:lpstr>
      <vt:lpstr>ALTERNATIVA A ESTA PROBLEMÁTICA</vt:lpstr>
      <vt:lpstr>PLANTEAMIENTO DEL PROBLEMA</vt:lpstr>
      <vt:lpstr>OPTIMIZACIÓN COMBINATORIA</vt:lpstr>
      <vt:lpstr>OPTIMIZACIÓN COMBINATORIA</vt:lpstr>
      <vt:lpstr>TIPOS DE MÉTODOS HEURÍSTICOS</vt:lpstr>
      <vt:lpstr>METAHEURÍSTICAS</vt:lpstr>
      <vt:lpstr>GREEDY RANDOMIZED ADAPTIVE SEARCH PROCEDURES (GRASP)</vt:lpstr>
      <vt:lpstr>GRASP. ESQUEMA GENERAL</vt:lpstr>
      <vt:lpstr>ALGORITMO GENÉTICO</vt:lpstr>
      <vt:lpstr>Algoritmo Genético. Esquema General</vt:lpstr>
      <vt:lpstr>VENTAJAS</vt:lpstr>
      <vt:lpstr>DESVENTAJAS</vt:lpstr>
      <vt:lpstr>DISEÑO DE LA PROPUESTA </vt:lpstr>
      <vt:lpstr>ADAPTACIONES HECHAS A GRASP</vt:lpstr>
      <vt:lpstr>FUNCIONAMIENTO GENERAL DEL ALGORITMO GRASP</vt:lpstr>
      <vt:lpstr>SELECCIÓN DE CASOS DE PRUEBA  EN CADA ITERACIÓN DEL ALGORITMO GRASP</vt:lpstr>
      <vt:lpstr>ADAPTACIONES HECHAS AL ALGORITMO GENÉTICO</vt:lpstr>
      <vt:lpstr>FUNCIONAMIENTO GENERAL DEL ALGORITMO GENÉTICO</vt:lpstr>
      <vt:lpstr>EJEMPLO DE OPERADOR GENÉTICO (ENTRECRUZAMIENTO)</vt:lpstr>
      <vt:lpstr>PROBLEMA DE PRUEBA 1</vt:lpstr>
      <vt:lpstr>PROBLEMA 1. RESULTADOS OBTENIDOS CON GRASP</vt:lpstr>
      <vt:lpstr>ANÁLISIS DE LOS RESULTADOS </vt:lpstr>
      <vt:lpstr>INVARIANTE DE LOS TIPOS DE CASOS</vt:lpstr>
      <vt:lpstr>PROBLEMA 1. RESULTADOS OBTENIDOS CON GENÉTICO</vt:lpstr>
      <vt:lpstr>VALOR DE LA FUNCIÓN OBJETIVO  POR CANTIDAD DE EVALUACIONES</vt:lpstr>
      <vt:lpstr>PROBLEMA DE PRUEBA 2</vt:lpstr>
      <vt:lpstr>PROBLEMA 2. RESULTADOS OBTENIDOS CON GENÉTICO</vt:lpstr>
      <vt:lpstr>PRINCIPALES ANOTACIONES</vt:lpstr>
      <vt:lpstr>VALOR DE LA FUNCIÓN OBJETIVO  POR CANTIDAD DE EVALUACIONES</vt:lpstr>
      <vt:lpstr>CONCLUSIONES</vt:lpstr>
      <vt:lpstr>RECOMENDACIONES Y TRABAJOS FUTUROS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Selección automática de casos de prueba con aprendizaje de la medida de calidad</dc:title>
  <dc:creator>Marcel Sánchez</dc:creator>
  <cp:lastModifiedBy>Marcel Sánchez</cp:lastModifiedBy>
  <cp:revision>102</cp:revision>
  <dcterms:created xsi:type="dcterms:W3CDTF">2020-09-10T01:55:24Z</dcterms:created>
  <dcterms:modified xsi:type="dcterms:W3CDTF">2020-09-20T06:58:58Z</dcterms:modified>
</cp:coreProperties>
</file>