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5"/>
  </p:notes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  <p:sldId id="266" r:id="rId10"/>
    <p:sldId id="265" r:id="rId11"/>
    <p:sldId id="267" r:id="rId12"/>
    <p:sldId id="269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17" autoAdjust="0"/>
  </p:normalViewPr>
  <p:slideViewPr>
    <p:cSldViewPr snapToGrid="0">
      <p:cViewPr varScale="1">
        <p:scale>
          <a:sx n="82" d="100"/>
          <a:sy n="82" d="100"/>
        </p:scale>
        <p:origin x="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9DF909-B362-4895-BEAB-4E02EAB7DD82}" type="datetimeFigureOut">
              <a:rPr lang="es-ES" smtClean="0"/>
              <a:t>13/09/2020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B7491-BCE1-432A-A20E-C7CE50BF5CA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9512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C4D9B-30F4-4A21-A3B0-695FADD546E6}" type="datetime1">
              <a:rPr lang="en-US" smtClean="0"/>
              <a:t>13-Sep-20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4F9E091-F29C-4029-A3AF-C498D14BD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23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B1DC-593E-423C-B231-A80A2A25F864}" type="datetime1">
              <a:rPr lang="en-US" smtClean="0"/>
              <a:t>13-Sep-20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4F9E091-F29C-4029-A3AF-C498D14BD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4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CD8AE-BB1C-4ABE-9455-F4559AF7FAFB}" type="datetime1">
              <a:rPr lang="en-US" smtClean="0"/>
              <a:t>13-Sep-20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4F9E091-F29C-4029-A3AF-C498D14BD7A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9688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3DD4-319A-4920-9D40-52247D46BC4A}" type="datetime1">
              <a:rPr lang="en-US" smtClean="0"/>
              <a:t>13-Sep-20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4F9E091-F29C-4029-A3AF-C498D14BD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108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DDB17-165D-46B8-9A27-88DAB9043C25}" type="datetime1">
              <a:rPr lang="en-US" smtClean="0"/>
              <a:t>13-Sep-20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4F9E091-F29C-4029-A3AF-C498D14BD7A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9095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B3B1-A92E-458C-B1E1-8923E6B64EAA}" type="datetime1">
              <a:rPr lang="en-US" smtClean="0"/>
              <a:t>13-Sep-20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4F9E091-F29C-4029-A3AF-C498D14BD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070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A931E-ED86-4532-8DF3-72143F195B01}" type="datetime1">
              <a:rPr lang="en-US" smtClean="0"/>
              <a:t>13-Sep-20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9E091-F29C-4029-A3AF-C498D14BD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7375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CC94E-B1EE-4AB5-861D-48F593EFAA31}" type="datetime1">
              <a:rPr lang="en-US" smtClean="0"/>
              <a:t>13-Sep-20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9E091-F29C-4029-A3AF-C498D14BD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22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5BC67-07E5-484E-B2FF-76BFCFC0FC08}" type="datetime1">
              <a:rPr lang="en-US" smtClean="0"/>
              <a:t>13-Sep-20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9E091-F29C-4029-A3AF-C498D14BD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DC2D6-0099-4608-814D-5F8F8E26C238}" type="datetime1">
              <a:rPr lang="en-US" smtClean="0"/>
              <a:t>13-Sep-20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4F9E091-F29C-4029-A3AF-C498D14BD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58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1366D-F1B5-422F-A146-C706DF53B301}" type="datetime1">
              <a:rPr lang="en-US" smtClean="0"/>
              <a:t>13-Sep-20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4F9E091-F29C-4029-A3AF-C498D14BD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652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49D43-3A6F-4241-A4AF-134732AD32F1}" type="datetime1">
              <a:rPr lang="en-US" smtClean="0"/>
              <a:t>13-Sep-20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4F9E091-F29C-4029-A3AF-C498D14BD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11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E1B6-F237-43AE-B3DE-6661E7A27956}" type="datetime1">
              <a:rPr lang="en-US" smtClean="0"/>
              <a:t>13-Sep-20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9E091-F29C-4029-A3AF-C498D14BD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194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7F824-F12E-4ADD-88D4-F4BE1B6EE019}" type="datetime1">
              <a:rPr lang="en-US" smtClean="0"/>
              <a:t>13-Sep-20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9E091-F29C-4029-A3AF-C498D14BD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59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E1418-F4C4-4E88-8B82-E3F1220452A3}" type="datetime1">
              <a:rPr lang="en-US" smtClean="0"/>
              <a:t>13-Sep-20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9E091-F29C-4029-A3AF-C498D14BD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089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951D4-23D5-486E-AEF2-93365828FF14}" type="datetime1">
              <a:rPr lang="en-US" smtClean="0"/>
              <a:t>13-Sep-20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4F9E091-F29C-4029-A3AF-C498D14BD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50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1B228-F072-4FFB-9FAE-924663572A71}" type="datetime1">
              <a:rPr lang="en-US" smtClean="0"/>
              <a:t>13-Sep-20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4F9E091-F29C-4029-A3AF-C498D14BD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366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2" y="0"/>
            <a:ext cx="8915399" cy="2262781"/>
          </a:xfrm>
        </p:spPr>
        <p:txBody>
          <a:bodyPr>
            <a:normAutofit/>
          </a:bodyPr>
          <a:lstStyle/>
          <a:p>
            <a:pPr algn="ctr"/>
            <a:r>
              <a:rPr lang="es-ES" sz="4000" dirty="0" smtClean="0"/>
              <a:t>Selección automática de casos de prueba con aprendizaje de la medida de calidad</a:t>
            </a:r>
            <a:endParaRPr lang="es-E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2" y="2347688"/>
            <a:ext cx="8915399" cy="1126283"/>
          </a:xfrm>
        </p:spPr>
        <p:txBody>
          <a:bodyPr/>
          <a:lstStyle/>
          <a:p>
            <a:r>
              <a:rPr lang="es-ES" dirty="0" smtClean="0"/>
              <a:t>Autor: Marcel Ernesto Sánchez Aguilar</a:t>
            </a:r>
          </a:p>
          <a:p>
            <a:r>
              <a:rPr lang="es-ES" dirty="0" smtClean="0"/>
              <a:t>Tutores: MsC. Ludwig Leonard Méndez, Lic. Carlos Fleitas Aparicio.</a:t>
            </a:r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834" y="3449240"/>
            <a:ext cx="4168639" cy="3408760"/>
          </a:xfrm>
          <a:prstGeom prst="rect">
            <a:avLst/>
          </a:prstGeom>
          <a:solidFill>
            <a:schemeClr val="accent4"/>
          </a:solidFill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9E091-F29C-4029-A3AF-C498D14BD7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dirty="0"/>
              <a:t>Estado del Arte</a:t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Hiperheurísticas</a:t>
            </a:r>
            <a:endParaRPr lang="en-US" dirty="0" smtClean="0"/>
          </a:p>
          <a:p>
            <a:r>
              <a:rPr lang="es-ES" dirty="0" smtClean="0"/>
              <a:t>Algoritmos aproximados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9E091-F29C-4029-A3AF-C498D14BD7A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96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dirty="0"/>
              <a:t>Estado del Arte</a:t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Hiperheurísticas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s-ES" dirty="0" smtClean="0"/>
              <a:t>Conjunto de varias heurísticas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dirty="0" smtClean="0"/>
              <a:t>Aplicar una según la sección del problema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dirty="0" smtClean="0"/>
              <a:t>Logran una mayor vinculación entre calidad y rapidez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9E091-F29C-4029-A3AF-C498D14BD7A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6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dirty="0"/>
              <a:t>Estado del Arte</a:t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Algoritmos aproximados.</a:t>
            </a:r>
          </a:p>
          <a:p>
            <a:pPr marL="0" indent="0">
              <a:buNone/>
            </a:pPr>
            <a:r>
              <a:rPr lang="es-ES" dirty="0" smtClean="0"/>
              <a:t>Un algoritmo es k-aproximado,  </a:t>
            </a:r>
            <a:r>
              <a:rPr lang="es-ES" dirty="0"/>
              <a:t>si para un problema de </a:t>
            </a:r>
            <a:r>
              <a:rPr lang="es-ES" dirty="0" smtClean="0"/>
              <a:t>minimización, computa una solución </a:t>
            </a:r>
            <a:r>
              <a:rPr lang="es-ES" dirty="0"/>
              <a:t>factible de costo a lo sumo </a:t>
            </a:r>
            <a:r>
              <a:rPr lang="es-ES" dirty="0" smtClean="0"/>
              <a:t>k-veces </a:t>
            </a:r>
            <a:r>
              <a:rPr lang="es-ES" dirty="0"/>
              <a:t>el costo </a:t>
            </a:r>
            <a:r>
              <a:rPr lang="es-ES" dirty="0" smtClean="0"/>
              <a:t>óptimo </a:t>
            </a:r>
            <a:r>
              <a:rPr lang="es-ES" dirty="0"/>
              <a:t>en </a:t>
            </a:r>
            <a:r>
              <a:rPr lang="es-ES" dirty="0" smtClean="0"/>
              <a:t>tiempo </a:t>
            </a:r>
            <a:r>
              <a:rPr lang="en-US" dirty="0" err="1"/>
              <a:t>polinomial</a:t>
            </a:r>
            <a:r>
              <a:rPr lang="en-US" dirty="0" smtClean="0"/>
              <a:t>.</a:t>
            </a:r>
            <a:endParaRPr lang="es-E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s-ES" dirty="0"/>
              <a:t>Encuentran buenas soluciones en un tiempo </a:t>
            </a:r>
            <a:r>
              <a:rPr lang="es-ES" dirty="0" smtClean="0"/>
              <a:t>acotado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dirty="0" smtClean="0"/>
              <a:t>Algoritmos golosos, técnica de Baker para grafos </a:t>
            </a:r>
            <a:r>
              <a:rPr lang="es-ES" dirty="0" err="1" smtClean="0"/>
              <a:t>planares</a:t>
            </a:r>
            <a:r>
              <a:rPr lang="es-ES" dirty="0" smtClean="0"/>
              <a:t>, </a:t>
            </a:r>
            <a:r>
              <a:rPr lang="en-US" dirty="0"/>
              <a:t>Fractional local ratio</a:t>
            </a:r>
            <a:endParaRPr lang="es-E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9E091-F29C-4029-A3AF-C498D14BD7A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6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Resultados esperados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Objetivo general de la tesis</a:t>
            </a:r>
          </a:p>
          <a:p>
            <a:r>
              <a:rPr lang="es-ES" dirty="0" smtClean="0"/>
              <a:t>Objeto de investigación</a:t>
            </a:r>
          </a:p>
          <a:p>
            <a:r>
              <a:rPr lang="es-ES" dirty="0" smtClean="0"/>
              <a:t>Extensión de la solución </a:t>
            </a:r>
          </a:p>
          <a:p>
            <a:r>
              <a:rPr lang="es-ES" dirty="0" smtClean="0"/>
              <a:t>Nota acerca de la generación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9E091-F29C-4029-A3AF-C498D14BD7A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73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Resumen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Confección</a:t>
            </a:r>
            <a:r>
              <a:rPr lang="en-US" dirty="0" smtClean="0"/>
              <a:t> de </a:t>
            </a:r>
            <a:r>
              <a:rPr lang="es-ES" dirty="0" smtClean="0"/>
              <a:t>casos</a:t>
            </a:r>
            <a:r>
              <a:rPr lang="en-US" dirty="0" smtClean="0"/>
              <a:t> de</a:t>
            </a:r>
            <a:r>
              <a:rPr lang="es-ES" dirty="0" smtClean="0"/>
              <a:t> prueba por los profesores</a:t>
            </a:r>
          </a:p>
          <a:p>
            <a:r>
              <a:rPr lang="es-ES" dirty="0" smtClean="0"/>
              <a:t>Conjunto representativo</a:t>
            </a:r>
          </a:p>
          <a:p>
            <a:r>
              <a:rPr lang="es-ES" dirty="0" smtClean="0"/>
              <a:t>Beneficios de la propuesta</a:t>
            </a:r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9E091-F29C-4029-A3AF-C498D14BD7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7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Confección</a:t>
            </a:r>
            <a:r>
              <a:rPr lang="en-US" dirty="0"/>
              <a:t> de </a:t>
            </a:r>
            <a:r>
              <a:rPr lang="es-ES" dirty="0"/>
              <a:t>casos</a:t>
            </a:r>
            <a:r>
              <a:rPr lang="en-US" dirty="0"/>
              <a:t> de</a:t>
            </a:r>
            <a:r>
              <a:rPr lang="es-ES" dirty="0"/>
              <a:t> prueba por los profesores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Es dependiente del problema </a:t>
            </a:r>
          </a:p>
          <a:p>
            <a:r>
              <a:rPr lang="es-ES" dirty="0" smtClean="0"/>
              <a:t>Requiere tiempo de análisis</a:t>
            </a:r>
          </a:p>
          <a:p>
            <a:r>
              <a:rPr lang="es-ES" dirty="0" smtClean="0"/>
              <a:t>Pueden haber errores </a:t>
            </a:r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9E091-F29C-4029-A3AF-C498D14BD7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3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Conjunto representativo</a:t>
            </a:r>
            <a:br>
              <a:rPr lang="es-ES" dirty="0"/>
            </a:b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Universo de los casos</a:t>
            </a:r>
          </a:p>
          <a:p>
            <a:r>
              <a:rPr lang="es-ES" dirty="0" smtClean="0"/>
              <a:t>Balance</a:t>
            </a:r>
          </a:p>
          <a:p>
            <a:r>
              <a:rPr lang="es-ES" dirty="0" smtClean="0"/>
              <a:t>Afecta la calificación</a:t>
            </a:r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9E091-F29C-4029-A3AF-C498D14BD7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36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Beneficios de la propuesta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Facilidades a los profesores</a:t>
            </a:r>
          </a:p>
          <a:p>
            <a:r>
              <a:rPr lang="es-ES" dirty="0" smtClean="0"/>
              <a:t>Mejor representación de los casos</a:t>
            </a:r>
          </a:p>
          <a:p>
            <a:r>
              <a:rPr lang="es-ES" dirty="0" smtClean="0"/>
              <a:t>Evaluación más justa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9E091-F29C-4029-A3AF-C498D14BD7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41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Ciencia de la Computación</a:t>
            </a:r>
          </a:p>
          <a:p>
            <a:r>
              <a:rPr lang="es-ES" dirty="0" smtClean="0"/>
              <a:t>Contexto del problema</a:t>
            </a:r>
          </a:p>
          <a:p>
            <a:r>
              <a:rPr lang="es-ES" dirty="0" smtClean="0"/>
              <a:t>Estado del Arte</a:t>
            </a:r>
          </a:p>
          <a:p>
            <a:r>
              <a:rPr lang="es-ES" dirty="0" smtClean="0"/>
              <a:t>Resultados esperados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9E091-F29C-4029-A3AF-C498D14BD7A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3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Ciencia de la Computación</a:t>
            </a:r>
            <a:br>
              <a:rPr lang="es-ES" dirty="0"/>
            </a:b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Campo de estudio y origen</a:t>
            </a:r>
          </a:p>
          <a:p>
            <a:r>
              <a:rPr lang="es-ES" dirty="0" smtClean="0"/>
              <a:t>Aceptación de un software: lógica e implementación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9E091-F29C-4029-A3AF-C498D14BD7A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61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dirty="0"/>
              <a:t>Contexto del problema</a:t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Pruebas de programación en la facultad de Matemática y Computación</a:t>
            </a:r>
          </a:p>
          <a:p>
            <a:r>
              <a:rPr lang="es-ES" dirty="0" smtClean="0"/>
              <a:t>Subjetividad de la evaluación </a:t>
            </a:r>
          </a:p>
          <a:p>
            <a:r>
              <a:rPr lang="es-ES" dirty="0" smtClean="0"/>
              <a:t>Caracterización del problema y definición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9E091-F29C-4029-A3AF-C498D14BD7A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8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dirty="0"/>
              <a:t>Estado del Arte</a:t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Tendencias actuales en la resolución de problemas de OC.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2583038"/>
            <a:ext cx="8210550" cy="427496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9E091-F29C-4029-A3AF-C498D14BD7A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91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705</TotalTime>
  <Words>274</Words>
  <Application>Microsoft Office PowerPoint</Application>
  <PresentationFormat>Widescreen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Wingdings</vt:lpstr>
      <vt:lpstr>Wingdings 3</vt:lpstr>
      <vt:lpstr>Wisp</vt:lpstr>
      <vt:lpstr>Selección automática de casos de prueba con aprendizaje de la medida de calidad</vt:lpstr>
      <vt:lpstr>Resumen</vt:lpstr>
      <vt:lpstr>Confección de casos de prueba por los profesores</vt:lpstr>
      <vt:lpstr>Conjunto representativo </vt:lpstr>
      <vt:lpstr>Beneficios de la propuesta</vt:lpstr>
      <vt:lpstr>Introducción</vt:lpstr>
      <vt:lpstr>Ciencia de la Computación </vt:lpstr>
      <vt:lpstr>Contexto del problema  </vt:lpstr>
      <vt:lpstr>Estado del Arte   </vt:lpstr>
      <vt:lpstr>Estado del Arte   </vt:lpstr>
      <vt:lpstr>Estado del Arte   </vt:lpstr>
      <vt:lpstr>Estado del Arte   </vt:lpstr>
      <vt:lpstr>Resultados esperados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Selección automática de casos de prueba con aprendizaje de la medida de calidad</dc:title>
  <dc:creator>Marcel Sánchez</dc:creator>
  <cp:lastModifiedBy>Marcel Sánchez</cp:lastModifiedBy>
  <cp:revision>13</cp:revision>
  <dcterms:created xsi:type="dcterms:W3CDTF">2020-09-10T01:55:24Z</dcterms:created>
  <dcterms:modified xsi:type="dcterms:W3CDTF">2020-09-13T08:10:46Z</dcterms:modified>
</cp:coreProperties>
</file>