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gXqJVwHMtC/0mbmSqjZbJfOix+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6f9a1e8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76f9a1e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6f9a1e8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76f9a1e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6f9a1e84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f76f9a1e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6f9a1e84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f76f9a1e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6f9a1e84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76f9a1e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6f9a1e84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76f9a1e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6f9a1e84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76f9a1e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6f9a1e84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76f9a1e8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76f9a1e84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76f9a1e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76f9a1e84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76f9a1e8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76f9a1e84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f76f9a1e8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76f9a1e84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76f9a1e8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76f9a1e84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f76f9a1e8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76f9a1e84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f76f9a1e8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76f9a1e84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f76f9a1e8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76f9a1e84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76f9a1e8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76f9a1e84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f76f9a1e8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76f9a1e84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f76f9a1e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76f9a1e84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f76f9a1e8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6c6598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b6c659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4ae4577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f84ae45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4ae4577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84ae457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6f9a1e8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76f9a1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6f9a1e8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76f9a1e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6f9a1e8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76f9a1e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6f9a1e84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76f9a1e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hyperlink" Target="https://medium.com/trainingcenter/tudo-o-que-voc%C3%AA-precisa-saber-sobre-as-licen%C3%A7as-de-projetos-open-source-aaccbe23e50d" TargetMode="External"/><Relationship Id="rId9" Type="http://schemas.openxmlformats.org/officeDocument/2006/relationships/hyperlink" Target="https://docs.microsoft.com/en-us/dotnet/csharp/fundamentals/coding-style/coding-conventions" TargetMode="External"/><Relationship Id="rId5" Type="http://schemas.openxmlformats.org/officeDocument/2006/relationships/hyperlink" Target="https://dotnet.microsoft.com/platform/open-source" TargetMode="External"/><Relationship Id="rId6" Type="http://schemas.openxmlformats.org/officeDocument/2006/relationships/hyperlink" Target="https://dotnet.microsoft.com/platform/dotnet-standard" TargetMode="External"/><Relationship Id="rId7" Type="http://schemas.openxmlformats.org/officeDocument/2006/relationships/hyperlink" Target="https://devblogs.microsoft.com/dotnet/performance-improvements-in-net-5/" TargetMode="External"/><Relationship Id="rId8" Type="http://schemas.openxmlformats.org/officeDocument/2006/relationships/hyperlink" Target="https://www.oreilly.com/library/view/clean-code-a/978013608323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oreilly.com/library/view/clean-code-a/9780136083238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Codificação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6f9a1e84_0_42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nomeação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Google Shape;128;gf76f9a1e8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f76f9a1e84_0_42"/>
          <p:cNvSpPr txBox="1"/>
          <p:nvPr>
            <p:ph idx="1" type="subTitle"/>
          </p:nvPr>
        </p:nvSpPr>
        <p:spPr>
          <a:xfrm>
            <a:off x="311700" y="1103700"/>
            <a:ext cx="8148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Escolher nomes descritivos para classes, variáveis e métodos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76f9a1e84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f76f9a1e84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925" y="2133350"/>
            <a:ext cx="3731750" cy="1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6f9a1e84_0_51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nomeação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f76f9a1e8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f76f9a1e84_0_51"/>
          <p:cNvSpPr txBox="1"/>
          <p:nvPr>
            <p:ph idx="1" type="subTitle"/>
          </p:nvPr>
        </p:nvSpPr>
        <p:spPr>
          <a:xfrm>
            <a:off x="311700" y="1103700"/>
            <a:ext cx="8148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Para variáveis semelhantes, faça uma distinção identificável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f76f9a1e84_0_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f76f9a1e8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725" y="1991850"/>
            <a:ext cx="3689300" cy="22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6f9a1e84_0_60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nomeação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f76f9a1e8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f76f9a1e84_0_60"/>
          <p:cNvSpPr txBox="1"/>
          <p:nvPr>
            <p:ph idx="1" type="subTitle"/>
          </p:nvPr>
        </p:nvSpPr>
        <p:spPr>
          <a:xfrm>
            <a:off x="311700" y="1103700"/>
            <a:ext cx="8148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Utilizar nomes de fácil leitura e busca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f76f9a1e84_0_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f76f9a1e84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2154550"/>
            <a:ext cx="8679899" cy="10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6f9a1e84_0_69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nomeação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f76f9a1e84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f76f9a1e84_0_69"/>
          <p:cNvSpPr txBox="1"/>
          <p:nvPr>
            <p:ph idx="1" type="subTitle"/>
          </p:nvPr>
        </p:nvSpPr>
        <p:spPr>
          <a:xfrm>
            <a:off x="311700" y="1103700"/>
            <a:ext cx="8148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Utilize constantes para guardar strings a serem comparadas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76f9a1e84_0_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f76f9a1e84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775" y="1843250"/>
            <a:ext cx="3525950" cy="20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76f9a1e84_0_79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nomeação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f76f9a1e84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76f9a1e84_0_79"/>
          <p:cNvSpPr txBox="1"/>
          <p:nvPr>
            <p:ph idx="1" type="subTitle"/>
          </p:nvPr>
        </p:nvSpPr>
        <p:spPr>
          <a:xfrm>
            <a:off x="311700" y="1103700"/>
            <a:ext cx="8148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5. Não use prefixos ou caracteres especiais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f76f9a1e84_0_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f76f9a1e84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650" y="1822025"/>
            <a:ext cx="3675689" cy="23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6f9a1e84_0_88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métodos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f76f9a1e84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f76f9a1e84_0_88"/>
          <p:cNvSpPr txBox="1"/>
          <p:nvPr>
            <p:ph idx="1" type="subTitle"/>
          </p:nvPr>
        </p:nvSpPr>
        <p:spPr>
          <a:xfrm>
            <a:off x="311700" y="1103700"/>
            <a:ext cx="8148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Métodos não devem ser grandes e devem possuir somente um objetivo/responsabilidade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f76f9a1e84_0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f76f9a1e84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100" y="1759800"/>
            <a:ext cx="4195825" cy="29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76f9a1e84_0_97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métodos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gf76f9a1e84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f76f9a1e84_0_97"/>
          <p:cNvSpPr txBox="1"/>
          <p:nvPr>
            <p:ph idx="1" type="subTitle"/>
          </p:nvPr>
        </p:nvSpPr>
        <p:spPr>
          <a:xfrm>
            <a:off x="311700" y="1103700"/>
            <a:ext cx="8148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Métodos devem possuir nomes descritivos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f76f9a1e84_0_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f76f9a1e84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648" y="2134200"/>
            <a:ext cx="3975081" cy="1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6f9a1e84_0_106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métodos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f76f9a1e84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f76f9a1e84_0_106"/>
          <p:cNvSpPr txBox="1"/>
          <p:nvPr>
            <p:ph idx="1" type="subTitle"/>
          </p:nvPr>
        </p:nvSpPr>
        <p:spPr>
          <a:xfrm>
            <a:off x="311700" y="1103700"/>
            <a:ext cx="8148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Evite a exigência de muitos parâmetros dentro do método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f76f9a1e84_0_1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f76f9a1e84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63" y="2239225"/>
            <a:ext cx="7684474" cy="8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76f9a1e84_0_125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métodos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f76f9a1e84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f76f9a1e84_0_125"/>
          <p:cNvSpPr txBox="1"/>
          <p:nvPr>
            <p:ph idx="1" type="subTitle"/>
          </p:nvPr>
        </p:nvSpPr>
        <p:spPr>
          <a:xfrm>
            <a:off x="311700" y="1103700"/>
            <a:ext cx="8148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Evite que uma função altere valores de outra classe sem ser a própria classe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f76f9a1e84_0_1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f76f9a1e84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75" y="2297850"/>
            <a:ext cx="3947426" cy="1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f76f9a1e84_0_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100" y="2297850"/>
            <a:ext cx="4572001" cy="19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6f9a1e84_0_134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métodos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f76f9a1e84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76f9a1e84_0_134"/>
          <p:cNvSpPr txBox="1"/>
          <p:nvPr>
            <p:ph idx="1" type="subTitle"/>
          </p:nvPr>
        </p:nvSpPr>
        <p:spPr>
          <a:xfrm>
            <a:off x="311700" y="1103700"/>
            <a:ext cx="8148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Evite utilização de flags desnecessárias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76f9a1e84_0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f76f9a1e84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950" y="2064596"/>
            <a:ext cx="4164351" cy="1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f76f9a1e84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75" y="1992675"/>
            <a:ext cx="3552799" cy="15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1504154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escrever um bom código?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Clean Code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Convenções de nomenclatura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6f9a1e84_0_146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para comentários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gf76f9a1e84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f76f9a1e84_0_146"/>
          <p:cNvSpPr txBox="1"/>
          <p:nvPr>
            <p:ph idx="1" type="subTitle"/>
          </p:nvPr>
        </p:nvSpPr>
        <p:spPr>
          <a:xfrm>
            <a:off x="311700" y="1103700"/>
            <a:ext cx="81486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Evite comentários desnecessário, torne seu código autoexplicativo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2.Não seja redundante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Não deixe código desnecessário comentado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Comentários podem ser úteis para falar sobre a intenção de uma classe ou método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5. Comentários podem explanar regras mais complexas e alertas sobre consequências mais sérias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f76f9a1e84_0_14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76f9a1e84_0_215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Regras para estruturação de código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gf76f9a1e84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76f9a1e84_0_215"/>
          <p:cNvSpPr txBox="1"/>
          <p:nvPr>
            <p:ph idx="1" type="subTitle"/>
          </p:nvPr>
        </p:nvSpPr>
        <p:spPr>
          <a:xfrm>
            <a:off x="311700" y="1096625"/>
            <a:ext cx="81486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Declare variáveis próximas de seu uso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Agrupe métodos similares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Declare funções de cima pra baixo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Mantenha poucas e curtas linhas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Use espaçamentos e identação corretamente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f76f9a1e84_0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f76f9a1e84_0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375" y="3128450"/>
            <a:ext cx="3837850" cy="18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76f9a1e84_0_16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f76f9a1e84_0_16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f76f9a1e84_0_16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f76f9a1e84_0_16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f76f9a1e84_0_16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f76f9a1e84_0_16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f76f9a1e84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f76f9a1e84_0_16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f76f9a1e84_0_169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Convenções de nomenclatura 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76f9a1e84_0_169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76f9a1e84_0_182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Notação Húngara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gf76f9a1e84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f76f9a1e84_0_182"/>
          <p:cNvSpPr txBox="1"/>
          <p:nvPr>
            <p:ph idx="1" type="subTitle"/>
          </p:nvPr>
        </p:nvSpPr>
        <p:spPr>
          <a:xfrm>
            <a:off x="311700" y="1103700"/>
            <a:ext cx="8148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Facilitar o reconhecimento do tipo de variável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f76f9a1e84_0_1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f76f9a1e84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50" y="1716175"/>
            <a:ext cx="6304226" cy="28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f76f9a1e84_0_182"/>
          <p:cNvSpPr/>
          <p:nvPr/>
        </p:nvSpPr>
        <p:spPr>
          <a:xfrm>
            <a:off x="6797475" y="1867800"/>
            <a:ext cx="2230200" cy="169171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Não recomendado</a:t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76f9a1e84_0_192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Camel Case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gf76f9a1e84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f76f9a1e84_0_192"/>
          <p:cNvSpPr txBox="1"/>
          <p:nvPr>
            <p:ph idx="1" type="subTitle"/>
          </p:nvPr>
        </p:nvSpPr>
        <p:spPr>
          <a:xfrm>
            <a:off x="311700" y="1103700"/>
            <a:ext cx="81486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Escrever palavras ou frases compostas considerando a primeira letra da primeira palavra sempre minúscula e as subsequentes maiúsculas.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Ex: valorDoDesconto, nomeCompleto, totalSalario…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f76f9a1e84_0_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76f9a1e84_0_201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Pascal Case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gf76f9a1e84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f76f9a1e84_0_201"/>
          <p:cNvSpPr txBox="1"/>
          <p:nvPr>
            <p:ph idx="1" type="subTitle"/>
          </p:nvPr>
        </p:nvSpPr>
        <p:spPr>
          <a:xfrm>
            <a:off x="311700" y="1103700"/>
            <a:ext cx="81486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Escrever palavras ou frases compostas considerando a primeira letra de cada palavra maiúscula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Ex: ValorDoDesconto, NomeCompleto, TotalSalario…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f76f9a1e84_0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76f9a1e84_0_208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o padrão para C#?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gf76f9a1e84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f76f9a1e84_0_208"/>
          <p:cNvSpPr txBox="1"/>
          <p:nvPr>
            <p:ph idx="1" type="subTitle"/>
          </p:nvPr>
        </p:nvSpPr>
        <p:spPr>
          <a:xfrm>
            <a:off x="311700" y="1103700"/>
            <a:ext cx="81486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há uma regra obrigatória, porém grande maioria dos desenvolvedores convenciona da seguinte forma: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 classes e métodos -&gt; PascalCase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 variáveis e parâmetros -&gt; CamelCase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 caso de interfaces recomenda-se o uso do prefixo “ I “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Ex: IEntidade, IRepositorioCliente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f76f9a1e84_0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76f9a1e84_0_223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Recomendações da Microsoft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gf76f9a1e84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f76f9a1e84_0_223"/>
          <p:cNvSpPr txBox="1"/>
          <p:nvPr>
            <p:ph idx="1" type="subTitle"/>
          </p:nvPr>
        </p:nvSpPr>
        <p:spPr>
          <a:xfrm>
            <a:off x="311700" y="1103700"/>
            <a:ext cx="8148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PascalCase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Membros de tipos públicos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com CamelCase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Campos privados e internos -&gt; deve-se ainda usá-los com prefixo “ _”.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f76f9a1e84_0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f76f9a1e84_0_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470" y="3686275"/>
            <a:ext cx="3073675" cy="10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6f9a1e84_0_233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Recomendações da Microsoft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4" name="Google Shape;294;gf76f9a1e84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f76f9a1e84_0_233"/>
          <p:cNvSpPr txBox="1"/>
          <p:nvPr>
            <p:ph idx="1" type="subTitle"/>
          </p:nvPr>
        </p:nvSpPr>
        <p:spPr>
          <a:xfrm>
            <a:off x="311700" y="1103700"/>
            <a:ext cx="81486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PascalCase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Membros de tipos públicos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com CamelCase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Campos privados e internos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deve-se ainda usá-los com prefixo “ _”.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Campos estáticos privados ou internos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usar com prefixo “s_”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f76f9a1e84_0_2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f76f9a1e84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75" y="2062675"/>
            <a:ext cx="3026726" cy="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Tudo o que você precisa saber sobre as licenças de projetos open source | by Diego Martins de Pinho | Training Center | Medium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.NET is open source on GitHub | .NET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.NET Standard | Common APIs across all .NET implementations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Performance Improvements in .NET 5 - .NET Blog (microsoft.com)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Clean Code: A Handbook of Agile Software Craftsmanship [Book] (oreilly.com)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C# Coding Conventions | Microsoft Docs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c659826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cb6c659826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cb6c659826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cb6c659826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cb6c659826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cb6c659826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cb6c6598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cb6c659826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cb6c659826_0_0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escrever um bom código?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cb6c659826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4ae45774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“Bom código”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gf84ae457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f84ae45774_0_0"/>
          <p:cNvSpPr txBox="1"/>
          <p:nvPr>
            <p:ph idx="1" type="subTitle"/>
          </p:nvPr>
        </p:nvSpPr>
        <p:spPr>
          <a:xfrm>
            <a:off x="311700" y="1504154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 confiável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 sustentável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 eficiente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84ae45774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f84ae45774_0_0"/>
          <p:cNvSpPr/>
          <p:nvPr/>
        </p:nvSpPr>
        <p:spPr>
          <a:xfrm>
            <a:off x="394250" y="3063450"/>
            <a:ext cx="7773000" cy="8331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Eficiência e desempenho X confiabilidade e facilidade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f84ae4577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84ae45774_0_8"/>
          <p:cNvSpPr txBox="1"/>
          <p:nvPr>
            <p:ph idx="1" type="subTitle"/>
          </p:nvPr>
        </p:nvSpPr>
        <p:spPr>
          <a:xfrm>
            <a:off x="311700" y="1504154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Melhorar comunicação entre equipe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Facilitar manutenção de códigos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Utilizar documentação e boas práticas de codificação, como clean code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84ae45774_0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f84ae45774_0_8"/>
          <p:cNvSpPr/>
          <p:nvPr/>
        </p:nvSpPr>
        <p:spPr>
          <a:xfrm>
            <a:off x="4661900" y="2916538"/>
            <a:ext cx="3466800" cy="1401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“ Melhor não mexer no código porque está funcionando e não estou entendendo! “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84" name="Google Shape;84;gf84ae45774_0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Por que e como devemos padronizar?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6f9a1e84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f76f9a1e84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f76f9a1e84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f76f9a1e8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f76f9a1e8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f76f9a1e8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f76f9a1e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f76f9a1e8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f76f9a1e84_0_0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Code 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f76f9a1e84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6f9a1e84_0_13"/>
          <p:cNvSpPr txBox="1"/>
          <p:nvPr>
            <p:ph idx="1" type="subTitle"/>
          </p:nvPr>
        </p:nvSpPr>
        <p:spPr>
          <a:xfrm>
            <a:off x="248025" y="30567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que é Clean Code?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gf76f9a1e8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76f9a1e84_0_13"/>
          <p:cNvSpPr txBox="1"/>
          <p:nvPr>
            <p:ph idx="1" type="subTitle"/>
          </p:nvPr>
        </p:nvSpPr>
        <p:spPr>
          <a:xfrm>
            <a:off x="311700" y="1103699"/>
            <a:ext cx="8148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Conjunto de boas práticas na escrita de software para obtenção de maior legibilidade 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manutenibilidade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código. -&gt;  </a:t>
            </a:r>
            <a:r>
              <a:rPr lang="en-US" sz="15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Clean Code: A Handbook of Agile Software Craftsmanship [Book] (oreilly.com)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f76f9a1e84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6f9a1e84_0_28"/>
          <p:cNvSpPr txBox="1"/>
          <p:nvPr>
            <p:ph idx="1" type="subTitle"/>
          </p:nvPr>
        </p:nvSpPr>
        <p:spPr>
          <a:xfrm>
            <a:off x="248025" y="30567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gerais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gf76f9a1e8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76f9a1e84_0_28"/>
          <p:cNvSpPr txBox="1"/>
          <p:nvPr>
            <p:ph idx="1" type="subTitle"/>
          </p:nvPr>
        </p:nvSpPr>
        <p:spPr>
          <a:xfrm>
            <a:off x="311700" y="1103699"/>
            <a:ext cx="81486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Siga SEMPRE as convenções adotadas pela equipe!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KISS : Keep It Stupid Simple ( Matenha isto estupidamente simples)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Devolva o código mais limpo do que você encontrou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Busque sempre entender e solucionar os problemas a partir de sua raiz.</a:t>
            </a:r>
            <a:endParaRPr sz="25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f76f9a1e84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6f9a1e84_0_35"/>
          <p:cNvSpPr txBox="1"/>
          <p:nvPr>
            <p:ph idx="1" type="subTitle"/>
          </p:nvPr>
        </p:nvSpPr>
        <p:spPr>
          <a:xfrm>
            <a:off x="2010550" y="312750"/>
            <a:ext cx="6758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Regras para entendimento de código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gf76f9a1e8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76f9a1e84_0_35"/>
          <p:cNvSpPr txBox="1"/>
          <p:nvPr>
            <p:ph idx="1" type="subTitle"/>
          </p:nvPr>
        </p:nvSpPr>
        <p:spPr>
          <a:xfrm>
            <a:off x="311700" y="1103700"/>
            <a:ext cx="81486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Seja consistente na escrita de todo o código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variáveis concisas e que realmente passem a informação necessária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Observe a necessidade de criação de objetos de valor ao invés do uso de tipos primitivos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dependências lógicas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condicionais negativas</a:t>
            </a:r>
            <a:endParaRPr b="1"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para os exemplos?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76f9a1e84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