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nMN8X73IjiS9NAi5OV8LIBcJC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d1c88b0cb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fd1c88b0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6f9a1e8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76f9a1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76f9a1e8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f76f9a1e8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d1c88b0cb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fd1c88b0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d1c88b0cb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fd1c88b0c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d3346d531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fd3346d5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d1c88b0cb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fd1c88b0c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b6c65982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cb6c659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84ae4577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f84ae457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d1c88b0cb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fd1c88b0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d1c88b0cb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d1c88b0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d1c88b0cb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fd1c88b0c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1c88b0cb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fd1c88b0c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d1c88b0cb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fd1c88b0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dotnet.microsoft.com/languages/cshar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s://fsharp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s://www.tiobe.com/tiobe-index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hyperlink" Target="https://github.com/microsoft/vscode" TargetMode="External"/><Relationship Id="rId11" Type="http://schemas.openxmlformats.org/officeDocument/2006/relationships/hyperlink" Target="https://www.tiobe.com/tiobe-index/" TargetMode="External"/><Relationship Id="rId10" Type="http://schemas.openxmlformats.org/officeDocument/2006/relationships/hyperlink" Target="https://fsharp.org/" TargetMode="External"/><Relationship Id="rId9" Type="http://schemas.openxmlformats.org/officeDocument/2006/relationships/hyperlink" Target="https://dotnet.microsoft.com/languages/csharp" TargetMode="External"/><Relationship Id="rId5" Type="http://schemas.openxmlformats.org/officeDocument/2006/relationships/hyperlink" Target="https://visualstudio.microsoft.com/pt-br/vs/mac/" TargetMode="External"/><Relationship Id="rId6" Type="http://schemas.openxmlformats.org/officeDocument/2006/relationships/hyperlink" Target="http://www.omnisharp.net/#about" TargetMode="External"/><Relationship Id="rId7" Type="http://schemas.openxmlformats.org/officeDocument/2006/relationships/hyperlink" Target="https://ionide.io/Editors/Code/overview.html" TargetMode="External"/><Relationship Id="rId8" Type="http://schemas.openxmlformats.org/officeDocument/2006/relationships/hyperlink" Target="https://www.jetbrains.com/products/#tech=dot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github.com/microsoft/vscode" TargetMode="External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://www.omnisharp.net/#about" TargetMode="External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ionide.io/Editors/Code/overview.html" TargetMode="External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www.jetbrains.com/products/#tech=dotnet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e linguagens</a:t>
            </a:r>
            <a:endParaRPr b="1" i="0" sz="3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1c88b0cb_0_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Ferramentas para desenvolvimento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fd1c88b0cb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fd1c88b0cb_0_70"/>
          <p:cNvSpPr txBox="1"/>
          <p:nvPr>
            <p:ph idx="1" type="subTitle"/>
          </p:nvPr>
        </p:nvSpPr>
        <p:spPr>
          <a:xfrm>
            <a:off x="311700" y="1120549"/>
            <a:ext cx="81486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fd1c88b0cb_0_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fd1c88b0cb_0_70"/>
          <p:cNvSpPr txBox="1"/>
          <p:nvPr/>
        </p:nvSpPr>
        <p:spPr>
          <a:xfrm>
            <a:off x="2874500" y="1893350"/>
            <a:ext cx="558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Alternativa para desenvolvimento via console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Bem útil para se trabalhar com Visual Studio Code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Incluída no SDK do .NET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fd1c88b0cb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71" y="2114146"/>
            <a:ext cx="1927350" cy="13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6f9a1e84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f76f9a1e84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f76f9a1e84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f76f9a1e84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f76f9a1e84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f76f9a1e84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f76f9a1e8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f76f9a1e84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f76f9a1e84_0_0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suportadas pela plataforma .NET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f76f9a1e84_0_0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76f9a1e84_0_28"/>
          <p:cNvSpPr txBox="1"/>
          <p:nvPr>
            <p:ph idx="1" type="subTitle"/>
          </p:nvPr>
        </p:nvSpPr>
        <p:spPr>
          <a:xfrm>
            <a:off x="1308500" y="375275"/>
            <a:ext cx="7683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com suporte para desenvolvimento .NET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gf76f9a1e84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f76f9a1e84_0_28"/>
          <p:cNvSpPr txBox="1"/>
          <p:nvPr>
            <p:ph idx="1" type="subTitle"/>
          </p:nvPr>
        </p:nvSpPr>
        <p:spPr>
          <a:xfrm>
            <a:off x="311700" y="1103699"/>
            <a:ext cx="8148600" cy="3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Calibri"/>
              <a:buChar char="★"/>
            </a:pPr>
            <a:r>
              <a:rPr lang="en-US" sz="2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C# -&gt; </a:t>
            </a:r>
            <a:r>
              <a:rPr lang="en-US" sz="16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C# | Modern, open-source programming language for .NET (microsoft.com)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Mais popular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qualquer tipo de aplicação, para execução em qualquer plataforma.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Baseada em C/C++, com influências bem fortes também do JAVA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Orientada a objetos 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Abstração do problema , transformando em objetos as entidades do “mundo real”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f76f9a1e84_0_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d1c88b0cb_0_84"/>
          <p:cNvSpPr txBox="1"/>
          <p:nvPr>
            <p:ph idx="1" type="subTitle"/>
          </p:nvPr>
        </p:nvSpPr>
        <p:spPr>
          <a:xfrm>
            <a:off x="1155375" y="305675"/>
            <a:ext cx="761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com suporte para desenvolvimento .NET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gfd1c88b0cb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fd1c88b0cb_0_84"/>
          <p:cNvSpPr txBox="1"/>
          <p:nvPr>
            <p:ph idx="1" type="subTitle"/>
          </p:nvPr>
        </p:nvSpPr>
        <p:spPr>
          <a:xfrm>
            <a:off x="311700" y="1103699"/>
            <a:ext cx="81486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Calibri"/>
              <a:buChar char="★"/>
            </a:pPr>
            <a:r>
              <a:rPr lang="en-US" sz="2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F# Software Foundation (fsharp.org)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Linguagem open-source para escrita de código sucinto, robusto e com ótimo desempenho </a:t>
            </a:r>
            <a:endParaRPr sz="2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 suporte em Windows, Linux e macOS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Mais utilizado para ciência de dados e aprendizagem de máquina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b="1"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funcional</a:t>
            </a: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imperativo e orientado a objetos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Enfatiza o uso de funções 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Expressões em vez de instruções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Valores imutáveis em variáveis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declarativa sobre imperativa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fd1c88b0cb_0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d1c88b0cb_0_105"/>
          <p:cNvSpPr txBox="1"/>
          <p:nvPr>
            <p:ph idx="1" type="subTitle"/>
          </p:nvPr>
        </p:nvSpPr>
        <p:spPr>
          <a:xfrm>
            <a:off x="1259775" y="305675"/>
            <a:ext cx="7508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com suporte para desenvolvimento .NET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gfd1c88b0cb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fd1c88b0cb_0_105"/>
          <p:cNvSpPr txBox="1"/>
          <p:nvPr>
            <p:ph idx="1" type="subTitle"/>
          </p:nvPr>
        </p:nvSpPr>
        <p:spPr>
          <a:xfrm>
            <a:off x="311700" y="1103700"/>
            <a:ext cx="81486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Calibri"/>
              <a:buChar char="★"/>
            </a:pPr>
            <a:r>
              <a:rPr lang="en-US" sz="2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Visual Basic -&gt; </a:t>
            </a:r>
            <a:r>
              <a:rPr lang="en-US" sz="1500" u="sng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index | TIOBE - The Software Quality Company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Aperfeiçoamento do BASIC, uma linguagem dirigida a eventos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Ainda consta como parte das linguagens utilizadas no mercado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Linguagens derivadas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VBScript: linguagem default no ASP( Active Server Pages)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Visual Basic .NET: Versão atual sem compatibilidade com versões antigas e orientada a objetos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Visual Basic for Applications(VBA): útil para criação de macros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e conhecida por fazer parte da família do Microsoft Office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fd1c88b0cb_0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d3346d531_0_2"/>
          <p:cNvSpPr txBox="1"/>
          <p:nvPr>
            <p:ph idx="1" type="subTitle"/>
          </p:nvPr>
        </p:nvSpPr>
        <p:spPr>
          <a:xfrm>
            <a:off x="1259775" y="305675"/>
            <a:ext cx="7508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com suporte para desenvolvimento .NET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gfd3346d531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fd3346d531_0_2"/>
          <p:cNvSpPr txBox="1"/>
          <p:nvPr>
            <p:ph idx="1" type="subTitle"/>
          </p:nvPr>
        </p:nvSpPr>
        <p:spPr>
          <a:xfrm>
            <a:off x="311700" y="1407925"/>
            <a:ext cx="81486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Outras linguagens suportadas :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Typescript -&gt; desenvolvida pela microsoft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fd3346d531_0_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d1c88b0cb_0_29"/>
          <p:cNvSpPr txBox="1"/>
          <p:nvPr>
            <p:ph idx="1" type="subTitle"/>
          </p:nvPr>
        </p:nvSpPr>
        <p:spPr>
          <a:xfrm>
            <a:off x="248025" y="30567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gfd1c88b0cb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fd1c88b0cb_0_29"/>
          <p:cNvSpPr txBox="1"/>
          <p:nvPr>
            <p:ph idx="1" type="subTitle"/>
          </p:nvPr>
        </p:nvSpPr>
        <p:spPr>
          <a:xfrm>
            <a:off x="311700" y="1103700"/>
            <a:ext cx="81486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microsoft/vscode: Visual Studio Code (github.com)</a:t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 2019 para Mac – IDE para macOS (microsoft.com)</a:t>
            </a:r>
            <a:endParaRPr sz="1600" u="sng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OmniSharp - .NET and IntelliSense on any platform with your editor of choice</a:t>
            </a:r>
            <a:endParaRPr sz="1600" u="sng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Ionide</a:t>
            </a:r>
            <a:endParaRPr sz="1600" u="sng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All Developer Tools and Products by JetBrains</a:t>
            </a:r>
            <a:endParaRPr sz="1600" u="sng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C# | Modern, open-source programming language for .NET (microsoft.com)</a:t>
            </a:r>
            <a:endParaRPr sz="1700" u="sng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F# Software Foundation (fsharp.org)</a:t>
            </a:r>
            <a:endParaRPr sz="1700" u="sng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002060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index | TIOBE - The Software Quality Company</a:t>
            </a:r>
            <a:endParaRPr sz="1700" u="sng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fd1c88b0cb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/>
          <p:nvPr>
            <p:ph idx="1" type="subTitle"/>
          </p:nvPr>
        </p:nvSpPr>
        <p:spPr>
          <a:xfrm>
            <a:off x="311700" y="1043999"/>
            <a:ext cx="8148600" cy="3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Ferramentas para desenvolvimento e utilitários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Linguagens suportadas pela plataforma .NET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6c659826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gcb6c659826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cb6c659826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cb6c659826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cb6c659826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gcb6c659826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gcb6c65982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cb6c659826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cb6c659826_0_0"/>
          <p:cNvSpPr txBox="1"/>
          <p:nvPr/>
        </p:nvSpPr>
        <p:spPr>
          <a:xfrm>
            <a:off x="467550" y="1484000"/>
            <a:ext cx="8114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para desenvolvimento e utilitários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gcb6c659826_0_0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4ae45774_0_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Ferramentas para desenvolvimento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gf84ae4577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f84ae45774_0_8"/>
          <p:cNvSpPr txBox="1"/>
          <p:nvPr>
            <p:ph idx="1" type="subTitle"/>
          </p:nvPr>
        </p:nvSpPr>
        <p:spPr>
          <a:xfrm>
            <a:off x="311700" y="1120549"/>
            <a:ext cx="81486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IDE : Ambiente de desenvolvimento integrado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f84ae45774_0_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gf84ae45774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70" y="2173525"/>
            <a:ext cx="1994000" cy="12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f84ae45774_0_8"/>
          <p:cNvSpPr txBox="1"/>
          <p:nvPr/>
        </p:nvSpPr>
        <p:spPr>
          <a:xfrm>
            <a:off x="2804900" y="1927925"/>
            <a:ext cx="5776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Criado e suportado pela Microsoft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Executado em Windows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Desenvolvimento de qualquer tipo de aplicação .NET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 versões: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Community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Professional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Entreprise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1c88b0cb_0_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Ferramentas para desenvolvimento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fd1c88b0cb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fd1c88b0cb_0_36"/>
          <p:cNvSpPr txBox="1"/>
          <p:nvPr>
            <p:ph idx="1" type="subTitle"/>
          </p:nvPr>
        </p:nvSpPr>
        <p:spPr>
          <a:xfrm>
            <a:off x="311700" y="1120549"/>
            <a:ext cx="81486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IDE : Ambiente de desenvolvimento integrado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fd1c88b0cb_0_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fd1c88b0cb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75" y="2173525"/>
            <a:ext cx="1792425" cy="11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fd1c88b0cb_0_36"/>
          <p:cNvSpPr txBox="1"/>
          <p:nvPr/>
        </p:nvSpPr>
        <p:spPr>
          <a:xfrm>
            <a:off x="2804900" y="1614525"/>
            <a:ext cx="5776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Criado e suportado pela Microsoft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Executado em Windows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Desenvolvimento de qualquer tipo de aplicação .NET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 versões: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Community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Professional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Entreprise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Versão para Mac voltado para desenvolvimento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 .NET/ .NET core, Xamarin e Unity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fd1c88b0cb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95" y="3625620"/>
            <a:ext cx="1563253" cy="12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d1c88b0cb_0_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Ferramentas para desenvolvimento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gfd1c88b0cb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fd1c88b0cb_0_18"/>
          <p:cNvSpPr txBox="1"/>
          <p:nvPr>
            <p:ph idx="1" type="subTitle"/>
          </p:nvPr>
        </p:nvSpPr>
        <p:spPr>
          <a:xfrm>
            <a:off x="311700" y="1120549"/>
            <a:ext cx="81486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Editor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código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d1c88b0cb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fd1c88b0cb_0_18"/>
          <p:cNvSpPr txBox="1"/>
          <p:nvPr/>
        </p:nvSpPr>
        <p:spPr>
          <a:xfrm>
            <a:off x="2874500" y="1893350"/>
            <a:ext cx="5585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Editor gratuito e mais leve com extensões que permitem o desenvolvimento rápido em qualquer linguagem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Construído em cima da versão open source “Code - OSS”-&gt;  </a:t>
            </a:r>
            <a:r>
              <a:rPr lang="en-US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microsoft/vscode: Visual Studio Code (github.com)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Multiplataforma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Utilização de extensões de produtividade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 suporte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Customizável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fd1c88b0cb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475" y="2015250"/>
            <a:ext cx="1495650" cy="1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1c88b0cb_0_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Ferramentas para desenvolvimento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" name="Google Shape;103;gfd1c88b0cb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fd1c88b0cb_0_59"/>
          <p:cNvSpPr txBox="1"/>
          <p:nvPr>
            <p:ph idx="1" type="subTitle"/>
          </p:nvPr>
        </p:nvSpPr>
        <p:spPr>
          <a:xfrm>
            <a:off x="311700" y="1120549"/>
            <a:ext cx="81486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Suíte de desenvolvimento integrada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fd1c88b0cb_0_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fd1c88b0cb_0_59"/>
          <p:cNvSpPr txBox="1"/>
          <p:nvPr/>
        </p:nvSpPr>
        <p:spPr>
          <a:xfrm>
            <a:off x="2874500" y="1893350"/>
            <a:ext cx="5585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xperiência no desenvolvimento com .NET em diversos editores -&gt; </a:t>
            </a:r>
            <a:r>
              <a:rPr lang="en-US" sz="16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OmniSharp - .NET and IntelliSense on any platform with your editor of choice</a:t>
            </a:r>
            <a:endParaRPr sz="2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Plataforma Cruzada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Atom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Brackets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Sublime Text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Emacs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fd1c88b0cb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771" y="1995446"/>
            <a:ext cx="1615950" cy="14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1c88b0cb_0_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Ferramentas para desenvolvimento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gfd1c88b0cb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fd1c88b0cb_0_93"/>
          <p:cNvSpPr txBox="1"/>
          <p:nvPr>
            <p:ph idx="1" type="subTitle"/>
          </p:nvPr>
        </p:nvSpPr>
        <p:spPr>
          <a:xfrm>
            <a:off x="311700" y="1120549"/>
            <a:ext cx="81486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Pacote de extensão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fd1c88b0cb_0_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fd1c88b0cb_0_93"/>
          <p:cNvSpPr txBox="1"/>
          <p:nvPr/>
        </p:nvSpPr>
        <p:spPr>
          <a:xfrm>
            <a:off x="2874500" y="1893350"/>
            <a:ext cx="5585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Extensão para VSCode que dá completo suporte para desenvolvimento com F# -&gt; </a:t>
            </a:r>
            <a:r>
              <a:rPr lang="en-US" sz="2100">
                <a:solidFill>
                  <a:srgbClr val="00206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Ionide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Plataforma cruzada e open source</a:t>
            </a:r>
            <a:endParaRPr sz="2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fd1c88b0cb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75" y="2150275"/>
            <a:ext cx="1929550" cy="1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d1c88b0cb_0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Ferramentas para desenvolvimento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" name="Google Shape;123;gfd1c88b0cb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fd1c88b0cb_0_49"/>
          <p:cNvSpPr txBox="1"/>
          <p:nvPr>
            <p:ph idx="1" type="subTitle"/>
          </p:nvPr>
        </p:nvSpPr>
        <p:spPr>
          <a:xfrm>
            <a:off x="311700" y="1120549"/>
            <a:ext cx="81486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IDE : Ambiente de desenvolvimento integrado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fd1c88b0cb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d1c88b0cb_0_49"/>
          <p:cNvSpPr txBox="1"/>
          <p:nvPr/>
        </p:nvSpPr>
        <p:spPr>
          <a:xfrm>
            <a:off x="2874500" y="1893350"/>
            <a:ext cx="558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Plataforma Cruzada, porém com licensa paga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Desenvolvimento multiplataforma com .NET, ASP.NET, .NET Core, Xamarin, Unity, etc…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Uso de tecnologia ReSharper para fornecer experiência semelhante às funcionalidades do Visual Studio -&gt; </a:t>
            </a:r>
            <a:r>
              <a:rPr lang="en-US" sz="15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All Developer Tools and Products by JetBrains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fd1c88b0cb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24" y="2155699"/>
            <a:ext cx="1648050" cy="13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