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UYNo7oVZltAM8GI6push8zAhb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0DF700-E2C6-4547-A98D-66AADF5D0881}">
  <a:tblStyle styleId="{670DF700-E2C6-4547-A98D-66AADF5D08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5a19dd64_0_3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85a19dd6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5a19dd64_0_3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f85a19dd6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5a19dd64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f85a19dd6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664d093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f8664d09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5a19dd64_0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85a19dd6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745b2fe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cb745b2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d1c88b0cb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fd1c88b0c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b6c65982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cb6c659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6f9a1e84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f76f9a1e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5a19dd64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f85a19dd6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85a19dd64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f85a19dd6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5a19dd64_0_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85a19dd6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a19dd64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85a19dd6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5a19dd64_0_3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f85a19dd6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docs.microsoft.com/pt-br/dotnet/architecture/microservices/" TargetMode="External"/><Relationship Id="rId5" Type="http://schemas.openxmlformats.org/officeDocument/2006/relationships/hyperlink" Target="https://docs.microsoft.com/pt-br/dotnet/azure/" TargetMode="External"/><Relationship Id="rId6" Type="http://schemas.openxmlformats.org/officeDocument/2006/relationships/hyperlink" Target="https://docs.microsoft.com/pt-br/dotne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467550" y="1484000"/>
            <a:ext cx="811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en-US" sz="3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lang="en-US" sz="3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3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usar? Quando usar?</a:t>
            </a:r>
            <a:endParaRPr b="1" i="0" sz="3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5a19dd64_0_354"/>
          <p:cNvSpPr txBox="1"/>
          <p:nvPr>
            <p:ph idx="1" type="subTitle"/>
          </p:nvPr>
        </p:nvSpPr>
        <p:spPr>
          <a:xfrm>
            <a:off x="2249850" y="375275"/>
            <a:ext cx="674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Outros serviços Azure para desenvolvedores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gf85a19dd64_0_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f85a19dd64_0_354"/>
          <p:cNvSpPr txBox="1"/>
          <p:nvPr>
            <p:ph idx="1" type="subTitle"/>
          </p:nvPr>
        </p:nvSpPr>
        <p:spPr>
          <a:xfrm>
            <a:off x="311700" y="1103699"/>
            <a:ext cx="8148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SQL : Versão em nuvem do SQL Server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Cosmos DB: Banco de dados NoSQL com escalabilidade e de API compatível com MongoDB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Blob Storage: Armazenamento em nuvem de arquivos, prezando pela escalabilidade, redundância de dados e disponibilidade.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Key Vault: Permite o armazenamento em nuvem de segredos de aplicações, como connection strings e e chaves de APIs.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Cognitive Services: Coleção de serviços em nuvem que permite a adição de Inteligência Artificial para aplicações, com funcionalidades como reconhecimento de falar, compreensão de linguagens e detecção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anomalias.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f85a19dd64_0_3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85a19dd64_0_361"/>
          <p:cNvSpPr txBox="1"/>
          <p:nvPr>
            <p:ph idx="1" type="subTitle"/>
          </p:nvPr>
        </p:nvSpPr>
        <p:spPr>
          <a:xfrm>
            <a:off x="1931475" y="375275"/>
            <a:ext cx="7059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Aprendizagem de máquina com .NET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f85a19dd64_0_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85a19dd64_0_361"/>
          <p:cNvSpPr txBox="1"/>
          <p:nvPr>
            <p:ph idx="1" type="subTitle"/>
          </p:nvPr>
        </p:nvSpPr>
        <p:spPr>
          <a:xfrm>
            <a:off x="311700" y="1103699"/>
            <a:ext cx="8148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ML.NET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Framework de aprendizagem de máquina de plataforma cruzada e open source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 de modelos de aprendizagem de máquina a partir de interface gráfica ( Model Builder) ou por meio do ML.NET CLI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Integração com outros frameworks famosos como TensorFlow, ONNX, INFER.NET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85a19dd64_0_36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5a19dd64_0_368"/>
          <p:cNvSpPr txBox="1"/>
          <p:nvPr>
            <p:ph idx="1" type="subTitle"/>
          </p:nvPr>
        </p:nvSpPr>
        <p:spPr>
          <a:xfrm>
            <a:off x="1931475" y="375275"/>
            <a:ext cx="7059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Aprendizagem de máquina com .NET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gf85a19dd64_0_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85a19dd64_0_368"/>
          <p:cNvSpPr txBox="1"/>
          <p:nvPr>
            <p:ph idx="1" type="subTitle"/>
          </p:nvPr>
        </p:nvSpPr>
        <p:spPr>
          <a:xfrm>
            <a:off x="311700" y="1103699"/>
            <a:ext cx="8148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Tipos de predições com ML.NET: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Classificação e categorização de objetos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Predição de valores contínuos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Deteção de anomalias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Recomendações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 de sentimento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85a19dd64_0_36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664d0935_0_1"/>
          <p:cNvSpPr txBox="1"/>
          <p:nvPr>
            <p:ph idx="1" type="subTitle"/>
          </p:nvPr>
        </p:nvSpPr>
        <p:spPr>
          <a:xfrm>
            <a:off x="1931475" y="375275"/>
            <a:ext cx="7059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de Jogos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gf8664d093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f8664d0935_0_1"/>
          <p:cNvSpPr txBox="1"/>
          <p:nvPr>
            <p:ph idx="1" type="subTitle"/>
          </p:nvPr>
        </p:nvSpPr>
        <p:spPr>
          <a:xfrm>
            <a:off x="311700" y="1103699"/>
            <a:ext cx="81486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Unity : Plataforma de desenvolvimento de jogos 3D e em tempo real, disponível para Windows e macOS.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MonoGame : Framework multiplataforma, open-source com suporte para .NET Core e .NET 4.5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Godot :  Game engine gratuita e open-source, para desenvolvimento de jogos usando C#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Stride: Plataforma para desenvolvimento de jogos 2D/3D gratuita, multiplataforma, open source e com editor robusto e gráficos realistas.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Wave Engine: Mecanismo gratuito para desenvolvimento gráfico voltado para negócios e indústria. Constrói soluções de alta qualidade 3D e 2D.</a:t>
            </a:r>
            <a:endParaRPr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FlatRedBall: Plataforma de desenvolvimento de jogos 2D, contruído em cima do MonoGame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Calibri"/>
              <a:buChar char="★"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CRYENGINE: Framework para desenvolvimento de jogos usando .NET e C#. 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Disponível para Windows e Linux.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8664d0935_0_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85a19dd64_0_382"/>
          <p:cNvSpPr txBox="1"/>
          <p:nvPr>
            <p:ph idx="1" type="subTitle"/>
          </p:nvPr>
        </p:nvSpPr>
        <p:spPr>
          <a:xfrm>
            <a:off x="1931475" y="375275"/>
            <a:ext cx="7059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das Coisas ( IoT)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gf85a19dd64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f85a19dd64_0_382"/>
          <p:cNvSpPr txBox="1"/>
          <p:nvPr>
            <p:ph idx="1" type="subTitle"/>
          </p:nvPr>
        </p:nvSpPr>
        <p:spPr>
          <a:xfrm>
            <a:off x="311700" y="1103699"/>
            <a:ext cx="8148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Bibliotecas específicas para integração de aplicações com hardware especializado como sensores, dispositivos LCD, conversores analógico-digital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System.Device.Gpio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Iot.Device.Bindings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Suportado em muitas versões do Linux que suportam ARM/ARM64 e Windows IoT Core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 NanoFramework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Plataforma gratuita e open-source que permite o desenvolvimento de aplicações com C# acoplados a dispositivos.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suportado pela .NET Foundation.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Utilização do Visual Studio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f85a19dd64_0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745b2feb_0_0"/>
          <p:cNvSpPr txBox="1"/>
          <p:nvPr>
            <p:ph idx="1" type="subTitle"/>
          </p:nvPr>
        </p:nvSpPr>
        <p:spPr>
          <a:xfrm>
            <a:off x="1931475" y="375275"/>
            <a:ext cx="70599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das Coisas ( IoT)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cb745b2fe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cb745b2feb_0_0"/>
          <p:cNvSpPr txBox="1"/>
          <p:nvPr>
            <p:ph idx="1" type="subTitle"/>
          </p:nvPr>
        </p:nvSpPr>
        <p:spPr>
          <a:xfrm>
            <a:off x="311700" y="1103699"/>
            <a:ext cx="8148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Meadow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Plataforma IoT e full-stack que permite construir soluções focadas para indústria de forma segura e escalável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Integrado com Azure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no Visual Studio ou VSCode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cb745b2feb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1c88b0cb_0_29"/>
          <p:cNvSpPr txBox="1"/>
          <p:nvPr>
            <p:ph idx="1" type="subTitle"/>
          </p:nvPr>
        </p:nvSpPr>
        <p:spPr>
          <a:xfrm>
            <a:off x="248025" y="30567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4" name="Google Shape;174;gfd1c88b0cb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fd1c88b0cb_0_29"/>
          <p:cNvSpPr txBox="1"/>
          <p:nvPr>
            <p:ph idx="1" type="subTitle"/>
          </p:nvPr>
        </p:nvSpPr>
        <p:spPr>
          <a:xfrm>
            <a:off x="311700" y="1103699"/>
            <a:ext cx="8148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Microsserviços do .NET. Arquitetura de aplicativos .NET em contêineres | Microsoft Docs</a:t>
            </a:r>
            <a:endParaRPr sz="3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para desenvolvedores .NET | Microsoft Docs</a:t>
            </a:r>
            <a:endParaRPr sz="3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Documentação do .NET | Microsoft Docs</a:t>
            </a:r>
            <a:endParaRPr sz="3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fd1c88b0cb_0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311700" y="1043999"/>
            <a:ext cx="81486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 X .NET Framework : Qual escolher para minha aplicação?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que usar para cada tipo de aplicação?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6c659826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gcb6c659826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cb6c659826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cb6c659826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cb6c659826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gcb6c659826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gcb6c65982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cb6c659826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cb6c659826_0_0"/>
          <p:cNvSpPr txBox="1"/>
          <p:nvPr/>
        </p:nvSpPr>
        <p:spPr>
          <a:xfrm>
            <a:off x="467550" y="1484000"/>
            <a:ext cx="8114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 X .NET Framework : Qual escolher para minha aplicação?</a:t>
            </a:r>
            <a:endParaRPr b="1" i="0" sz="2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gcb6c659826_0_0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6f9a1e84_0_28"/>
          <p:cNvSpPr txBox="1"/>
          <p:nvPr>
            <p:ph idx="1" type="subTitle"/>
          </p:nvPr>
        </p:nvSpPr>
        <p:spPr>
          <a:xfrm>
            <a:off x="2249850" y="375275"/>
            <a:ext cx="674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implementação escolher?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" name="Google Shape;72;gf76f9a1e8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f76f9a1e84_0_28"/>
          <p:cNvSpPr txBox="1"/>
          <p:nvPr>
            <p:ph idx="1" type="subTitle"/>
          </p:nvPr>
        </p:nvSpPr>
        <p:spPr>
          <a:xfrm>
            <a:off x="311700" y="1103699"/>
            <a:ext cx="8148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Use .NET quando: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Necessitar de plataforma cruzada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Há direcionamento de microsserviços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Service Fabric 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App Service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Docker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Hospedagem em infraestrutura Linux ou Windows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 Kurbenetes Service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Alto desempenho e sistemas escalonáveis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Necessidade de versões .NET diferentes por aplicação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76f9a1e84_0_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5a19dd64_0_299"/>
          <p:cNvSpPr txBox="1"/>
          <p:nvPr>
            <p:ph idx="1" type="subTitle"/>
          </p:nvPr>
        </p:nvSpPr>
        <p:spPr>
          <a:xfrm>
            <a:off x="2249850" y="375275"/>
            <a:ext cx="674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implementação escolher?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0" name="Google Shape;80;gf85a19dd64_0_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f85a19dd64_0_299"/>
          <p:cNvSpPr txBox="1"/>
          <p:nvPr>
            <p:ph idx="1" type="subTitle"/>
          </p:nvPr>
        </p:nvSpPr>
        <p:spPr>
          <a:xfrm>
            <a:off x="311700" y="1103699"/>
            <a:ext cx="8148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500"/>
              <a:buFont typeface="Calibri"/>
              <a:buChar char="★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Use .NET Framework quando: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houver necessidade de migração para .NET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Bibliotecas de terceiros ou pacotes NUGET não são disponíveis para .NET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Necessidade de tecnologias não disponíveis para .NET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ASP.NET WebForms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ASP.NET Web Pages não estão incluídos no ASP.NET Core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Implementação do lado servidor para WCF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Workflow Foundation, Workflow Services e Workflow Data Services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Quando o projeto não suporta determinada linguagem para o caso de Visual Basic e F#</a:t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85a19dd64_0_29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5a19dd64_0_306"/>
          <p:cNvSpPr txBox="1"/>
          <p:nvPr>
            <p:ph idx="1" type="subTitle"/>
          </p:nvPr>
        </p:nvSpPr>
        <p:spPr>
          <a:xfrm>
            <a:off x="2249850" y="375275"/>
            <a:ext cx="674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ASP.NET Core X ASP.NET 4.x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8" name="Google Shape;88;gf85a19dd64_0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f85a19dd64_0_30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gf85a19dd64_0_306"/>
          <p:cNvGraphicFramePr/>
          <p:nvPr/>
        </p:nvGraphicFramePr>
        <p:xfrm>
          <a:off x="874675" y="152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{670DF700-E2C6-4547-A98D-66AADF5D0881}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ASP.NET Core</a:t>
                      </a:r>
                      <a:endParaRPr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ASP.NET 4.x</a:t>
                      </a:r>
                      <a:endParaRPr b="1"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Construído para windows, Linux e macOS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 Windows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Criar aplicações com interface via Razor Pages, MVC, Web API, SignalR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 de Web Forms, SignalR, MVC, Web Api, WebHooks ou Web Pages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Múltiplas versões por máquina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Única versão por máquina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Diversas ferramentas de desenvolvimento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Foco no Visual Studio com C#, F# e VB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Maior Desempenho que ASP.NET 4.x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Bom desempenho no geral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 do .NET Core runtime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 do .NET Framework Runtime</a:t>
                      </a:r>
                      <a:endParaRPr>
                        <a:solidFill>
                          <a:srgbClr val="00206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5a19dd64_0_3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gf85a19dd64_0_3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f85a19dd64_0_3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f85a19dd64_0_3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f85a19dd64_0_314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f85a19dd64_0_3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f85a19dd64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85a19dd64_0_3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f85a19dd64_0_314"/>
          <p:cNvSpPr txBox="1"/>
          <p:nvPr/>
        </p:nvSpPr>
        <p:spPr>
          <a:xfrm>
            <a:off x="467550" y="1484000"/>
            <a:ext cx="8114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b="1"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usar para cada tipo de aplicação?</a:t>
            </a:r>
            <a:endParaRPr b="1" i="0" sz="2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f85a19dd64_0_314"/>
          <p:cNvSpPr txBox="1"/>
          <p:nvPr/>
        </p:nvSpPr>
        <p:spPr>
          <a:xfrm>
            <a:off x="552974" y="2619805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Ecossistema .NET &amp; Documentação</a:t>
            </a:r>
            <a:endParaRPr b="0" i="0" sz="27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5a19dd64_0_340"/>
          <p:cNvSpPr txBox="1"/>
          <p:nvPr>
            <p:ph idx="1" type="subTitle"/>
          </p:nvPr>
        </p:nvSpPr>
        <p:spPr>
          <a:xfrm>
            <a:off x="2249850" y="375275"/>
            <a:ext cx="674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Aplicações Desktop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0" name="Google Shape;110;gf85a19dd64_0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85a19dd64_0_340"/>
          <p:cNvSpPr txBox="1"/>
          <p:nvPr>
            <p:ph idx="1" type="subTitle"/>
          </p:nvPr>
        </p:nvSpPr>
        <p:spPr>
          <a:xfrm>
            <a:off x="311700" y="1103699"/>
            <a:ext cx="81486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★"/>
            </a:pPr>
            <a:r>
              <a:rPr lang="en-US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Universal Windows Apps</a:t>
            </a:r>
            <a:endParaRPr sz="19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★"/>
            </a:pPr>
            <a:r>
              <a:rPr lang="en-US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Windows Presentation Foundation ( WPF)</a:t>
            </a:r>
            <a:endParaRPr sz="19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★"/>
            </a:pPr>
            <a:r>
              <a:rPr lang="en-US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Windows Forms</a:t>
            </a:r>
            <a:endParaRPr sz="19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Calibri"/>
              <a:buChar char="★"/>
            </a:pPr>
            <a:r>
              <a:rPr lang="en-US" sz="19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Xamarin.MAC</a:t>
            </a:r>
            <a:endParaRPr sz="19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85a19dd64_0_34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5a19dd64_0_347"/>
          <p:cNvSpPr txBox="1"/>
          <p:nvPr>
            <p:ph idx="1" type="subTitle"/>
          </p:nvPr>
        </p:nvSpPr>
        <p:spPr>
          <a:xfrm>
            <a:off x="1811200" y="403575"/>
            <a:ext cx="674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b="1" lang="en-US" sz="3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baseadas em containers</a:t>
            </a:r>
            <a:endParaRPr b="1" sz="3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f85a19dd64_0_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f85a19dd64_0_347"/>
          <p:cNvSpPr txBox="1"/>
          <p:nvPr>
            <p:ph idx="1" type="subTitle"/>
          </p:nvPr>
        </p:nvSpPr>
        <p:spPr>
          <a:xfrm>
            <a:off x="311700" y="1414999"/>
            <a:ext cx="81486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AZURE: Plataforma de nuvem completa que pode hospedar aplicativos e simplificar o desenvolvimento de novos aplicativos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aplicações monolíticas &gt; Azure App Service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Aplicações com arquiteturas em camadas -&gt; Azure Kurbenetes Service (AKS)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Micro</a:t>
            </a: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serviços: AKS ou Azure Web Apps para Containers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Funções Serveless e event handlers : Azure Functions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Processamento Batch de larga escala: Azure Batch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f85a19dd64_0_34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