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2" r:id="rId5"/>
    <p:sldId id="257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8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59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6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10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6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8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76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5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1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26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72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9FAC-B7E5-4637-851C-7F067A4F52F4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28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omo.org/faq/general/faq_114/" TargetMode="External"/><Relationship Id="rId2" Type="http://schemas.openxmlformats.org/officeDocument/2006/relationships/hyperlink" Target="https://matomo.org/faq/how-to/faq_2027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11372" y="5597237"/>
            <a:ext cx="10860933" cy="781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ELK</a:t>
            </a:r>
          </a:p>
        </p:txBody>
      </p:sp>
      <p:sp>
        <p:nvSpPr>
          <p:cNvPr id="5" name="Rechteck 4"/>
          <p:cNvSpPr/>
          <p:nvPr/>
        </p:nvSpPr>
        <p:spPr>
          <a:xfrm>
            <a:off x="6541617" y="573882"/>
            <a:ext cx="1033855" cy="642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6" name="Rechteck 5"/>
          <p:cNvSpPr/>
          <p:nvPr/>
        </p:nvSpPr>
        <p:spPr>
          <a:xfrm>
            <a:off x="803038" y="534335"/>
            <a:ext cx="1019350" cy="641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Matomo</a:t>
            </a:r>
          </a:p>
        </p:txBody>
      </p:sp>
      <p:sp>
        <p:nvSpPr>
          <p:cNvPr id="7" name="Rechteck 6"/>
          <p:cNvSpPr/>
          <p:nvPr/>
        </p:nvSpPr>
        <p:spPr>
          <a:xfrm>
            <a:off x="10442258" y="2447801"/>
            <a:ext cx="1044508" cy="6350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8" name="Rechteck 7"/>
          <p:cNvSpPr/>
          <p:nvPr/>
        </p:nvSpPr>
        <p:spPr>
          <a:xfrm>
            <a:off x="5957077" y="3238044"/>
            <a:ext cx="1046974" cy="641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Producer</a:t>
            </a:r>
          </a:p>
        </p:txBody>
      </p:sp>
      <p:sp>
        <p:nvSpPr>
          <p:cNvPr id="9" name="Rechteck 8"/>
          <p:cNvSpPr/>
          <p:nvPr/>
        </p:nvSpPr>
        <p:spPr>
          <a:xfrm>
            <a:off x="3964042" y="3702451"/>
            <a:ext cx="1039613" cy="635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10" name="Rechteck 9"/>
          <p:cNvSpPr/>
          <p:nvPr/>
        </p:nvSpPr>
        <p:spPr>
          <a:xfrm>
            <a:off x="2061901" y="2712650"/>
            <a:ext cx="1007227" cy="637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427103" y="572433"/>
            <a:ext cx="1044508" cy="642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Grafana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11372" y="2406945"/>
            <a:ext cx="1001341" cy="641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Matomo Prometheus </a:t>
            </a:r>
            <a:r>
              <a:rPr lang="de-DE" sz="1200" dirty="0" err="1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1948123" y="874885"/>
            <a:ext cx="4454062" cy="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091288" y="651646"/>
            <a:ext cx="2711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user</a:t>
            </a:r>
            <a:r>
              <a:rPr lang="de-DE" sz="800" dirty="0"/>
              <a:t> </a:t>
            </a:r>
            <a:r>
              <a:rPr lang="de-DE" sz="800" dirty="0" err="1"/>
              <a:t>activity</a:t>
            </a:r>
            <a:r>
              <a:rPr lang="de-DE" sz="800" dirty="0"/>
              <a:t> </a:t>
            </a:r>
            <a:r>
              <a:rPr lang="de-DE" sz="800" dirty="0" err="1"/>
              <a:t>tracking</a:t>
            </a:r>
            <a:r>
              <a:rPr lang="de-DE" sz="800" dirty="0"/>
              <a:t> </a:t>
            </a:r>
            <a:r>
              <a:rPr lang="de-DE" sz="800" dirty="0" err="1"/>
              <a:t>metrics</a:t>
            </a:r>
            <a:endParaRPr lang="de-DE" sz="800" dirty="0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812042" y="1287293"/>
            <a:ext cx="286622" cy="94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62725" y="1678286"/>
            <a:ext cx="118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check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Matomo</a:t>
            </a:r>
            <a:r>
              <a:rPr lang="de-DE" sz="800" dirty="0"/>
              <a:t> APIs </a:t>
            </a:r>
            <a:r>
              <a:rPr lang="de-DE" sz="800" dirty="0" err="1"/>
              <a:t>are</a:t>
            </a:r>
            <a:r>
              <a:rPr lang="de-DE" sz="800" dirty="0"/>
              <a:t> </a:t>
            </a:r>
            <a:r>
              <a:rPr lang="de-DE" sz="800" dirty="0" err="1"/>
              <a:t>available</a:t>
            </a:r>
            <a:endParaRPr lang="de-DE" sz="800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812042" y="3223221"/>
            <a:ext cx="0" cy="222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38139" y="4214891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Logging</a:t>
            </a:r>
            <a:r>
              <a:rPr lang="de-DE" sz="800" dirty="0"/>
              <a:t> Messages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2740731" y="1206244"/>
            <a:ext cx="3551463" cy="141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145278" y="1612983"/>
            <a:ext cx="1476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websocket </a:t>
            </a:r>
            <a:r>
              <a:rPr lang="de-DE" sz="800" dirty="0" err="1"/>
              <a:t>connection</a:t>
            </a:r>
            <a:endParaRPr lang="de-DE" sz="8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3234512" y="3119556"/>
            <a:ext cx="675757" cy="44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091288" y="3562327"/>
            <a:ext cx="1045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subscribe</a:t>
            </a:r>
            <a:endParaRPr lang="de-DE" sz="800" dirty="0"/>
          </a:p>
        </p:txBody>
      </p:sp>
      <p:sp>
        <p:nvSpPr>
          <p:cNvPr id="33" name="Textfeld 32"/>
          <p:cNvSpPr txBox="1"/>
          <p:nvPr/>
        </p:nvSpPr>
        <p:spPr>
          <a:xfrm>
            <a:off x="4830983" y="3559953"/>
            <a:ext cx="1045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subscribe</a:t>
            </a:r>
            <a:endParaRPr lang="de-DE" sz="800" dirty="0"/>
          </a:p>
        </p:txBody>
      </p:sp>
      <p:cxnSp>
        <p:nvCxnSpPr>
          <p:cNvPr id="34" name="Gerade Verbindung mit Pfeil 33"/>
          <p:cNvCxnSpPr/>
          <p:nvPr/>
        </p:nvCxnSpPr>
        <p:spPr>
          <a:xfrm flipH="1">
            <a:off x="5091893" y="3548018"/>
            <a:ext cx="796704" cy="17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2138450" y="4626429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Logging</a:t>
            </a:r>
            <a:r>
              <a:rPr lang="de-DE" sz="800" dirty="0"/>
              <a:t> Messages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910846" y="4570405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Logging</a:t>
            </a:r>
            <a:r>
              <a:rPr lang="de-DE" sz="800" dirty="0"/>
              <a:t> Messages</a:t>
            </a:r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2556075" y="3484006"/>
            <a:ext cx="19394" cy="179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6402185" y="4063477"/>
            <a:ext cx="11016" cy="121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10964512" y="1470549"/>
            <a:ext cx="0" cy="67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0358178" y="1734843"/>
            <a:ext cx="1269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visualize</a:t>
            </a:r>
            <a:r>
              <a:rPr lang="de-DE" sz="800" dirty="0"/>
              <a:t> </a:t>
            </a:r>
            <a:r>
              <a:rPr lang="de-DE" sz="800" dirty="0" err="1"/>
              <a:t>important</a:t>
            </a:r>
            <a:r>
              <a:rPr lang="de-DE" sz="800" dirty="0"/>
              <a:t> </a:t>
            </a:r>
            <a:r>
              <a:rPr lang="de-DE" sz="800" dirty="0" err="1"/>
              <a:t>components</a:t>
            </a:r>
            <a:endParaRPr lang="de-DE" sz="800" dirty="0"/>
          </a:p>
        </p:txBody>
      </p:sp>
      <p:cxnSp>
        <p:nvCxnSpPr>
          <p:cNvPr id="52" name="Gerade Verbindung mit Pfeil 51"/>
          <p:cNvCxnSpPr/>
          <p:nvPr/>
        </p:nvCxnSpPr>
        <p:spPr>
          <a:xfrm flipV="1">
            <a:off x="7162800" y="2949631"/>
            <a:ext cx="2654531" cy="52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242098" y="3221423"/>
            <a:ext cx="1361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custom</a:t>
            </a:r>
            <a:r>
              <a:rPr lang="de-DE" sz="800" dirty="0"/>
              <a:t> </a:t>
            </a:r>
            <a:r>
              <a:rPr lang="de-DE" sz="800" dirty="0" err="1"/>
              <a:t>metrics</a:t>
            </a:r>
            <a:endParaRPr lang="de-DE" sz="800" dirty="0"/>
          </a:p>
        </p:txBody>
      </p:sp>
      <p:sp>
        <p:nvSpPr>
          <p:cNvPr id="55" name="Textfeld 54"/>
          <p:cNvSpPr txBox="1"/>
          <p:nvPr/>
        </p:nvSpPr>
        <p:spPr>
          <a:xfrm>
            <a:off x="8256184" y="1414939"/>
            <a:ext cx="104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custom</a:t>
            </a:r>
            <a:r>
              <a:rPr lang="de-DE" sz="800" dirty="0"/>
              <a:t> </a:t>
            </a:r>
            <a:r>
              <a:rPr lang="de-DE" sz="800" dirty="0" err="1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7937961" y="1207652"/>
            <a:ext cx="1879370" cy="100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1468579" y="2626522"/>
            <a:ext cx="8520116" cy="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582119" y="2004920"/>
            <a:ext cx="1831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custom</a:t>
            </a:r>
            <a:r>
              <a:rPr lang="de-DE" sz="1200" dirty="0"/>
              <a:t> </a:t>
            </a:r>
            <a:r>
              <a:rPr lang="de-DE" sz="1200" dirty="0" err="1"/>
              <a:t>metrics</a:t>
            </a:r>
            <a:endParaRPr lang="de-DE" sz="1200" dirty="0"/>
          </a:p>
        </p:txBody>
      </p:sp>
      <p:sp>
        <p:nvSpPr>
          <p:cNvPr id="63" name="Textfeld 62"/>
          <p:cNvSpPr txBox="1"/>
          <p:nvPr/>
        </p:nvSpPr>
        <p:spPr>
          <a:xfrm>
            <a:off x="4250938" y="2856318"/>
            <a:ext cx="1817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custom</a:t>
            </a:r>
            <a:r>
              <a:rPr lang="de-DE" sz="800" dirty="0"/>
              <a:t> </a:t>
            </a:r>
            <a:r>
              <a:rPr lang="de-DE" sz="800" dirty="0" err="1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cxnSp>
        <p:nvCxnSpPr>
          <p:cNvPr id="64" name="Gerade Verbindung mit Pfeil 63"/>
          <p:cNvCxnSpPr/>
          <p:nvPr/>
        </p:nvCxnSpPr>
        <p:spPr>
          <a:xfrm flipV="1">
            <a:off x="3153988" y="2866994"/>
            <a:ext cx="6834707" cy="3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8203042" y="3760688"/>
            <a:ext cx="1016924" cy="6364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Logstash</a:t>
            </a:r>
            <a:r>
              <a:rPr lang="de-DE" sz="1200" dirty="0">
                <a:solidFill>
                  <a:schemeClr val="tx1"/>
                </a:solidFill>
              </a:rPr>
              <a:t> Prometheus </a:t>
            </a:r>
            <a:r>
              <a:rPr lang="de-DE" sz="1200" dirty="0" err="1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479020" y="4395044"/>
            <a:ext cx="1019350" cy="6345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ElasticSearch</a:t>
            </a:r>
            <a:r>
              <a:rPr lang="de-DE" sz="1200" dirty="0">
                <a:solidFill>
                  <a:schemeClr val="tx1"/>
                </a:solidFill>
              </a:rPr>
              <a:t> Prometheus </a:t>
            </a:r>
            <a:r>
              <a:rPr lang="de-DE" sz="1200" dirty="0" err="1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0840315" y="4238070"/>
            <a:ext cx="1019350" cy="649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Kibana</a:t>
            </a:r>
            <a:r>
              <a:rPr lang="de-DE" sz="1200" dirty="0">
                <a:solidFill>
                  <a:schemeClr val="tx1"/>
                </a:solidFill>
              </a:rPr>
              <a:t> Prometheus </a:t>
            </a:r>
            <a:r>
              <a:rPr lang="de-DE" sz="1200" dirty="0" err="1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/>
          <p:cNvCxnSpPr/>
          <p:nvPr/>
        </p:nvCxnSpPr>
        <p:spPr>
          <a:xfrm flipV="1">
            <a:off x="9307656" y="3167803"/>
            <a:ext cx="800968" cy="46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10040398" y="3379263"/>
            <a:ext cx="644289" cy="90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V="1">
            <a:off x="11261801" y="3298363"/>
            <a:ext cx="6523" cy="7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9479020" y="3753007"/>
            <a:ext cx="136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custom</a:t>
            </a:r>
            <a:r>
              <a:rPr lang="de-DE" sz="800" dirty="0"/>
              <a:t> </a:t>
            </a:r>
            <a:r>
              <a:rPr lang="de-DE" sz="800" dirty="0" err="1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sp>
        <p:nvSpPr>
          <p:cNvPr id="66" name="Textfeld 65"/>
          <p:cNvSpPr txBox="1"/>
          <p:nvPr/>
        </p:nvSpPr>
        <p:spPr>
          <a:xfrm>
            <a:off x="8747329" y="3307585"/>
            <a:ext cx="136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custom</a:t>
            </a:r>
            <a:r>
              <a:rPr lang="de-DE" sz="800" dirty="0"/>
              <a:t> </a:t>
            </a:r>
            <a:r>
              <a:rPr lang="de-DE" sz="800" dirty="0" err="1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sp>
        <p:nvSpPr>
          <p:cNvPr id="67" name="Textfeld 66"/>
          <p:cNvSpPr txBox="1"/>
          <p:nvPr/>
        </p:nvSpPr>
        <p:spPr>
          <a:xfrm>
            <a:off x="10630681" y="3517298"/>
            <a:ext cx="136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custom</a:t>
            </a:r>
            <a:r>
              <a:rPr lang="de-DE" sz="800" dirty="0"/>
              <a:t> </a:t>
            </a:r>
            <a:r>
              <a:rPr lang="de-DE" sz="800" dirty="0" err="1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sp>
        <p:nvSpPr>
          <p:cNvPr id="68" name="Textfeld 67"/>
          <p:cNvSpPr txBox="1"/>
          <p:nvPr/>
        </p:nvSpPr>
        <p:spPr>
          <a:xfrm>
            <a:off x="6674687" y="5013258"/>
            <a:ext cx="1739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check </a:t>
            </a:r>
            <a:r>
              <a:rPr lang="de-DE" sz="800" dirty="0" err="1"/>
              <a:t>availability</a:t>
            </a:r>
            <a:endParaRPr lang="de-DE" sz="800" dirty="0"/>
          </a:p>
        </p:txBody>
      </p:sp>
      <p:sp>
        <p:nvSpPr>
          <p:cNvPr id="71" name="Textfeld 70"/>
          <p:cNvSpPr txBox="1"/>
          <p:nvPr/>
        </p:nvSpPr>
        <p:spPr>
          <a:xfrm>
            <a:off x="5191234" y="2458594"/>
            <a:ext cx="1817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custom</a:t>
            </a:r>
            <a:r>
              <a:rPr lang="de-DE" sz="800" dirty="0"/>
              <a:t> </a:t>
            </a:r>
            <a:r>
              <a:rPr lang="de-DE" sz="800" dirty="0" err="1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cxnSp>
        <p:nvCxnSpPr>
          <p:cNvPr id="75" name="Gerade Verbindung mit Pfeil 74"/>
          <p:cNvCxnSpPr/>
          <p:nvPr/>
        </p:nvCxnSpPr>
        <p:spPr>
          <a:xfrm flipH="1">
            <a:off x="7417723" y="4601040"/>
            <a:ext cx="1007331" cy="78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flipH="1">
            <a:off x="9854306" y="5130878"/>
            <a:ext cx="223066" cy="40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H="1">
            <a:off x="10799383" y="4989885"/>
            <a:ext cx="528763" cy="49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8791722" y="5166390"/>
            <a:ext cx="1739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check </a:t>
            </a:r>
            <a:r>
              <a:rPr lang="de-DE" sz="800" dirty="0" err="1"/>
              <a:t>availability</a:t>
            </a:r>
            <a:endParaRPr lang="de-DE" sz="800" dirty="0"/>
          </a:p>
        </p:txBody>
      </p:sp>
      <p:sp>
        <p:nvSpPr>
          <p:cNvPr id="83" name="Textfeld 82"/>
          <p:cNvSpPr txBox="1"/>
          <p:nvPr/>
        </p:nvSpPr>
        <p:spPr>
          <a:xfrm>
            <a:off x="10040398" y="5103111"/>
            <a:ext cx="1739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check </a:t>
            </a:r>
            <a:r>
              <a:rPr lang="de-DE" sz="800" dirty="0" err="1"/>
              <a:t>availability</a:t>
            </a:r>
            <a:endParaRPr lang="de-DE" sz="800" dirty="0"/>
          </a:p>
        </p:txBody>
      </p:sp>
      <p:sp>
        <p:nvSpPr>
          <p:cNvPr id="85" name="Rechteck 84"/>
          <p:cNvSpPr/>
          <p:nvPr/>
        </p:nvSpPr>
        <p:spPr>
          <a:xfrm>
            <a:off x="3267246" y="4867215"/>
            <a:ext cx="1007227" cy="637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Kafka Prometheus </a:t>
            </a:r>
            <a:r>
              <a:rPr lang="de-DE" sz="1200" dirty="0" err="1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/>
          <p:cNvCxnSpPr/>
          <p:nvPr/>
        </p:nvCxnSpPr>
        <p:spPr>
          <a:xfrm flipV="1">
            <a:off x="3645327" y="4382617"/>
            <a:ext cx="270730" cy="33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3439518" y="4525245"/>
            <a:ext cx="1739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check </a:t>
            </a:r>
            <a:r>
              <a:rPr lang="de-DE" sz="800" dirty="0" err="1"/>
              <a:t>availability</a:t>
            </a:r>
            <a:endParaRPr lang="de-DE" sz="800" dirty="0"/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4410719" y="2953624"/>
            <a:ext cx="5629679" cy="216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4308451" y="5012034"/>
            <a:ext cx="136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custom</a:t>
            </a:r>
            <a:r>
              <a:rPr lang="de-DE" sz="800" dirty="0"/>
              <a:t> </a:t>
            </a:r>
            <a:r>
              <a:rPr lang="de-DE" sz="800" dirty="0" err="1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7491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11372" y="5597237"/>
            <a:ext cx="10860933" cy="781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ELK</a:t>
            </a:r>
          </a:p>
        </p:txBody>
      </p:sp>
      <p:sp>
        <p:nvSpPr>
          <p:cNvPr id="5" name="Rechteck 4"/>
          <p:cNvSpPr/>
          <p:nvPr/>
        </p:nvSpPr>
        <p:spPr>
          <a:xfrm>
            <a:off x="6541617" y="573882"/>
            <a:ext cx="1033855" cy="642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6" name="Rechteck 5"/>
          <p:cNvSpPr/>
          <p:nvPr/>
        </p:nvSpPr>
        <p:spPr>
          <a:xfrm>
            <a:off x="803038" y="534335"/>
            <a:ext cx="1019350" cy="641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Matomo</a:t>
            </a:r>
          </a:p>
        </p:txBody>
      </p:sp>
      <p:sp>
        <p:nvSpPr>
          <p:cNvPr id="7" name="Rechteck 6"/>
          <p:cNvSpPr/>
          <p:nvPr/>
        </p:nvSpPr>
        <p:spPr>
          <a:xfrm>
            <a:off x="10442258" y="2447801"/>
            <a:ext cx="1044508" cy="6350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10" name="Rechteck 9"/>
          <p:cNvSpPr/>
          <p:nvPr/>
        </p:nvSpPr>
        <p:spPr>
          <a:xfrm>
            <a:off x="2061901" y="2712650"/>
            <a:ext cx="1007227" cy="637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427103" y="572433"/>
            <a:ext cx="1044508" cy="642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Grafana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11372" y="2406945"/>
            <a:ext cx="1001341" cy="641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Matomo Prometheus </a:t>
            </a:r>
            <a:r>
              <a:rPr lang="de-DE" sz="1200" dirty="0" err="1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1948123" y="874885"/>
            <a:ext cx="4454062" cy="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812042" y="1287293"/>
            <a:ext cx="286622" cy="94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812042" y="3223221"/>
            <a:ext cx="0" cy="222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2740731" y="1206244"/>
            <a:ext cx="3551463" cy="141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556075" y="3484006"/>
            <a:ext cx="19394" cy="179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6402185" y="4063477"/>
            <a:ext cx="11016" cy="121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10964512" y="1470549"/>
            <a:ext cx="0" cy="67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7162800" y="2949631"/>
            <a:ext cx="2654531" cy="52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7937961" y="1207652"/>
            <a:ext cx="1879370" cy="100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1468579" y="2626522"/>
            <a:ext cx="8520116" cy="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8203042" y="3760688"/>
            <a:ext cx="1016924" cy="6364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Logstash</a:t>
            </a:r>
            <a:r>
              <a:rPr lang="de-DE" sz="1200" dirty="0">
                <a:solidFill>
                  <a:schemeClr val="tx1"/>
                </a:solidFill>
              </a:rPr>
              <a:t> Prometheus </a:t>
            </a:r>
            <a:r>
              <a:rPr lang="de-DE" sz="1200" dirty="0" err="1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479020" y="4395044"/>
            <a:ext cx="1019350" cy="6345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ElasticSearch</a:t>
            </a:r>
            <a:r>
              <a:rPr lang="de-DE" sz="1200" dirty="0">
                <a:solidFill>
                  <a:schemeClr val="tx1"/>
                </a:solidFill>
              </a:rPr>
              <a:t> Prometheus </a:t>
            </a:r>
            <a:r>
              <a:rPr lang="de-DE" sz="1200" dirty="0" err="1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0077372" y="5663116"/>
            <a:ext cx="1019350" cy="649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Kibana</a:t>
            </a:r>
            <a:r>
              <a:rPr lang="de-DE" sz="1200" dirty="0">
                <a:solidFill>
                  <a:schemeClr val="tx1"/>
                </a:solidFill>
              </a:rPr>
              <a:t> Prometheus </a:t>
            </a:r>
            <a:r>
              <a:rPr lang="de-DE" sz="1200" dirty="0" err="1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/>
          <p:cNvCxnSpPr/>
          <p:nvPr/>
        </p:nvCxnSpPr>
        <p:spPr>
          <a:xfrm flipV="1">
            <a:off x="9307656" y="3167803"/>
            <a:ext cx="800968" cy="46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10040398" y="3379263"/>
            <a:ext cx="644289" cy="90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V="1">
            <a:off x="10907754" y="3298363"/>
            <a:ext cx="360570" cy="22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H="1">
            <a:off x="7417723" y="4601040"/>
            <a:ext cx="1007331" cy="78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flipH="1">
            <a:off x="9854306" y="5130878"/>
            <a:ext cx="223066" cy="40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49875" y="409244"/>
            <a:ext cx="101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7000:80</a:t>
            </a:r>
          </a:p>
          <a:p>
            <a:pPr algn="ctr"/>
            <a:r>
              <a:rPr lang="de-DE" sz="800" dirty="0"/>
              <a:t>web:80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924273" y="5864857"/>
            <a:ext cx="101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8200:8200</a:t>
            </a:r>
            <a:br>
              <a:rPr lang="de-DE" sz="800" dirty="0"/>
            </a:br>
            <a:r>
              <a:rPr lang="de-DE" sz="800" dirty="0"/>
              <a:t>apm-server:8200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-18109" y="3211023"/>
            <a:ext cx="118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8180:8080</a:t>
            </a:r>
          </a:p>
          <a:p>
            <a:pPr algn="ctr"/>
            <a:r>
              <a:rPr lang="de-DE" sz="800" dirty="0"/>
              <a:t>matomo-exporter:8080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7465005" y="219304"/>
            <a:ext cx="1127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3100:80</a:t>
            </a:r>
          </a:p>
          <a:p>
            <a:pPr algn="ctr"/>
            <a:r>
              <a:rPr lang="de-DE" sz="800" dirty="0"/>
              <a:t>9145:9145</a:t>
            </a:r>
          </a:p>
          <a:p>
            <a:pPr algn="ctr"/>
            <a:r>
              <a:rPr lang="de-DE" sz="800" dirty="0"/>
              <a:t>playapp:9145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10952709" y="248178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3000:3000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10587047" y="2081131"/>
            <a:ext cx="1693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9090:9090</a:t>
            </a:r>
          </a:p>
          <a:p>
            <a:pPr algn="ctr"/>
            <a:r>
              <a:rPr lang="de-DE" sz="800" dirty="0"/>
              <a:t>prometheus:9090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9299251" y="4022982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9114:9114</a:t>
            </a:r>
          </a:p>
          <a:p>
            <a:pPr algn="ctr"/>
            <a:r>
              <a:rPr lang="de-DE" sz="800" dirty="0"/>
              <a:t>elasticsearch_exporter:9114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10263236" y="5176278"/>
            <a:ext cx="181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5601:5601</a:t>
            </a:r>
          </a:p>
          <a:p>
            <a:pPr algn="ctr"/>
            <a:r>
              <a:rPr lang="de-DE" sz="800" dirty="0"/>
              <a:t>localhost:5601/_</a:t>
            </a:r>
            <a:r>
              <a:rPr lang="de-DE" sz="800" dirty="0" err="1"/>
              <a:t>prometheus</a:t>
            </a:r>
            <a:r>
              <a:rPr lang="de-DE" sz="800" dirty="0"/>
              <a:t>/</a:t>
            </a:r>
            <a:r>
              <a:rPr lang="de-DE" sz="800" dirty="0" err="1"/>
              <a:t>metrics</a:t>
            </a:r>
            <a:endParaRPr lang="de-DE" sz="800" dirty="0"/>
          </a:p>
          <a:p>
            <a:pPr algn="ctr"/>
            <a:endParaRPr lang="de-DE" sz="800" dirty="0"/>
          </a:p>
        </p:txBody>
      </p:sp>
      <p:sp>
        <p:nvSpPr>
          <p:cNvPr id="81" name="Textfeld 80"/>
          <p:cNvSpPr txBox="1"/>
          <p:nvPr/>
        </p:nvSpPr>
        <p:spPr>
          <a:xfrm>
            <a:off x="8507778" y="3388626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9304:9304</a:t>
            </a:r>
          </a:p>
          <a:p>
            <a:pPr algn="ctr"/>
            <a:r>
              <a:rPr lang="de-DE" sz="800" dirty="0"/>
              <a:t>logstash_exporter:9304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4325615" y="5746518"/>
            <a:ext cx="101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9200:9200</a:t>
            </a:r>
          </a:p>
          <a:p>
            <a:pPr algn="ctr"/>
            <a:r>
              <a:rPr lang="de-DE" sz="800" dirty="0"/>
              <a:t>elasticsearch:9200</a:t>
            </a:r>
          </a:p>
          <a:p>
            <a:pPr algn="ctr"/>
            <a:r>
              <a:rPr lang="de-DE" sz="800" dirty="0"/>
              <a:t>9300:9300</a:t>
            </a:r>
          </a:p>
          <a:p>
            <a:pPr algn="ctr"/>
            <a:r>
              <a:rPr lang="de-DE" sz="800" dirty="0"/>
              <a:t>elasticsearch:9300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1612895" y="5741746"/>
            <a:ext cx="101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5000:5000/</a:t>
            </a:r>
            <a:r>
              <a:rPr lang="de-DE" sz="800" dirty="0" err="1"/>
              <a:t>tcp</a:t>
            </a:r>
            <a:endParaRPr lang="de-DE" sz="800" dirty="0"/>
          </a:p>
          <a:p>
            <a:pPr algn="ctr"/>
            <a:r>
              <a:rPr lang="de-DE" sz="800" dirty="0"/>
              <a:t>5000:5000/</a:t>
            </a:r>
            <a:r>
              <a:rPr lang="de-DE" sz="800" dirty="0" err="1"/>
              <a:t>udp</a:t>
            </a:r>
            <a:endParaRPr lang="de-DE" sz="800" dirty="0"/>
          </a:p>
          <a:p>
            <a:pPr algn="ctr"/>
            <a:r>
              <a:rPr lang="de-DE" sz="800" dirty="0"/>
              <a:t>9600:9600</a:t>
            </a:r>
          </a:p>
          <a:p>
            <a:pPr algn="ctr"/>
            <a:r>
              <a:rPr lang="de-DE" sz="800" dirty="0"/>
              <a:t>logstash:9600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565490" y="5926411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5601:5601</a:t>
            </a:r>
          </a:p>
        </p:txBody>
      </p:sp>
      <p:sp>
        <p:nvSpPr>
          <p:cNvPr id="87" name="Rechteck 86"/>
          <p:cNvSpPr/>
          <p:nvPr/>
        </p:nvSpPr>
        <p:spPr>
          <a:xfrm>
            <a:off x="3267246" y="4867215"/>
            <a:ext cx="1007227" cy="637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Kafka Prometheus </a:t>
            </a:r>
            <a:r>
              <a:rPr lang="de-DE" sz="1200" dirty="0" err="1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964042" y="3702451"/>
            <a:ext cx="1039613" cy="635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Kafka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3234512" y="3119556"/>
            <a:ext cx="675757" cy="44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3645327" y="4382617"/>
            <a:ext cx="270730" cy="33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 flipV="1">
            <a:off x="4410719" y="2953624"/>
            <a:ext cx="5629679" cy="216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5957077" y="3238044"/>
            <a:ext cx="1046974" cy="641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Producer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H="1">
            <a:off x="5091893" y="3548018"/>
            <a:ext cx="796704" cy="17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3795884" y="3309692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9092:9092</a:t>
            </a:r>
          </a:p>
          <a:p>
            <a:pPr algn="ctr"/>
            <a:r>
              <a:rPr lang="de-DE" sz="800" dirty="0"/>
              <a:t>kafka:9092</a:t>
            </a:r>
          </a:p>
        </p:txBody>
      </p:sp>
      <p:sp>
        <p:nvSpPr>
          <p:cNvPr id="96" name="Textfeld 95"/>
          <p:cNvSpPr txBox="1"/>
          <p:nvPr/>
        </p:nvSpPr>
        <p:spPr>
          <a:xfrm>
            <a:off x="4004721" y="5187202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9308:9308</a:t>
            </a:r>
          </a:p>
          <a:p>
            <a:pPr algn="ctr"/>
            <a:r>
              <a:rPr lang="de-DE" sz="800" dirty="0"/>
              <a:t>kafka-exporter:9308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1283111" y="3461482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8380:8080</a:t>
            </a:r>
          </a:p>
          <a:p>
            <a:pPr algn="ctr"/>
            <a:r>
              <a:rPr lang="de-DE" sz="800" dirty="0"/>
              <a:t>kafka-consumer:8080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841413" y="2872469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8280:8080</a:t>
            </a:r>
          </a:p>
          <a:p>
            <a:pPr algn="ctr"/>
            <a:r>
              <a:rPr lang="de-DE" sz="800" dirty="0"/>
              <a:t>kafka-producer:8080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922DEA7-7752-4ED6-8D4B-E4E58857DBE0}"/>
              </a:ext>
            </a:extLst>
          </p:cNvPr>
          <p:cNvCxnSpPr/>
          <p:nvPr/>
        </p:nvCxnSpPr>
        <p:spPr>
          <a:xfrm flipV="1">
            <a:off x="10964512" y="1452794"/>
            <a:ext cx="0" cy="67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9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ELK Stack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 err="1"/>
              <a:t>Logging</a:t>
            </a:r>
            <a:r>
              <a:rPr lang="de-DE" sz="1600" dirty="0"/>
              <a:t> Messages </a:t>
            </a:r>
            <a:r>
              <a:rPr lang="de-DE" sz="1600" dirty="0" err="1"/>
              <a:t>for</a:t>
            </a:r>
            <a:r>
              <a:rPr lang="de-DE" sz="1600" dirty="0"/>
              <a:t> all </a:t>
            </a:r>
            <a:r>
              <a:rPr lang="de-DE" sz="1600" dirty="0" err="1"/>
              <a:t>applications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tools</a:t>
            </a:r>
            <a:endParaRPr lang="de-DE" sz="1600" dirty="0"/>
          </a:p>
          <a:p>
            <a:pPr lvl="1"/>
            <a:r>
              <a:rPr lang="de-DE" sz="1600" dirty="0"/>
              <a:t>NGINX Container (</a:t>
            </a:r>
            <a:r>
              <a:rPr lang="de-DE" sz="1600" dirty="0" err="1"/>
              <a:t>Matomo</a:t>
            </a:r>
            <a:r>
              <a:rPr lang="de-DE" sz="1600" dirty="0"/>
              <a:t>, Angular)</a:t>
            </a:r>
          </a:p>
          <a:p>
            <a:pPr lvl="1"/>
            <a:r>
              <a:rPr lang="de-DE" sz="1600" dirty="0"/>
              <a:t>Tools (</a:t>
            </a:r>
            <a:r>
              <a:rPr lang="de-DE" sz="1600" dirty="0" err="1"/>
              <a:t>Grafana</a:t>
            </a:r>
            <a:r>
              <a:rPr lang="de-DE" sz="1600" dirty="0"/>
              <a:t>, Prometheus)</a:t>
            </a:r>
          </a:p>
          <a:p>
            <a:pPr lvl="1"/>
            <a:r>
              <a:rPr lang="de-DE" sz="1600" dirty="0"/>
              <a:t>Apps (Producer, Consumer, </a:t>
            </a:r>
            <a:r>
              <a:rPr lang="de-DE" sz="1600" dirty="0" err="1"/>
              <a:t>Exporter</a:t>
            </a:r>
            <a:r>
              <a:rPr lang="de-DE" sz="1600" dirty="0"/>
              <a:t>)</a:t>
            </a:r>
          </a:p>
          <a:p>
            <a:pPr lvl="1"/>
            <a:endParaRPr lang="de-DE" sz="1600" dirty="0"/>
          </a:p>
          <a:p>
            <a:r>
              <a:rPr lang="de-DE" sz="1600" dirty="0" err="1"/>
              <a:t>Elastic</a:t>
            </a:r>
            <a:r>
              <a:rPr lang="de-DE" sz="1600" dirty="0"/>
              <a:t> Search </a:t>
            </a:r>
            <a:r>
              <a:rPr lang="de-DE" sz="1600" dirty="0" err="1"/>
              <a:t>and</a:t>
            </a:r>
            <a:r>
              <a:rPr lang="de-DE" sz="1600" dirty="0"/>
              <a:t> APM-Server </a:t>
            </a:r>
            <a:r>
              <a:rPr lang="de-DE" sz="1600" dirty="0" err="1"/>
              <a:t>extension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aggregation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logs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Application</a:t>
            </a:r>
            <a:r>
              <a:rPr lang="de-DE" sz="1600" dirty="0"/>
              <a:t> User Monitoring (Performance </a:t>
            </a:r>
            <a:r>
              <a:rPr lang="de-DE" sz="1600" dirty="0" err="1"/>
              <a:t>Metrics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coming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Angular, Backend)</a:t>
            </a:r>
          </a:p>
          <a:p>
            <a:endParaRPr lang="de-DE" sz="1600" dirty="0"/>
          </a:p>
          <a:p>
            <a:r>
              <a:rPr lang="de-DE" sz="1600" dirty="0"/>
              <a:t>Monitoring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applications</a:t>
            </a:r>
            <a:r>
              <a:rPr lang="de-DE" sz="1600" dirty="0"/>
              <a:t> also </a:t>
            </a:r>
            <a:r>
              <a:rPr lang="de-DE" sz="1600" dirty="0" err="1"/>
              <a:t>available</a:t>
            </a:r>
            <a:r>
              <a:rPr lang="de-DE" sz="1600" dirty="0"/>
              <a:t> but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less</a:t>
            </a:r>
            <a:r>
              <a:rPr lang="de-DE" sz="1600" dirty="0"/>
              <a:t> </a:t>
            </a:r>
            <a:r>
              <a:rPr lang="de-DE" sz="1600" dirty="0" err="1"/>
              <a:t>features</a:t>
            </a:r>
            <a:r>
              <a:rPr lang="de-DE" sz="1600" dirty="0"/>
              <a:t> </a:t>
            </a:r>
            <a:r>
              <a:rPr lang="de-DE" sz="1600" dirty="0" err="1"/>
              <a:t>then</a:t>
            </a:r>
            <a:r>
              <a:rPr lang="de-DE" sz="1600" dirty="0"/>
              <a:t> Prometheus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Grafana</a:t>
            </a:r>
            <a:r>
              <a:rPr lang="de-DE" sz="1600" dirty="0"/>
              <a:t> </a:t>
            </a:r>
            <a:r>
              <a:rPr lang="de-DE" sz="1600" dirty="0" err="1"/>
              <a:t>stack</a:t>
            </a:r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8455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Prometheus </a:t>
            </a:r>
            <a:r>
              <a:rPr lang="de-DE" dirty="0" err="1"/>
              <a:t>Exporter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err="1"/>
              <a:t>Matomo</a:t>
            </a:r>
            <a:r>
              <a:rPr lang="de-DE" sz="1600" dirty="0"/>
              <a:t> </a:t>
            </a:r>
            <a:r>
              <a:rPr lang="de-DE" sz="1600" dirty="0" err="1"/>
              <a:t>Exporter</a:t>
            </a:r>
            <a:endParaRPr lang="de-DE" sz="1600" dirty="0"/>
          </a:p>
          <a:p>
            <a:pPr lvl="1"/>
            <a:r>
              <a:rPr lang="de-DE" sz="1600" dirty="0"/>
              <a:t>Endpoints: </a:t>
            </a:r>
            <a:r>
              <a:rPr lang="de-DE" sz="1600" dirty="0">
                <a:hlinkClick r:id="rId2"/>
              </a:rPr>
              <a:t>https://matomo.org/faq/how-to/faq_20278/</a:t>
            </a:r>
            <a:br>
              <a:rPr lang="de-DE" sz="1600" dirty="0"/>
            </a:br>
            <a:r>
              <a:rPr lang="de-DE" sz="1600" dirty="0" err="1"/>
              <a:t>Exporter</a:t>
            </a:r>
            <a:r>
              <a:rPr lang="de-DE" sz="1600" dirty="0"/>
              <a:t> </a:t>
            </a:r>
            <a:r>
              <a:rPr lang="de-DE" sz="1600" dirty="0" err="1"/>
              <a:t>calls</a:t>
            </a:r>
            <a:r>
              <a:rPr lang="de-DE" sz="1600" dirty="0"/>
              <a:t> </a:t>
            </a:r>
            <a:r>
              <a:rPr lang="de-DE" sz="1600" dirty="0" err="1"/>
              <a:t>running</a:t>
            </a:r>
            <a:r>
              <a:rPr lang="de-DE" sz="1600" dirty="0"/>
              <a:t> </a:t>
            </a:r>
            <a:r>
              <a:rPr lang="de-DE" sz="1600" dirty="0" err="1"/>
              <a:t>Matomo</a:t>
            </a:r>
            <a:r>
              <a:rPr lang="de-DE" sz="1600" dirty="0"/>
              <a:t> APIs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expose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UP </a:t>
            </a:r>
            <a:r>
              <a:rPr lang="de-DE" sz="1600" dirty="0" err="1"/>
              <a:t>metrics</a:t>
            </a:r>
            <a:r>
              <a:rPr lang="de-DE" sz="1600" dirty="0"/>
              <a:t>.</a:t>
            </a:r>
            <a:br>
              <a:rPr lang="de-DE" sz="1600" dirty="0"/>
            </a:br>
            <a:r>
              <a:rPr lang="de-DE" sz="1600" dirty="0" err="1"/>
              <a:t>Auth</a:t>
            </a:r>
            <a:r>
              <a:rPr lang="de-DE" sz="1600" dirty="0"/>
              <a:t> Token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Tracker</a:t>
            </a:r>
            <a:r>
              <a:rPr lang="de-DE" sz="1600" dirty="0"/>
              <a:t> API: </a:t>
            </a:r>
            <a:r>
              <a:rPr lang="de-DE" sz="1600" dirty="0">
                <a:hlinkClick r:id="rId3"/>
              </a:rPr>
              <a:t>https://matomo.org/faq/general/faq_114/</a:t>
            </a:r>
            <a:endParaRPr lang="de-DE" sz="1600" dirty="0"/>
          </a:p>
          <a:p>
            <a:pPr lvl="1"/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Actuator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exposing</a:t>
            </a:r>
            <a:r>
              <a:rPr lang="de-DE" sz="1600" dirty="0"/>
              <a:t> </a:t>
            </a:r>
            <a:r>
              <a:rPr lang="de-DE" sz="1600" dirty="0" err="1"/>
              <a:t>metrics</a:t>
            </a:r>
            <a:r>
              <a:rPr lang="de-DE" sz="1600" dirty="0"/>
              <a:t> (</a:t>
            </a:r>
            <a:r>
              <a:rPr lang="de-DE" sz="1600" dirty="0" err="1"/>
              <a:t>specific</a:t>
            </a:r>
            <a:r>
              <a:rPr lang="de-DE" sz="1600" dirty="0"/>
              <a:t> API </a:t>
            </a:r>
            <a:r>
              <a:rPr lang="de-DE" sz="1600" dirty="0" err="1"/>
              <a:t>metrics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self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metric</a:t>
            </a:r>
            <a:r>
              <a:rPr lang="de-DE" sz="1600" dirty="0"/>
              <a:t>)</a:t>
            </a:r>
          </a:p>
          <a:p>
            <a:pPr lvl="1"/>
            <a:endParaRPr lang="de-DE" sz="1600" dirty="0"/>
          </a:p>
          <a:p>
            <a:r>
              <a:rPr lang="de-DE" sz="1600" dirty="0"/>
              <a:t>ELK Stack </a:t>
            </a:r>
            <a:r>
              <a:rPr lang="de-DE" sz="1600" dirty="0" err="1"/>
              <a:t>Exporter</a:t>
            </a:r>
            <a:endParaRPr lang="de-DE" sz="1600" dirty="0"/>
          </a:p>
          <a:p>
            <a:pPr lvl="1"/>
            <a:r>
              <a:rPr lang="de-DE" sz="1600" dirty="0" err="1"/>
              <a:t>Logstash</a:t>
            </a:r>
            <a:endParaRPr lang="de-DE" sz="1600" dirty="0"/>
          </a:p>
          <a:p>
            <a:pPr lvl="1"/>
            <a:r>
              <a:rPr lang="de-DE" sz="1600" dirty="0" err="1"/>
              <a:t>Elastic</a:t>
            </a:r>
            <a:r>
              <a:rPr lang="de-DE" sz="1600" dirty="0"/>
              <a:t> Search</a:t>
            </a:r>
          </a:p>
          <a:p>
            <a:pPr lvl="1"/>
            <a:r>
              <a:rPr lang="de-DE" sz="1600" dirty="0" err="1"/>
              <a:t>Kibana</a:t>
            </a:r>
            <a:endParaRPr lang="de-DE" sz="1600" dirty="0"/>
          </a:p>
          <a:p>
            <a:pPr lvl="1"/>
            <a:endParaRPr lang="de-DE" sz="1600" dirty="0"/>
          </a:p>
          <a:p>
            <a:r>
              <a:rPr lang="de-DE" sz="1600" dirty="0"/>
              <a:t>NGINX </a:t>
            </a:r>
            <a:r>
              <a:rPr lang="de-DE" sz="1600" dirty="0" err="1"/>
              <a:t>Exporter</a:t>
            </a:r>
            <a:r>
              <a:rPr lang="de-DE" sz="1600" dirty="0"/>
              <a:t> via </a:t>
            </a:r>
            <a:r>
              <a:rPr lang="de-DE" sz="1600" dirty="0" err="1"/>
              <a:t>Lua</a:t>
            </a:r>
            <a:r>
              <a:rPr lang="de-DE" sz="1600" dirty="0"/>
              <a:t> Scripts </a:t>
            </a:r>
            <a:r>
              <a:rPr lang="de-DE" sz="1600" dirty="0" err="1"/>
              <a:t>for</a:t>
            </a:r>
            <a:r>
              <a:rPr lang="de-DE" sz="1600" dirty="0"/>
              <a:t> Frontend </a:t>
            </a:r>
          </a:p>
          <a:p>
            <a:endParaRPr lang="de-DE" sz="1600" dirty="0"/>
          </a:p>
          <a:p>
            <a:r>
              <a:rPr lang="de-DE" sz="1600" dirty="0"/>
              <a:t>Kafka </a:t>
            </a:r>
            <a:r>
              <a:rPr lang="de-DE" sz="1600" dirty="0" err="1"/>
              <a:t>Exporter</a:t>
            </a:r>
            <a:r>
              <a:rPr lang="de-DE" sz="1600" dirty="0"/>
              <a:t> </a:t>
            </a:r>
          </a:p>
          <a:p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974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Monitoring 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Prometheus</a:t>
            </a:r>
          </a:p>
          <a:p>
            <a:pPr lvl="1"/>
            <a:r>
              <a:rPr lang="de-DE" sz="1600" dirty="0" err="1"/>
              <a:t>scrapes</a:t>
            </a:r>
            <a:r>
              <a:rPr lang="de-DE" sz="1600" dirty="0"/>
              <a:t> </a:t>
            </a:r>
            <a:r>
              <a:rPr lang="de-DE" sz="1600" dirty="0" err="1"/>
              <a:t>targets</a:t>
            </a:r>
            <a:r>
              <a:rPr lang="de-DE" sz="1600" dirty="0"/>
              <a:t> </a:t>
            </a:r>
            <a:r>
              <a:rPr lang="de-DE" sz="1600" dirty="0" err="1"/>
              <a:t>configured</a:t>
            </a:r>
            <a:r>
              <a:rPr lang="de-DE" sz="1600" dirty="0"/>
              <a:t> in </a:t>
            </a:r>
            <a:r>
              <a:rPr lang="de-DE" sz="1600" dirty="0" err="1"/>
              <a:t>prometheus.yml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</a:t>
            </a:r>
            <a:r>
              <a:rPr lang="de-DE" sz="1600" dirty="0" err="1"/>
              <a:t>collected</a:t>
            </a:r>
            <a:r>
              <a:rPr lang="de-DE" sz="1600" dirty="0"/>
              <a:t> </a:t>
            </a:r>
            <a:r>
              <a:rPr lang="de-DE" sz="1600" dirty="0" err="1"/>
              <a:t>metrics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Grafana</a:t>
            </a:r>
            <a:endParaRPr lang="de-DE" sz="1600" dirty="0"/>
          </a:p>
          <a:p>
            <a:pPr lvl="1"/>
            <a:endParaRPr lang="de-DE" sz="1600" dirty="0"/>
          </a:p>
          <a:p>
            <a:r>
              <a:rPr lang="de-DE" sz="1600" dirty="0"/>
              <a:t>Prometheus Alert Manager</a:t>
            </a:r>
          </a:p>
          <a:p>
            <a:pPr lvl="1"/>
            <a:r>
              <a:rPr lang="de-DE" sz="1600" dirty="0" err="1"/>
              <a:t>Better</a:t>
            </a:r>
            <a:r>
              <a:rPr lang="de-DE" sz="1600" dirty="0"/>
              <a:t> </a:t>
            </a:r>
            <a:r>
              <a:rPr lang="de-DE" sz="1600" dirty="0" err="1"/>
              <a:t>way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do </a:t>
            </a:r>
            <a:r>
              <a:rPr lang="de-DE" sz="1600" dirty="0" err="1"/>
              <a:t>alerting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in </a:t>
            </a:r>
            <a:r>
              <a:rPr lang="de-DE" sz="1600" dirty="0" err="1"/>
              <a:t>Grafana</a:t>
            </a:r>
            <a:r>
              <a:rPr lang="de-DE" sz="1600" dirty="0"/>
              <a:t> –&gt;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functionalities</a:t>
            </a:r>
            <a:endParaRPr lang="de-DE" sz="1600" dirty="0"/>
          </a:p>
          <a:p>
            <a:pPr lvl="1"/>
            <a:endParaRPr lang="de-DE" sz="1600" dirty="0"/>
          </a:p>
          <a:p>
            <a:r>
              <a:rPr lang="de-DE" sz="1600" dirty="0" err="1"/>
              <a:t>Grafana</a:t>
            </a:r>
            <a:endParaRPr lang="de-DE" sz="1600" dirty="0"/>
          </a:p>
          <a:p>
            <a:pPr lvl="1"/>
            <a:r>
              <a:rPr lang="de-DE" sz="1600" dirty="0" err="1"/>
              <a:t>Overview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running</a:t>
            </a:r>
            <a:r>
              <a:rPr lang="de-DE" sz="1600" dirty="0"/>
              <a:t> </a:t>
            </a:r>
            <a:r>
              <a:rPr lang="de-DE" sz="1600" dirty="0" err="1"/>
              <a:t>services</a:t>
            </a:r>
            <a:r>
              <a:rPr lang="de-DE" sz="1600" dirty="0"/>
              <a:t> (Tools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Application</a:t>
            </a:r>
            <a:r>
              <a:rPr lang="de-DE" sz="1600" dirty="0"/>
              <a:t>) such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custom</a:t>
            </a:r>
            <a:r>
              <a:rPr lang="de-DE" sz="1600" dirty="0"/>
              <a:t> </a:t>
            </a:r>
            <a:r>
              <a:rPr lang="de-DE" sz="1600" dirty="0" err="1"/>
              <a:t>metrics</a:t>
            </a:r>
            <a:endParaRPr lang="de-DE" sz="1600" dirty="0"/>
          </a:p>
          <a:p>
            <a:pPr lvl="1"/>
            <a:r>
              <a:rPr lang="de-DE" sz="1600" dirty="0"/>
              <a:t>Basic </a:t>
            </a:r>
            <a:r>
              <a:rPr lang="de-DE" sz="1600" dirty="0" err="1"/>
              <a:t>Alerting</a:t>
            </a:r>
            <a:r>
              <a:rPr lang="de-DE" sz="1600" dirty="0"/>
              <a:t>, </a:t>
            </a:r>
            <a:r>
              <a:rPr lang="de-DE" sz="1600" dirty="0" err="1"/>
              <a:t>done</a:t>
            </a:r>
            <a:r>
              <a:rPr lang="de-DE" sz="1600" dirty="0"/>
              <a:t> via WebHooks </a:t>
            </a:r>
          </a:p>
        </p:txBody>
      </p:sp>
    </p:spTree>
    <p:extLst>
      <p:ext uri="{BB962C8B-B14F-4D97-AF65-F5344CB8AC3E}">
        <p14:creationId xmlns:p14="http://schemas.microsoft.com/office/powerpoint/2010/main" val="169252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FC8E1-5B9A-4679-BB5B-F1538C81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Alerting</a:t>
            </a:r>
            <a:r>
              <a:rPr lang="de-DE" dirty="0"/>
              <a:t> in </a:t>
            </a:r>
            <a:r>
              <a:rPr lang="de-DE" dirty="0" err="1"/>
              <a:t>AlertManager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Grafana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903A42-1EA4-48BE-86AE-F13FB853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301" y="1825625"/>
            <a:ext cx="5787499" cy="4351338"/>
          </a:xfrm>
        </p:spPr>
        <p:txBody>
          <a:bodyPr>
            <a:normAutofit/>
          </a:bodyPr>
          <a:lstStyle/>
          <a:p>
            <a:r>
              <a:rPr lang="de-DE" sz="1600" dirty="0" err="1"/>
              <a:t>AlertManager</a:t>
            </a:r>
            <a:endParaRPr lang="de-DE" sz="1600" dirty="0"/>
          </a:p>
          <a:p>
            <a:pPr lvl="1"/>
            <a:r>
              <a:rPr lang="de-DE" sz="1200" dirty="0" err="1"/>
              <a:t>define</a:t>
            </a:r>
            <a:r>
              <a:rPr lang="de-DE" sz="1200" dirty="0"/>
              <a:t> </a:t>
            </a:r>
            <a:r>
              <a:rPr lang="de-DE" sz="1200" dirty="0" err="1"/>
              <a:t>scrape</a:t>
            </a:r>
            <a:r>
              <a:rPr lang="de-DE" sz="1200" dirty="0"/>
              <a:t> </a:t>
            </a:r>
            <a:r>
              <a:rPr lang="de-DE" sz="1200" dirty="0" err="1"/>
              <a:t>targets</a:t>
            </a:r>
            <a:r>
              <a:rPr lang="de-DE" sz="1200" dirty="0"/>
              <a:t> in </a:t>
            </a:r>
            <a:r>
              <a:rPr lang="de-DE" sz="1200" dirty="0" err="1"/>
              <a:t>prometheus.yml</a:t>
            </a:r>
            <a:br>
              <a:rPr lang="de-DE" sz="1200" dirty="0"/>
            </a:br>
            <a:r>
              <a:rPr lang="de-DE" sz="1200" dirty="0"/>
              <a:t>-&gt; </a:t>
            </a:r>
            <a:r>
              <a:rPr lang="de-DE" sz="1200" dirty="0" err="1"/>
              <a:t>collect</a:t>
            </a:r>
            <a:r>
              <a:rPr lang="de-DE" sz="1200" dirty="0"/>
              <a:t> </a:t>
            </a:r>
            <a:r>
              <a:rPr lang="de-DE" sz="1200" dirty="0" err="1"/>
              <a:t>metrics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all </a:t>
            </a:r>
            <a:r>
              <a:rPr lang="de-DE" sz="1200" dirty="0" err="1"/>
              <a:t>containers</a:t>
            </a:r>
            <a:br>
              <a:rPr lang="de-DE" sz="1200" dirty="0"/>
            </a:br>
            <a:r>
              <a:rPr lang="de-DE" sz="1200" dirty="0"/>
              <a:t>-&gt; will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used</a:t>
            </a:r>
            <a:r>
              <a:rPr lang="de-DE" sz="1200" dirty="0"/>
              <a:t> in Prometheus</a:t>
            </a:r>
          </a:p>
          <a:p>
            <a:pPr lvl="1"/>
            <a:r>
              <a:rPr lang="de-DE" sz="1200" dirty="0" err="1"/>
              <a:t>define</a:t>
            </a:r>
            <a:r>
              <a:rPr lang="de-DE" sz="1200" dirty="0"/>
              <a:t> </a:t>
            </a:r>
            <a:r>
              <a:rPr lang="de-DE" sz="1200" dirty="0" err="1"/>
              <a:t>alerting</a:t>
            </a:r>
            <a:r>
              <a:rPr lang="de-DE" sz="1200" dirty="0"/>
              <a:t> </a:t>
            </a:r>
            <a:r>
              <a:rPr lang="de-DE" sz="1200" dirty="0" err="1"/>
              <a:t>rules</a:t>
            </a:r>
            <a:r>
              <a:rPr lang="de-DE" sz="1200" dirty="0"/>
              <a:t> in </a:t>
            </a:r>
            <a:r>
              <a:rPr lang="de-DE" sz="1200" dirty="0" err="1"/>
              <a:t>prometheus.rules.yml</a:t>
            </a:r>
            <a:br>
              <a:rPr lang="de-DE" sz="1200" dirty="0"/>
            </a:br>
            <a:r>
              <a:rPr lang="de-DE" sz="1200" dirty="0"/>
              <a:t>-&gt; </a:t>
            </a:r>
            <a:r>
              <a:rPr lang="de-DE" sz="1200" dirty="0" err="1"/>
              <a:t>define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own </a:t>
            </a:r>
            <a:r>
              <a:rPr lang="de-DE" sz="1200" dirty="0" err="1"/>
              <a:t>up</a:t>
            </a:r>
            <a:r>
              <a:rPr lang="de-DE" sz="1200" dirty="0"/>
              <a:t>/down/</a:t>
            </a:r>
            <a:r>
              <a:rPr lang="de-DE" sz="1200" dirty="0" err="1"/>
              <a:t>cpu</a:t>
            </a:r>
            <a:r>
              <a:rPr lang="de-DE" sz="1200" dirty="0"/>
              <a:t> etc. </a:t>
            </a:r>
            <a:r>
              <a:rPr lang="de-DE" sz="1200" dirty="0" err="1"/>
              <a:t>rules</a:t>
            </a:r>
            <a:br>
              <a:rPr lang="de-DE" sz="1200" dirty="0"/>
            </a:br>
            <a:r>
              <a:rPr lang="de-DE" sz="1200" dirty="0"/>
              <a:t>-&gt; will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used</a:t>
            </a:r>
            <a:r>
              <a:rPr lang="de-DE" sz="1200" dirty="0"/>
              <a:t> in Prometheus</a:t>
            </a:r>
          </a:p>
          <a:p>
            <a:pPr lvl="1"/>
            <a:r>
              <a:rPr lang="de-DE" sz="1200" dirty="0" err="1"/>
              <a:t>define</a:t>
            </a:r>
            <a:r>
              <a:rPr lang="de-DE" sz="1200" dirty="0"/>
              <a:t> </a:t>
            </a:r>
            <a:r>
              <a:rPr lang="de-DE" sz="1200" dirty="0" err="1"/>
              <a:t>alerting</a:t>
            </a:r>
            <a:r>
              <a:rPr lang="de-DE" sz="1200" dirty="0"/>
              <a:t> </a:t>
            </a:r>
            <a:r>
              <a:rPr lang="de-DE" sz="1200" dirty="0" err="1"/>
              <a:t>configuration</a:t>
            </a:r>
            <a:r>
              <a:rPr lang="de-DE" sz="1200" dirty="0"/>
              <a:t> in </a:t>
            </a:r>
            <a:r>
              <a:rPr lang="de-DE" sz="1200" dirty="0" err="1"/>
              <a:t>alertmanager.yml</a:t>
            </a:r>
            <a:br>
              <a:rPr lang="de-DE" sz="1200" dirty="0"/>
            </a:br>
            <a:r>
              <a:rPr lang="de-DE" sz="1200" dirty="0"/>
              <a:t>-&gt; </a:t>
            </a:r>
            <a:r>
              <a:rPr lang="de-DE" sz="1200" dirty="0" err="1"/>
              <a:t>define</a:t>
            </a:r>
            <a:r>
              <a:rPr lang="de-DE" sz="1200" dirty="0"/>
              <a:t> </a:t>
            </a:r>
            <a:r>
              <a:rPr lang="de-DE" sz="1200" dirty="0" err="1"/>
              <a:t>communication</a:t>
            </a:r>
            <a:r>
              <a:rPr lang="de-DE" sz="1200" dirty="0"/>
              <a:t> </a:t>
            </a:r>
            <a:r>
              <a:rPr lang="de-DE" sz="1200" dirty="0" err="1"/>
              <a:t>channels</a:t>
            </a:r>
            <a:r>
              <a:rPr lang="de-DE" sz="1200" dirty="0"/>
              <a:t> like </a:t>
            </a:r>
            <a:r>
              <a:rPr lang="de-DE" sz="1200" dirty="0" err="1"/>
              <a:t>Webhooks</a:t>
            </a:r>
            <a:br>
              <a:rPr lang="de-DE" sz="1200" dirty="0"/>
            </a:br>
            <a:r>
              <a:rPr lang="de-DE" sz="1200" dirty="0"/>
              <a:t>-&gt; will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used</a:t>
            </a:r>
            <a:r>
              <a:rPr lang="de-DE" sz="1200" dirty="0"/>
              <a:t> in </a:t>
            </a:r>
            <a:r>
              <a:rPr lang="de-DE" sz="1200" dirty="0" err="1"/>
              <a:t>AlertManager</a:t>
            </a:r>
            <a:endParaRPr lang="de-DE" sz="1200" dirty="0"/>
          </a:p>
          <a:p>
            <a:r>
              <a:rPr lang="de-DE" sz="1600" dirty="0" err="1"/>
              <a:t>Grafana</a:t>
            </a:r>
            <a:endParaRPr lang="de-DE" sz="1600" dirty="0"/>
          </a:p>
          <a:p>
            <a:pPr lvl="1"/>
            <a:r>
              <a:rPr lang="de-DE" sz="1200" dirty="0" err="1"/>
              <a:t>define</a:t>
            </a:r>
            <a:r>
              <a:rPr lang="de-DE" sz="1200" dirty="0"/>
              <a:t> simple </a:t>
            </a:r>
            <a:r>
              <a:rPr lang="de-DE" sz="1200" dirty="0" err="1"/>
              <a:t>rules</a:t>
            </a:r>
            <a:r>
              <a:rPr lang="de-DE" sz="1200" dirty="0"/>
              <a:t> </a:t>
            </a:r>
            <a:r>
              <a:rPr lang="de-DE" sz="1200" dirty="0" err="1"/>
              <a:t>directly</a:t>
            </a:r>
            <a:r>
              <a:rPr lang="de-DE" sz="1200" dirty="0"/>
              <a:t> in </a:t>
            </a:r>
            <a:r>
              <a:rPr lang="de-DE" sz="1200" dirty="0" err="1"/>
              <a:t>sepcific</a:t>
            </a:r>
            <a:r>
              <a:rPr lang="de-DE" sz="1200" dirty="0"/>
              <a:t> Dashboards</a:t>
            </a:r>
          </a:p>
          <a:p>
            <a:pPr lvl="1"/>
            <a:endParaRPr lang="de-DE" sz="1200" dirty="0"/>
          </a:p>
          <a:p>
            <a:r>
              <a:rPr lang="de-DE" sz="1600" dirty="0" err="1"/>
              <a:t>Difference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Grafana</a:t>
            </a:r>
            <a:r>
              <a:rPr lang="de-DE" sz="1600" dirty="0"/>
              <a:t> and </a:t>
            </a:r>
            <a:r>
              <a:rPr lang="de-DE" sz="1600" dirty="0" err="1"/>
              <a:t>AlertManager</a:t>
            </a:r>
            <a:r>
              <a:rPr lang="de-DE" sz="1600" dirty="0"/>
              <a:t> (</a:t>
            </a:r>
            <a:r>
              <a:rPr lang="de-DE" sz="1600" dirty="0" err="1"/>
              <a:t>Webhooks</a:t>
            </a:r>
            <a:r>
              <a:rPr lang="de-DE" sz="1600" dirty="0"/>
              <a:t>)</a:t>
            </a:r>
          </a:p>
          <a:p>
            <a:pPr lvl="1"/>
            <a:r>
              <a:rPr lang="de-DE" sz="1200" dirty="0" err="1"/>
              <a:t>AlertManager</a:t>
            </a:r>
            <a:r>
              <a:rPr lang="de-DE" sz="1200" dirty="0"/>
              <a:t> </a:t>
            </a:r>
            <a:r>
              <a:rPr lang="de-DE" sz="1200" dirty="0" err="1"/>
              <a:t>more</a:t>
            </a:r>
            <a:r>
              <a:rPr lang="de-DE" sz="1200" dirty="0"/>
              <a:t> flexibel</a:t>
            </a:r>
          </a:p>
          <a:p>
            <a:pPr lvl="1"/>
            <a:r>
              <a:rPr lang="de-DE" sz="1200" dirty="0" err="1"/>
              <a:t>Grafana</a:t>
            </a:r>
            <a:r>
              <a:rPr lang="de-DE" sz="1200" dirty="0"/>
              <a:t> Dashboard </a:t>
            </a:r>
            <a:r>
              <a:rPr lang="de-DE" sz="1200" dirty="0" err="1"/>
              <a:t>is</a:t>
            </a:r>
            <a:r>
              <a:rPr lang="de-DE" sz="1200" dirty="0"/>
              <a:t> not </a:t>
            </a:r>
            <a:r>
              <a:rPr lang="de-DE" sz="1200" dirty="0" err="1"/>
              <a:t>needed</a:t>
            </a:r>
            <a:r>
              <a:rPr lang="de-DE" sz="1200" dirty="0"/>
              <a:t> (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Alerting</a:t>
            </a:r>
            <a:r>
              <a:rPr lang="de-DE" sz="1200" dirty="0"/>
              <a:t>)</a:t>
            </a:r>
          </a:p>
          <a:p>
            <a:pPr lvl="1"/>
            <a:r>
              <a:rPr lang="de-DE" sz="1200" dirty="0"/>
              <a:t>Single </a:t>
            </a:r>
            <a:r>
              <a:rPr lang="de-DE" sz="1200" dirty="0" err="1"/>
              <a:t>Stat</a:t>
            </a:r>
            <a:r>
              <a:rPr lang="de-DE" sz="1200" dirty="0"/>
              <a:t> </a:t>
            </a:r>
            <a:r>
              <a:rPr lang="de-DE" sz="1200" dirty="0" err="1"/>
              <a:t>has</a:t>
            </a:r>
            <a:r>
              <a:rPr lang="de-DE" sz="1200" dirty="0"/>
              <a:t> </a:t>
            </a:r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alerting</a:t>
            </a:r>
            <a:r>
              <a:rPr lang="de-DE" sz="1200" dirty="0"/>
              <a:t> </a:t>
            </a:r>
            <a:r>
              <a:rPr lang="de-DE" sz="1200" dirty="0" err="1"/>
              <a:t>functionality</a:t>
            </a:r>
            <a:r>
              <a:rPr lang="de-DE" sz="1200" dirty="0"/>
              <a:t> </a:t>
            </a:r>
            <a:r>
              <a:rPr lang="de-DE" sz="1200" dirty="0" err="1"/>
              <a:t>anymore</a:t>
            </a:r>
            <a:r>
              <a:rPr lang="de-DE" sz="1200" dirty="0"/>
              <a:t> (v.7.0.0)</a:t>
            </a:r>
          </a:p>
          <a:p>
            <a:pPr marL="0" indent="0">
              <a:buNone/>
            </a:pPr>
            <a:endParaRPr lang="de-DE" sz="1600" dirty="0"/>
          </a:p>
          <a:p>
            <a:endParaRPr lang="de-DE" sz="1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F8435B0-05C4-4C64-985A-C4A0645088FF}"/>
              </a:ext>
            </a:extLst>
          </p:cNvPr>
          <p:cNvSpPr/>
          <p:nvPr/>
        </p:nvSpPr>
        <p:spPr>
          <a:xfrm>
            <a:off x="1458056" y="4827016"/>
            <a:ext cx="1044508" cy="6350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17ACABC-3254-4B39-BE87-F85E9F88FFC1}"/>
              </a:ext>
            </a:extLst>
          </p:cNvPr>
          <p:cNvSpPr/>
          <p:nvPr/>
        </p:nvSpPr>
        <p:spPr>
          <a:xfrm>
            <a:off x="1458056" y="2728052"/>
            <a:ext cx="1044508" cy="642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Grafana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376F8D8-9648-4795-8413-34738F30321F}"/>
              </a:ext>
            </a:extLst>
          </p:cNvPr>
          <p:cNvCxnSpPr/>
          <p:nvPr/>
        </p:nvCxnSpPr>
        <p:spPr>
          <a:xfrm flipV="1">
            <a:off x="1980310" y="3734355"/>
            <a:ext cx="0" cy="67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8C3CAC5-802F-471C-A7A2-FA21224547D2}"/>
              </a:ext>
            </a:extLst>
          </p:cNvPr>
          <p:cNvSpPr txBox="1"/>
          <p:nvPr/>
        </p:nvSpPr>
        <p:spPr>
          <a:xfrm>
            <a:off x="804580" y="2472674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3000:3000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4B734C6-C3D5-40EC-B557-09213C4F40E9}"/>
              </a:ext>
            </a:extLst>
          </p:cNvPr>
          <p:cNvSpPr txBox="1"/>
          <p:nvPr/>
        </p:nvSpPr>
        <p:spPr>
          <a:xfrm>
            <a:off x="838200" y="5569476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9090:9090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62ECB2-3DAE-48F5-8CD9-33626701383C}"/>
              </a:ext>
            </a:extLst>
          </p:cNvPr>
          <p:cNvSpPr txBox="1"/>
          <p:nvPr/>
        </p:nvSpPr>
        <p:spPr>
          <a:xfrm>
            <a:off x="4188556" y="5539522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9093:9093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1101348-F643-4729-A0F1-FD2ED8CEE4C5}"/>
              </a:ext>
            </a:extLst>
          </p:cNvPr>
          <p:cNvSpPr/>
          <p:nvPr/>
        </p:nvSpPr>
        <p:spPr>
          <a:xfrm>
            <a:off x="3651817" y="4827015"/>
            <a:ext cx="1044508" cy="6350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AlertManager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5E8BD4-5560-4BB1-8DD5-879D01B1B751}"/>
              </a:ext>
            </a:extLst>
          </p:cNvPr>
          <p:cNvSpPr/>
          <p:nvPr/>
        </p:nvSpPr>
        <p:spPr>
          <a:xfrm>
            <a:off x="3651817" y="2731599"/>
            <a:ext cx="1044508" cy="6350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Mattermost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4C39598-6318-4283-97D3-13FF12699EA0}"/>
              </a:ext>
            </a:extLst>
          </p:cNvPr>
          <p:cNvCxnSpPr/>
          <p:nvPr/>
        </p:nvCxnSpPr>
        <p:spPr>
          <a:xfrm flipV="1">
            <a:off x="4238284" y="3734355"/>
            <a:ext cx="0" cy="67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80D6801-B998-4CAD-B9D2-5BC8425B9C65}"/>
              </a:ext>
            </a:extLst>
          </p:cNvPr>
          <p:cNvCxnSpPr>
            <a:cxnSpLocks/>
          </p:cNvCxnSpPr>
          <p:nvPr/>
        </p:nvCxnSpPr>
        <p:spPr>
          <a:xfrm>
            <a:off x="2745269" y="5144537"/>
            <a:ext cx="699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E197907-994C-4151-B664-D602CCE954DF}"/>
              </a:ext>
            </a:extLst>
          </p:cNvPr>
          <p:cNvCxnSpPr>
            <a:cxnSpLocks/>
          </p:cNvCxnSpPr>
          <p:nvPr/>
        </p:nvCxnSpPr>
        <p:spPr>
          <a:xfrm>
            <a:off x="2745269" y="3059298"/>
            <a:ext cx="699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61E51A9-DD9E-40BB-B088-2F6A28886E3C}"/>
              </a:ext>
            </a:extLst>
          </p:cNvPr>
          <p:cNvSpPr txBox="1"/>
          <p:nvPr/>
        </p:nvSpPr>
        <p:spPr>
          <a:xfrm>
            <a:off x="1345684" y="3924380"/>
            <a:ext cx="1269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visualize</a:t>
            </a:r>
            <a:r>
              <a:rPr lang="de-DE" sz="800" dirty="0"/>
              <a:t> </a:t>
            </a:r>
            <a:r>
              <a:rPr lang="de-DE" sz="800" dirty="0" err="1"/>
              <a:t>important</a:t>
            </a:r>
            <a:r>
              <a:rPr lang="de-DE" sz="800" dirty="0"/>
              <a:t> </a:t>
            </a:r>
            <a:r>
              <a:rPr lang="de-DE" sz="800" dirty="0" err="1"/>
              <a:t>components</a:t>
            </a:r>
            <a:endParaRPr lang="de-DE" sz="8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ED647C7-7C46-421F-87BF-54E69D5FC9B9}"/>
              </a:ext>
            </a:extLst>
          </p:cNvPr>
          <p:cNvSpPr txBox="1"/>
          <p:nvPr/>
        </p:nvSpPr>
        <p:spPr>
          <a:xfrm>
            <a:off x="2442565" y="5177625"/>
            <a:ext cx="1269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create</a:t>
            </a:r>
            <a:r>
              <a:rPr lang="de-DE" sz="800" dirty="0"/>
              <a:t> </a:t>
            </a:r>
            <a:r>
              <a:rPr lang="de-DE" sz="800" dirty="0" err="1"/>
              <a:t>alerts</a:t>
            </a:r>
            <a:endParaRPr lang="de-DE" sz="8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EB79E7A-E174-4AAA-ABDA-354A2B59A73C}"/>
              </a:ext>
            </a:extLst>
          </p:cNvPr>
          <p:cNvSpPr txBox="1"/>
          <p:nvPr/>
        </p:nvSpPr>
        <p:spPr>
          <a:xfrm>
            <a:off x="3603658" y="3979326"/>
            <a:ext cx="1269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push </a:t>
            </a:r>
            <a:r>
              <a:rPr lang="de-DE" sz="800" dirty="0" err="1"/>
              <a:t>alerting</a:t>
            </a:r>
            <a:r>
              <a:rPr lang="de-DE" sz="800" dirty="0"/>
              <a:t> </a:t>
            </a:r>
            <a:r>
              <a:rPr lang="de-DE" sz="800" dirty="0" err="1"/>
              <a:t>messages</a:t>
            </a:r>
            <a:endParaRPr lang="de-DE" sz="8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0CEA8E1-3CAB-4137-A384-190AACF52232}"/>
              </a:ext>
            </a:extLst>
          </p:cNvPr>
          <p:cNvSpPr txBox="1"/>
          <p:nvPr/>
        </p:nvSpPr>
        <p:spPr>
          <a:xfrm>
            <a:off x="2462278" y="2765961"/>
            <a:ext cx="1269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push </a:t>
            </a:r>
            <a:r>
              <a:rPr lang="de-DE" sz="800" dirty="0" err="1"/>
              <a:t>alerting</a:t>
            </a:r>
            <a:r>
              <a:rPr lang="de-DE" sz="800" dirty="0"/>
              <a:t> </a:t>
            </a:r>
            <a:r>
              <a:rPr lang="de-DE" sz="800" dirty="0" err="1"/>
              <a:t>messages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54845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Breitbild</PresentationFormat>
  <Paragraphs>138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ELK Stack</vt:lpstr>
      <vt:lpstr>Prometheus Exporter </vt:lpstr>
      <vt:lpstr>Monitoring Tools</vt:lpstr>
      <vt:lpstr>Basic Alerting in AlertManager vs Grafana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Schmitt, Marcel M. (001)</dc:creator>
  <cp:lastModifiedBy>Marcel Schmitt</cp:lastModifiedBy>
  <cp:revision>47</cp:revision>
  <dcterms:created xsi:type="dcterms:W3CDTF">2020-04-10T08:46:45Z</dcterms:created>
  <dcterms:modified xsi:type="dcterms:W3CDTF">2020-06-10T19:34:02Z</dcterms:modified>
</cp:coreProperties>
</file>