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3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5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59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6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0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6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8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76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5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26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7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9FAC-B7E5-4637-851C-7F067A4F52F4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28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omo.org/faq/general/faq_114/" TargetMode="External"/><Relationship Id="rId2" Type="http://schemas.openxmlformats.org/officeDocument/2006/relationships/hyperlink" Target="https://matomo.org/faq/how-to/faq_2027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11372" y="5597237"/>
            <a:ext cx="10860933" cy="781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ELK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541617" y="573882"/>
            <a:ext cx="1033855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6" name="Rechteck 5"/>
          <p:cNvSpPr/>
          <p:nvPr/>
        </p:nvSpPr>
        <p:spPr>
          <a:xfrm>
            <a:off x="803038" y="534335"/>
            <a:ext cx="1019350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Matomo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42258" y="2447801"/>
            <a:ext cx="1044508" cy="635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8" name="Rechteck 7"/>
          <p:cNvSpPr/>
          <p:nvPr/>
        </p:nvSpPr>
        <p:spPr>
          <a:xfrm>
            <a:off x="5957077" y="3238044"/>
            <a:ext cx="1046974" cy="641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9" name="Rechteck 8"/>
          <p:cNvSpPr/>
          <p:nvPr/>
        </p:nvSpPr>
        <p:spPr>
          <a:xfrm>
            <a:off x="3964042" y="3702451"/>
            <a:ext cx="1039613" cy="635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10" name="Rechteck 9"/>
          <p:cNvSpPr/>
          <p:nvPr/>
        </p:nvSpPr>
        <p:spPr>
          <a:xfrm>
            <a:off x="2061901" y="2712650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427103" y="572433"/>
            <a:ext cx="1044508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Grafana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11372" y="2406945"/>
            <a:ext cx="1001341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Matomo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1948123" y="874885"/>
            <a:ext cx="4454062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091288" y="651646"/>
            <a:ext cx="2711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user</a:t>
            </a:r>
            <a:r>
              <a:rPr lang="de-DE" sz="800" dirty="0" smtClean="0"/>
              <a:t> </a:t>
            </a:r>
            <a:r>
              <a:rPr lang="de-DE" sz="800" dirty="0" err="1" smtClean="0"/>
              <a:t>activity</a:t>
            </a:r>
            <a:r>
              <a:rPr lang="de-DE" sz="800" dirty="0" smtClean="0"/>
              <a:t> </a:t>
            </a:r>
            <a:r>
              <a:rPr lang="de-DE" sz="800" dirty="0" err="1" smtClean="0"/>
              <a:t>tracking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endParaRPr lang="de-DE" sz="800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812042" y="1287293"/>
            <a:ext cx="286622" cy="94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62725" y="1678286"/>
            <a:ext cx="118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if</a:t>
            </a:r>
            <a:r>
              <a:rPr lang="de-DE" sz="800" dirty="0" smtClean="0"/>
              <a:t> </a:t>
            </a:r>
            <a:r>
              <a:rPr lang="de-DE" sz="800" dirty="0" err="1" smtClean="0"/>
              <a:t>Matomo</a:t>
            </a:r>
            <a:r>
              <a:rPr lang="de-DE" sz="800" dirty="0" smtClean="0"/>
              <a:t> APIs </a:t>
            </a:r>
            <a:r>
              <a:rPr lang="de-DE" sz="800" dirty="0" err="1" smtClean="0"/>
              <a:t>are</a:t>
            </a:r>
            <a:r>
              <a:rPr lang="de-DE" sz="800" dirty="0" smtClean="0"/>
              <a:t> </a:t>
            </a:r>
            <a:r>
              <a:rPr lang="de-DE" sz="800" dirty="0" err="1" smtClean="0"/>
              <a:t>available</a:t>
            </a:r>
            <a:endParaRPr lang="de-DE" sz="8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812042" y="3223221"/>
            <a:ext cx="0" cy="222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38139" y="4214891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Logging</a:t>
            </a:r>
            <a:r>
              <a:rPr lang="de-DE" sz="800" dirty="0" smtClean="0"/>
              <a:t> </a:t>
            </a:r>
            <a:r>
              <a:rPr lang="de-DE" sz="800" dirty="0" smtClean="0"/>
              <a:t>Messages</a:t>
            </a:r>
            <a:endParaRPr lang="de-DE" sz="800" dirty="0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2740731" y="1206244"/>
            <a:ext cx="3551463" cy="14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145278" y="1612983"/>
            <a:ext cx="1476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websocket </a:t>
            </a:r>
            <a:r>
              <a:rPr lang="de-DE" sz="800" dirty="0" err="1" smtClean="0"/>
              <a:t>connection</a:t>
            </a:r>
            <a:endParaRPr lang="de-DE" sz="8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234512" y="3119556"/>
            <a:ext cx="675757" cy="44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091288" y="3562327"/>
            <a:ext cx="1045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subscribe</a:t>
            </a:r>
            <a:endParaRPr lang="de-DE" sz="800" dirty="0"/>
          </a:p>
        </p:txBody>
      </p:sp>
      <p:sp>
        <p:nvSpPr>
          <p:cNvPr id="33" name="Textfeld 32"/>
          <p:cNvSpPr txBox="1"/>
          <p:nvPr/>
        </p:nvSpPr>
        <p:spPr>
          <a:xfrm>
            <a:off x="4830983" y="3559953"/>
            <a:ext cx="1045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subscribe</a:t>
            </a:r>
            <a:endParaRPr lang="de-DE" sz="800" dirty="0"/>
          </a:p>
        </p:txBody>
      </p:sp>
      <p:cxnSp>
        <p:nvCxnSpPr>
          <p:cNvPr id="34" name="Gerade Verbindung mit Pfeil 33"/>
          <p:cNvCxnSpPr/>
          <p:nvPr/>
        </p:nvCxnSpPr>
        <p:spPr>
          <a:xfrm flipH="1">
            <a:off x="5091893" y="3548018"/>
            <a:ext cx="796704" cy="1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2138450" y="4626429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Logging</a:t>
            </a:r>
            <a:r>
              <a:rPr lang="de-DE" sz="800" dirty="0"/>
              <a:t> Messages</a:t>
            </a:r>
            <a:endParaRPr lang="de-DE" sz="800" dirty="0"/>
          </a:p>
        </p:txBody>
      </p:sp>
      <p:sp>
        <p:nvSpPr>
          <p:cNvPr id="37" name="Textfeld 36"/>
          <p:cNvSpPr txBox="1"/>
          <p:nvPr/>
        </p:nvSpPr>
        <p:spPr>
          <a:xfrm>
            <a:off x="5910846" y="4570405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Logging</a:t>
            </a:r>
            <a:r>
              <a:rPr lang="de-DE" sz="800" dirty="0" smtClean="0"/>
              <a:t> </a:t>
            </a:r>
            <a:r>
              <a:rPr lang="de-DE" sz="800" dirty="0" smtClean="0"/>
              <a:t>Messages</a:t>
            </a:r>
            <a:endParaRPr lang="de-DE" sz="800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556075" y="3484006"/>
            <a:ext cx="19394" cy="17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402185" y="4063477"/>
            <a:ext cx="11016" cy="121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10964512" y="1470549"/>
            <a:ext cx="0" cy="6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0358178" y="1734843"/>
            <a:ext cx="1269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visualize</a:t>
            </a:r>
            <a:r>
              <a:rPr lang="de-DE" sz="800" dirty="0" smtClean="0"/>
              <a:t> </a:t>
            </a:r>
            <a:r>
              <a:rPr lang="de-DE" sz="800" dirty="0" err="1" smtClean="0"/>
              <a:t>important</a:t>
            </a:r>
            <a:r>
              <a:rPr lang="de-DE" sz="800" dirty="0" smtClean="0"/>
              <a:t> </a:t>
            </a:r>
            <a:r>
              <a:rPr lang="de-DE" sz="800" dirty="0" err="1" smtClean="0"/>
              <a:t>components</a:t>
            </a:r>
            <a:endParaRPr lang="de-DE" sz="800" dirty="0"/>
          </a:p>
        </p:txBody>
      </p:sp>
      <p:cxnSp>
        <p:nvCxnSpPr>
          <p:cNvPr id="52" name="Gerade Verbindung mit Pfeil 51"/>
          <p:cNvCxnSpPr/>
          <p:nvPr/>
        </p:nvCxnSpPr>
        <p:spPr>
          <a:xfrm flipV="1">
            <a:off x="7162800" y="2949631"/>
            <a:ext cx="2654531" cy="5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42098" y="3221423"/>
            <a:ext cx="1361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endParaRPr lang="de-DE" sz="800" dirty="0"/>
          </a:p>
        </p:txBody>
      </p:sp>
      <p:sp>
        <p:nvSpPr>
          <p:cNvPr id="55" name="Textfeld 54"/>
          <p:cNvSpPr txBox="1"/>
          <p:nvPr/>
        </p:nvSpPr>
        <p:spPr>
          <a:xfrm>
            <a:off x="8256184" y="1414939"/>
            <a:ext cx="104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7937961" y="1207652"/>
            <a:ext cx="1879370" cy="10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1468579" y="2626522"/>
            <a:ext cx="8520116" cy="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582119" y="2004920"/>
            <a:ext cx="18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custom</a:t>
            </a:r>
            <a:r>
              <a:rPr lang="de-DE" sz="1200" dirty="0" smtClean="0"/>
              <a:t> </a:t>
            </a:r>
            <a:r>
              <a:rPr lang="de-DE" sz="1200" dirty="0" err="1" smtClean="0"/>
              <a:t>metrics</a:t>
            </a:r>
            <a:endParaRPr lang="de-DE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4250938" y="2856318"/>
            <a:ext cx="1817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 smtClean="0"/>
              <a:t>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availabilty</a:t>
            </a:r>
            <a:endParaRPr lang="de-DE" sz="800" dirty="0"/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3153988" y="2866994"/>
            <a:ext cx="6834707" cy="3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8203042" y="3760688"/>
            <a:ext cx="1016924" cy="6364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Logstash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479020" y="4395044"/>
            <a:ext cx="1019350" cy="6345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ElasticSearch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0840315" y="4238070"/>
            <a:ext cx="1019350" cy="649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Kibana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9307656" y="3167803"/>
            <a:ext cx="800968" cy="46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10040398" y="3379263"/>
            <a:ext cx="644289" cy="90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11261801" y="3298363"/>
            <a:ext cx="6523" cy="7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9479020" y="3753007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sp>
        <p:nvSpPr>
          <p:cNvPr id="66" name="Textfeld 65"/>
          <p:cNvSpPr txBox="1"/>
          <p:nvPr/>
        </p:nvSpPr>
        <p:spPr>
          <a:xfrm>
            <a:off x="8747329" y="3307585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sp>
        <p:nvSpPr>
          <p:cNvPr id="67" name="Textfeld 66"/>
          <p:cNvSpPr txBox="1"/>
          <p:nvPr/>
        </p:nvSpPr>
        <p:spPr>
          <a:xfrm>
            <a:off x="10630681" y="3517298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sp>
        <p:nvSpPr>
          <p:cNvPr id="68" name="Textfeld 67"/>
          <p:cNvSpPr txBox="1"/>
          <p:nvPr/>
        </p:nvSpPr>
        <p:spPr>
          <a:xfrm>
            <a:off x="6674687" y="5013258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availability</a:t>
            </a:r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5191234" y="2458594"/>
            <a:ext cx="1817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cxnSp>
        <p:nvCxnSpPr>
          <p:cNvPr id="75" name="Gerade Verbindung mit Pfeil 74"/>
          <p:cNvCxnSpPr/>
          <p:nvPr/>
        </p:nvCxnSpPr>
        <p:spPr>
          <a:xfrm flipH="1">
            <a:off x="7417723" y="4601040"/>
            <a:ext cx="1007331" cy="78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>
            <a:off x="9854306" y="5130878"/>
            <a:ext cx="223066" cy="40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10799383" y="4989885"/>
            <a:ext cx="528763" cy="49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8791722" y="5166390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availability</a:t>
            </a:r>
            <a:endParaRPr lang="de-DE" sz="800" dirty="0"/>
          </a:p>
        </p:txBody>
      </p:sp>
      <p:sp>
        <p:nvSpPr>
          <p:cNvPr id="83" name="Textfeld 82"/>
          <p:cNvSpPr txBox="1"/>
          <p:nvPr/>
        </p:nvSpPr>
        <p:spPr>
          <a:xfrm>
            <a:off x="10040398" y="5103111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availability</a:t>
            </a:r>
            <a:endParaRPr lang="de-DE" sz="800" dirty="0"/>
          </a:p>
        </p:txBody>
      </p:sp>
      <p:sp>
        <p:nvSpPr>
          <p:cNvPr id="85" name="Rechteck 84"/>
          <p:cNvSpPr/>
          <p:nvPr/>
        </p:nvSpPr>
        <p:spPr>
          <a:xfrm>
            <a:off x="3267246" y="4867215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Kafka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V="1">
            <a:off x="3645327" y="4382617"/>
            <a:ext cx="270730" cy="33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3439518" y="4525245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availability</a:t>
            </a:r>
            <a:endParaRPr lang="de-DE" sz="800" dirty="0"/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4410719" y="2953624"/>
            <a:ext cx="5629679" cy="216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4308451" y="5012034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749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11372" y="5597237"/>
            <a:ext cx="10860933" cy="781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ELK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541617" y="573882"/>
            <a:ext cx="1033855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6" name="Rechteck 5"/>
          <p:cNvSpPr/>
          <p:nvPr/>
        </p:nvSpPr>
        <p:spPr>
          <a:xfrm>
            <a:off x="803038" y="534335"/>
            <a:ext cx="1019350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Matomo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42258" y="2447801"/>
            <a:ext cx="1044508" cy="635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10" name="Rechteck 9"/>
          <p:cNvSpPr/>
          <p:nvPr/>
        </p:nvSpPr>
        <p:spPr>
          <a:xfrm>
            <a:off x="2061901" y="2712650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427103" y="572433"/>
            <a:ext cx="1044508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Grafana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11372" y="2406945"/>
            <a:ext cx="1001341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Matomo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1948123" y="874885"/>
            <a:ext cx="4454062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812042" y="1287293"/>
            <a:ext cx="286622" cy="94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812042" y="3223221"/>
            <a:ext cx="0" cy="222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2740731" y="1206244"/>
            <a:ext cx="3551463" cy="14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556075" y="3484006"/>
            <a:ext cx="19394" cy="17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402185" y="4063477"/>
            <a:ext cx="11016" cy="121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10964512" y="1470549"/>
            <a:ext cx="0" cy="6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162800" y="2949631"/>
            <a:ext cx="2654531" cy="5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7937961" y="1207652"/>
            <a:ext cx="1879370" cy="10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1468579" y="2626522"/>
            <a:ext cx="8520116" cy="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8203042" y="3760688"/>
            <a:ext cx="1016924" cy="6364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Logstash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479020" y="4395044"/>
            <a:ext cx="1019350" cy="6345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ElasticSearch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0077372" y="5663116"/>
            <a:ext cx="1019350" cy="649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Kibana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9307656" y="3167803"/>
            <a:ext cx="800968" cy="46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10040398" y="3379263"/>
            <a:ext cx="644289" cy="90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10907754" y="3298363"/>
            <a:ext cx="360570" cy="22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7417723" y="4601040"/>
            <a:ext cx="1007331" cy="78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>
            <a:off x="9854306" y="5130878"/>
            <a:ext cx="223066" cy="40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9875" y="409244"/>
            <a:ext cx="101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7000:80</a:t>
            </a:r>
          </a:p>
          <a:p>
            <a:pPr algn="ctr"/>
            <a:r>
              <a:rPr lang="de-DE" sz="800" dirty="0" smtClean="0"/>
              <a:t>web:80</a:t>
            </a:r>
            <a:endParaRPr lang="de-DE" sz="800" dirty="0"/>
          </a:p>
        </p:txBody>
      </p:sp>
      <p:sp>
        <p:nvSpPr>
          <p:cNvPr id="70" name="Textfeld 69"/>
          <p:cNvSpPr txBox="1"/>
          <p:nvPr/>
        </p:nvSpPr>
        <p:spPr>
          <a:xfrm>
            <a:off x="2924273" y="5864857"/>
            <a:ext cx="101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8200:8200</a:t>
            </a:r>
            <a:r>
              <a:rPr lang="de-DE" sz="800" dirty="0" smtClean="0"/>
              <a:t/>
            </a:r>
            <a:br>
              <a:rPr lang="de-DE" sz="800" dirty="0" smtClean="0"/>
            </a:br>
            <a:r>
              <a:rPr lang="de-DE" sz="800" dirty="0" smtClean="0"/>
              <a:t>apm</a:t>
            </a:r>
            <a:r>
              <a:rPr lang="de-DE" sz="800" dirty="0" smtClean="0"/>
              <a:t>-server:8200</a:t>
            </a:r>
            <a:endParaRPr lang="de-DE" sz="800" dirty="0" smtClean="0"/>
          </a:p>
        </p:txBody>
      </p:sp>
      <p:sp>
        <p:nvSpPr>
          <p:cNvPr id="72" name="Textfeld 71"/>
          <p:cNvSpPr txBox="1"/>
          <p:nvPr/>
        </p:nvSpPr>
        <p:spPr>
          <a:xfrm>
            <a:off x="-18109" y="3211023"/>
            <a:ext cx="118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8180:8080</a:t>
            </a:r>
          </a:p>
          <a:p>
            <a:pPr algn="ctr"/>
            <a:r>
              <a:rPr lang="de-DE" sz="800" dirty="0" smtClean="0"/>
              <a:t>matomo-exporter:8080</a:t>
            </a:r>
            <a:endParaRPr lang="de-DE" sz="800" dirty="0"/>
          </a:p>
        </p:txBody>
      </p:sp>
      <p:sp>
        <p:nvSpPr>
          <p:cNvPr id="73" name="Textfeld 72"/>
          <p:cNvSpPr txBox="1"/>
          <p:nvPr/>
        </p:nvSpPr>
        <p:spPr>
          <a:xfrm>
            <a:off x="7465005" y="219304"/>
            <a:ext cx="112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3100:80</a:t>
            </a:r>
          </a:p>
          <a:p>
            <a:pPr algn="ctr"/>
            <a:r>
              <a:rPr lang="de-DE" sz="800" dirty="0" smtClean="0"/>
              <a:t>9145:9145</a:t>
            </a:r>
          </a:p>
          <a:p>
            <a:pPr algn="ctr"/>
            <a:r>
              <a:rPr lang="de-DE" sz="800" dirty="0"/>
              <a:t>p</a:t>
            </a:r>
            <a:r>
              <a:rPr lang="de-DE" sz="800" dirty="0" smtClean="0"/>
              <a:t>layapp:9145</a:t>
            </a:r>
            <a:endParaRPr lang="de-DE" sz="800" dirty="0"/>
          </a:p>
        </p:txBody>
      </p:sp>
      <p:sp>
        <p:nvSpPr>
          <p:cNvPr id="74" name="Textfeld 73"/>
          <p:cNvSpPr txBox="1"/>
          <p:nvPr/>
        </p:nvSpPr>
        <p:spPr>
          <a:xfrm>
            <a:off x="10952709" y="248178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3000:3000</a:t>
            </a:r>
            <a:endParaRPr lang="de-DE" sz="800" dirty="0"/>
          </a:p>
        </p:txBody>
      </p:sp>
      <p:sp>
        <p:nvSpPr>
          <p:cNvPr id="76" name="Textfeld 75"/>
          <p:cNvSpPr txBox="1"/>
          <p:nvPr/>
        </p:nvSpPr>
        <p:spPr>
          <a:xfrm>
            <a:off x="10587047" y="2081131"/>
            <a:ext cx="1693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9090:9090</a:t>
            </a:r>
          </a:p>
          <a:p>
            <a:pPr algn="ctr"/>
            <a:r>
              <a:rPr lang="de-DE" sz="800" dirty="0" smtClean="0"/>
              <a:t>prometheus</a:t>
            </a:r>
            <a:r>
              <a:rPr lang="de-DE" sz="800" dirty="0" smtClean="0"/>
              <a:t>:9090</a:t>
            </a:r>
            <a:endParaRPr lang="de-DE" sz="800" dirty="0"/>
          </a:p>
        </p:txBody>
      </p:sp>
      <p:sp>
        <p:nvSpPr>
          <p:cNvPr id="79" name="Textfeld 78"/>
          <p:cNvSpPr txBox="1"/>
          <p:nvPr/>
        </p:nvSpPr>
        <p:spPr>
          <a:xfrm>
            <a:off x="9299251" y="402298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9114:9114</a:t>
            </a:r>
          </a:p>
          <a:p>
            <a:pPr algn="ctr"/>
            <a:r>
              <a:rPr lang="de-DE" sz="800" dirty="0" smtClean="0"/>
              <a:t>elasticsearch_exporter:9114</a:t>
            </a:r>
            <a:endParaRPr lang="de-DE" sz="800" dirty="0"/>
          </a:p>
        </p:txBody>
      </p:sp>
      <p:sp>
        <p:nvSpPr>
          <p:cNvPr id="80" name="Textfeld 79"/>
          <p:cNvSpPr txBox="1"/>
          <p:nvPr/>
        </p:nvSpPr>
        <p:spPr>
          <a:xfrm>
            <a:off x="10263236" y="5176278"/>
            <a:ext cx="181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5601:5601</a:t>
            </a:r>
          </a:p>
          <a:p>
            <a:pPr algn="ctr"/>
            <a:r>
              <a:rPr lang="de-DE" sz="800" dirty="0"/>
              <a:t>l</a:t>
            </a:r>
            <a:r>
              <a:rPr lang="de-DE" sz="800" dirty="0" smtClean="0"/>
              <a:t>ocalhost:5601</a:t>
            </a:r>
            <a:r>
              <a:rPr lang="de-DE" sz="800" dirty="0"/>
              <a:t>/_</a:t>
            </a:r>
            <a:r>
              <a:rPr lang="de-DE" sz="800" dirty="0" err="1"/>
              <a:t>prometheus</a:t>
            </a:r>
            <a:r>
              <a:rPr lang="de-DE" sz="800" dirty="0"/>
              <a:t>/</a:t>
            </a:r>
            <a:r>
              <a:rPr lang="de-DE" sz="800" dirty="0" err="1"/>
              <a:t>metrics</a:t>
            </a:r>
            <a:endParaRPr lang="de-DE" sz="800" dirty="0"/>
          </a:p>
          <a:p>
            <a:pPr algn="ctr"/>
            <a:endParaRPr lang="de-DE" sz="800" dirty="0"/>
          </a:p>
        </p:txBody>
      </p:sp>
      <p:sp>
        <p:nvSpPr>
          <p:cNvPr id="81" name="Textfeld 80"/>
          <p:cNvSpPr txBox="1"/>
          <p:nvPr/>
        </p:nvSpPr>
        <p:spPr>
          <a:xfrm>
            <a:off x="8507778" y="3388626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9304:9304</a:t>
            </a:r>
          </a:p>
          <a:p>
            <a:pPr algn="ctr"/>
            <a:r>
              <a:rPr lang="de-DE" sz="800" dirty="0" smtClean="0"/>
              <a:t>logstash_exporter:9304</a:t>
            </a:r>
            <a:endParaRPr lang="de-DE" sz="800" dirty="0"/>
          </a:p>
        </p:txBody>
      </p:sp>
      <p:sp>
        <p:nvSpPr>
          <p:cNvPr id="84" name="Textfeld 83"/>
          <p:cNvSpPr txBox="1"/>
          <p:nvPr/>
        </p:nvSpPr>
        <p:spPr>
          <a:xfrm>
            <a:off x="4325615" y="5746518"/>
            <a:ext cx="101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9200:9200</a:t>
            </a:r>
          </a:p>
          <a:p>
            <a:pPr algn="ctr"/>
            <a:r>
              <a:rPr lang="de-DE" sz="800" dirty="0" smtClean="0"/>
              <a:t>elasticsearch:9200</a:t>
            </a:r>
            <a:endParaRPr lang="de-DE" sz="800" dirty="0" smtClean="0"/>
          </a:p>
          <a:p>
            <a:pPr algn="ctr"/>
            <a:r>
              <a:rPr lang="de-DE" sz="800" dirty="0" smtClean="0"/>
              <a:t>9300:9300</a:t>
            </a:r>
          </a:p>
          <a:p>
            <a:pPr algn="ctr"/>
            <a:r>
              <a:rPr lang="de-DE" sz="800" dirty="0" smtClean="0"/>
              <a:t>elasticsearch:9300</a:t>
            </a:r>
            <a:endParaRPr lang="de-DE" sz="800" dirty="0" smtClean="0"/>
          </a:p>
        </p:txBody>
      </p:sp>
      <p:sp>
        <p:nvSpPr>
          <p:cNvPr id="85" name="Textfeld 84"/>
          <p:cNvSpPr txBox="1"/>
          <p:nvPr/>
        </p:nvSpPr>
        <p:spPr>
          <a:xfrm>
            <a:off x="1612895" y="5741746"/>
            <a:ext cx="101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5000:5000/</a:t>
            </a:r>
            <a:r>
              <a:rPr lang="de-DE" sz="800" dirty="0" err="1" smtClean="0"/>
              <a:t>tcp</a:t>
            </a:r>
            <a:endParaRPr lang="de-DE" sz="800" dirty="0" smtClean="0"/>
          </a:p>
          <a:p>
            <a:pPr algn="ctr"/>
            <a:r>
              <a:rPr lang="de-DE" sz="800" dirty="0" smtClean="0"/>
              <a:t>5000:5000/</a:t>
            </a:r>
            <a:r>
              <a:rPr lang="de-DE" sz="800" dirty="0" err="1" smtClean="0"/>
              <a:t>udp</a:t>
            </a:r>
            <a:endParaRPr lang="de-DE" sz="800" dirty="0" smtClean="0"/>
          </a:p>
          <a:p>
            <a:pPr algn="ctr"/>
            <a:r>
              <a:rPr lang="de-DE" sz="800" dirty="0" smtClean="0"/>
              <a:t>9600:9600</a:t>
            </a:r>
          </a:p>
          <a:p>
            <a:pPr algn="ctr"/>
            <a:r>
              <a:rPr lang="de-DE" sz="800" dirty="0" smtClean="0"/>
              <a:t>logstash:9600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565490" y="5926411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5601:5601</a:t>
            </a:r>
          </a:p>
        </p:txBody>
      </p:sp>
      <p:sp>
        <p:nvSpPr>
          <p:cNvPr id="87" name="Rechteck 86"/>
          <p:cNvSpPr/>
          <p:nvPr/>
        </p:nvSpPr>
        <p:spPr>
          <a:xfrm>
            <a:off x="3267246" y="4867215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Kafka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964042" y="3702451"/>
            <a:ext cx="1039613" cy="635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Kafka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234512" y="3119556"/>
            <a:ext cx="675757" cy="44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3645327" y="4382617"/>
            <a:ext cx="270730" cy="33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V="1">
            <a:off x="4410719" y="2953624"/>
            <a:ext cx="5629679" cy="216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5957077" y="3238044"/>
            <a:ext cx="1046974" cy="641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Producer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H="1">
            <a:off x="5091893" y="3548018"/>
            <a:ext cx="796704" cy="1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3795884" y="330969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9092:9092</a:t>
            </a:r>
          </a:p>
          <a:p>
            <a:pPr algn="ctr"/>
            <a:r>
              <a:rPr lang="de-DE" sz="800" dirty="0" smtClean="0"/>
              <a:t>kafka:9092</a:t>
            </a:r>
            <a:endParaRPr lang="de-DE" sz="800" dirty="0"/>
          </a:p>
        </p:txBody>
      </p:sp>
      <p:sp>
        <p:nvSpPr>
          <p:cNvPr id="96" name="Textfeld 95"/>
          <p:cNvSpPr txBox="1"/>
          <p:nvPr/>
        </p:nvSpPr>
        <p:spPr>
          <a:xfrm>
            <a:off x="4004721" y="518720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9308:9308</a:t>
            </a:r>
          </a:p>
          <a:p>
            <a:pPr algn="ctr"/>
            <a:r>
              <a:rPr lang="de-DE" sz="800" dirty="0" smtClean="0"/>
              <a:t>kafka-exporter:9308</a:t>
            </a:r>
          </a:p>
        </p:txBody>
      </p:sp>
    </p:spTree>
    <p:extLst>
      <p:ext uri="{BB962C8B-B14F-4D97-AF65-F5344CB8AC3E}">
        <p14:creationId xmlns:p14="http://schemas.microsoft.com/office/powerpoint/2010/main" val="18291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ELK Stack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err="1" smtClean="0"/>
              <a:t>Logging</a:t>
            </a:r>
            <a:r>
              <a:rPr lang="de-DE" sz="1600" dirty="0" smtClean="0"/>
              <a:t> Messages </a:t>
            </a:r>
            <a:r>
              <a:rPr lang="de-DE" sz="1600" dirty="0" err="1" smtClean="0"/>
              <a:t>for</a:t>
            </a:r>
            <a:r>
              <a:rPr lang="de-DE" sz="1600" dirty="0" smtClean="0"/>
              <a:t> all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tools</a:t>
            </a:r>
            <a:endParaRPr lang="de-DE" sz="1600" dirty="0" smtClean="0"/>
          </a:p>
          <a:p>
            <a:pPr lvl="1"/>
            <a:r>
              <a:rPr lang="de-DE" sz="1600" dirty="0" smtClean="0"/>
              <a:t>NGINX Container (</a:t>
            </a:r>
            <a:r>
              <a:rPr lang="de-DE" sz="1600" dirty="0" err="1" smtClean="0"/>
              <a:t>Matomo</a:t>
            </a:r>
            <a:r>
              <a:rPr lang="de-DE" sz="1600" dirty="0" smtClean="0"/>
              <a:t>, Angular)</a:t>
            </a:r>
          </a:p>
          <a:p>
            <a:pPr lvl="1"/>
            <a:r>
              <a:rPr lang="de-DE" sz="1600" dirty="0" smtClean="0"/>
              <a:t>Tools (</a:t>
            </a:r>
            <a:r>
              <a:rPr lang="de-DE" sz="1600" dirty="0" err="1" smtClean="0"/>
              <a:t>Grafana</a:t>
            </a:r>
            <a:r>
              <a:rPr lang="de-DE" sz="1600" dirty="0" smtClean="0"/>
              <a:t>, Prometheus)</a:t>
            </a:r>
          </a:p>
          <a:p>
            <a:pPr lvl="1"/>
            <a:r>
              <a:rPr lang="de-DE" sz="1600" dirty="0" smtClean="0"/>
              <a:t>Apps (Producer, Consumer, </a:t>
            </a:r>
            <a:r>
              <a:rPr lang="de-DE" sz="1600" dirty="0" err="1" smtClean="0"/>
              <a:t>Exporter</a:t>
            </a:r>
            <a:r>
              <a:rPr lang="de-DE" sz="1600" dirty="0" smtClean="0"/>
              <a:t>)</a:t>
            </a:r>
          </a:p>
          <a:p>
            <a:pPr lvl="1"/>
            <a:endParaRPr lang="de-DE" sz="1600" dirty="0"/>
          </a:p>
          <a:p>
            <a:r>
              <a:rPr lang="de-DE" sz="1600" dirty="0" err="1" smtClean="0"/>
              <a:t>Elastic</a:t>
            </a:r>
            <a:r>
              <a:rPr lang="de-DE" sz="1600" dirty="0" smtClean="0"/>
              <a:t> Search </a:t>
            </a:r>
            <a:r>
              <a:rPr lang="de-DE" sz="1600" dirty="0" err="1" smtClean="0"/>
              <a:t>and</a:t>
            </a:r>
            <a:r>
              <a:rPr lang="de-DE" sz="1600" dirty="0" smtClean="0"/>
              <a:t> APM-Server </a:t>
            </a:r>
            <a:r>
              <a:rPr lang="de-DE" sz="1600" dirty="0" err="1" smtClean="0"/>
              <a:t>extension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aggregation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logs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User Monitoring (Performance </a:t>
            </a:r>
            <a:r>
              <a:rPr lang="de-DE" sz="1600" dirty="0" err="1" smtClean="0"/>
              <a:t>Metrics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coming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Angular, Backend</a:t>
            </a:r>
            <a:r>
              <a:rPr lang="de-DE" sz="1600" dirty="0" smtClean="0"/>
              <a:t>)</a:t>
            </a:r>
          </a:p>
          <a:p>
            <a:endParaRPr lang="de-DE" sz="1600" dirty="0"/>
          </a:p>
          <a:p>
            <a:r>
              <a:rPr lang="de-DE" sz="1600" dirty="0" smtClean="0"/>
              <a:t>Monitoring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also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but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less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features</a:t>
            </a:r>
            <a:r>
              <a:rPr lang="de-DE" sz="1600" dirty="0" smtClean="0"/>
              <a:t> </a:t>
            </a:r>
            <a:r>
              <a:rPr lang="de-DE" sz="1600" dirty="0" err="1" smtClean="0"/>
              <a:t>then</a:t>
            </a:r>
            <a:r>
              <a:rPr lang="de-DE" sz="1600" dirty="0" smtClean="0"/>
              <a:t> Prometheus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Grafana</a:t>
            </a:r>
            <a:r>
              <a:rPr lang="de-DE" sz="1600" dirty="0" smtClean="0"/>
              <a:t> </a:t>
            </a:r>
            <a:r>
              <a:rPr lang="de-DE" sz="1600" dirty="0" err="1" smtClean="0"/>
              <a:t>stacl</a:t>
            </a:r>
            <a:endParaRPr lang="de-DE" sz="1600" dirty="0" smtClean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845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Prometheus </a:t>
            </a:r>
            <a:r>
              <a:rPr lang="de-DE" dirty="0" err="1" smtClean="0"/>
              <a:t>Exporter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Matomo</a:t>
            </a:r>
            <a:r>
              <a:rPr lang="de-DE" sz="1600" dirty="0"/>
              <a:t> </a:t>
            </a:r>
            <a:r>
              <a:rPr lang="de-DE" sz="1600" dirty="0" err="1"/>
              <a:t>Exporter</a:t>
            </a:r>
            <a:endParaRPr lang="de-DE" sz="1600" dirty="0"/>
          </a:p>
          <a:p>
            <a:pPr lvl="1"/>
            <a:r>
              <a:rPr lang="de-DE" sz="1600" dirty="0"/>
              <a:t>Endpoints: </a:t>
            </a:r>
            <a:r>
              <a:rPr lang="de-DE" sz="1600" dirty="0">
                <a:hlinkClick r:id="rId2"/>
              </a:rPr>
              <a:t>https://matomo.org/faq/how-to/faq_20278/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/>
              <a:t>Exporter</a:t>
            </a:r>
            <a:r>
              <a:rPr lang="de-DE" sz="1600" dirty="0"/>
              <a:t> </a:t>
            </a:r>
            <a:r>
              <a:rPr lang="de-DE" sz="1600" dirty="0" err="1"/>
              <a:t>calls</a:t>
            </a:r>
            <a:r>
              <a:rPr lang="de-DE" sz="1600" dirty="0"/>
              <a:t> </a:t>
            </a:r>
            <a:r>
              <a:rPr lang="de-DE" sz="1600" dirty="0" err="1"/>
              <a:t>running</a:t>
            </a:r>
            <a:r>
              <a:rPr lang="de-DE" sz="1600" dirty="0"/>
              <a:t> </a:t>
            </a:r>
            <a:r>
              <a:rPr lang="de-DE" sz="1600" dirty="0" err="1"/>
              <a:t>Matomo</a:t>
            </a:r>
            <a:r>
              <a:rPr lang="de-DE" sz="1600" dirty="0"/>
              <a:t> APIs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expose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UP </a:t>
            </a:r>
            <a:r>
              <a:rPr lang="de-DE" sz="1600" dirty="0" err="1"/>
              <a:t>metrics</a:t>
            </a:r>
            <a:r>
              <a:rPr lang="de-DE" sz="1600" dirty="0"/>
              <a:t>.</a:t>
            </a:r>
            <a:br>
              <a:rPr lang="de-DE" sz="1600" dirty="0"/>
            </a:br>
            <a:r>
              <a:rPr lang="de-DE" sz="1600" dirty="0" err="1"/>
              <a:t>Auth</a:t>
            </a:r>
            <a:r>
              <a:rPr lang="de-DE" sz="1600" dirty="0"/>
              <a:t> Token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Tracker</a:t>
            </a:r>
            <a:r>
              <a:rPr lang="de-DE" sz="1600" dirty="0"/>
              <a:t> API: </a:t>
            </a:r>
            <a:r>
              <a:rPr lang="de-DE" sz="1600" dirty="0">
                <a:hlinkClick r:id="rId3"/>
              </a:rPr>
              <a:t>https://matomo.org/faq/general/faq_114/</a:t>
            </a:r>
            <a:endParaRPr lang="de-DE" sz="1600" dirty="0"/>
          </a:p>
          <a:p>
            <a:pPr lvl="1"/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Actuator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exposing</a:t>
            </a:r>
            <a:r>
              <a:rPr lang="de-DE" sz="1600" dirty="0"/>
              <a:t> </a:t>
            </a:r>
            <a:r>
              <a:rPr lang="de-DE" sz="1600" dirty="0" err="1"/>
              <a:t>metrics</a:t>
            </a:r>
            <a:r>
              <a:rPr lang="de-DE" sz="1600" dirty="0"/>
              <a:t> (</a:t>
            </a:r>
            <a:r>
              <a:rPr lang="de-DE" sz="1600" dirty="0" err="1"/>
              <a:t>specific</a:t>
            </a:r>
            <a:r>
              <a:rPr lang="de-DE" sz="1600" dirty="0"/>
              <a:t> API </a:t>
            </a:r>
            <a:r>
              <a:rPr lang="de-DE" sz="1600" dirty="0" err="1"/>
              <a:t>metrics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self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metric</a:t>
            </a:r>
            <a:r>
              <a:rPr lang="de-DE" sz="1600" dirty="0" smtClean="0"/>
              <a:t>)</a:t>
            </a:r>
          </a:p>
          <a:p>
            <a:pPr lvl="1"/>
            <a:endParaRPr lang="de-DE" sz="1600" dirty="0"/>
          </a:p>
          <a:p>
            <a:r>
              <a:rPr lang="de-DE" sz="2000" dirty="0" smtClean="0"/>
              <a:t>ELK Stack </a:t>
            </a:r>
            <a:r>
              <a:rPr lang="de-DE" sz="2000" dirty="0" err="1" smtClean="0"/>
              <a:t>Exporter</a:t>
            </a:r>
            <a:endParaRPr lang="de-DE" sz="2000" dirty="0" smtClean="0"/>
          </a:p>
          <a:p>
            <a:pPr lvl="1"/>
            <a:r>
              <a:rPr lang="de-DE" sz="1600" dirty="0" err="1" smtClean="0"/>
              <a:t>Logstash</a:t>
            </a:r>
            <a:endParaRPr lang="de-DE" sz="1600" dirty="0" smtClean="0"/>
          </a:p>
          <a:p>
            <a:pPr lvl="1"/>
            <a:r>
              <a:rPr lang="de-DE" sz="1600" dirty="0" err="1" smtClean="0"/>
              <a:t>Elastic</a:t>
            </a:r>
            <a:r>
              <a:rPr lang="de-DE" sz="1600" dirty="0" smtClean="0"/>
              <a:t> Search</a:t>
            </a:r>
          </a:p>
          <a:p>
            <a:pPr lvl="1"/>
            <a:r>
              <a:rPr lang="de-DE" sz="1600" dirty="0" err="1" smtClean="0"/>
              <a:t>Kibana</a:t>
            </a:r>
            <a:endParaRPr lang="de-DE" sz="1600" dirty="0" smtClean="0"/>
          </a:p>
          <a:p>
            <a:pPr lvl="1"/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74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Prometheus </a:t>
            </a:r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smtClean="0"/>
              <a:t>Frontend in NGINX </a:t>
            </a:r>
            <a:r>
              <a:rPr lang="de-DE" sz="1600" dirty="0" err="1" smtClean="0"/>
              <a:t>Exporter</a:t>
            </a:r>
            <a:r>
              <a:rPr lang="de-DE" sz="1600" dirty="0" smtClean="0"/>
              <a:t> via </a:t>
            </a:r>
            <a:r>
              <a:rPr lang="de-DE" sz="1600" dirty="0" err="1" smtClean="0"/>
              <a:t>Lua</a:t>
            </a:r>
            <a:r>
              <a:rPr lang="de-DE" sz="1600" dirty="0" smtClean="0"/>
              <a:t> Scripts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8824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smtClean="0"/>
              <a:t>Prometheus</a:t>
            </a:r>
            <a:endParaRPr lang="de-DE" sz="1600" dirty="0" smtClean="0"/>
          </a:p>
          <a:p>
            <a:pPr lvl="1"/>
            <a:r>
              <a:rPr lang="de-DE" sz="1600" dirty="0" err="1" smtClean="0"/>
              <a:t>scrapes</a:t>
            </a:r>
            <a:r>
              <a:rPr lang="de-DE" sz="1600" dirty="0" smtClean="0"/>
              <a:t> </a:t>
            </a:r>
            <a:r>
              <a:rPr lang="de-DE" sz="1600" dirty="0" err="1" smtClean="0"/>
              <a:t>targets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configured</a:t>
            </a:r>
            <a:r>
              <a:rPr lang="de-DE" sz="1600" dirty="0" smtClean="0"/>
              <a:t> in </a:t>
            </a:r>
            <a:r>
              <a:rPr lang="de-DE" sz="1600" dirty="0" err="1" smtClean="0"/>
              <a:t>prometheus.yml</a:t>
            </a:r>
            <a:endParaRPr lang="de-DE" sz="1600" dirty="0" smtClean="0"/>
          </a:p>
          <a:p>
            <a:pPr lvl="1"/>
            <a:r>
              <a:rPr lang="de-DE" sz="1600" dirty="0" err="1" smtClean="0"/>
              <a:t>provides</a:t>
            </a:r>
            <a:r>
              <a:rPr lang="de-DE" sz="1600" dirty="0" smtClean="0"/>
              <a:t> </a:t>
            </a:r>
            <a:r>
              <a:rPr lang="de-DE" sz="1600" dirty="0" err="1" smtClean="0"/>
              <a:t>collected</a:t>
            </a:r>
            <a:r>
              <a:rPr lang="de-DE" sz="1600" dirty="0" smtClean="0"/>
              <a:t> </a:t>
            </a:r>
            <a:r>
              <a:rPr lang="de-DE" sz="1600" dirty="0" err="1" smtClean="0"/>
              <a:t>metrics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Grafana</a:t>
            </a:r>
            <a:endParaRPr lang="de-DE" sz="1600" dirty="0" smtClean="0"/>
          </a:p>
          <a:p>
            <a:pPr lvl="1"/>
            <a:endParaRPr lang="de-DE" sz="1600" dirty="0"/>
          </a:p>
          <a:p>
            <a:r>
              <a:rPr lang="de-DE" sz="1600" dirty="0" smtClean="0"/>
              <a:t>Prometheus Alert Manager</a:t>
            </a:r>
          </a:p>
          <a:p>
            <a:pPr lvl="1"/>
            <a:r>
              <a:rPr lang="de-DE" sz="1600" dirty="0" err="1" smtClean="0"/>
              <a:t>Better</a:t>
            </a:r>
            <a:r>
              <a:rPr lang="de-DE" sz="1600" dirty="0" smtClean="0"/>
              <a:t> </a:t>
            </a:r>
            <a:r>
              <a:rPr lang="de-DE" sz="1600" dirty="0" err="1" smtClean="0"/>
              <a:t>way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do </a:t>
            </a:r>
            <a:r>
              <a:rPr lang="de-DE" sz="1600" dirty="0" err="1" smtClean="0"/>
              <a:t>alerting</a:t>
            </a:r>
            <a:r>
              <a:rPr lang="de-DE" sz="1600" dirty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in </a:t>
            </a:r>
            <a:r>
              <a:rPr lang="de-DE" sz="1600" dirty="0" err="1" smtClean="0"/>
              <a:t>Grafana</a:t>
            </a:r>
            <a:r>
              <a:rPr lang="de-DE" sz="1600" dirty="0" smtClean="0"/>
              <a:t> –&gt;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functionalities</a:t>
            </a:r>
            <a:endParaRPr lang="de-DE" sz="1600" dirty="0"/>
          </a:p>
          <a:p>
            <a:pPr lvl="1"/>
            <a:r>
              <a:rPr lang="de-DE" sz="1600" dirty="0" err="1" smtClean="0"/>
              <a:t>Alerting</a:t>
            </a:r>
            <a:r>
              <a:rPr lang="de-DE" sz="1600" dirty="0" smtClean="0"/>
              <a:t> </a:t>
            </a:r>
            <a:r>
              <a:rPr lang="de-DE" sz="1600" dirty="0" err="1" smtClean="0"/>
              <a:t>done</a:t>
            </a:r>
            <a:r>
              <a:rPr lang="de-DE" sz="1600" dirty="0" smtClean="0"/>
              <a:t> via </a:t>
            </a:r>
            <a:r>
              <a:rPr lang="de-DE" sz="1600" dirty="0" err="1" smtClean="0"/>
              <a:t>WebHooks</a:t>
            </a:r>
            <a:r>
              <a:rPr lang="de-DE" sz="1600" dirty="0" smtClean="0"/>
              <a:t> in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endParaRPr lang="de-DE" sz="1600" dirty="0"/>
          </a:p>
          <a:p>
            <a:r>
              <a:rPr lang="de-DE" sz="1600" dirty="0" err="1" smtClean="0"/>
              <a:t>Grafana</a:t>
            </a:r>
            <a:endParaRPr lang="de-DE" sz="1600" dirty="0" smtClean="0"/>
          </a:p>
          <a:p>
            <a:pPr lvl="1"/>
            <a:r>
              <a:rPr lang="de-DE" sz="1600" dirty="0" err="1" smtClean="0"/>
              <a:t>Overview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all </a:t>
            </a:r>
            <a:r>
              <a:rPr lang="de-DE" sz="1600" dirty="0" err="1" smtClean="0"/>
              <a:t>running</a:t>
            </a:r>
            <a:r>
              <a:rPr lang="de-DE" sz="1600" dirty="0" smtClean="0"/>
              <a:t> </a:t>
            </a:r>
            <a:r>
              <a:rPr lang="de-DE" sz="1600" dirty="0" err="1" smtClean="0"/>
              <a:t>services</a:t>
            </a:r>
            <a:r>
              <a:rPr lang="de-DE" sz="1600" dirty="0" smtClean="0"/>
              <a:t> (Tools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) such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custom</a:t>
            </a:r>
            <a:r>
              <a:rPr lang="de-DE" sz="1600" dirty="0" smtClean="0"/>
              <a:t> </a:t>
            </a:r>
            <a:r>
              <a:rPr lang="de-DE" sz="1600" dirty="0" err="1" smtClean="0"/>
              <a:t>metrics</a:t>
            </a:r>
            <a:endParaRPr lang="de-DE" sz="1600" dirty="0" smtClean="0"/>
          </a:p>
          <a:p>
            <a:pPr lvl="1"/>
            <a:r>
              <a:rPr lang="de-DE" sz="1600" dirty="0" smtClean="0"/>
              <a:t>Basic </a:t>
            </a:r>
            <a:r>
              <a:rPr lang="de-DE" sz="1600" dirty="0" err="1" smtClean="0"/>
              <a:t>Alerting</a:t>
            </a:r>
            <a:r>
              <a:rPr lang="de-DE" sz="1600" dirty="0" smtClean="0"/>
              <a:t>, </a:t>
            </a:r>
            <a:r>
              <a:rPr lang="de-DE" sz="1600" dirty="0" err="1" smtClean="0"/>
              <a:t>done</a:t>
            </a:r>
            <a:r>
              <a:rPr lang="de-DE" sz="1600" dirty="0" smtClean="0"/>
              <a:t> via </a:t>
            </a:r>
            <a:r>
              <a:rPr lang="de-DE" sz="1600" dirty="0" err="1" smtClean="0"/>
              <a:t>WebHooks</a:t>
            </a:r>
            <a:r>
              <a:rPr lang="de-DE" sz="1600" dirty="0" smtClean="0"/>
              <a:t> in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9252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109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ELK Stack</vt:lpstr>
      <vt:lpstr>Prometheus Exporter (1)</vt:lpstr>
      <vt:lpstr>Prometheus Exporter (2)</vt:lpstr>
      <vt:lpstr>Monitoring Tools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Schmitt, Marcel M. (001)</dc:creator>
  <cp:lastModifiedBy>Schmitt, Marcel M. (001)</cp:lastModifiedBy>
  <cp:revision>38</cp:revision>
  <dcterms:created xsi:type="dcterms:W3CDTF">2020-04-10T08:46:45Z</dcterms:created>
  <dcterms:modified xsi:type="dcterms:W3CDTF">2020-04-24T09:39:13Z</dcterms:modified>
</cp:coreProperties>
</file>