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19"/>
  </p:notesMasterIdLst>
  <p:handoutMasterIdLst>
    <p:handoutMasterId r:id="rId20"/>
  </p:handoutMasterIdLst>
  <p:sldIdLst>
    <p:sldId id="385" r:id="rId6"/>
    <p:sldId id="390" r:id="rId7"/>
    <p:sldId id="402" r:id="rId8"/>
    <p:sldId id="394" r:id="rId9"/>
    <p:sldId id="403" r:id="rId10"/>
    <p:sldId id="395" r:id="rId11"/>
    <p:sldId id="397" r:id="rId12"/>
    <p:sldId id="398" r:id="rId13"/>
    <p:sldId id="399" r:id="rId14"/>
    <p:sldId id="406" r:id="rId15"/>
    <p:sldId id="405" r:id="rId16"/>
    <p:sldId id="404" r:id="rId17"/>
    <p:sldId id="387" r:id="rId1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bootcamp" id="{1521F8CC-EF6C-4397-BE6B-B45519671482}">
          <p14:sldIdLst>
            <p14:sldId id="385"/>
            <p14:sldId id="390"/>
            <p14:sldId id="402"/>
            <p14:sldId id="394"/>
            <p14:sldId id="403"/>
            <p14:sldId id="395"/>
            <p14:sldId id="397"/>
            <p14:sldId id="398"/>
            <p14:sldId id="399"/>
            <p14:sldId id="406"/>
            <p14:sldId id="405"/>
            <p14:sldId id="404"/>
            <p14:sldId id="387"/>
          </p14:sldIdLst>
        </p14:section>
      </p14:sectionLst>
    </p:ext>
    <p:ext uri="{EFAFB233-063F-42B5-8137-9DF3F51BA10A}">
      <p15:sldGuideLst xmlns:p15="http://schemas.microsoft.com/office/powerpoint/2012/main">
        <p15:guide id="1" orient="horz" pos="182">
          <p15:clr>
            <a:srgbClr val="A4A3A4"/>
          </p15:clr>
        </p15:guide>
        <p15:guide id="2" orient="horz" pos="4171">
          <p15:clr>
            <a:srgbClr val="A4A3A4"/>
          </p15:clr>
        </p15:guide>
        <p15:guide id="3" orient="horz" pos="2307">
          <p15:clr>
            <a:srgbClr val="A4A3A4"/>
          </p15:clr>
        </p15:guide>
        <p15:guide id="4" orient="horz" pos="3552">
          <p15:clr>
            <a:srgbClr val="A4A3A4"/>
          </p15:clr>
        </p15:guide>
        <p15:guide id="5" orient="horz" pos="3636">
          <p15:clr>
            <a:srgbClr val="A4A3A4"/>
          </p15:clr>
        </p15:guide>
        <p15:guide id="6" orient="horz" pos="1049">
          <p15:clr>
            <a:srgbClr val="A4A3A4"/>
          </p15:clr>
        </p15:guide>
        <p15:guide id="7" orient="horz" pos="2385">
          <p15:clr>
            <a:srgbClr val="A4A3A4"/>
          </p15:clr>
        </p15:guide>
        <p15:guide id="8" orient="horz" pos="1121">
          <p15:clr>
            <a:srgbClr val="A4A3A4"/>
          </p15:clr>
        </p15:guide>
        <p15:guide id="9" pos="3806">
          <p15:clr>
            <a:srgbClr val="A4A3A4"/>
          </p15:clr>
        </p15:guide>
        <p15:guide id="10" pos="2557">
          <p15:clr>
            <a:srgbClr val="A4A3A4"/>
          </p15:clr>
        </p15:guide>
        <p15:guide id="11" pos="108">
          <p15:clr>
            <a:srgbClr val="A4A3A4"/>
          </p15:clr>
        </p15:guide>
        <p15:guide id="12" pos="6301">
          <p15:clr>
            <a:srgbClr val="A4A3A4"/>
          </p15:clr>
        </p15:guide>
        <p15:guide id="13" pos="1312">
          <p15:clr>
            <a:srgbClr val="A4A3A4"/>
          </p15:clr>
        </p15:guide>
        <p15:guide id="14" pos="5123">
          <p15:clr>
            <a:srgbClr val="A4A3A4"/>
          </p15:clr>
        </p15:guide>
        <p15:guide id="15" pos="1379">
          <p15:clr>
            <a:srgbClr val="A4A3A4"/>
          </p15:clr>
        </p15:guide>
        <p15:guide id="16" pos="2626">
          <p15:clr>
            <a:srgbClr val="A4A3A4"/>
          </p15:clr>
        </p15:guide>
        <p15:guide id="17" pos="3882">
          <p15:clr>
            <a:srgbClr val="A4A3A4"/>
          </p15:clr>
        </p15:guide>
        <p15:guide id="18" pos="5056">
          <p15:clr>
            <a:srgbClr val="A4A3A4"/>
          </p15:clr>
        </p15:guide>
        <p15:guide id="19" pos="6368">
          <p15:clr>
            <a:srgbClr val="A4A3A4"/>
          </p15:clr>
        </p15:guide>
        <p15:guide id="20" pos="7548">
          <p15:clr>
            <a:srgbClr val="A4A3A4"/>
          </p15:clr>
        </p15:guide>
        <p15:guide id="21"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FBFBFB"/>
    <a:srgbClr val="FFFFFF"/>
    <a:srgbClr val="000000"/>
    <a:srgbClr val="929292"/>
    <a:srgbClr val="4D4D4D"/>
    <a:srgbClr val="EE8200"/>
    <a:srgbClr val="F28500"/>
    <a:srgbClr val="83B80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83885" autoAdjust="0"/>
  </p:normalViewPr>
  <p:slideViewPr>
    <p:cSldViewPr snapToGrid="0">
      <p:cViewPr varScale="1">
        <p:scale>
          <a:sx n="136" d="100"/>
          <a:sy n="136" d="100"/>
        </p:scale>
        <p:origin x="2100" y="114"/>
      </p:cViewPr>
      <p:guideLst>
        <p:guide orient="horz" pos="182"/>
        <p:guide orient="horz" pos="4171"/>
        <p:guide orient="horz" pos="2307"/>
        <p:guide orient="horz" pos="3552"/>
        <p:guide orient="horz" pos="3636"/>
        <p:guide orient="horz" pos="1049"/>
        <p:guide orient="horz" pos="2385"/>
        <p:guide orient="horz" pos="1121"/>
        <p:guide pos="3806"/>
        <p:guide pos="2557"/>
        <p:guide pos="10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10/20/2016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10/20/2016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834964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785312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646606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4096631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Projekt</a:t>
            </a:r>
            <a:r>
              <a:rPr lang="de-DE" baseline="0" dirty="0"/>
              <a:t> / Repository / Verzeichnis – Eure App, Webseite, oder auch ein Buch, Hilfetexte oder sonstiges.</a:t>
            </a:r>
          </a:p>
          <a:p>
            <a:r>
              <a:rPr lang="de-DE" dirty="0"/>
              <a:t>Filehosting – Webinterface</a:t>
            </a:r>
            <a:r>
              <a:rPr lang="de-DE" baseline="0" dirty="0"/>
              <a:t> für die Verwaltung des Quellcodes (eigentlich vergleichbar wie </a:t>
            </a:r>
            <a:r>
              <a:rPr lang="de-DE" baseline="0" dirty="0" err="1"/>
              <a:t>DropBox</a:t>
            </a:r>
            <a:r>
              <a:rPr lang="de-DE" baseline="0" dirty="0"/>
              <a:t>), keine Einschränkungen seitens </a:t>
            </a:r>
            <a:r>
              <a:rPr lang="de-DE" baseline="0" dirty="0" err="1"/>
              <a:t>GitHub</a:t>
            </a:r>
            <a:endParaRPr lang="de-DE" baseline="0" dirty="0"/>
          </a:p>
          <a:p>
            <a:r>
              <a:rPr lang="de-DE" baseline="0" dirty="0"/>
              <a:t>Versionsverwaltung – Auf </a:t>
            </a:r>
            <a:r>
              <a:rPr lang="de-DE" baseline="0" dirty="0" err="1"/>
              <a:t>Git</a:t>
            </a:r>
            <a:r>
              <a:rPr lang="de-DE" baseline="0" dirty="0"/>
              <a:t> basierte Versionsverwaltung. Was </a:t>
            </a:r>
            <a:r>
              <a:rPr lang="de-DE" baseline="0" dirty="0" err="1"/>
              <a:t>git</a:t>
            </a:r>
            <a:r>
              <a:rPr lang="de-DE" baseline="0" dirty="0"/>
              <a:t> ist, erkläre ich in einem Moment etwas </a:t>
            </a:r>
            <a:r>
              <a:rPr lang="de-DE" baseline="0" dirty="0" err="1"/>
              <a:t>detailierter</a:t>
            </a:r>
            <a:endParaRPr lang="de-DE" baseline="0" dirty="0"/>
          </a:p>
          <a:p>
            <a:r>
              <a:rPr lang="de-DE" baseline="0" dirty="0" err="1"/>
              <a:t>Issues</a:t>
            </a:r>
            <a:r>
              <a:rPr lang="de-DE" baseline="0" dirty="0"/>
              <a:t> – Fragen, Probleme die geklärt werden sollen (minimales Projekt Management)</a:t>
            </a:r>
          </a:p>
          <a:p>
            <a:r>
              <a:rPr lang="de-DE" baseline="0" dirty="0"/>
              <a:t>Wiki – Ein Wiki zum Projekt für z.B. Hilfeseiten, Beschreibungen oder sonstiges</a:t>
            </a:r>
          </a:p>
          <a:p>
            <a:r>
              <a:rPr lang="de-DE" baseline="0" dirty="0" err="1"/>
              <a:t>GitHub</a:t>
            </a:r>
            <a:r>
              <a:rPr lang="de-DE" baseline="0" dirty="0"/>
              <a:t> Pages – Bietet die Möglichkeit eine Webseite mit statischen HTML Seiten zu Hosten</a:t>
            </a:r>
          </a:p>
          <a:p>
            <a:pPr marL="0" marR="0" lvl="0" indent="0" algn="l" defTabSz="914363" rtl="0" eaLnBrk="1" fontAlgn="auto" latinLnBrk="0" hangingPunct="1">
              <a:lnSpc>
                <a:spcPct val="90000"/>
              </a:lnSpc>
              <a:spcBef>
                <a:spcPts val="0"/>
              </a:spcBef>
              <a:spcAft>
                <a:spcPts val="333"/>
              </a:spcAft>
              <a:buClrTx/>
              <a:buSzTx/>
              <a:buFontTx/>
              <a:buNone/>
              <a:tabLst/>
              <a:defRPr/>
            </a:pPr>
            <a:r>
              <a:rPr lang="de-DE" baseline="0" dirty="0"/>
              <a:t>-&gt; Jeder Benutzer kann beliebig viele Projekte und </a:t>
            </a:r>
            <a:r>
              <a:rPr lang="de-DE" baseline="0" dirty="0" err="1"/>
              <a:t>Repositories</a:t>
            </a:r>
            <a:r>
              <a:rPr lang="de-DE" baseline="0" dirty="0"/>
              <a:t> haben</a:t>
            </a:r>
          </a:p>
          <a:p>
            <a:endParaRPr lang="de-DE" baseline="0" dirty="0"/>
          </a:p>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248853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Als </a:t>
            </a:r>
            <a:r>
              <a:rPr lang="de-DE" dirty="0" err="1"/>
              <a:t>OpenSource</a:t>
            </a:r>
            <a:r>
              <a:rPr lang="de-DE" dirty="0"/>
              <a:t> im April 2005 von Linus</a:t>
            </a:r>
            <a:r>
              <a:rPr lang="de-DE" baseline="0" dirty="0"/>
              <a:t> </a:t>
            </a:r>
            <a:r>
              <a:rPr lang="de-DE" baseline="0" dirty="0" err="1"/>
              <a:t>Torvalds</a:t>
            </a:r>
            <a:r>
              <a:rPr lang="de-DE" baseline="0" dirty="0"/>
              <a:t> entwickelt für die Quellcode Verwaltung des Linux Kernels</a:t>
            </a:r>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897953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97394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github.com</a:t>
            </a:r>
            <a:r>
              <a:rPr lang="de-DE" baseline="0" dirty="0"/>
              <a:t> ein neues Repository anlegen mit Account MarcelMalik2</a:t>
            </a:r>
          </a:p>
          <a:p>
            <a:endParaRPr lang="de-DE" dirty="0"/>
          </a:p>
          <a:p>
            <a:r>
              <a:rPr lang="de-DE" dirty="0"/>
              <a:t>Lokal</a:t>
            </a:r>
            <a:r>
              <a:rPr lang="de-DE" baseline="0" dirty="0"/>
              <a:t> dann folgendes:</a:t>
            </a:r>
          </a:p>
          <a:p>
            <a:r>
              <a:rPr lang="de-DE" dirty="0">
                <a:effectLst/>
              </a:rPr>
              <a:t>echo "# </a:t>
            </a:r>
            <a:r>
              <a:rPr lang="de-DE" dirty="0" err="1">
                <a:effectLst/>
              </a:rPr>
              <a:t>hello-world</a:t>
            </a:r>
            <a:r>
              <a:rPr lang="de-DE" dirty="0">
                <a:effectLst/>
              </a:rPr>
              <a:t>" &gt;&gt; README.md</a:t>
            </a:r>
          </a:p>
          <a:p>
            <a:r>
              <a:rPr lang="de-DE" dirty="0" err="1">
                <a:effectLst/>
              </a:rPr>
              <a:t>git</a:t>
            </a:r>
            <a:r>
              <a:rPr lang="de-DE" dirty="0">
                <a:effectLst/>
              </a:rPr>
              <a:t> </a:t>
            </a:r>
            <a:r>
              <a:rPr lang="de-DE" dirty="0" err="1">
                <a:effectLst/>
              </a:rPr>
              <a:t>init</a:t>
            </a:r>
            <a:endParaRPr lang="de-DE" dirty="0">
              <a:effectLst/>
            </a:endParaRPr>
          </a:p>
          <a:p>
            <a:r>
              <a:rPr lang="de-DE" dirty="0" err="1">
                <a:effectLst/>
              </a:rPr>
              <a:t>git</a:t>
            </a:r>
            <a:r>
              <a:rPr lang="de-DE" dirty="0">
                <a:effectLst/>
              </a:rPr>
              <a:t> </a:t>
            </a:r>
            <a:r>
              <a:rPr lang="de-DE" dirty="0" err="1">
                <a:effectLst/>
              </a:rPr>
              <a:t>add</a:t>
            </a:r>
            <a:r>
              <a:rPr lang="de-DE" dirty="0">
                <a:effectLst/>
              </a:rPr>
              <a:t> README.md</a:t>
            </a:r>
          </a:p>
          <a:p>
            <a:r>
              <a:rPr lang="de-DE" dirty="0" err="1">
                <a:effectLst/>
              </a:rPr>
              <a:t>git</a:t>
            </a:r>
            <a:r>
              <a:rPr lang="de-DE" dirty="0">
                <a:effectLst/>
              </a:rPr>
              <a:t> </a:t>
            </a:r>
            <a:r>
              <a:rPr lang="de-DE" dirty="0" err="1">
                <a:effectLst/>
              </a:rPr>
              <a:t>commit</a:t>
            </a:r>
            <a:r>
              <a:rPr lang="de-DE" dirty="0">
                <a:effectLst/>
              </a:rPr>
              <a:t> -m "</a:t>
            </a:r>
            <a:r>
              <a:rPr lang="de-DE" dirty="0" err="1">
                <a:effectLst/>
              </a:rPr>
              <a:t>first</a:t>
            </a:r>
            <a:r>
              <a:rPr lang="de-DE" dirty="0">
                <a:effectLst/>
              </a:rPr>
              <a:t> </a:t>
            </a:r>
            <a:r>
              <a:rPr lang="de-DE" dirty="0" err="1">
                <a:effectLst/>
              </a:rPr>
              <a:t>commit</a:t>
            </a:r>
            <a:r>
              <a:rPr lang="de-DE" dirty="0">
                <a:effectLst/>
              </a:rPr>
              <a:t>„</a:t>
            </a:r>
          </a:p>
          <a:p>
            <a:r>
              <a:rPr lang="de-DE" dirty="0" err="1">
                <a:effectLst/>
              </a:rPr>
              <a:t>git</a:t>
            </a:r>
            <a:r>
              <a:rPr lang="de-DE" dirty="0">
                <a:effectLst/>
              </a:rPr>
              <a:t> remote </a:t>
            </a:r>
            <a:r>
              <a:rPr lang="de-DE" dirty="0" err="1">
                <a:effectLst/>
              </a:rPr>
              <a:t>add</a:t>
            </a:r>
            <a:r>
              <a:rPr lang="de-DE" dirty="0">
                <a:effectLst/>
              </a:rPr>
              <a:t> </a:t>
            </a:r>
            <a:r>
              <a:rPr lang="de-DE" dirty="0" err="1">
                <a:effectLst/>
              </a:rPr>
              <a:t>origin</a:t>
            </a:r>
            <a:r>
              <a:rPr lang="de-DE" dirty="0">
                <a:effectLst/>
              </a:rPr>
              <a:t> https://github.com/MarcelMalik/hello-world.git</a:t>
            </a:r>
          </a:p>
          <a:p>
            <a:r>
              <a:rPr lang="de-DE" dirty="0" err="1">
                <a:effectLst/>
              </a:rPr>
              <a:t>git</a:t>
            </a:r>
            <a:r>
              <a:rPr lang="de-DE" dirty="0">
                <a:effectLst/>
              </a:rPr>
              <a:t> push -u </a:t>
            </a:r>
            <a:r>
              <a:rPr lang="de-DE" dirty="0" err="1">
                <a:effectLst/>
              </a:rPr>
              <a:t>origin</a:t>
            </a:r>
            <a:r>
              <a:rPr lang="de-DE" dirty="0">
                <a:effectLst/>
              </a:rPr>
              <a:t> </a:t>
            </a:r>
            <a:r>
              <a:rPr lang="de-DE" dirty="0" err="1">
                <a:effectLst/>
              </a:rPr>
              <a:t>master</a:t>
            </a:r>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230608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714509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Standardmäßig</a:t>
            </a:r>
            <a:r>
              <a:rPr lang="de-DE" baseline="0" dirty="0"/>
              <a:t> sind neue Dateien „</a:t>
            </a:r>
            <a:r>
              <a:rPr lang="de-DE" baseline="0" dirty="0" err="1"/>
              <a:t>untracked</a:t>
            </a:r>
            <a:r>
              <a:rPr lang="de-DE" baseline="0" dirty="0"/>
              <a:t>“ und müssen per „</a:t>
            </a:r>
            <a:r>
              <a:rPr lang="de-DE" baseline="0" dirty="0" err="1"/>
              <a:t>git</a:t>
            </a:r>
            <a:r>
              <a:rPr lang="de-DE" baseline="0" dirty="0"/>
              <a:t> </a:t>
            </a:r>
            <a:r>
              <a:rPr lang="de-DE" baseline="0" dirty="0" err="1"/>
              <a:t>add</a:t>
            </a:r>
            <a:r>
              <a:rPr lang="de-DE" baseline="0" dirty="0"/>
              <a:t>“ zur Überwachung hinzugefügt werden</a:t>
            </a:r>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127275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54409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445234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de-DE"/>
              <a:t>Titelmasterformat durch Klicken bearbeiten</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de-DE"/>
              <a:t>Textmasterformat bearbeiten</a:t>
            </a:r>
          </a:p>
          <a:p>
            <a:pPr lvl="1"/>
            <a:r>
              <a:rPr lang="de-DE"/>
              <a:t>Zweite Ebene</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de-DE"/>
              <a:t>Titelmasterformat durch Klicken bearbeiten</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de-DE"/>
              <a:t>Titelmasterformat durch Klicken bearbeiten</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de-DE"/>
              <a:t>Titelmasterformat durch Klicken bearbeiten</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de-DE"/>
              <a:t>Textmasterformat bearbeiten</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9803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de-DE"/>
              <a:t>Titelmasterformat durch Klicken bearbeiten</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 id="214748377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de.wikipedia.org/wiki/Gi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help.github.com/articles/set-up-gi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de-DE" dirty="0"/>
              <a:t>Wie funktioniert </a:t>
            </a:r>
            <a:r>
              <a:rPr lang="de-DE" dirty="0" err="1"/>
              <a:t>GitHub</a:t>
            </a:r>
            <a:r>
              <a:rPr lang="de-DE" dirty="0"/>
              <a:t>?</a:t>
            </a:r>
            <a:endParaRPr lang="en-US" sz="9600" spc="-400" dirty="0"/>
          </a:p>
        </p:txBody>
      </p:sp>
      <p:sp>
        <p:nvSpPr>
          <p:cNvPr id="2" name="TextBox 1"/>
          <p:cNvSpPr txBox="1"/>
          <p:nvPr/>
        </p:nvSpPr>
        <p:spPr>
          <a:xfrm>
            <a:off x="512764" y="5949108"/>
            <a:ext cx="4950522" cy="615553"/>
          </a:xfrm>
          <a:prstGeom prst="rect">
            <a:avLst/>
          </a:prstGeom>
          <a:noFill/>
        </p:spPr>
        <p:txBody>
          <a:bodyPr wrap="none" lIns="0" tIns="0" rIns="0" bIns="0" rtlCol="0">
            <a:spAutoFit/>
          </a:bodyPr>
          <a:lstStyle/>
          <a:p>
            <a:r>
              <a:rPr lang="de-DE" sz="4000" dirty="0">
                <a:gradFill>
                  <a:gsLst>
                    <a:gs pos="0">
                      <a:schemeClr val="tx1"/>
                    </a:gs>
                    <a:gs pos="86000">
                      <a:schemeClr val="tx1"/>
                    </a:gs>
                  </a:gsLst>
                  <a:lin ang="5400000" scaled="0"/>
                </a:gradFill>
                <a:latin typeface="Segoe UI Light" pitchFamily="34" charset="0"/>
              </a:rPr>
              <a:t>Marcel Malik, Team Ost</a:t>
            </a:r>
            <a:endParaRPr lang="en-US" sz="4000" dirty="0" err="1">
              <a:gradFill>
                <a:gsLst>
                  <a:gs pos="0">
                    <a:schemeClr val="tx1"/>
                  </a:gs>
                  <a:gs pos="86000">
                    <a:schemeClr val="tx1"/>
                  </a:gs>
                </a:gsLst>
                <a:lin ang="5400000" scaled="0"/>
              </a:gradFill>
              <a:latin typeface="Segoe UI Light" pitchFamily="34" charset="0"/>
            </a:endParaRP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94573468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Push – Änderungen zum Remote (</a:t>
            </a:r>
            <a:r>
              <a:rPr lang="de-DE" dirty="0" err="1">
                <a:ln w="3175">
                  <a:noFill/>
                </a:ln>
                <a:gradFill>
                  <a:gsLst>
                    <a:gs pos="96667">
                      <a:srgbClr val="FFFFFF"/>
                    </a:gs>
                    <a:gs pos="90000">
                      <a:srgbClr val="FFFFFF"/>
                    </a:gs>
                  </a:gsLst>
                  <a:lin ang="5400000" scaled="0"/>
                </a:gradFill>
                <a:cs typeface="Arial" charset="0"/>
              </a:rPr>
              <a:t>GitHub</a:t>
            </a:r>
            <a:r>
              <a:rPr lang="de-DE" dirty="0">
                <a:ln w="3175">
                  <a:noFill/>
                </a:ln>
                <a:gradFill>
                  <a:gsLst>
                    <a:gs pos="96667">
                      <a:srgbClr val="FFFFFF"/>
                    </a:gs>
                    <a:gs pos="90000">
                      <a:srgbClr val="FFFFFF"/>
                    </a:gs>
                  </a:gsLst>
                  <a:lin ang="5400000" scaled="0"/>
                </a:gradFill>
                <a:cs typeface="Arial" charset="0"/>
              </a:rPr>
              <a:t>) übertragen</a:t>
            </a:r>
          </a:p>
        </p:txBody>
      </p:sp>
      <p:sp>
        <p:nvSpPr>
          <p:cNvPr id="2" name="Rectangle 1"/>
          <p:cNvSpPr>
            <a:spLocks noChangeArrowheads="1"/>
          </p:cNvSpPr>
          <p:nvPr/>
        </p:nvSpPr>
        <p:spPr bwMode="auto">
          <a:xfrm>
            <a:off x="519112" y="2196799"/>
            <a:ext cx="11090998" cy="1137244"/>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push -u [</a:t>
            </a:r>
            <a:r>
              <a:rPr kumimoji="0" lang="de-DE" altLang="de-DE" sz="2800" b="0" i="0" u="none" strike="noStrike" cap="none" normalizeH="0" baseline="0" dirty="0" err="1">
                <a:ln>
                  <a:noFill/>
                </a:ln>
                <a:solidFill>
                  <a:srgbClr val="FFFFFF"/>
                </a:solidFill>
                <a:effectLst/>
                <a:latin typeface="inherit"/>
              </a:rPr>
              <a:t>RemoteShortName</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BranchName</a:t>
            </a:r>
            <a:r>
              <a:rPr kumimoji="0" lang="de-DE" altLang="de-DE" sz="2800" b="0" i="0" u="none" strike="noStrike" cap="none" normalizeH="0" baseline="0" dirty="0">
                <a:ln>
                  <a:noFill/>
                </a:ln>
                <a:solidFill>
                  <a:srgbClr val="FFFFFF"/>
                </a:solidFill>
                <a:effectLst/>
                <a:latin typeface="inherit"/>
              </a:rPr>
              <a:t>]</a:t>
            </a:r>
            <a:endParaRPr lang="de-DE" altLang="de-DE"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2800" dirty="0">
                <a:solidFill>
                  <a:srgbClr val="FFFFFF"/>
                </a:solidFill>
                <a:latin typeface="Arial" panose="020B0604020202020204" pitchFamily="34" charset="0"/>
              </a:rPr>
              <a:t> $  </a:t>
            </a:r>
            <a:r>
              <a:rPr lang="de-DE" altLang="de-DE" sz="2800" dirty="0" err="1">
                <a:solidFill>
                  <a:srgbClr val="FFFFFF"/>
                </a:solidFill>
                <a:latin typeface="Arial" panose="020B0604020202020204" pitchFamily="34" charset="0"/>
              </a:rPr>
              <a:t>git</a:t>
            </a:r>
            <a:r>
              <a:rPr lang="de-DE" altLang="de-DE" sz="2800" dirty="0">
                <a:solidFill>
                  <a:srgbClr val="FFFFFF"/>
                </a:solidFill>
                <a:latin typeface="Arial" panose="020B0604020202020204" pitchFamily="34" charset="0"/>
              </a:rPr>
              <a:t> push -u </a:t>
            </a:r>
            <a:r>
              <a:rPr lang="de-DE" altLang="de-DE" sz="2800" dirty="0" err="1">
                <a:solidFill>
                  <a:srgbClr val="FFFFFF"/>
                </a:solidFill>
                <a:latin typeface="Arial" panose="020B0604020202020204" pitchFamily="34" charset="0"/>
              </a:rPr>
              <a:t>origin</a:t>
            </a:r>
            <a:r>
              <a:rPr lang="de-DE" altLang="de-DE" sz="2800" dirty="0">
                <a:solidFill>
                  <a:srgbClr val="FFFFFF"/>
                </a:solidFill>
                <a:latin typeface="Arial" panose="020B0604020202020204" pitchFamily="34" charset="0"/>
              </a:rPr>
              <a:t> </a:t>
            </a:r>
            <a:r>
              <a:rPr lang="de-DE" altLang="de-DE" sz="2800" dirty="0" err="1">
                <a:solidFill>
                  <a:srgbClr val="FFFFFF"/>
                </a:solidFill>
                <a:latin typeface="Arial" panose="020B0604020202020204" pitchFamily="34" charset="0"/>
              </a:rPr>
              <a:t>master</a:t>
            </a:r>
            <a:endParaRPr kumimoji="0" lang="de-DE" altLang="de-DE" sz="2800" b="0" i="0" u="none" strike="noStrike" cap="none" normalizeH="0" baseline="0" dirty="0">
              <a:ln>
                <a:noFill/>
              </a:ln>
              <a:solidFill>
                <a:srgbClr val="FFFFFF"/>
              </a:solidFill>
              <a:effectLst/>
              <a:latin typeface="inherit"/>
            </a:endParaRPr>
          </a:p>
        </p:txBody>
      </p:sp>
      <p:sp>
        <p:nvSpPr>
          <p:cNvPr id="9" name="Text Placeholder 2"/>
          <p:cNvSpPr txBox="1">
            <a:spLocks/>
          </p:cNvSpPr>
          <p:nvPr/>
        </p:nvSpPr>
        <p:spPr>
          <a:xfrm>
            <a:off x="519112" y="3689253"/>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Push – Kürzer wenn man nur einen Remote hat</a:t>
            </a:r>
          </a:p>
        </p:txBody>
      </p:sp>
      <p:sp>
        <p:nvSpPr>
          <p:cNvPr id="10" name="Rectangle 1"/>
          <p:cNvSpPr>
            <a:spLocks noChangeArrowheads="1"/>
          </p:cNvSpPr>
          <p:nvPr/>
        </p:nvSpPr>
        <p:spPr bwMode="auto">
          <a:xfrm>
            <a:off x="519112" y="4438252"/>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push</a:t>
            </a:r>
            <a:r>
              <a:rPr kumimoji="0" lang="de-DE" altLang="de-DE" sz="2800" b="0" i="0" u="none" strike="noStrike" cap="none" normalizeH="0" dirty="0">
                <a:ln>
                  <a:noFill/>
                </a:ln>
                <a:solidFill>
                  <a:srgbClr val="FFFFFF"/>
                </a:solidFill>
                <a:effectLst/>
                <a:latin typeface="inherit"/>
              </a:rPr>
              <a:t> -u</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47582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Branches</a:t>
            </a:r>
            <a:r>
              <a:rPr lang="de-DE" dirty="0">
                <a:ln w="3175">
                  <a:noFill/>
                </a:ln>
                <a:gradFill>
                  <a:gsLst>
                    <a:gs pos="96667">
                      <a:srgbClr val="FFFFFF"/>
                    </a:gs>
                    <a:gs pos="90000">
                      <a:srgbClr val="FFFFFF"/>
                    </a:gs>
                  </a:gsLst>
                  <a:lin ang="5400000" scaled="0"/>
                </a:gradFill>
                <a:cs typeface="Arial" charset="0"/>
              </a:rPr>
              <a:t> auflisten (</a:t>
            </a:r>
            <a:r>
              <a:rPr lang="de-DE" dirty="0" err="1">
                <a:ln w="3175">
                  <a:noFill/>
                </a:ln>
                <a:gradFill>
                  <a:gsLst>
                    <a:gs pos="96667">
                      <a:srgbClr val="FFFFFF"/>
                    </a:gs>
                    <a:gs pos="90000">
                      <a:srgbClr val="FFFFFF"/>
                    </a:gs>
                  </a:gsLst>
                  <a:lin ang="5400000" scaled="0"/>
                </a:gradFill>
                <a:cs typeface="Arial" charset="0"/>
              </a:rPr>
              <a:t>local</a:t>
            </a:r>
            <a:r>
              <a:rPr lang="de-DE" dirty="0">
                <a:ln w="3175">
                  <a:noFill/>
                </a:ln>
                <a:gradFill>
                  <a:gsLst>
                    <a:gs pos="96667">
                      <a:srgbClr val="FFFFFF"/>
                    </a:gs>
                    <a:gs pos="90000">
                      <a:srgbClr val="FFFFFF"/>
                    </a:gs>
                  </a:gsLst>
                  <a:lin ang="5400000" scaled="0"/>
                </a:gradFill>
                <a:cs typeface="Arial" charset="0"/>
              </a:rPr>
              <a:t> und remote)</a:t>
            </a:r>
          </a:p>
        </p:txBody>
      </p:sp>
      <p:sp>
        <p:nvSpPr>
          <p:cNvPr id="2" name="Rectangle 1"/>
          <p:cNvSpPr>
            <a:spLocks noChangeArrowheads="1"/>
          </p:cNvSpPr>
          <p:nvPr/>
        </p:nvSpPr>
        <p:spPr bwMode="auto">
          <a:xfrm>
            <a:off x="519112" y="2032443"/>
            <a:ext cx="11090998" cy="76445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a:solidFill>
                  <a:srgbClr val="FFFFFF"/>
                </a:solidFill>
                <a:latin typeface="inherit"/>
              </a:rPr>
              <a:t> $  </a:t>
            </a:r>
            <a:r>
              <a:rPr lang="de-DE" altLang="de-DE" sz="2800" dirty="0" err="1">
                <a:solidFill>
                  <a:srgbClr val="FFFFFF"/>
                </a:solidFill>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branch</a:t>
            </a:r>
            <a:r>
              <a:rPr kumimoji="0" lang="de-DE" altLang="de-DE" sz="2800" b="0" i="0" u="none" strike="noStrike" cap="none" normalizeH="0" dirty="0">
                <a:ln>
                  <a:noFill/>
                </a:ln>
                <a:solidFill>
                  <a:srgbClr val="FFFFFF"/>
                </a:solidFill>
                <a:effectLst/>
                <a:latin typeface="inherit"/>
              </a:rPr>
              <a:t> -v -a</a:t>
            </a:r>
          </a:p>
        </p:txBody>
      </p:sp>
      <p:sp>
        <p:nvSpPr>
          <p:cNvPr id="7" name="Rectangle 1"/>
          <p:cNvSpPr>
            <a:spLocks noChangeArrowheads="1"/>
          </p:cNvSpPr>
          <p:nvPr/>
        </p:nvSpPr>
        <p:spPr bwMode="auto">
          <a:xfrm>
            <a:off x="519112" y="4156897"/>
            <a:ext cx="11090998" cy="990096"/>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a:solidFill>
                  <a:srgbClr val="FFFFFF"/>
                </a:solidFill>
                <a:latin typeface="inherit"/>
              </a:rPr>
              <a:t>$  </a:t>
            </a:r>
            <a:r>
              <a:rPr lang="de-DE" altLang="de-DE" sz="2800" dirty="0" err="1">
                <a:solidFill>
                  <a:srgbClr val="FFFFFF"/>
                </a:solidFill>
                <a:latin typeface="inherit"/>
              </a:rPr>
              <a:t>git</a:t>
            </a:r>
            <a:r>
              <a:rPr lang="de-DE" altLang="de-DE" sz="2800" dirty="0">
                <a:solidFill>
                  <a:srgbClr val="FFFFFF"/>
                </a:solidFill>
                <a:latin typeface="inherit"/>
              </a:rPr>
              <a:t> </a:t>
            </a:r>
            <a:r>
              <a:rPr lang="de-DE" altLang="de-DE" sz="2800" dirty="0" err="1">
                <a:solidFill>
                  <a:srgbClr val="FFFFFF"/>
                </a:solidFill>
                <a:latin typeface="inherit"/>
              </a:rPr>
              <a:t>fetch</a:t>
            </a:r>
            <a:endParaRPr lang="de-DE" altLang="de-DE" sz="2800" dirty="0">
              <a:solidFill>
                <a:srgbClr val="FFFFFF"/>
              </a:solidFill>
              <a:latin typeface="inherit"/>
            </a:endParaRPr>
          </a:p>
          <a:p>
            <a:pPr lvl="0" defTabSz="914400" eaLnBrk="0" fontAlgn="base" hangingPunct="0">
              <a:spcBef>
                <a:spcPct val="0"/>
              </a:spcBef>
              <a:spcAft>
                <a:spcPct val="0"/>
              </a:spcAft>
            </a:pP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checkout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my</a:t>
            </a:r>
            <a:r>
              <a:rPr kumimoji="0" lang="de-DE" altLang="de-DE" sz="2800" b="0" i="0" u="none" strike="noStrike" cap="none" normalizeH="0" baseline="0" dirty="0">
                <a:ln>
                  <a:noFill/>
                </a:ln>
                <a:solidFill>
                  <a:srgbClr val="FFFFFF"/>
                </a:solidFill>
                <a:effectLst/>
                <a:latin typeface="inherit"/>
              </a:rPr>
              <a:t>-feature</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
        <p:nvSpPr>
          <p:cNvPr id="8" name="Text Placeholder 2"/>
          <p:cNvSpPr txBox="1">
            <a:spLocks/>
          </p:cNvSpPr>
          <p:nvPr/>
        </p:nvSpPr>
        <p:spPr>
          <a:xfrm>
            <a:off x="461097" y="3602899"/>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Remote </a:t>
            </a:r>
            <a:r>
              <a:rPr lang="de-DE" dirty="0" err="1">
                <a:ln w="3175">
                  <a:noFill/>
                </a:ln>
                <a:gradFill>
                  <a:gsLst>
                    <a:gs pos="96667">
                      <a:srgbClr val="FFFFFF"/>
                    </a:gs>
                    <a:gs pos="90000">
                      <a:srgbClr val="FFFFFF"/>
                    </a:gs>
                  </a:gsLst>
                  <a:lin ang="5400000" scaled="0"/>
                </a:gradFill>
                <a:cs typeface="Arial" charset="0"/>
              </a:rPr>
              <a:t>Branches</a:t>
            </a:r>
            <a:r>
              <a:rPr lang="de-DE" dirty="0">
                <a:ln w="3175">
                  <a:noFill/>
                </a:ln>
                <a:gradFill>
                  <a:gsLst>
                    <a:gs pos="96667">
                      <a:srgbClr val="FFFFFF"/>
                    </a:gs>
                    <a:gs pos="90000">
                      <a:srgbClr val="FFFFFF"/>
                    </a:gs>
                  </a:gsLst>
                  <a:lin ang="5400000" scaled="0"/>
                </a:gradFill>
                <a:cs typeface="Arial" charset="0"/>
              </a:rPr>
              <a:t> </a:t>
            </a:r>
            <a:r>
              <a:rPr lang="de-DE" dirty="0" err="1">
                <a:ln w="3175">
                  <a:noFill/>
                </a:ln>
                <a:gradFill>
                  <a:gsLst>
                    <a:gs pos="96667">
                      <a:srgbClr val="FFFFFF"/>
                    </a:gs>
                    <a:gs pos="90000">
                      <a:srgbClr val="FFFFFF"/>
                    </a:gs>
                  </a:gsLst>
                  <a:lin ang="5400000" scaled="0"/>
                </a:gradFill>
                <a:cs typeface="Arial" charset="0"/>
              </a:rPr>
              <a:t>local</a:t>
            </a:r>
            <a:r>
              <a:rPr lang="de-DE" dirty="0">
                <a:ln w="3175">
                  <a:noFill/>
                </a:ln>
                <a:gradFill>
                  <a:gsLst>
                    <a:gs pos="96667">
                      <a:srgbClr val="FFFFFF"/>
                    </a:gs>
                    <a:gs pos="90000">
                      <a:srgbClr val="FFFFFF"/>
                    </a:gs>
                  </a:gsLst>
                  <a:lin ang="5400000" scaled="0"/>
                </a:gradFill>
                <a:cs typeface="Arial" charset="0"/>
              </a:rPr>
              <a:t> auschecken</a:t>
            </a:r>
          </a:p>
        </p:txBody>
      </p:sp>
    </p:spTree>
    <p:extLst>
      <p:ext uri="{BB962C8B-B14F-4D97-AF65-F5344CB8AC3E}">
        <p14:creationId xmlns:p14="http://schemas.microsoft.com/office/powerpoint/2010/main" val="285569247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Einen neuen </a:t>
            </a:r>
            <a:r>
              <a:rPr lang="de-DE" dirty="0" err="1">
                <a:ln w="3175">
                  <a:noFill/>
                </a:ln>
                <a:gradFill>
                  <a:gsLst>
                    <a:gs pos="96667">
                      <a:srgbClr val="FFFFFF"/>
                    </a:gs>
                    <a:gs pos="90000">
                      <a:srgbClr val="FFFFFF"/>
                    </a:gs>
                  </a:gsLst>
                  <a:lin ang="5400000" scaled="0"/>
                </a:gradFill>
                <a:cs typeface="Arial" charset="0"/>
              </a:rPr>
              <a:t>Branch</a:t>
            </a:r>
            <a:r>
              <a:rPr lang="de-DE" dirty="0">
                <a:ln w="3175">
                  <a:noFill/>
                </a:ln>
                <a:gradFill>
                  <a:gsLst>
                    <a:gs pos="96667">
                      <a:srgbClr val="FFFFFF"/>
                    </a:gs>
                    <a:gs pos="90000">
                      <a:srgbClr val="FFFFFF"/>
                    </a:gs>
                  </a:gsLst>
                  <a:lin ang="5400000" scaled="0"/>
                </a:gradFill>
                <a:cs typeface="Arial" charset="0"/>
              </a:rPr>
              <a:t> anlegen (z.B. für ein neues Feature)</a:t>
            </a:r>
          </a:p>
        </p:txBody>
      </p:sp>
      <p:sp>
        <p:nvSpPr>
          <p:cNvPr id="2" name="Rectangle 1"/>
          <p:cNvSpPr>
            <a:spLocks noChangeArrowheads="1"/>
          </p:cNvSpPr>
          <p:nvPr/>
        </p:nvSpPr>
        <p:spPr bwMode="auto">
          <a:xfrm>
            <a:off x="519112" y="2032443"/>
            <a:ext cx="11090998" cy="76445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a:solidFill>
                  <a:srgbClr val="FFFFFF"/>
                </a:solidFill>
                <a:latin typeface="inherit"/>
              </a:rPr>
              <a:t> $  </a:t>
            </a:r>
            <a:r>
              <a:rPr lang="de-DE" altLang="de-DE" sz="2800" dirty="0" err="1">
                <a:solidFill>
                  <a:srgbClr val="FFFFFF"/>
                </a:solidFill>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branch</a:t>
            </a:r>
            <a:r>
              <a:rPr kumimoji="0" lang="de-DE" altLang="de-DE" sz="2800" b="0" i="0" u="none" strike="noStrike" cap="none" normalizeH="0" dirty="0">
                <a:ln>
                  <a:noFill/>
                </a:ln>
                <a:solidFill>
                  <a:srgbClr val="FFFFFF"/>
                </a:solidFill>
                <a:effectLst/>
                <a:latin typeface="inherit"/>
              </a:rPr>
              <a:t> </a:t>
            </a:r>
            <a:r>
              <a:rPr kumimoji="0" lang="de-DE" altLang="de-DE" sz="2800" b="0" i="0" u="none" strike="noStrike" cap="none" normalizeH="0" dirty="0" err="1">
                <a:ln>
                  <a:noFill/>
                </a:ln>
                <a:solidFill>
                  <a:srgbClr val="FFFFFF"/>
                </a:solidFill>
                <a:effectLst/>
                <a:latin typeface="inherit"/>
              </a:rPr>
              <a:t>my</a:t>
            </a:r>
            <a:r>
              <a:rPr kumimoji="0" lang="de-DE" altLang="de-DE" sz="2800" b="0" i="0" u="none" strike="noStrike" cap="none" normalizeH="0" dirty="0">
                <a:ln>
                  <a:noFill/>
                </a:ln>
                <a:solidFill>
                  <a:srgbClr val="FFFFFF"/>
                </a:solidFill>
                <a:effectLst/>
                <a:latin typeface="inherit"/>
              </a:rPr>
              <a:t>-feature</a:t>
            </a:r>
          </a:p>
        </p:txBody>
      </p:sp>
      <p:sp>
        <p:nvSpPr>
          <p:cNvPr id="7" name="Rectangle 1"/>
          <p:cNvSpPr>
            <a:spLocks noChangeArrowheads="1"/>
          </p:cNvSpPr>
          <p:nvPr/>
        </p:nvSpPr>
        <p:spPr bwMode="auto">
          <a:xfrm>
            <a:off x="519112" y="4156897"/>
            <a:ext cx="11090998" cy="703491"/>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a:solidFill>
                  <a:srgbClr val="FFFFFF"/>
                </a:solidFill>
                <a:latin typeface="inherit"/>
              </a:rPr>
              <a:t>$  </a:t>
            </a:r>
            <a:r>
              <a:rPr lang="de-DE" altLang="de-DE" sz="2800" dirty="0" err="1">
                <a:solidFill>
                  <a:srgbClr val="FFFFFF"/>
                </a:solidFill>
                <a:latin typeface="inherit"/>
              </a:rPr>
              <a:t>git</a:t>
            </a:r>
            <a:r>
              <a:rPr lang="de-DE" altLang="de-DE" sz="2800" dirty="0">
                <a:solidFill>
                  <a:srgbClr val="FFFFFF"/>
                </a:solidFill>
                <a:latin typeface="inherit"/>
              </a:rPr>
              <a:t> </a:t>
            </a:r>
            <a:r>
              <a:rPr lang="de-DE" altLang="de-DE" sz="2800" dirty="0" err="1">
                <a:solidFill>
                  <a:srgbClr val="FFFFFF"/>
                </a:solidFill>
                <a:latin typeface="inherit"/>
              </a:rPr>
              <a:t>checkout</a:t>
            </a:r>
            <a:r>
              <a:rPr lang="de-DE" altLang="de-DE" sz="2800" dirty="0">
                <a:solidFill>
                  <a:srgbClr val="FFFFFF"/>
                </a:solidFill>
                <a:latin typeface="inherit"/>
              </a:rPr>
              <a:t> </a:t>
            </a:r>
            <a:r>
              <a:rPr lang="de-DE" altLang="de-DE" sz="2800" dirty="0" err="1">
                <a:solidFill>
                  <a:srgbClr val="FFFFFF"/>
                </a:solidFill>
                <a:latin typeface="inherit"/>
              </a:rPr>
              <a:t>my</a:t>
            </a:r>
            <a:r>
              <a:rPr lang="de-DE" altLang="de-DE" sz="2800" dirty="0">
                <a:solidFill>
                  <a:srgbClr val="FFFFFF"/>
                </a:solidFill>
                <a:latin typeface="inherit"/>
              </a:rPr>
              <a:t>-feature</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
        <p:nvSpPr>
          <p:cNvPr id="8" name="Text Placeholder 2"/>
          <p:cNvSpPr txBox="1">
            <a:spLocks/>
          </p:cNvSpPr>
          <p:nvPr/>
        </p:nvSpPr>
        <p:spPr>
          <a:xfrm>
            <a:off x="461097" y="3602899"/>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Und neuen </a:t>
            </a:r>
            <a:r>
              <a:rPr lang="de-DE" dirty="0" err="1">
                <a:ln w="3175">
                  <a:noFill/>
                </a:ln>
                <a:gradFill>
                  <a:gsLst>
                    <a:gs pos="96667">
                      <a:srgbClr val="FFFFFF"/>
                    </a:gs>
                    <a:gs pos="90000">
                      <a:srgbClr val="FFFFFF"/>
                    </a:gs>
                  </a:gsLst>
                  <a:lin ang="5400000" scaled="0"/>
                </a:gradFill>
                <a:cs typeface="Arial" charset="0"/>
              </a:rPr>
              <a:t>Branch</a:t>
            </a:r>
            <a:r>
              <a:rPr lang="de-DE" dirty="0">
                <a:ln w="3175">
                  <a:noFill/>
                </a:ln>
                <a:gradFill>
                  <a:gsLst>
                    <a:gs pos="96667">
                      <a:srgbClr val="FFFFFF"/>
                    </a:gs>
                    <a:gs pos="90000">
                      <a:srgbClr val="FFFFFF"/>
                    </a:gs>
                  </a:gsLst>
                  <a:lin ang="5400000" scaled="0"/>
                </a:gradFill>
                <a:cs typeface="Arial" charset="0"/>
              </a:rPr>
              <a:t> auschecken (aktivieren / wechseln)</a:t>
            </a:r>
          </a:p>
        </p:txBody>
      </p:sp>
    </p:spTree>
    <p:extLst>
      <p:ext uri="{BB962C8B-B14F-4D97-AF65-F5344CB8AC3E}">
        <p14:creationId xmlns:p14="http://schemas.microsoft.com/office/powerpoint/2010/main" val="310987555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t>Vielen Dank</a:t>
            </a:r>
          </a:p>
        </p:txBody>
      </p:sp>
      <p:sp>
        <p:nvSpPr>
          <p:cNvPr id="7" name="TextBox 1"/>
          <p:cNvSpPr txBox="1"/>
          <p:nvPr/>
        </p:nvSpPr>
        <p:spPr>
          <a:xfrm>
            <a:off x="512764" y="5949108"/>
            <a:ext cx="4950522" cy="615553"/>
          </a:xfrm>
          <a:prstGeom prst="rect">
            <a:avLst/>
          </a:prstGeom>
          <a:noFill/>
        </p:spPr>
        <p:txBody>
          <a:bodyPr wrap="none" lIns="0" tIns="0" rIns="0" bIns="0" rtlCol="0">
            <a:spAutoFit/>
          </a:bodyPr>
          <a:lstStyle/>
          <a:p>
            <a:r>
              <a:rPr lang="de-DE" sz="4000" dirty="0">
                <a:gradFill>
                  <a:gsLst>
                    <a:gs pos="0">
                      <a:schemeClr val="tx1"/>
                    </a:gs>
                    <a:gs pos="86000">
                      <a:schemeClr val="tx1"/>
                    </a:gs>
                  </a:gsLst>
                  <a:lin ang="5400000" scaled="0"/>
                </a:gradFill>
                <a:latin typeface="Segoe UI Light" pitchFamily="34" charset="0"/>
              </a:rPr>
              <a:t>Marcel Malik, Team Ost</a:t>
            </a:r>
            <a:endParaRPr lang="en-US" sz="4000" dirty="0" err="1">
              <a:gradFill>
                <a:gsLst>
                  <a:gs pos="0">
                    <a:schemeClr val="tx1"/>
                  </a:gs>
                  <a:gs pos="86000">
                    <a:schemeClr val="tx1"/>
                  </a:gs>
                </a:gsLst>
                <a:lin ang="5400000" scaled="0"/>
              </a:gradFill>
              <a:latin typeface="Segoe UI Light" pitchFamily="34" charset="0"/>
            </a:endParaRPr>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103334652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sp>
        <p:nvSpPr>
          <p:cNvPr id="27" name="Rechteck: abgerundete Ecken 26"/>
          <p:cNvSpPr/>
          <p:nvPr/>
        </p:nvSpPr>
        <p:spPr bwMode="auto">
          <a:xfrm>
            <a:off x="1602005" y="1674000"/>
            <a:ext cx="6049097" cy="4232564"/>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r" defTabSz="914099" fontAlgn="base">
              <a:spcBef>
                <a:spcPct val="0"/>
              </a:spcBef>
              <a:spcAft>
                <a:spcPct val="0"/>
              </a:spcAft>
            </a:pPr>
            <a:endPar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4" name="Rechteck: abgerundete Ecken 23"/>
          <p:cNvSpPr/>
          <p:nvPr/>
        </p:nvSpPr>
        <p:spPr bwMode="auto">
          <a:xfrm>
            <a:off x="1422005" y="1854000"/>
            <a:ext cx="6049097" cy="4232564"/>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r" defTabSz="914099" fontAlgn="base">
              <a:spcBef>
                <a:spcPct val="0"/>
              </a:spcBef>
              <a:spcAft>
                <a:spcPct val="0"/>
              </a:spcAft>
            </a:pPr>
            <a:endPar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2" name="Grafik 11"/>
          <p:cNvPicPr>
            <a:picLocks noChangeAspect="1"/>
          </p:cNvPicPr>
          <p:nvPr/>
        </p:nvPicPr>
        <p:blipFill>
          <a:blip r:embed="rId3"/>
          <a:stretch>
            <a:fillRect/>
          </a:stretch>
        </p:blipFill>
        <p:spPr>
          <a:xfrm>
            <a:off x="401255" y="235528"/>
            <a:ext cx="1240510" cy="1031174"/>
          </a:xfrm>
          <a:prstGeom prst="rect">
            <a:avLst/>
          </a:prstGeom>
        </p:spPr>
      </p:pic>
      <p:pic>
        <p:nvPicPr>
          <p:cNvPr id="10" name="Grafik 9"/>
          <p:cNvPicPr>
            <a:picLocks noChangeAspect="1"/>
          </p:cNvPicPr>
          <p:nvPr/>
        </p:nvPicPr>
        <p:blipFill>
          <a:blip r:embed="rId4"/>
          <a:stretch>
            <a:fillRect/>
          </a:stretch>
        </p:blipFill>
        <p:spPr>
          <a:xfrm>
            <a:off x="1522548" y="25151"/>
            <a:ext cx="3541288" cy="1451928"/>
          </a:xfrm>
          <a:prstGeom prst="rect">
            <a:avLst/>
          </a:prstGeom>
        </p:spPr>
      </p:pic>
      <p:sp>
        <p:nvSpPr>
          <p:cNvPr id="16" name="Rechteck: abgerundete Ecken 15"/>
          <p:cNvSpPr/>
          <p:nvPr/>
        </p:nvSpPr>
        <p:spPr bwMode="auto">
          <a:xfrm>
            <a:off x="1241069" y="2033154"/>
            <a:ext cx="6049097" cy="4232564"/>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Projekt / Repository</a:t>
            </a:r>
          </a:p>
        </p:txBody>
      </p:sp>
      <p:sp>
        <p:nvSpPr>
          <p:cNvPr id="17" name="Rechteck: abgerundete Ecken 16"/>
          <p:cNvSpPr/>
          <p:nvPr/>
        </p:nvSpPr>
        <p:spPr bwMode="auto">
          <a:xfrm>
            <a:off x="1987120" y="3738473"/>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Versionsverwaltung</a:t>
            </a:r>
          </a:p>
        </p:txBody>
      </p:sp>
      <p:sp>
        <p:nvSpPr>
          <p:cNvPr id="18" name="Rechteck: abgerundete Ecken 17"/>
          <p:cNvSpPr/>
          <p:nvPr/>
        </p:nvSpPr>
        <p:spPr bwMode="auto">
          <a:xfrm>
            <a:off x="1987120" y="2749020"/>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Filehosting</a:t>
            </a:r>
          </a:p>
        </p:txBody>
      </p:sp>
      <p:sp>
        <p:nvSpPr>
          <p:cNvPr id="19" name="Rechteck: abgerundete Ecken 18"/>
          <p:cNvSpPr/>
          <p:nvPr/>
        </p:nvSpPr>
        <p:spPr bwMode="auto">
          <a:xfrm>
            <a:off x="1987120" y="4727926"/>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GitHub</a:t>
            </a: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 Pages</a:t>
            </a:r>
          </a:p>
        </p:txBody>
      </p:sp>
      <p:sp>
        <p:nvSpPr>
          <p:cNvPr id="21" name="Rechteck: abgerundete Ecken 20"/>
          <p:cNvSpPr/>
          <p:nvPr/>
        </p:nvSpPr>
        <p:spPr bwMode="auto">
          <a:xfrm>
            <a:off x="4392471" y="3738473"/>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Issuses</a:t>
            </a:r>
            <a:endPar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Rechteck: abgerundete Ecken 21"/>
          <p:cNvSpPr/>
          <p:nvPr/>
        </p:nvSpPr>
        <p:spPr bwMode="auto">
          <a:xfrm>
            <a:off x="4392471" y="4727926"/>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Wiki</a:t>
            </a:r>
          </a:p>
        </p:txBody>
      </p:sp>
      <p:sp>
        <p:nvSpPr>
          <p:cNvPr id="29" name="Rechteck: abgerundete Ecken 28"/>
          <p:cNvSpPr/>
          <p:nvPr/>
        </p:nvSpPr>
        <p:spPr bwMode="auto">
          <a:xfrm>
            <a:off x="9501545" y="2033154"/>
            <a:ext cx="1865146" cy="4232564"/>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Organisationen</a:t>
            </a:r>
          </a:p>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&amp; Teams</a:t>
            </a:r>
          </a:p>
        </p:txBody>
      </p:sp>
      <p:sp>
        <p:nvSpPr>
          <p:cNvPr id="32" name="Pfeil: nach links 31"/>
          <p:cNvSpPr/>
          <p:nvPr/>
        </p:nvSpPr>
        <p:spPr bwMode="auto">
          <a:xfrm>
            <a:off x="7723386" y="3790281"/>
            <a:ext cx="1681902" cy="770117"/>
          </a:xfrm>
          <a:prstGeom prst="lef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Zugriffsrechte</a:t>
            </a:r>
          </a:p>
        </p:txBody>
      </p:sp>
      <p:grpSp>
        <p:nvGrpSpPr>
          <p:cNvPr id="35" name="Gruppieren 34"/>
          <p:cNvGrpSpPr/>
          <p:nvPr/>
        </p:nvGrpSpPr>
        <p:grpSpPr>
          <a:xfrm>
            <a:off x="1987120" y="3726000"/>
            <a:ext cx="2151644" cy="821926"/>
            <a:chOff x="1987120" y="3726000"/>
            <a:chExt cx="2151644" cy="821926"/>
          </a:xfrm>
        </p:grpSpPr>
        <p:sp>
          <p:nvSpPr>
            <p:cNvPr id="33" name="Rechteck: abgerundete Ecken 32"/>
            <p:cNvSpPr/>
            <p:nvPr/>
          </p:nvSpPr>
          <p:spPr bwMode="auto">
            <a:xfrm>
              <a:off x="1987120" y="3726000"/>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Versionsverwaltung</a:t>
              </a:r>
            </a:p>
            <a:p>
              <a:pPr algn="ctr" defTabSz="914099" fontAlgn="base">
                <a:spcBef>
                  <a:spcPct val="0"/>
                </a:spcBef>
                <a:spcAft>
                  <a:spcPct val="0"/>
                </a:spcAft>
              </a:pPr>
              <a:endPar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4" name="Grafik 33"/>
            <p:cNvPicPr>
              <a:picLocks noChangeAspect="1"/>
            </p:cNvPicPr>
            <p:nvPr/>
          </p:nvPicPr>
          <p:blipFill>
            <a:blip r:embed="rId5"/>
            <a:stretch>
              <a:fillRect/>
            </a:stretch>
          </p:blipFill>
          <p:spPr>
            <a:xfrm>
              <a:off x="2629771" y="4105382"/>
              <a:ext cx="868952" cy="362859"/>
            </a:xfrm>
            <a:prstGeom prst="rect">
              <a:avLst/>
            </a:prstGeom>
          </p:spPr>
        </p:pic>
      </p:grpSp>
    </p:spTree>
    <p:extLst>
      <p:ext uri="{BB962C8B-B14F-4D97-AF65-F5344CB8AC3E}">
        <p14:creationId xmlns:p14="http://schemas.microsoft.com/office/powerpoint/2010/main" val="132728408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17" grpId="0" animBg="1"/>
      <p:bldP spid="18" grpId="0" animBg="1"/>
      <p:bldP spid="19" grpId="0" animBg="1"/>
      <p:bldP spid="21" grpId="0" animBg="1"/>
      <p:bldP spid="22" grpId="0" animBg="1"/>
      <p:bldP spid="29"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8" name="Text Placeholder 2"/>
          <p:cNvSpPr txBox="1">
            <a:spLocks/>
          </p:cNvSpPr>
          <p:nvPr/>
        </p:nvSpPr>
        <p:spPr>
          <a:xfrm>
            <a:off x="519112" y="2029691"/>
            <a:ext cx="11149013" cy="153092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Git</a:t>
            </a:r>
            <a:r>
              <a:rPr lang="de-DE" dirty="0">
                <a:ln w="3175">
                  <a:noFill/>
                </a:ln>
                <a:gradFill>
                  <a:gsLst>
                    <a:gs pos="96667">
                      <a:srgbClr val="FFFFFF"/>
                    </a:gs>
                    <a:gs pos="90000">
                      <a:srgbClr val="FFFFFF"/>
                    </a:gs>
                  </a:gsLst>
                  <a:lin ang="5400000" scaled="0"/>
                </a:gradFill>
                <a:cs typeface="Arial" charset="0"/>
              </a:rPr>
              <a:t> ([</a:t>
            </a:r>
            <a:r>
              <a:rPr lang="de-DE" dirty="0" err="1">
                <a:ln w="3175">
                  <a:noFill/>
                </a:ln>
                <a:gradFill>
                  <a:gsLst>
                    <a:gs pos="96667">
                      <a:srgbClr val="FFFFFF"/>
                    </a:gs>
                    <a:gs pos="90000">
                      <a:srgbClr val="FFFFFF"/>
                    </a:gs>
                  </a:gsLst>
                  <a:lin ang="5400000" scaled="0"/>
                </a:gradFill>
                <a:cs typeface="Arial" charset="0"/>
              </a:rPr>
              <a:t>ɡɪt</a:t>
            </a:r>
            <a:r>
              <a:rPr lang="de-DE" dirty="0">
                <a:ln w="3175">
                  <a:noFill/>
                </a:ln>
                <a:gradFill>
                  <a:gsLst>
                    <a:gs pos="96667">
                      <a:srgbClr val="FFFFFF"/>
                    </a:gs>
                    <a:gs pos="90000">
                      <a:srgbClr val="FFFFFF"/>
                    </a:gs>
                  </a:gsLst>
                  <a:lin ang="5400000" scaled="0"/>
                </a:gradFill>
                <a:cs typeface="Arial" charset="0"/>
              </a:rPr>
              <a:t>], engl. Blödmann) ist eine freie Software zur verteilten Versionsverwaltung von Dateien, die durch Linus </a:t>
            </a:r>
            <a:r>
              <a:rPr lang="de-DE" dirty="0" err="1">
                <a:ln w="3175">
                  <a:noFill/>
                </a:ln>
                <a:gradFill>
                  <a:gsLst>
                    <a:gs pos="96667">
                      <a:srgbClr val="FFFFFF"/>
                    </a:gs>
                    <a:gs pos="90000">
                      <a:srgbClr val="FFFFFF"/>
                    </a:gs>
                  </a:gsLst>
                  <a:lin ang="5400000" scaled="0"/>
                </a:gradFill>
                <a:cs typeface="Arial" charset="0"/>
              </a:rPr>
              <a:t>Torvalds</a:t>
            </a:r>
            <a:r>
              <a:rPr lang="de-DE" dirty="0">
                <a:ln w="3175">
                  <a:noFill/>
                </a:ln>
                <a:gradFill>
                  <a:gsLst>
                    <a:gs pos="96667">
                      <a:srgbClr val="FFFFFF"/>
                    </a:gs>
                    <a:gs pos="90000">
                      <a:srgbClr val="FFFFFF"/>
                    </a:gs>
                  </a:gsLst>
                  <a:lin ang="5400000" scaled="0"/>
                </a:gradFill>
                <a:cs typeface="Arial" charset="0"/>
              </a:rPr>
              <a:t> initiiert wurde.</a:t>
            </a:r>
          </a:p>
        </p:txBody>
      </p:sp>
      <p:sp>
        <p:nvSpPr>
          <p:cNvPr id="9" name="Text Placeholder 2"/>
          <p:cNvSpPr txBox="1">
            <a:spLocks/>
          </p:cNvSpPr>
          <p:nvPr/>
        </p:nvSpPr>
        <p:spPr>
          <a:xfrm>
            <a:off x="519112" y="5570564"/>
            <a:ext cx="11149013" cy="698617"/>
          </a:xfrm>
          <a:prstGeom prst="rect">
            <a:avLst/>
          </a:prstGeom>
        </p:spPr>
        <p:txBody>
          <a:bodyPr anchor="b"/>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de-DE" dirty="0">
                <a:ln w="3175">
                  <a:noFill/>
                </a:ln>
                <a:gradFill>
                  <a:gsLst>
                    <a:gs pos="96667">
                      <a:srgbClr val="FFFFFF"/>
                    </a:gs>
                    <a:gs pos="90000">
                      <a:srgbClr val="FFFFFF"/>
                    </a:gs>
                  </a:gsLst>
                  <a:lin ang="5400000" scaled="0"/>
                </a:gradFill>
                <a:cs typeface="Arial" charset="0"/>
              </a:rPr>
              <a:t>Quelle: </a:t>
            </a:r>
            <a:r>
              <a:rPr lang="de-DE" dirty="0" err="1">
                <a:ln w="3175">
                  <a:noFill/>
                </a:ln>
                <a:gradFill>
                  <a:gsLst>
                    <a:gs pos="96667">
                      <a:srgbClr val="FFFFFF"/>
                    </a:gs>
                    <a:gs pos="90000">
                      <a:srgbClr val="FFFFFF"/>
                    </a:gs>
                  </a:gsLst>
                  <a:lin ang="5400000" scaled="0"/>
                </a:gradFill>
                <a:cs typeface="Arial" charset="0"/>
                <a:hlinkClick r:id="rId4"/>
              </a:rPr>
              <a:t>wikipedia</a:t>
            </a:r>
            <a:endParaRPr lang="de-DE" dirty="0">
              <a:ln w="3175">
                <a:noFill/>
              </a:ln>
              <a:gradFill>
                <a:gsLst>
                  <a:gs pos="96667">
                    <a:srgbClr val="FFFFFF"/>
                  </a:gs>
                  <a:gs pos="90000">
                    <a:srgbClr val="FFFFFF"/>
                  </a:gs>
                </a:gsLst>
                <a:lin ang="5400000" scaled="0"/>
              </a:gradFill>
              <a:cs typeface="Arial" charset="0"/>
            </a:endParaRPr>
          </a:p>
        </p:txBody>
      </p:sp>
    </p:spTree>
    <p:extLst>
      <p:ext uri="{BB962C8B-B14F-4D97-AF65-F5344CB8AC3E}">
        <p14:creationId xmlns:p14="http://schemas.microsoft.com/office/powerpoint/2010/main" val="142585819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9" name="Text Placeholder 2"/>
          <p:cNvSpPr txBox="1">
            <a:spLocks/>
          </p:cNvSpPr>
          <p:nvPr/>
        </p:nvSpPr>
        <p:spPr>
          <a:xfrm>
            <a:off x="519112" y="5570564"/>
            <a:ext cx="11149013" cy="698617"/>
          </a:xfrm>
          <a:prstGeom prst="rect">
            <a:avLst/>
          </a:prstGeom>
        </p:spPr>
        <p:txBody>
          <a:bodyPr anchor="b"/>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de-DE" dirty="0">
                <a:ln w="3175">
                  <a:noFill/>
                </a:ln>
                <a:gradFill>
                  <a:gsLst>
                    <a:gs pos="96667">
                      <a:srgbClr val="FFFFFF"/>
                    </a:gs>
                    <a:gs pos="90000">
                      <a:srgbClr val="FFFFFF"/>
                    </a:gs>
                  </a:gsLst>
                  <a:lin ang="5400000" scaled="0"/>
                </a:gradFill>
                <a:cs typeface="Arial" charset="0"/>
              </a:rPr>
              <a:t>Quelle: </a:t>
            </a:r>
            <a:r>
              <a:rPr lang="de-DE" dirty="0" err="1">
                <a:ln w="3175">
                  <a:noFill/>
                </a:ln>
                <a:gradFill>
                  <a:gsLst>
                    <a:gs pos="96667">
                      <a:srgbClr val="FFFFFF"/>
                    </a:gs>
                    <a:gs pos="90000">
                      <a:srgbClr val="FFFFFF"/>
                    </a:gs>
                  </a:gsLst>
                  <a:lin ang="5400000" scaled="0"/>
                </a:gradFill>
                <a:cs typeface="Arial" charset="0"/>
                <a:hlinkClick r:id="rId4"/>
              </a:rPr>
              <a:t>GitHub</a:t>
            </a:r>
            <a:r>
              <a:rPr lang="de-DE" dirty="0">
                <a:ln w="3175">
                  <a:noFill/>
                </a:ln>
                <a:gradFill>
                  <a:gsLst>
                    <a:gs pos="96667">
                      <a:srgbClr val="FFFFFF"/>
                    </a:gs>
                    <a:gs pos="90000">
                      <a:srgbClr val="FFFFFF"/>
                    </a:gs>
                  </a:gsLst>
                  <a:lin ang="5400000" scaled="0"/>
                </a:gradFill>
                <a:cs typeface="Arial" charset="0"/>
                <a:hlinkClick r:id="rId4"/>
              </a:rPr>
              <a:t> Help</a:t>
            </a:r>
            <a:endParaRPr lang="de-DE" dirty="0">
              <a:ln w="3175">
                <a:noFill/>
              </a:ln>
              <a:gradFill>
                <a:gsLst>
                  <a:gs pos="96667">
                    <a:srgbClr val="FFFFFF"/>
                  </a:gs>
                  <a:gs pos="90000">
                    <a:srgbClr val="FFFFFF"/>
                  </a:gs>
                </a:gsLst>
                <a:lin ang="5400000" scaled="0"/>
              </a:gradFill>
              <a:cs typeface="Arial" charset="0"/>
            </a:endParaRPr>
          </a:p>
        </p:txBody>
      </p:sp>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Konfiguration</a:t>
            </a:r>
          </a:p>
        </p:txBody>
      </p:sp>
      <p:sp>
        <p:nvSpPr>
          <p:cNvPr id="2" name="Rectangle 1"/>
          <p:cNvSpPr>
            <a:spLocks noChangeArrowheads="1"/>
          </p:cNvSpPr>
          <p:nvPr/>
        </p:nvSpPr>
        <p:spPr bwMode="auto">
          <a:xfrm>
            <a:off x="519112" y="219679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config</a:t>
            </a:r>
            <a:r>
              <a:rPr kumimoji="0" lang="de-DE" altLang="de-DE" sz="2800" b="0" i="0" u="none" strike="noStrike" cap="none" normalizeH="0" baseline="0" dirty="0">
                <a:ln>
                  <a:noFill/>
                </a:ln>
                <a:solidFill>
                  <a:srgbClr val="FFFFFF"/>
                </a:solidFill>
                <a:effectLst/>
                <a:latin typeface="inherit"/>
              </a:rPr>
              <a:t> --global user.name "</a:t>
            </a:r>
            <a:r>
              <a:rPr kumimoji="0" lang="de-DE" altLang="de-DE" sz="2800" b="0" i="1" u="none" strike="noStrike" cap="none" normalizeH="0" baseline="0" dirty="0">
                <a:ln>
                  <a:noFill/>
                </a:ln>
                <a:solidFill>
                  <a:srgbClr val="F9FE64"/>
                </a:solidFill>
                <a:effectLst/>
                <a:latin typeface="inherit"/>
              </a:rPr>
              <a:t>YOUR NAME</a:t>
            </a:r>
            <a:r>
              <a:rPr kumimoji="0" lang="de-DE" altLang="de-DE" sz="2800" b="0" i="0" u="none" strike="noStrike" cap="none" normalizeH="0" baseline="0" dirty="0">
                <a:ln>
                  <a:noFill/>
                </a:ln>
                <a:solidFill>
                  <a:srgbClr val="FFFFFF"/>
                </a:solidFill>
                <a:effectLst/>
                <a:latin typeface="inherit"/>
              </a:rPr>
              <a:t>"</a:t>
            </a:r>
            <a:r>
              <a:rPr kumimoji="0" lang="de-DE" altLang="de-DE" sz="2800" b="0" i="0" u="none" strike="noStrike" cap="none" normalizeH="0" baseline="0" dirty="0">
                <a:ln>
                  <a:noFill/>
                </a:ln>
                <a:solidFill>
                  <a:schemeClr val="tx1"/>
                </a:solidFill>
                <a:effectLst/>
              </a:rPr>
              <a:t> </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
        <p:nvSpPr>
          <p:cNvPr id="13" name="Rectangle 1"/>
          <p:cNvSpPr>
            <a:spLocks noChangeArrowheads="1"/>
          </p:cNvSpPr>
          <p:nvPr/>
        </p:nvSpPr>
        <p:spPr bwMode="auto">
          <a:xfrm>
            <a:off x="519112" y="308654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kumimoji="0" lang="de-DE" altLang="de-DE" sz="2800" b="0" i="0" u="none" strike="noStrike" cap="none" normalizeH="0" baseline="0" dirty="0">
                <a:ln>
                  <a:noFill/>
                </a:ln>
                <a:solidFill>
                  <a:srgbClr val="FFFFFF"/>
                </a:solidFill>
                <a:effectLst/>
                <a:latin typeface="inherit"/>
              </a:rPr>
              <a:t> $  </a:t>
            </a:r>
            <a:r>
              <a:rPr lang="de-DE" altLang="de-DE" sz="2800" dirty="0" err="1">
                <a:solidFill>
                  <a:srgbClr val="FFFFFF"/>
                </a:solidFill>
                <a:latin typeface="inherit"/>
              </a:rPr>
              <a:t>git</a:t>
            </a:r>
            <a:r>
              <a:rPr lang="de-DE" altLang="de-DE" sz="2800" dirty="0">
                <a:solidFill>
                  <a:srgbClr val="FFFFFF"/>
                </a:solidFill>
                <a:latin typeface="inherit"/>
              </a:rPr>
              <a:t> </a:t>
            </a:r>
            <a:r>
              <a:rPr lang="de-DE" altLang="de-DE" sz="2800" dirty="0" err="1">
                <a:solidFill>
                  <a:srgbClr val="FFFFFF"/>
                </a:solidFill>
                <a:latin typeface="inherit"/>
              </a:rPr>
              <a:t>config</a:t>
            </a:r>
            <a:r>
              <a:rPr lang="de-DE" altLang="de-DE" sz="2800" dirty="0">
                <a:solidFill>
                  <a:srgbClr val="FFFFFF"/>
                </a:solidFill>
                <a:latin typeface="inherit"/>
              </a:rPr>
              <a:t> --global </a:t>
            </a:r>
            <a:r>
              <a:rPr lang="de-DE" altLang="de-DE" sz="2800" dirty="0" err="1">
                <a:solidFill>
                  <a:srgbClr val="FFFFFF"/>
                </a:solidFill>
                <a:latin typeface="inherit"/>
              </a:rPr>
              <a:t>user.email</a:t>
            </a:r>
            <a:r>
              <a:rPr lang="de-DE" altLang="de-DE" sz="2800" dirty="0">
                <a:solidFill>
                  <a:srgbClr val="FFFFFF"/>
                </a:solidFill>
                <a:latin typeface="inherit"/>
              </a:rPr>
              <a:t> "</a:t>
            </a:r>
            <a:r>
              <a:rPr lang="de-DE" altLang="de-DE" sz="2800" i="1" dirty="0">
                <a:solidFill>
                  <a:srgbClr val="F9FE64"/>
                </a:solidFill>
                <a:latin typeface="inherit"/>
              </a:rPr>
              <a:t>YOUR EMAIL ADDRESS</a:t>
            </a:r>
            <a:r>
              <a:rPr lang="de-DE" altLang="de-DE" sz="2800" dirty="0">
                <a:solidFill>
                  <a:srgbClr val="FFFFFF"/>
                </a:solidFill>
                <a:latin typeface="inherit"/>
              </a:rPr>
              <a:t>"</a:t>
            </a:r>
            <a:r>
              <a:rPr lang="de-DE" altLang="de-DE" sz="800" dirty="0"/>
              <a:t> </a:t>
            </a:r>
            <a:endParaRPr lang="de-DE" altLang="de-DE" sz="6000" dirty="0">
              <a:latin typeface="Arial" panose="020B0604020202020204" pitchFamily="34" charset="0"/>
            </a:endParaRPr>
          </a:p>
        </p:txBody>
      </p:sp>
    </p:spTree>
    <p:extLst>
      <p:ext uri="{BB962C8B-B14F-4D97-AF65-F5344CB8AC3E}">
        <p14:creationId xmlns:p14="http://schemas.microsoft.com/office/powerpoint/2010/main" val="199773719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3"/>
          <a:stretch>
            <a:fillRect/>
          </a:stretch>
        </p:blipFill>
        <p:spPr>
          <a:xfrm>
            <a:off x="401255" y="235528"/>
            <a:ext cx="1240510" cy="1031174"/>
          </a:xfrm>
          <a:prstGeom prst="rect">
            <a:avLst/>
          </a:prstGeom>
        </p:spPr>
      </p:pic>
      <p:pic>
        <p:nvPicPr>
          <p:cNvPr id="10" name="Grafik 9"/>
          <p:cNvPicPr>
            <a:picLocks noChangeAspect="1"/>
          </p:cNvPicPr>
          <p:nvPr/>
        </p:nvPicPr>
        <p:blipFill>
          <a:blip r:embed="rId4"/>
          <a:stretch>
            <a:fillRect/>
          </a:stretch>
        </p:blipFill>
        <p:spPr>
          <a:xfrm>
            <a:off x="1522548" y="25151"/>
            <a:ext cx="3541288" cy="1451928"/>
          </a:xfrm>
          <a:prstGeom prst="rect">
            <a:avLst/>
          </a:prstGeom>
        </p:spPr>
      </p:pic>
      <p:sp>
        <p:nvSpPr>
          <p:cNvPr id="20" name="Text Placeholder 2"/>
          <p:cNvSpPr txBox="1">
            <a:spLocks/>
          </p:cNvSpPr>
          <p:nvPr/>
        </p:nvSpPr>
        <p:spPr>
          <a:xfrm>
            <a:off x="519112" y="1447800"/>
            <a:ext cx="11149013" cy="2962422"/>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de-DE" dirty="0">
                <a:ln w="3175">
                  <a:noFill/>
                </a:ln>
                <a:gradFill>
                  <a:gsLst>
                    <a:gs pos="96667">
                      <a:srgbClr val="FFFFFF"/>
                    </a:gs>
                    <a:gs pos="90000">
                      <a:srgbClr val="FFFFFF"/>
                    </a:gs>
                  </a:gsLst>
                  <a:lin ang="5400000" scaled="0"/>
                </a:gradFill>
                <a:cs typeface="Arial" charset="0"/>
              </a:rPr>
              <a:t>Anmelden</a:t>
            </a:r>
          </a:p>
          <a:p>
            <a:pPr>
              <a:buFontTx/>
              <a:buChar char="-"/>
            </a:pPr>
            <a:r>
              <a:rPr lang="de-DE" dirty="0">
                <a:ln w="3175">
                  <a:noFill/>
                </a:ln>
                <a:gradFill>
                  <a:gsLst>
                    <a:gs pos="96667">
                      <a:srgbClr val="FFFFFF"/>
                    </a:gs>
                    <a:gs pos="90000">
                      <a:srgbClr val="FFFFFF"/>
                    </a:gs>
                  </a:gsLst>
                  <a:lin ang="5400000" scaled="0"/>
                </a:gradFill>
                <a:cs typeface="Arial" charset="0"/>
              </a:rPr>
              <a:t>Neues Repository anlegen</a:t>
            </a:r>
          </a:p>
          <a:p>
            <a:pPr>
              <a:buFontTx/>
              <a:buChar char="-"/>
            </a:pPr>
            <a:r>
              <a:rPr lang="de-DE" dirty="0">
                <a:ln w="3175">
                  <a:noFill/>
                </a:ln>
                <a:gradFill>
                  <a:gsLst>
                    <a:gs pos="96667">
                      <a:srgbClr val="FFFFFF"/>
                    </a:gs>
                    <a:gs pos="90000">
                      <a:srgbClr val="FFFFFF"/>
                    </a:gs>
                  </a:gsLst>
                  <a:lin ang="5400000" scaled="0"/>
                </a:gradFill>
                <a:cs typeface="Arial" charset="0"/>
              </a:rPr>
              <a:t>Anweisungen auf </a:t>
            </a:r>
            <a:r>
              <a:rPr lang="de-DE" dirty="0" err="1">
                <a:ln w="3175">
                  <a:noFill/>
                </a:ln>
                <a:gradFill>
                  <a:gsLst>
                    <a:gs pos="96667">
                      <a:srgbClr val="FFFFFF"/>
                    </a:gs>
                    <a:gs pos="90000">
                      <a:srgbClr val="FFFFFF"/>
                    </a:gs>
                  </a:gsLst>
                  <a:lin ang="5400000" scaled="0"/>
                </a:gradFill>
                <a:cs typeface="Arial" charset="0"/>
              </a:rPr>
              <a:t>GitHub</a:t>
            </a:r>
            <a:r>
              <a:rPr lang="de-DE" dirty="0">
                <a:ln w="3175">
                  <a:noFill/>
                </a:ln>
                <a:gradFill>
                  <a:gsLst>
                    <a:gs pos="96667">
                      <a:srgbClr val="FFFFFF"/>
                    </a:gs>
                    <a:gs pos="90000">
                      <a:srgbClr val="FFFFFF"/>
                    </a:gs>
                  </a:gsLst>
                  <a:lin ang="5400000" scaled="0"/>
                </a:gradFill>
                <a:cs typeface="Arial" charset="0"/>
              </a:rPr>
              <a:t> folgen</a:t>
            </a:r>
          </a:p>
          <a:p>
            <a:pPr lvl="1">
              <a:buFontTx/>
              <a:buChar char="-"/>
            </a:pPr>
            <a:r>
              <a:rPr lang="de-DE" dirty="0">
                <a:ln w="3175">
                  <a:noFill/>
                </a:ln>
                <a:gradFill>
                  <a:gsLst>
                    <a:gs pos="96667">
                      <a:srgbClr val="FFFFFF"/>
                    </a:gs>
                    <a:gs pos="90000">
                      <a:srgbClr val="FFFFFF"/>
                    </a:gs>
                  </a:gsLst>
                  <a:lin ang="5400000" scaled="0"/>
                </a:gradFill>
                <a:cs typeface="Arial" charset="0"/>
              </a:rPr>
              <a:t>Um neues Repository lokal zu klonen</a:t>
            </a:r>
          </a:p>
          <a:p>
            <a:pPr lvl="1">
              <a:buFontTx/>
              <a:buChar char="-"/>
            </a:pPr>
            <a:r>
              <a:rPr lang="de-DE" dirty="0">
                <a:ln w="3175">
                  <a:noFill/>
                </a:ln>
                <a:gradFill>
                  <a:gsLst>
                    <a:gs pos="96667">
                      <a:srgbClr val="FFFFFF"/>
                    </a:gs>
                    <a:gs pos="90000">
                      <a:srgbClr val="FFFFFF"/>
                    </a:gs>
                  </a:gsLst>
                  <a:lin ang="5400000" scaled="0"/>
                </a:gradFill>
                <a:cs typeface="Arial" charset="0"/>
              </a:rPr>
              <a:t>Um existierendes Repository nach </a:t>
            </a:r>
            <a:r>
              <a:rPr lang="de-DE" dirty="0" err="1">
                <a:ln w="3175">
                  <a:noFill/>
                </a:ln>
                <a:gradFill>
                  <a:gsLst>
                    <a:gs pos="96667">
                      <a:srgbClr val="FFFFFF"/>
                    </a:gs>
                    <a:gs pos="90000">
                      <a:srgbClr val="FFFFFF"/>
                    </a:gs>
                  </a:gsLst>
                  <a:lin ang="5400000" scaled="0"/>
                </a:gradFill>
                <a:cs typeface="Arial" charset="0"/>
              </a:rPr>
              <a:t>GitHub</a:t>
            </a:r>
            <a:r>
              <a:rPr lang="de-DE" dirty="0">
                <a:ln w="3175">
                  <a:noFill/>
                </a:ln>
                <a:gradFill>
                  <a:gsLst>
                    <a:gs pos="96667">
                      <a:srgbClr val="FFFFFF"/>
                    </a:gs>
                    <a:gs pos="90000">
                      <a:srgbClr val="FFFFFF"/>
                    </a:gs>
                  </a:gsLst>
                  <a:lin ang="5400000" scaled="0"/>
                </a:gradFill>
                <a:cs typeface="Arial" charset="0"/>
              </a:rPr>
              <a:t> zu „</a:t>
            </a:r>
            <a:r>
              <a:rPr lang="de-DE" dirty="0" err="1">
                <a:ln w="3175">
                  <a:noFill/>
                </a:ln>
                <a:gradFill>
                  <a:gsLst>
                    <a:gs pos="96667">
                      <a:srgbClr val="FFFFFF"/>
                    </a:gs>
                    <a:gs pos="90000">
                      <a:srgbClr val="FFFFFF"/>
                    </a:gs>
                  </a:gsLst>
                  <a:lin ang="5400000" scaled="0"/>
                </a:gradFill>
                <a:cs typeface="Arial" charset="0"/>
              </a:rPr>
              <a:t>push“en</a:t>
            </a:r>
            <a:endParaRPr lang="de-DE" dirty="0">
              <a:ln w="3175">
                <a:noFill/>
              </a:ln>
              <a:gradFill>
                <a:gsLst>
                  <a:gs pos="96667">
                    <a:srgbClr val="FFFFFF"/>
                  </a:gs>
                  <a:gs pos="90000">
                    <a:srgbClr val="FFFFFF"/>
                  </a:gs>
                </a:gsLst>
                <a:lin ang="5400000" scaled="0"/>
              </a:gradFill>
              <a:cs typeface="Arial" charset="0"/>
            </a:endParaRPr>
          </a:p>
          <a:p>
            <a:pPr>
              <a:buFontTx/>
              <a:buChar char="-"/>
            </a:pPr>
            <a:endParaRPr lang="de-DE" dirty="0">
              <a:ln w="3175">
                <a:noFill/>
              </a:ln>
              <a:gradFill>
                <a:gsLst>
                  <a:gs pos="96667">
                    <a:srgbClr val="FFFFFF"/>
                  </a:gs>
                  <a:gs pos="90000">
                    <a:srgbClr val="FFFFFF"/>
                  </a:gs>
                </a:gsLst>
                <a:lin ang="5400000" scaled="0"/>
              </a:gradFill>
              <a:cs typeface="Arial" charset="0"/>
            </a:endParaRPr>
          </a:p>
        </p:txBody>
      </p:sp>
    </p:spTree>
    <p:extLst>
      <p:ext uri="{BB962C8B-B14F-4D97-AF65-F5344CB8AC3E}">
        <p14:creationId xmlns:p14="http://schemas.microsoft.com/office/powerpoint/2010/main" val="127228486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Lokales Repository erstellen</a:t>
            </a:r>
          </a:p>
        </p:txBody>
      </p:sp>
      <p:sp>
        <p:nvSpPr>
          <p:cNvPr id="2" name="Rectangle 1"/>
          <p:cNvSpPr>
            <a:spLocks noChangeArrowheads="1"/>
          </p:cNvSpPr>
          <p:nvPr/>
        </p:nvSpPr>
        <p:spPr bwMode="auto">
          <a:xfrm>
            <a:off x="519112" y="2196799"/>
            <a:ext cx="11090998" cy="1592419"/>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mkdir</a:t>
            </a:r>
            <a:r>
              <a:rPr kumimoji="0" lang="de-DE" altLang="de-DE" sz="2800" b="0" i="0" u="none" strike="noStrike" cap="none" normalizeH="0" dirty="0">
                <a:ln>
                  <a:noFill/>
                </a:ln>
                <a:solidFill>
                  <a:srgbClr val="FFFFFF"/>
                </a:solidFill>
                <a:effectLst/>
                <a:latin typeface="inherit"/>
              </a:rPr>
              <a:t> </a:t>
            </a:r>
            <a:r>
              <a:rPr kumimoji="0" lang="de-DE" altLang="de-DE" sz="2800" b="0" i="0" u="none" strike="noStrike" cap="none" normalizeH="0" dirty="0" err="1">
                <a:ln>
                  <a:noFill/>
                </a:ln>
                <a:solidFill>
                  <a:srgbClr val="FFFFFF"/>
                </a:solidFill>
                <a:effectLst/>
                <a:latin typeface="inherit"/>
              </a:rPr>
              <a:t>meinprojekt</a:t>
            </a:r>
            <a:endParaRPr kumimoji="0" lang="de-DE" altLang="de-DE" sz="2800" b="0" i="0" u="none" strike="noStrike" cap="none" normalizeH="0" dirty="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2800" dirty="0">
                <a:solidFill>
                  <a:srgbClr val="FFFFFF"/>
                </a:solidFill>
                <a:latin typeface="inherit"/>
              </a:rPr>
              <a:t> $  cd </a:t>
            </a:r>
            <a:r>
              <a:rPr lang="de-DE" altLang="de-DE" sz="2800" dirty="0" err="1">
                <a:solidFill>
                  <a:srgbClr val="FFFFFF"/>
                </a:solidFill>
                <a:latin typeface="inherit"/>
              </a:rPr>
              <a:t>meinprojekt</a:t>
            </a:r>
            <a:endParaRPr lang="de-DE" altLang="de-DE" sz="2800" dirty="0">
              <a:solidFill>
                <a:srgbClr val="FFFFFF"/>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dirty="0">
                <a:ln>
                  <a:noFill/>
                </a:ln>
                <a:solidFill>
                  <a:srgbClr val="FFFFFF"/>
                </a:solidFill>
                <a:effectLst/>
                <a:latin typeface="inherit"/>
              </a:rPr>
              <a:t> </a:t>
            </a:r>
            <a:r>
              <a:rPr lang="de-DE" altLang="de-DE" sz="2800" dirty="0">
                <a:solidFill>
                  <a:srgbClr val="FFFFFF"/>
                </a:solidFill>
                <a:latin typeface="inherit"/>
              </a:rPr>
              <a:t>$  </a:t>
            </a:r>
            <a:r>
              <a:rPr lang="de-DE" altLang="de-DE" sz="2800" dirty="0" err="1">
                <a:solidFill>
                  <a:srgbClr val="FFFFFF"/>
                </a:solidFill>
                <a:latin typeface="inherit"/>
              </a:rPr>
              <a:t>git</a:t>
            </a:r>
            <a:r>
              <a:rPr lang="de-DE" altLang="de-DE" sz="2800" dirty="0">
                <a:solidFill>
                  <a:srgbClr val="FFFFFF"/>
                </a:solidFill>
                <a:latin typeface="inherit"/>
              </a:rPr>
              <a:t> </a:t>
            </a:r>
            <a:r>
              <a:rPr lang="de-DE" altLang="de-DE" sz="2800" dirty="0" err="1">
                <a:solidFill>
                  <a:srgbClr val="FFFFFF"/>
                </a:solidFill>
                <a:latin typeface="inherit"/>
              </a:rPr>
              <a:t>init</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46707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Übersicht ausgeben</a:t>
            </a:r>
          </a:p>
        </p:txBody>
      </p:sp>
      <p:sp>
        <p:nvSpPr>
          <p:cNvPr id="2" name="Rectangle 1"/>
          <p:cNvSpPr>
            <a:spLocks noChangeArrowheads="1"/>
          </p:cNvSpPr>
          <p:nvPr/>
        </p:nvSpPr>
        <p:spPr bwMode="auto">
          <a:xfrm>
            <a:off x="519112" y="2196800"/>
            <a:ext cx="10107324" cy="608746"/>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status</a:t>
            </a:r>
            <a:endParaRPr kumimoji="0" lang="de-DE" altLang="de-DE" sz="2800" b="0" i="0" u="none" strike="noStrike" cap="none" normalizeH="0" dirty="0">
              <a:ln>
                <a:noFill/>
              </a:ln>
              <a:solidFill>
                <a:srgbClr val="FFFFFF"/>
              </a:solidFill>
              <a:effectLst/>
              <a:latin typeface="inherit"/>
            </a:endParaRPr>
          </a:p>
        </p:txBody>
      </p:sp>
      <p:pic>
        <p:nvPicPr>
          <p:cNvPr id="3" name="Grafik 2"/>
          <p:cNvPicPr>
            <a:picLocks noChangeAspect="1"/>
          </p:cNvPicPr>
          <p:nvPr/>
        </p:nvPicPr>
        <p:blipFill>
          <a:blip r:embed="rId4"/>
          <a:stretch>
            <a:fillRect/>
          </a:stretch>
        </p:blipFill>
        <p:spPr>
          <a:xfrm>
            <a:off x="519112" y="2861828"/>
            <a:ext cx="10107324" cy="3318823"/>
          </a:xfrm>
          <a:prstGeom prst="rect">
            <a:avLst/>
          </a:prstGeom>
        </p:spPr>
      </p:pic>
    </p:spTree>
    <p:extLst>
      <p:ext uri="{BB962C8B-B14F-4D97-AF65-F5344CB8AC3E}">
        <p14:creationId xmlns:p14="http://schemas.microsoft.com/office/powerpoint/2010/main" val="17375714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Staging</a:t>
            </a:r>
            <a:r>
              <a:rPr lang="de-DE" dirty="0">
                <a:ln w="3175">
                  <a:noFill/>
                </a:ln>
                <a:gradFill>
                  <a:gsLst>
                    <a:gs pos="96667">
                      <a:srgbClr val="FFFFFF"/>
                    </a:gs>
                    <a:gs pos="90000">
                      <a:srgbClr val="FFFFFF"/>
                    </a:gs>
                  </a:gsLst>
                  <a:lin ang="5400000" scaled="0"/>
                </a:gradFill>
                <a:cs typeface="Arial" charset="0"/>
              </a:rPr>
              <a:t> - Eine oder mehrere Dateien</a:t>
            </a:r>
          </a:p>
        </p:txBody>
      </p:sp>
      <p:sp>
        <p:nvSpPr>
          <p:cNvPr id="2" name="Rectangle 1"/>
          <p:cNvSpPr>
            <a:spLocks noChangeArrowheads="1"/>
          </p:cNvSpPr>
          <p:nvPr/>
        </p:nvSpPr>
        <p:spPr bwMode="auto">
          <a:xfrm>
            <a:off x="519112" y="219679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add</a:t>
            </a:r>
            <a:r>
              <a:rPr kumimoji="0" lang="de-DE" altLang="de-DE" sz="2800" b="0" i="0" u="none" strike="noStrike" cap="none" normalizeH="0" baseline="0" dirty="0">
                <a:ln>
                  <a:noFill/>
                </a:ln>
                <a:solidFill>
                  <a:srgbClr val="FFFFFF"/>
                </a:solidFill>
                <a:effectLst/>
                <a:latin typeface="inherit"/>
              </a:rPr>
              <a:t> info.txt</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
        <p:nvSpPr>
          <p:cNvPr id="13" name="Rectangle 1"/>
          <p:cNvSpPr>
            <a:spLocks noChangeArrowheads="1"/>
          </p:cNvSpPr>
          <p:nvPr/>
        </p:nvSpPr>
        <p:spPr bwMode="auto">
          <a:xfrm>
            <a:off x="519112" y="308654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kumimoji="0" lang="de-DE" altLang="de-DE" sz="2800" b="0" i="0" u="none" strike="noStrike" cap="none" normalizeH="0" baseline="0" dirty="0">
                <a:ln>
                  <a:noFill/>
                </a:ln>
                <a:solidFill>
                  <a:srgbClr val="FFFFFF"/>
                </a:solidFill>
                <a:effectLst/>
                <a:latin typeface="inherit"/>
              </a:rPr>
              <a:t> $  </a:t>
            </a:r>
            <a:r>
              <a:rPr lang="de-DE" altLang="de-DE" sz="2800" dirty="0" err="1">
                <a:solidFill>
                  <a:srgbClr val="FFFFFF"/>
                </a:solidFill>
                <a:latin typeface="inherit"/>
              </a:rPr>
              <a:t>git</a:t>
            </a:r>
            <a:r>
              <a:rPr lang="de-DE" altLang="de-DE" sz="2800" dirty="0">
                <a:solidFill>
                  <a:srgbClr val="FFFFFF"/>
                </a:solidFill>
                <a:latin typeface="inherit"/>
              </a:rPr>
              <a:t> </a:t>
            </a:r>
            <a:r>
              <a:rPr lang="de-DE" altLang="de-DE" sz="2800" dirty="0" err="1">
                <a:solidFill>
                  <a:srgbClr val="FFFFFF"/>
                </a:solidFill>
                <a:latin typeface="inherit"/>
              </a:rPr>
              <a:t>add</a:t>
            </a:r>
            <a:r>
              <a:rPr lang="de-DE" altLang="de-DE" sz="2800" dirty="0">
                <a:solidFill>
                  <a:srgbClr val="FFFFFF"/>
                </a:solidFill>
                <a:latin typeface="inherit"/>
              </a:rPr>
              <a:t> *.</a:t>
            </a:r>
            <a:r>
              <a:rPr lang="de-DE" altLang="de-DE" sz="2800" dirty="0" err="1">
                <a:solidFill>
                  <a:srgbClr val="FFFFFF"/>
                </a:solidFill>
                <a:latin typeface="inherit"/>
              </a:rPr>
              <a:t>txt</a:t>
            </a:r>
            <a:endParaRPr lang="de-DE" altLang="de-DE" sz="6000" dirty="0">
              <a:latin typeface="Arial" panose="020B0604020202020204" pitchFamily="34" charset="0"/>
            </a:endParaRPr>
          </a:p>
        </p:txBody>
      </p:sp>
      <p:sp>
        <p:nvSpPr>
          <p:cNvPr id="7" name="Text Placeholder 2"/>
          <p:cNvSpPr txBox="1">
            <a:spLocks/>
          </p:cNvSpPr>
          <p:nvPr/>
        </p:nvSpPr>
        <p:spPr>
          <a:xfrm>
            <a:off x="519112" y="4072566"/>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Staging</a:t>
            </a:r>
            <a:r>
              <a:rPr lang="de-DE" dirty="0">
                <a:ln w="3175">
                  <a:noFill/>
                </a:ln>
                <a:gradFill>
                  <a:gsLst>
                    <a:gs pos="96667">
                      <a:srgbClr val="FFFFFF"/>
                    </a:gs>
                    <a:gs pos="90000">
                      <a:srgbClr val="FFFFFF"/>
                    </a:gs>
                  </a:gsLst>
                  <a:lin ang="5400000" scaled="0"/>
                </a:gradFill>
                <a:cs typeface="Arial" charset="0"/>
              </a:rPr>
              <a:t> – Alle Änderungen</a:t>
            </a:r>
          </a:p>
        </p:txBody>
      </p:sp>
      <p:sp>
        <p:nvSpPr>
          <p:cNvPr id="8" name="Rectangle 1"/>
          <p:cNvSpPr>
            <a:spLocks noChangeArrowheads="1"/>
          </p:cNvSpPr>
          <p:nvPr/>
        </p:nvSpPr>
        <p:spPr bwMode="auto">
          <a:xfrm>
            <a:off x="519112" y="4821565"/>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add</a:t>
            </a:r>
            <a:r>
              <a:rPr kumimoji="0" lang="de-DE" altLang="de-DE" sz="2800" b="0" i="0" u="none" strike="noStrike" cap="none" normalizeH="0" baseline="0" dirty="0">
                <a:ln>
                  <a:noFill/>
                </a:ln>
                <a:solidFill>
                  <a:srgbClr val="FFFFFF"/>
                </a:solidFill>
                <a:effectLst/>
                <a:latin typeface="inherit"/>
              </a:rPr>
              <a:t> --all</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977109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Commit – Änderungen ins lokale Repository „</a:t>
            </a:r>
            <a:r>
              <a:rPr lang="de-DE" dirty="0" err="1">
                <a:ln w="3175">
                  <a:noFill/>
                </a:ln>
                <a:gradFill>
                  <a:gsLst>
                    <a:gs pos="96667">
                      <a:srgbClr val="FFFFFF"/>
                    </a:gs>
                    <a:gs pos="90000">
                      <a:srgbClr val="FFFFFF"/>
                    </a:gs>
                  </a:gsLst>
                  <a:lin ang="5400000" scaled="0"/>
                </a:gradFill>
                <a:cs typeface="Arial" charset="0"/>
              </a:rPr>
              <a:t>commiten</a:t>
            </a:r>
            <a:r>
              <a:rPr lang="de-DE" dirty="0">
                <a:ln w="3175">
                  <a:noFill/>
                </a:ln>
                <a:gradFill>
                  <a:gsLst>
                    <a:gs pos="96667">
                      <a:srgbClr val="FFFFFF"/>
                    </a:gs>
                    <a:gs pos="90000">
                      <a:srgbClr val="FFFFFF"/>
                    </a:gs>
                  </a:gsLst>
                  <a:lin ang="5400000" scaled="0"/>
                </a:gradFill>
                <a:cs typeface="Arial" charset="0"/>
              </a:rPr>
              <a:t>“</a:t>
            </a:r>
          </a:p>
        </p:txBody>
      </p:sp>
      <p:sp>
        <p:nvSpPr>
          <p:cNvPr id="2" name="Rectangle 1"/>
          <p:cNvSpPr>
            <a:spLocks noChangeArrowheads="1"/>
          </p:cNvSpPr>
          <p:nvPr/>
        </p:nvSpPr>
        <p:spPr bwMode="auto">
          <a:xfrm>
            <a:off x="519112" y="219679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commit</a:t>
            </a:r>
            <a:r>
              <a:rPr kumimoji="0" lang="de-DE" altLang="de-DE" sz="2800" b="0" i="0" u="none" strike="noStrike" cap="none" normalizeH="0" dirty="0">
                <a:ln>
                  <a:noFill/>
                </a:ln>
                <a:solidFill>
                  <a:srgbClr val="FFFFFF"/>
                </a:solidFill>
                <a:effectLst/>
                <a:latin typeface="inherit"/>
              </a:rPr>
              <a:t> -m „</a:t>
            </a:r>
            <a:r>
              <a:rPr kumimoji="0" lang="de-DE" altLang="de-DE" sz="2800" b="0" i="0" u="none" strike="noStrike" cap="none" normalizeH="0" dirty="0" err="1">
                <a:ln>
                  <a:noFill/>
                </a:ln>
                <a:solidFill>
                  <a:srgbClr val="FFFFFF"/>
                </a:solidFill>
                <a:effectLst/>
                <a:latin typeface="inherit"/>
              </a:rPr>
              <a:t>first</a:t>
            </a:r>
            <a:r>
              <a:rPr kumimoji="0" lang="de-DE" altLang="de-DE" sz="2800" b="0" i="0" u="none" strike="noStrike" cap="none" normalizeH="0" dirty="0">
                <a:ln>
                  <a:noFill/>
                </a:ln>
                <a:solidFill>
                  <a:srgbClr val="FFFFFF"/>
                </a:solidFill>
                <a:effectLst/>
                <a:latin typeface="inherit"/>
              </a:rPr>
              <a:t> </a:t>
            </a:r>
            <a:r>
              <a:rPr kumimoji="0" lang="de-DE" altLang="de-DE" sz="2800" b="0" i="0" u="none" strike="noStrike" cap="none" normalizeH="0" dirty="0" err="1">
                <a:ln>
                  <a:noFill/>
                </a:ln>
                <a:solidFill>
                  <a:srgbClr val="FFFFFF"/>
                </a:solidFill>
                <a:effectLst/>
                <a:latin typeface="inherit"/>
              </a:rPr>
              <a:t>commit</a:t>
            </a:r>
            <a:r>
              <a:rPr kumimoji="0" lang="de-DE" altLang="de-DE" sz="2800" b="0" i="0" u="none" strike="noStrike" cap="none" normalizeH="0" dirty="0">
                <a:ln>
                  <a:noFill/>
                </a:ln>
                <a:solidFill>
                  <a:srgbClr val="FFFFFF"/>
                </a:solidFill>
                <a:effectLst/>
                <a:latin typeface="inherit"/>
              </a:rPr>
              <a:t>“</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
        <p:nvSpPr>
          <p:cNvPr id="9" name="Text Placeholder 2"/>
          <p:cNvSpPr txBox="1">
            <a:spLocks/>
          </p:cNvSpPr>
          <p:nvPr/>
        </p:nvSpPr>
        <p:spPr>
          <a:xfrm>
            <a:off x="519112" y="3689253"/>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Staging</a:t>
            </a:r>
            <a:r>
              <a:rPr lang="de-DE" dirty="0">
                <a:ln w="3175">
                  <a:noFill/>
                </a:ln>
                <a:gradFill>
                  <a:gsLst>
                    <a:gs pos="96667">
                      <a:srgbClr val="FFFFFF"/>
                    </a:gs>
                    <a:gs pos="90000">
                      <a:srgbClr val="FFFFFF"/>
                    </a:gs>
                  </a:gsLst>
                  <a:lin ang="5400000" scaled="0"/>
                </a:gradFill>
                <a:cs typeface="Arial" charset="0"/>
              </a:rPr>
              <a:t> &amp; Commit – Beides gleichzeitig</a:t>
            </a:r>
          </a:p>
        </p:txBody>
      </p:sp>
      <p:sp>
        <p:nvSpPr>
          <p:cNvPr id="10" name="Rectangle 1"/>
          <p:cNvSpPr>
            <a:spLocks noChangeArrowheads="1"/>
          </p:cNvSpPr>
          <p:nvPr/>
        </p:nvSpPr>
        <p:spPr bwMode="auto">
          <a:xfrm>
            <a:off x="519112" y="4438252"/>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commit</a:t>
            </a:r>
            <a:r>
              <a:rPr kumimoji="0" lang="de-DE" altLang="de-DE" sz="2800" b="0" i="0" u="none" strike="noStrike" cap="none" normalizeH="0" dirty="0">
                <a:ln>
                  <a:noFill/>
                </a:ln>
                <a:solidFill>
                  <a:srgbClr val="FFFFFF"/>
                </a:solidFill>
                <a:effectLst/>
                <a:latin typeface="inherit"/>
              </a:rPr>
              <a:t> -a -m „</a:t>
            </a:r>
            <a:r>
              <a:rPr kumimoji="0" lang="de-DE" altLang="de-DE" sz="2800" b="0" i="0" u="none" strike="noStrike" cap="none" normalizeH="0" dirty="0" err="1">
                <a:ln>
                  <a:noFill/>
                </a:ln>
                <a:solidFill>
                  <a:srgbClr val="FFFFFF"/>
                </a:solidFill>
                <a:effectLst/>
                <a:latin typeface="inherit"/>
              </a:rPr>
              <a:t>first</a:t>
            </a:r>
            <a:r>
              <a:rPr kumimoji="0" lang="de-DE" altLang="de-DE" sz="2800" b="0" i="0" u="none" strike="noStrike" cap="none" normalizeH="0" dirty="0">
                <a:ln>
                  <a:noFill/>
                </a:ln>
                <a:solidFill>
                  <a:srgbClr val="FFFFFF"/>
                </a:solidFill>
                <a:effectLst/>
                <a:latin typeface="inherit"/>
              </a:rPr>
              <a:t> </a:t>
            </a:r>
            <a:r>
              <a:rPr kumimoji="0" lang="de-DE" altLang="de-DE" sz="2800" b="0" i="0" u="none" strike="noStrike" cap="none" normalizeH="0" dirty="0" err="1">
                <a:ln>
                  <a:noFill/>
                </a:ln>
                <a:solidFill>
                  <a:srgbClr val="FFFFFF"/>
                </a:solidFill>
                <a:effectLst/>
                <a:latin typeface="inherit"/>
              </a:rPr>
              <a:t>commit</a:t>
            </a:r>
            <a:r>
              <a:rPr kumimoji="0" lang="de-DE" altLang="de-DE" sz="2800" b="0" i="0" u="none" strike="noStrike" cap="none" normalizeH="0" dirty="0">
                <a:ln>
                  <a:noFill/>
                </a:ln>
                <a:solidFill>
                  <a:srgbClr val="FFFFFF"/>
                </a:solidFill>
                <a:effectLst/>
                <a:latin typeface="inherit"/>
              </a:rPr>
              <a:t>“</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858190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theme/theme1.xml><?xml version="1.0" encoding="utf-8"?>
<a:theme xmlns:a="http://schemas.openxmlformats.org/drawingml/2006/main" name="Metro Template Light 16x9">
  <a:themeElements>
    <a:clrScheme name="Benutzerdefiniert 1">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a8ab979-693c-49c8-95e4-c9a4670d1b20">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BE6D31814C478A9DC8FEA3439307" ma:contentTypeVersion="3" ma:contentTypeDescription="Create a new document." ma:contentTypeScope="" ma:versionID="326945e2d45612d1c2d026aa5064b9b1">
  <xsd:schema xmlns:xsd="http://www.w3.org/2001/XMLSchema" xmlns:xs="http://www.w3.org/2001/XMLSchema" xmlns:p="http://schemas.microsoft.com/office/2006/metadata/properties" xmlns:ns2="ea8ab979-693c-49c8-95e4-c9a4670d1b20" targetNamespace="http://schemas.microsoft.com/office/2006/metadata/properties" ma:root="true" ma:fieldsID="de480aff69662b02e20a2026facaa510" ns2:_="">
    <xsd:import namespace="ea8ab979-693c-49c8-95e4-c9a4670d1b20"/>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8ab979-693c-49c8-95e4-c9a4670d1b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ea8ab979-693c-49c8-95e4-c9a4670d1b20"/>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D0BB135-C202-4A6A-B995-7DA32F4C9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8ab979-693c-49c8-95e4-c9a4670d1b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0</TotalTime>
  <Words>493</Words>
  <Application>Microsoft Office PowerPoint</Application>
  <PresentationFormat>Benutzerdefiniert</PresentationFormat>
  <Paragraphs>84</Paragraphs>
  <Slides>13</Slides>
  <Notes>12</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13</vt:i4>
      </vt:variant>
    </vt:vector>
  </HeadingPairs>
  <TitlesOfParts>
    <vt:vector size="20" baseType="lpstr">
      <vt:lpstr>Arial</vt:lpstr>
      <vt:lpstr>inherit</vt:lpstr>
      <vt:lpstr>Segoe UI</vt:lpstr>
      <vt:lpstr>Segoe UI Light</vt:lpstr>
      <vt:lpstr>Wingdings</vt:lpstr>
      <vt:lpstr>Metro Template Light 16x9</vt:lpstr>
      <vt:lpstr>Metro Template Colored Titles Segoe UI 16x9</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&lt;Event Name Here&gt;</dc:subject>
  <dc:creator>Alexander Misera</dc:creator>
  <cp:keywords>&lt;Any Related Keywords&gt;</cp:keywords>
  <dc:description>Template: Saku Uchikawa, Microsoft Corporation
Formatting:
Event Date: 
Event Location: 
Audience Type: Internal</dc:description>
  <cp:lastModifiedBy>Marcel Malik</cp:lastModifiedBy>
  <cp:revision>80</cp:revision>
  <dcterms:created xsi:type="dcterms:W3CDTF">2011-11-24T12:27:59Z</dcterms:created>
  <dcterms:modified xsi:type="dcterms:W3CDTF">2016-10-21T00:15:32Z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0x0101004E7FBE6D31814C478A9DC8FEA3439307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