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Montserrat ExtraBold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jH4DD3OiBuDDr+rw0OIDUgAlap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531059-4002-4D63-941B-13AA26F51E5A}">
  <a:tblStyle styleId="{01531059-4002-4D63-941B-13AA26F51E5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AFE"/>
          </a:solidFill>
        </a:fill>
      </a:tcStyle>
    </a:wholeTbl>
    <a:band1H>
      <a:tcTxStyle/>
      <a:tcStyle>
        <a:fill>
          <a:solidFill>
            <a:srgbClr val="DED2FD"/>
          </a:solidFill>
        </a:fill>
      </a:tcStyle>
    </a:band1H>
    <a:band2H>
      <a:tcTxStyle/>
    </a:band2H>
    <a:band1V>
      <a:tcTxStyle/>
      <a:tcStyle>
        <a:fill>
          <a:solidFill>
            <a:srgbClr val="DED2F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5463BCA-26A2-4460-AB1F-EACC8AC49BF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44" Type="http://schemas.openxmlformats.org/officeDocument/2006/relationships/font" Target="fonts/MontserratExtraBold-bold.fntdata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 txBox="1"/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7"/>
          <p:cNvSpPr txBox="1"/>
          <p:nvPr>
            <p:ph idx="1" type="subTitle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27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7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7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/>
          <p:nvPr/>
        </p:nvSpPr>
        <p:spPr>
          <a:xfrm flipH="1" rot="5400000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idx="1" type="subTitle"/>
          </p:nvPr>
        </p:nvSpPr>
        <p:spPr>
          <a:xfrm>
            <a:off x="3499000" y="1545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2" type="subTitle"/>
          </p:nvPr>
        </p:nvSpPr>
        <p:spPr>
          <a:xfrm>
            <a:off x="3533838" y="19196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3" type="subTitle"/>
          </p:nvPr>
        </p:nvSpPr>
        <p:spPr>
          <a:xfrm>
            <a:off x="5977813" y="1559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4" type="subTitle"/>
          </p:nvPr>
        </p:nvSpPr>
        <p:spPr>
          <a:xfrm>
            <a:off x="5977813" y="1913188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5" type="subTitle"/>
          </p:nvPr>
        </p:nvSpPr>
        <p:spPr>
          <a:xfrm>
            <a:off x="3533850" y="3159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6" type="subTitle"/>
          </p:nvPr>
        </p:nvSpPr>
        <p:spPr>
          <a:xfrm>
            <a:off x="3533838" y="3519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7" type="subTitle"/>
          </p:nvPr>
        </p:nvSpPr>
        <p:spPr>
          <a:xfrm>
            <a:off x="6012663" y="3173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8" type="subTitle"/>
          </p:nvPr>
        </p:nvSpPr>
        <p:spPr>
          <a:xfrm>
            <a:off x="6012663" y="3533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28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" name="Google Shape;25;p28"/>
          <p:cNvSpPr/>
          <p:nvPr/>
        </p:nvSpPr>
        <p:spPr>
          <a:xfrm>
            <a:off x="0" y="4864875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8"/>
          <p:cNvSpPr/>
          <p:nvPr/>
        </p:nvSpPr>
        <p:spPr>
          <a:xfrm>
            <a:off x="8779200" y="0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8"/>
          <p:cNvSpPr/>
          <p:nvPr/>
        </p:nvSpPr>
        <p:spPr>
          <a:xfrm>
            <a:off x="8669900" y="104250"/>
            <a:ext cx="292500" cy="29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2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" type="subTitle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29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9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9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/>
          <p:nvPr/>
        </p:nvSpPr>
        <p:spPr>
          <a:xfrm flipH="1" rot="-5400000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1109550" y="1831800"/>
            <a:ext cx="69249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4416150" y="3348725"/>
            <a:ext cx="3618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30"/>
          <p:cNvSpPr/>
          <p:nvPr/>
        </p:nvSpPr>
        <p:spPr>
          <a:xfrm flipH="1">
            <a:off x="0" y="19536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0"/>
          <p:cNvSpPr/>
          <p:nvPr/>
        </p:nvSpPr>
        <p:spPr>
          <a:xfrm flipH="1" rot="10800000">
            <a:off x="6867350" y="-75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0"/>
          <p:cNvSpPr/>
          <p:nvPr/>
        </p:nvSpPr>
        <p:spPr>
          <a:xfrm rot="-5400000">
            <a:off x="6811750" y="-110225"/>
            <a:ext cx="252000" cy="82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0"/>
          <p:cNvSpPr/>
          <p:nvPr/>
        </p:nvSpPr>
        <p:spPr>
          <a:xfrm flipH="1" rot="5400000">
            <a:off x="304202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4" name="Google Shape;44;p31"/>
          <p:cNvSpPr/>
          <p:nvPr/>
        </p:nvSpPr>
        <p:spPr>
          <a:xfrm>
            <a:off x="0" y="0"/>
            <a:ext cx="1200900" cy="2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1"/>
          <p:cNvSpPr/>
          <p:nvPr/>
        </p:nvSpPr>
        <p:spPr>
          <a:xfrm rot="-5400000">
            <a:off x="8814825" y="4814250"/>
            <a:ext cx="327300" cy="3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1"/>
          <p:cNvSpPr/>
          <p:nvPr/>
        </p:nvSpPr>
        <p:spPr>
          <a:xfrm flipH="1" rot="-5400000">
            <a:off x="-90300" y="4694300"/>
            <a:ext cx="54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1"/>
          <p:cNvSpPr/>
          <p:nvPr/>
        </p:nvSpPr>
        <p:spPr>
          <a:xfrm rot="-5400000">
            <a:off x="8680525" y="4664250"/>
            <a:ext cx="298500" cy="298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2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2"/>
          <p:cNvSpPr/>
          <p:nvPr/>
        </p:nvSpPr>
        <p:spPr>
          <a:xfrm flipH="1" rot="5400000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2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3"/>
          <p:cNvSpPr/>
          <p:nvPr/>
        </p:nvSpPr>
        <p:spPr>
          <a:xfrm flipH="1" rot="5400000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3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4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3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4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3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3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5" name="Google Shape;65;p34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oACodo 1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35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3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35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3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3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3" name="Google Shape;73;p35"/>
          <p:cNvSpPr txBox="1"/>
          <p:nvPr>
            <p:ph idx="2" type="title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b="0" i="0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playlist?list=PLhSj3UTs2_yVC0iaCGf16glrrfXuiSd0G" TargetMode="External"/><Relationship Id="rId4" Type="http://schemas.openxmlformats.org/officeDocument/2006/relationships/hyperlink" Target="https://www.w3schools.com/js/js_loop_for.asp" TargetMode="External"/><Relationship Id="rId5" Type="http://schemas.openxmlformats.org/officeDocument/2006/relationships/hyperlink" Target="https://www.w3schools.com/js/js_loop_while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2227006" y="370752"/>
            <a:ext cx="6806380" cy="2605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AR" sz="6000"/>
              <a:t>Curso </a:t>
            </a:r>
            <a:r>
              <a:rPr lang="es-AR"/>
              <a:t>FullStack </a:t>
            </a:r>
            <a:r>
              <a:rPr lang="es-AR" sz="6000"/>
              <a:t>Python </a:t>
            </a:r>
            <a:endParaRPr/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5872413" y="2747599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>
                <a:solidFill>
                  <a:srgbClr val="000000"/>
                </a:solidFill>
              </a:rPr>
              <a:t>Codo a Codo 4.0</a:t>
            </a:r>
            <a:endParaRPr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52" y="69732"/>
            <a:ext cx="2173731" cy="8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838" y="3691700"/>
            <a:ext cx="1848005" cy="145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3681" y="3532703"/>
            <a:ext cx="1769806" cy="176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1978" y="3252184"/>
            <a:ext cx="4202580" cy="2101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"/>
          <p:cNvGrpSpPr/>
          <p:nvPr/>
        </p:nvGrpSpPr>
        <p:grpSpPr>
          <a:xfrm>
            <a:off x="498778" y="1529183"/>
            <a:ext cx="2113474" cy="1909916"/>
            <a:chOff x="1668025" y="747500"/>
            <a:chExt cx="4519100" cy="4476625"/>
          </a:xfrm>
        </p:grpSpPr>
        <p:sp>
          <p:nvSpPr>
            <p:cNvPr id="85" name="Google Shape;85;p1"/>
            <p:cNvSpPr/>
            <p:nvPr/>
          </p:nvSpPr>
          <p:spPr>
            <a:xfrm>
              <a:off x="5969425" y="1632050"/>
              <a:ext cx="217700" cy="254775"/>
            </a:xfrm>
            <a:custGeom>
              <a:rect b="b" l="l" r="r" t="t"/>
              <a:pathLst>
                <a:path extrusionOk="0" h="10191" w="8708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775125" y="1754600"/>
              <a:ext cx="132625" cy="173925"/>
            </a:xfrm>
            <a:custGeom>
              <a:rect b="b" l="l" r="r" t="t"/>
              <a:pathLst>
                <a:path extrusionOk="0" h="6957" w="5305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824325" y="1826750"/>
              <a:ext cx="53400" cy="281900"/>
            </a:xfrm>
            <a:custGeom>
              <a:rect b="b" l="l" r="r" t="t"/>
              <a:pathLst>
                <a:path extrusionOk="0" h="11276" w="2136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817650" y="1709175"/>
              <a:ext cx="286075" cy="400300"/>
            </a:xfrm>
            <a:custGeom>
              <a:rect b="b" l="l" r="r" t="t"/>
              <a:pathLst>
                <a:path extrusionOk="0" h="16012" w="11443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916075" y="1943975"/>
              <a:ext cx="233500" cy="98000"/>
            </a:xfrm>
            <a:custGeom>
              <a:rect b="b" l="l" r="r" t="t"/>
              <a:pathLst>
                <a:path extrusionOk="0" h="3920" w="934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823500" y="1977700"/>
              <a:ext cx="246025" cy="115975"/>
            </a:xfrm>
            <a:custGeom>
              <a:rect b="b" l="l" r="r" t="t"/>
              <a:pathLst>
                <a:path extrusionOk="0" h="4639" w="9841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680550" y="994350"/>
              <a:ext cx="199325" cy="269525"/>
            </a:xfrm>
            <a:custGeom>
              <a:rect b="b" l="l" r="r" t="t"/>
              <a:pathLst>
                <a:path extrusionOk="0" h="10781" w="7973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668025" y="1306000"/>
              <a:ext cx="187675" cy="102900"/>
            </a:xfrm>
            <a:custGeom>
              <a:rect b="b" l="l" r="r" t="t"/>
              <a:pathLst>
                <a:path extrusionOk="0" h="4116" w="7507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747250" y="1354425"/>
              <a:ext cx="250200" cy="137100"/>
            </a:xfrm>
            <a:custGeom>
              <a:rect b="b" l="l" r="r" t="t"/>
              <a:pathLst>
                <a:path extrusionOk="0" h="5484" w="10008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754750" y="1067875"/>
              <a:ext cx="240200" cy="431175"/>
            </a:xfrm>
            <a:custGeom>
              <a:rect b="b" l="l" r="r" t="t"/>
              <a:pathLst>
                <a:path extrusionOk="0" h="17247" w="9608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916550" y="1144025"/>
              <a:ext cx="130100" cy="219075"/>
            </a:xfrm>
            <a:custGeom>
              <a:rect b="b" l="l" r="r" t="t"/>
              <a:pathLst>
                <a:path extrusionOk="0" h="8763" w="5204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942400" y="1216325"/>
              <a:ext cx="46725" cy="268550"/>
            </a:xfrm>
            <a:custGeom>
              <a:rect b="b" l="l" r="r" t="t"/>
              <a:pathLst>
                <a:path extrusionOk="0" h="10742" w="1869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824700" y="4993825"/>
              <a:ext cx="247700" cy="230300"/>
            </a:xfrm>
            <a:custGeom>
              <a:rect b="b" l="l" r="r" t="t"/>
              <a:pathLst>
                <a:path extrusionOk="0" h="9212" w="9908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133250" y="4966500"/>
              <a:ext cx="120100" cy="181900"/>
            </a:xfrm>
            <a:custGeom>
              <a:rect b="b" l="l" r="r" t="t"/>
              <a:pathLst>
                <a:path extrusionOk="0" h="7276" w="4804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169925" y="4796375"/>
              <a:ext cx="80100" cy="276900"/>
            </a:xfrm>
            <a:custGeom>
              <a:rect b="b" l="l" r="r" t="t"/>
              <a:pathLst>
                <a:path extrusionOk="0" h="11076" w="3204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914750" y="4795550"/>
              <a:ext cx="343600" cy="354425"/>
            </a:xfrm>
            <a:custGeom>
              <a:rect b="b" l="l" r="r" t="t"/>
              <a:pathLst>
                <a:path extrusionOk="0" h="14177" w="13744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912250" y="4829100"/>
              <a:ext cx="231850" cy="97725"/>
            </a:xfrm>
            <a:custGeom>
              <a:rect b="b" l="l" r="r" t="t"/>
              <a:pathLst>
                <a:path extrusionOk="0" h="3909" w="9274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989800" y="4810525"/>
              <a:ext cx="259375" cy="86775"/>
            </a:xfrm>
            <a:custGeom>
              <a:rect b="b" l="l" r="r" t="t"/>
              <a:pathLst>
                <a:path extrusionOk="0" h="3471" w="10375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863650" y="3740850"/>
              <a:ext cx="236850" cy="208625"/>
            </a:xfrm>
            <a:custGeom>
              <a:rect b="b" l="l" r="r" t="t"/>
              <a:pathLst>
                <a:path extrusionOk="0" h="8345" w="9474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131325" y="3547150"/>
              <a:ext cx="243550" cy="209300"/>
            </a:xfrm>
            <a:custGeom>
              <a:rect b="b" l="l" r="r" t="t"/>
              <a:pathLst>
                <a:path extrusionOk="0" h="8372" w="9742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166350" y="3980800"/>
              <a:ext cx="208525" cy="226000"/>
            </a:xfrm>
            <a:custGeom>
              <a:rect b="b" l="l" r="r" t="t"/>
              <a:pathLst>
                <a:path extrusionOk="0" h="9040" w="8341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942025" y="3879975"/>
              <a:ext cx="303575" cy="200825"/>
            </a:xfrm>
            <a:custGeom>
              <a:rect b="b" l="l" r="r" t="t"/>
              <a:pathLst>
                <a:path extrusionOk="0" h="8033" w="12143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987075" y="3644000"/>
              <a:ext cx="266050" cy="199800"/>
            </a:xfrm>
            <a:custGeom>
              <a:rect b="b" l="l" r="r" t="t"/>
              <a:pathLst>
                <a:path extrusionOk="0" h="7992" w="10642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666000" y="2646500"/>
              <a:ext cx="7525" cy="125125"/>
            </a:xfrm>
            <a:custGeom>
              <a:rect b="b" l="l" r="r" t="t"/>
              <a:pathLst>
                <a:path extrusionOk="0" h="5005" w="301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666000" y="2396325"/>
              <a:ext cx="7525" cy="125125"/>
            </a:xfrm>
            <a:custGeom>
              <a:rect b="b" l="l" r="r" t="t"/>
              <a:pathLst>
                <a:path extrusionOk="0" h="5005" w="301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4666000" y="2146150"/>
              <a:ext cx="7525" cy="125100"/>
            </a:xfrm>
            <a:custGeom>
              <a:rect b="b" l="l" r="r" t="t"/>
              <a:pathLst>
                <a:path extrusionOk="0" h="5004" w="301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4666000" y="1895975"/>
              <a:ext cx="7525" cy="125100"/>
            </a:xfrm>
            <a:custGeom>
              <a:rect b="b" l="l" r="r" t="t"/>
              <a:pathLst>
                <a:path extrusionOk="0" h="5004" w="301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666000" y="1645775"/>
              <a:ext cx="7525" cy="125125"/>
            </a:xfrm>
            <a:custGeom>
              <a:rect b="b" l="l" r="r" t="t"/>
              <a:pathLst>
                <a:path extrusionOk="0" h="5005" w="301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599300" y="1463675"/>
              <a:ext cx="74225" cy="57050"/>
            </a:xfrm>
            <a:custGeom>
              <a:rect b="b" l="l" r="r" t="t"/>
              <a:pathLst>
                <a:path extrusionOk="0" h="2282" w="2969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349100" y="1464000"/>
              <a:ext cx="125125" cy="5025"/>
            </a:xfrm>
            <a:custGeom>
              <a:rect b="b" l="l" r="r" t="t"/>
              <a:pathLst>
                <a:path extrusionOk="0" h="201" w="5005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236525" y="1325550"/>
              <a:ext cx="6700" cy="125125"/>
            </a:xfrm>
            <a:custGeom>
              <a:rect b="b" l="l" r="r" t="t"/>
              <a:pathLst>
                <a:path extrusionOk="0" h="5005" w="268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236525" y="1124575"/>
              <a:ext cx="6700" cy="75075"/>
            </a:xfrm>
            <a:custGeom>
              <a:rect b="b" l="l" r="r" t="t"/>
              <a:pathLst>
                <a:path extrusionOk="0" h="3003" w="268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731300" y="3959325"/>
              <a:ext cx="62550" cy="5650"/>
            </a:xfrm>
            <a:custGeom>
              <a:rect b="b" l="l" r="r" t="t"/>
              <a:pathLst>
                <a:path extrusionOk="0" h="226" w="2502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458600" y="3958800"/>
              <a:ext cx="135950" cy="6475"/>
            </a:xfrm>
            <a:custGeom>
              <a:rect b="b" l="l" r="r" t="t"/>
              <a:pathLst>
                <a:path extrusionOk="0" h="259" w="5438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185075" y="3959100"/>
              <a:ext cx="136775" cy="6175"/>
            </a:xfrm>
            <a:custGeom>
              <a:rect b="b" l="l" r="r" t="t"/>
              <a:pathLst>
                <a:path extrusionOk="0" h="247" w="5471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983250" y="3899900"/>
              <a:ext cx="65900" cy="64250"/>
            </a:xfrm>
            <a:custGeom>
              <a:rect b="b" l="l" r="r" t="t"/>
              <a:pathLst>
                <a:path extrusionOk="0" h="2570" w="2636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983250" y="3657225"/>
              <a:ext cx="6700" cy="120950"/>
            </a:xfrm>
            <a:custGeom>
              <a:rect b="b" l="l" r="r" t="t"/>
              <a:pathLst>
                <a:path extrusionOk="0" h="4838" w="268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983250" y="3414550"/>
              <a:ext cx="6700" cy="120950"/>
            </a:xfrm>
            <a:custGeom>
              <a:rect b="b" l="l" r="r" t="t"/>
              <a:pathLst>
                <a:path extrusionOk="0" h="4838" w="268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1983250" y="3231100"/>
              <a:ext cx="6700" cy="62550"/>
            </a:xfrm>
            <a:custGeom>
              <a:rect b="b" l="l" r="r" t="t"/>
              <a:pathLst>
                <a:path extrusionOk="0" h="2502" w="268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681500" y="2854450"/>
              <a:ext cx="792975" cy="304100"/>
            </a:xfrm>
            <a:custGeom>
              <a:rect b="b" l="l" r="r" t="t"/>
              <a:pathLst>
                <a:path extrusionOk="0" h="12164" w="31719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804650" y="820350"/>
              <a:ext cx="793000" cy="304250"/>
            </a:xfrm>
            <a:custGeom>
              <a:rect b="b" l="l" r="r" t="t"/>
              <a:pathLst>
                <a:path extrusionOk="0" h="12170" w="3172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4538400" y="1807975"/>
              <a:ext cx="1528625" cy="1392700"/>
            </a:xfrm>
            <a:custGeom>
              <a:rect b="b" l="l" r="r" t="t"/>
              <a:pathLst>
                <a:path extrusionOk="0" h="55708" w="61145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917550" y="3600375"/>
              <a:ext cx="1540000" cy="1519750"/>
            </a:xfrm>
            <a:custGeom>
              <a:rect b="b" l="l" r="r" t="t"/>
              <a:pathLst>
                <a:path extrusionOk="0" h="60790" w="6160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738075" y="1132075"/>
              <a:ext cx="1558650" cy="1420000"/>
            </a:xfrm>
            <a:custGeom>
              <a:rect b="b" l="l" r="r" t="t"/>
              <a:pathLst>
                <a:path extrusionOk="0" h="56800" w="62346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959675" y="2668725"/>
              <a:ext cx="1264250" cy="1346525"/>
            </a:xfrm>
            <a:custGeom>
              <a:rect b="b" l="l" r="r" t="t"/>
              <a:pathLst>
                <a:path extrusionOk="0" h="53861" w="5057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960625" y="1704200"/>
              <a:ext cx="2113200" cy="461100"/>
            </a:xfrm>
            <a:custGeom>
              <a:rect b="b" l="l" r="r" t="t"/>
              <a:pathLst>
                <a:path extrusionOk="0" h="18444" w="84528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075" y="1885075"/>
              <a:ext cx="1148350" cy="1994075"/>
            </a:xfrm>
            <a:custGeom>
              <a:rect b="b" l="l" r="r" t="t"/>
              <a:pathLst>
                <a:path extrusionOk="0" h="79763" w="45934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462400" y="1544875"/>
              <a:ext cx="281900" cy="562925"/>
            </a:xfrm>
            <a:custGeom>
              <a:rect b="b" l="l" r="r" t="t"/>
              <a:pathLst>
                <a:path extrusionOk="0" h="22517" w="11276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882825" y="1443150"/>
              <a:ext cx="527900" cy="781650"/>
            </a:xfrm>
            <a:custGeom>
              <a:rect b="b" l="l" r="r" t="t"/>
              <a:pathLst>
                <a:path extrusionOk="0" h="31266" w="21116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073800" y="1325550"/>
              <a:ext cx="839775" cy="1049125"/>
            </a:xfrm>
            <a:custGeom>
              <a:rect b="b" l="l" r="r" t="t"/>
              <a:pathLst>
                <a:path extrusionOk="0" h="41965" w="33591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670175" y="1998525"/>
              <a:ext cx="1274275" cy="1202700"/>
            </a:xfrm>
            <a:custGeom>
              <a:rect b="b" l="l" r="r" t="t"/>
              <a:pathLst>
                <a:path extrusionOk="0" h="48108" w="50971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854475" y="2158775"/>
              <a:ext cx="914000" cy="296075"/>
            </a:xfrm>
            <a:custGeom>
              <a:rect b="b" l="l" r="r" t="t"/>
              <a:pathLst>
                <a:path extrusionOk="0" h="11843" w="3656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595825" y="2521425"/>
              <a:ext cx="298575" cy="177025"/>
            </a:xfrm>
            <a:custGeom>
              <a:rect b="b" l="l" r="r" t="t"/>
              <a:pathLst>
                <a:path extrusionOk="0" h="7081" w="11943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062950" y="2602100"/>
              <a:ext cx="502050" cy="181825"/>
            </a:xfrm>
            <a:custGeom>
              <a:rect b="b" l="l" r="r" t="t"/>
              <a:pathLst>
                <a:path extrusionOk="0" h="7273" w="20082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4386625" y="1737475"/>
              <a:ext cx="462875" cy="1068925"/>
            </a:xfrm>
            <a:custGeom>
              <a:rect b="b" l="l" r="r" t="t"/>
              <a:pathLst>
                <a:path extrusionOk="0" h="42757" w="18515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063775" y="1367750"/>
              <a:ext cx="419500" cy="829375"/>
            </a:xfrm>
            <a:custGeom>
              <a:rect b="b" l="l" r="r" t="t"/>
              <a:pathLst>
                <a:path extrusionOk="0" h="33175" w="1678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118825" y="1579000"/>
              <a:ext cx="32550" cy="30950"/>
            </a:xfrm>
            <a:custGeom>
              <a:rect b="b" l="l" r="r" t="t"/>
              <a:pathLst>
                <a:path extrusionOk="0" h="1238" w="1302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092150" y="1558225"/>
              <a:ext cx="65900" cy="17750"/>
            </a:xfrm>
            <a:custGeom>
              <a:rect b="b" l="l" r="r" t="t"/>
              <a:pathLst>
                <a:path extrusionOk="0" h="710" w="2636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294775" y="1584000"/>
              <a:ext cx="32550" cy="30200"/>
            </a:xfrm>
            <a:custGeom>
              <a:rect b="b" l="l" r="r" t="t"/>
              <a:pathLst>
                <a:path extrusionOk="0" h="1208" w="1302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271425" y="1566575"/>
              <a:ext cx="65075" cy="17125"/>
            </a:xfrm>
            <a:custGeom>
              <a:rect b="b" l="l" r="r" t="t"/>
              <a:pathLst>
                <a:path extrusionOk="0" h="685" w="2603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164700" y="1566575"/>
              <a:ext cx="55900" cy="144075"/>
            </a:xfrm>
            <a:custGeom>
              <a:rect b="b" l="l" r="r" t="t"/>
              <a:pathLst>
                <a:path extrusionOk="0" h="5763" w="2236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194725" y="1870950"/>
              <a:ext cx="167625" cy="73150"/>
            </a:xfrm>
            <a:custGeom>
              <a:rect b="b" l="l" r="r" t="t"/>
              <a:pathLst>
                <a:path extrusionOk="0" h="2926" w="6705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213900" y="1739925"/>
              <a:ext cx="54225" cy="38300"/>
            </a:xfrm>
            <a:custGeom>
              <a:rect b="b" l="l" r="r" t="t"/>
              <a:pathLst>
                <a:path extrusionOk="0" h="1532" w="2169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203875" y="1722500"/>
              <a:ext cx="59250" cy="48400"/>
            </a:xfrm>
            <a:custGeom>
              <a:rect b="b" l="l" r="r" t="t"/>
              <a:pathLst>
                <a:path extrusionOk="0" h="1936" w="237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072950" y="1294900"/>
              <a:ext cx="356950" cy="250225"/>
            </a:xfrm>
            <a:custGeom>
              <a:rect b="b" l="l" r="r" t="t"/>
              <a:pathLst>
                <a:path extrusionOk="0" h="10009" w="14278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335650" y="1309525"/>
              <a:ext cx="240075" cy="437200"/>
            </a:xfrm>
            <a:custGeom>
              <a:rect b="b" l="l" r="r" t="t"/>
              <a:pathLst>
                <a:path extrusionOk="0" h="17488" w="9603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429875" y="1609400"/>
              <a:ext cx="80100" cy="122300"/>
            </a:xfrm>
            <a:custGeom>
              <a:rect b="b" l="l" r="r" t="t"/>
              <a:pathLst>
                <a:path extrusionOk="0" h="4892" w="3204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440975" y="1628275"/>
              <a:ext cx="41475" cy="69975"/>
            </a:xfrm>
            <a:custGeom>
              <a:rect b="b" l="l" r="r" t="t"/>
              <a:pathLst>
                <a:path extrusionOk="0" h="2799" w="1659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475025" y="2313775"/>
              <a:ext cx="1117500" cy="572100"/>
            </a:xfrm>
            <a:custGeom>
              <a:rect b="b" l="l" r="r" t="t"/>
              <a:pathLst>
                <a:path extrusionOk="0" h="22884" w="4470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750225" y="2536625"/>
              <a:ext cx="93425" cy="102200"/>
            </a:xfrm>
            <a:custGeom>
              <a:rect b="b" l="l" r="r" t="t"/>
              <a:pathLst>
                <a:path extrusionOk="0" h="4088" w="3737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906175" y="2706550"/>
              <a:ext cx="1059650" cy="336750"/>
            </a:xfrm>
            <a:custGeom>
              <a:rect b="b" l="l" r="r" t="t"/>
              <a:pathLst>
                <a:path extrusionOk="0" h="13470" w="42386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4113100" y="4562050"/>
              <a:ext cx="272725" cy="355275"/>
            </a:xfrm>
            <a:custGeom>
              <a:rect b="b" l="l" r="r" t="t"/>
              <a:pathLst>
                <a:path extrusionOk="0" h="14211" w="10909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2979800" y="4043325"/>
              <a:ext cx="1434375" cy="1076625"/>
            </a:xfrm>
            <a:custGeom>
              <a:rect b="b" l="l" r="r" t="t"/>
              <a:pathLst>
                <a:path extrusionOk="0" h="43065" w="57375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3516025" y="4032500"/>
              <a:ext cx="323575" cy="189500"/>
            </a:xfrm>
            <a:custGeom>
              <a:rect b="b" l="l" r="r" t="t"/>
              <a:pathLst>
                <a:path extrusionOk="0" h="7580" w="12943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4013875" y="4097550"/>
              <a:ext cx="108425" cy="511225"/>
            </a:xfrm>
            <a:custGeom>
              <a:rect b="b" l="l" r="r" t="t"/>
              <a:pathLst>
                <a:path extrusionOk="0" h="20449" w="4337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267500" y="4078350"/>
              <a:ext cx="138450" cy="570450"/>
            </a:xfrm>
            <a:custGeom>
              <a:rect b="b" l="l" r="r" t="t"/>
              <a:pathLst>
                <a:path extrusionOk="0" h="22818" w="5538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4071400" y="4516175"/>
              <a:ext cx="336950" cy="193500"/>
            </a:xfrm>
            <a:custGeom>
              <a:rect b="b" l="l" r="r" t="t"/>
              <a:pathLst>
                <a:path extrusionOk="0" h="7740" w="13478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020650" y="4349375"/>
              <a:ext cx="262725" cy="212725"/>
            </a:xfrm>
            <a:custGeom>
              <a:rect b="b" l="l" r="r" t="t"/>
              <a:pathLst>
                <a:path extrusionOk="0" h="8509" w="10509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4003025" y="4350225"/>
              <a:ext cx="131800" cy="410325"/>
            </a:xfrm>
            <a:custGeom>
              <a:rect b="b" l="l" r="r" t="t"/>
              <a:pathLst>
                <a:path extrusionOk="0" h="16413" w="5272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356325" y="4052500"/>
              <a:ext cx="229775" cy="137725"/>
            </a:xfrm>
            <a:custGeom>
              <a:rect b="b" l="l" r="r" t="t"/>
              <a:pathLst>
                <a:path extrusionOk="0" h="5509" w="9191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446800" y="4496150"/>
              <a:ext cx="405325" cy="145975"/>
            </a:xfrm>
            <a:custGeom>
              <a:rect b="b" l="l" r="r" t="t"/>
              <a:pathLst>
                <a:path extrusionOk="0" h="5839" w="16213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252775" y="3199300"/>
              <a:ext cx="646875" cy="421150"/>
            </a:xfrm>
            <a:custGeom>
              <a:rect b="b" l="l" r="r" t="t"/>
              <a:pathLst>
                <a:path extrusionOk="0" h="16846" w="25875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365075" y="3344300"/>
              <a:ext cx="468700" cy="874200"/>
            </a:xfrm>
            <a:custGeom>
              <a:rect b="b" l="l" r="r" t="t"/>
              <a:pathLst>
                <a:path extrusionOk="0" h="34968" w="18748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591075" y="3584200"/>
              <a:ext cx="46725" cy="36175"/>
            </a:xfrm>
            <a:custGeom>
              <a:rect b="b" l="l" r="r" t="t"/>
              <a:pathLst>
                <a:path extrusionOk="0" h="1447" w="1869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3570225" y="3572000"/>
              <a:ext cx="65900" cy="19775"/>
            </a:xfrm>
            <a:custGeom>
              <a:rect b="b" l="l" r="r" t="t"/>
              <a:pathLst>
                <a:path extrusionOk="0" h="791" w="2636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3401775" y="3584300"/>
              <a:ext cx="43150" cy="36625"/>
            </a:xfrm>
            <a:custGeom>
              <a:rect b="b" l="l" r="r" t="t"/>
              <a:pathLst>
                <a:path extrusionOk="0" h="1465" w="1726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3378425" y="3572275"/>
              <a:ext cx="65900" cy="20125"/>
            </a:xfrm>
            <a:custGeom>
              <a:rect b="b" l="l" r="r" t="t"/>
              <a:pathLst>
                <a:path extrusionOk="0" h="805" w="2636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3462650" y="3576325"/>
              <a:ext cx="47550" cy="152950"/>
            </a:xfrm>
            <a:custGeom>
              <a:rect b="b" l="l" r="r" t="t"/>
              <a:pathLst>
                <a:path extrusionOk="0" h="6118" w="1902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3484325" y="3740625"/>
              <a:ext cx="94250" cy="50200"/>
            </a:xfrm>
            <a:custGeom>
              <a:rect b="b" l="l" r="r" t="t"/>
              <a:pathLst>
                <a:path extrusionOk="0" h="2008" w="377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516850" y="3877375"/>
              <a:ext cx="159300" cy="90950"/>
            </a:xfrm>
            <a:custGeom>
              <a:rect b="b" l="l" r="r" t="t"/>
              <a:pathLst>
                <a:path extrusionOk="0" h="3638" w="6372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822075" y="3527075"/>
              <a:ext cx="88650" cy="143150"/>
            </a:xfrm>
            <a:custGeom>
              <a:rect b="b" l="l" r="r" t="t"/>
              <a:pathLst>
                <a:path extrusionOk="0" h="5726" w="3546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842925" y="3556325"/>
              <a:ext cx="40050" cy="80400"/>
            </a:xfrm>
            <a:custGeom>
              <a:rect b="b" l="l" r="r" t="t"/>
              <a:pathLst>
                <a:path extrusionOk="0" h="3216" w="1602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3559575" y="3519475"/>
              <a:ext cx="77375" cy="24150"/>
            </a:xfrm>
            <a:custGeom>
              <a:rect b="b" l="l" r="r" t="t"/>
              <a:pathLst>
                <a:path extrusionOk="0" h="966" w="3095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377575" y="3524575"/>
              <a:ext cx="56700" cy="23700"/>
            </a:xfrm>
            <a:custGeom>
              <a:rect b="b" l="l" r="r" t="t"/>
              <a:pathLst>
                <a:path extrusionOk="0" h="948" w="2268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3342550" y="3321150"/>
              <a:ext cx="513725" cy="285375"/>
            </a:xfrm>
            <a:custGeom>
              <a:rect b="b" l="l" r="r" t="t"/>
              <a:pathLst>
                <a:path extrusionOk="0" h="11415" w="20549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2627050" y="3649725"/>
              <a:ext cx="419500" cy="548750"/>
            </a:xfrm>
            <a:custGeom>
              <a:rect b="b" l="l" r="r" t="t"/>
              <a:pathLst>
                <a:path extrusionOk="0" h="21950" w="1678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2893900" y="3636375"/>
              <a:ext cx="178500" cy="522900"/>
            </a:xfrm>
            <a:custGeom>
              <a:rect b="b" l="l" r="r" t="t"/>
              <a:pathLst>
                <a:path extrusionOk="0" h="20916" w="714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749625" y="3773600"/>
              <a:ext cx="28825" cy="24125"/>
            </a:xfrm>
            <a:custGeom>
              <a:rect b="b" l="l" r="r" t="t"/>
              <a:pathLst>
                <a:path extrusionOk="0" h="965" w="1153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2506125" y="3856750"/>
              <a:ext cx="739725" cy="1041750"/>
            </a:xfrm>
            <a:custGeom>
              <a:rect b="b" l="l" r="r" t="t"/>
              <a:pathLst>
                <a:path extrusionOk="0" h="41670" w="29589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841375" y="1885950"/>
              <a:ext cx="343600" cy="437025"/>
            </a:xfrm>
            <a:custGeom>
              <a:rect b="b" l="l" r="r" t="t"/>
              <a:pathLst>
                <a:path extrusionOk="0" h="17481" w="13744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314100" y="747500"/>
              <a:ext cx="575650" cy="359600"/>
            </a:xfrm>
            <a:custGeom>
              <a:rect b="b" l="l" r="r" t="t"/>
              <a:pathLst>
                <a:path extrusionOk="0" h="14384" w="23026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2376025" y="887700"/>
              <a:ext cx="439525" cy="819000"/>
            </a:xfrm>
            <a:custGeom>
              <a:rect b="b" l="l" r="r" t="t"/>
              <a:pathLst>
                <a:path extrusionOk="0" h="32760" w="17581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2566175" y="1112700"/>
              <a:ext cx="36725" cy="33400"/>
            </a:xfrm>
            <a:custGeom>
              <a:rect b="b" l="l" r="r" t="t"/>
              <a:pathLst>
                <a:path extrusionOk="0" h="1336" w="1469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2562000" y="1101075"/>
              <a:ext cx="61725" cy="18725"/>
            </a:xfrm>
            <a:custGeom>
              <a:rect b="b" l="l" r="r" t="t"/>
              <a:pathLst>
                <a:path extrusionOk="0" h="749" w="2469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2742975" y="1112700"/>
              <a:ext cx="37550" cy="33400"/>
            </a:xfrm>
            <a:custGeom>
              <a:rect b="b" l="l" r="r" t="t"/>
              <a:pathLst>
                <a:path extrusionOk="0" h="1336" w="1502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2741300" y="1101675"/>
              <a:ext cx="61725" cy="18950"/>
            </a:xfrm>
            <a:custGeom>
              <a:rect b="b" l="l" r="r" t="t"/>
              <a:pathLst>
                <a:path extrusionOk="0" h="758" w="2469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679575" y="1105400"/>
              <a:ext cx="43400" cy="143250"/>
            </a:xfrm>
            <a:custGeom>
              <a:rect b="b" l="l" r="r" t="t"/>
              <a:pathLst>
                <a:path extrusionOk="0" h="5730" w="1736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615375" y="1258850"/>
              <a:ext cx="88425" cy="46500"/>
            </a:xfrm>
            <a:custGeom>
              <a:rect b="b" l="l" r="r" t="t"/>
              <a:pathLst>
                <a:path extrusionOk="0" h="1860" w="3537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2524475" y="1387275"/>
              <a:ext cx="149300" cy="85075"/>
            </a:xfrm>
            <a:custGeom>
              <a:rect b="b" l="l" r="r" t="t"/>
              <a:pathLst>
                <a:path extrusionOk="0" h="3403" w="5972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2304625" y="1112850"/>
              <a:ext cx="83100" cy="133750"/>
            </a:xfrm>
            <a:custGeom>
              <a:rect b="b" l="l" r="r" t="t"/>
              <a:pathLst>
                <a:path extrusionOk="0" h="5350" w="3324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331000" y="1140200"/>
              <a:ext cx="37550" cy="74800"/>
            </a:xfrm>
            <a:custGeom>
              <a:rect b="b" l="l" r="r" t="t"/>
              <a:pathLst>
                <a:path extrusionOk="0" h="2992" w="1502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2561175" y="1051875"/>
              <a:ext cx="72350" cy="23225"/>
            </a:xfrm>
            <a:custGeom>
              <a:rect b="b" l="l" r="r" t="t"/>
              <a:pathLst>
                <a:path extrusionOk="0" h="929" w="2894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750550" y="1057625"/>
              <a:ext cx="52475" cy="22550"/>
            </a:xfrm>
            <a:custGeom>
              <a:rect b="b" l="l" r="r" t="t"/>
              <a:pathLst>
                <a:path extrusionOk="0" h="902" w="2099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2355175" y="866050"/>
              <a:ext cx="480375" cy="267825"/>
            </a:xfrm>
            <a:custGeom>
              <a:rect b="b" l="l" r="r" t="t"/>
              <a:pathLst>
                <a:path extrusionOk="0" h="10713" w="19215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2043300" y="1542750"/>
              <a:ext cx="1132500" cy="1007475"/>
            </a:xfrm>
            <a:custGeom>
              <a:rect b="b" l="l" r="r" t="t"/>
              <a:pathLst>
                <a:path extrusionOk="0" h="40299" w="4530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2777150" y="1574900"/>
              <a:ext cx="128450" cy="534575"/>
            </a:xfrm>
            <a:custGeom>
              <a:rect b="b" l="l" r="r" t="t"/>
              <a:pathLst>
                <a:path extrusionOk="0" h="21383" w="5138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2892225" y="1829200"/>
              <a:ext cx="246050" cy="198575"/>
            </a:xfrm>
            <a:custGeom>
              <a:rect b="b" l="l" r="r" t="t"/>
              <a:pathLst>
                <a:path extrusionOk="0" h="7943" w="9842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2095000" y="1829250"/>
              <a:ext cx="123450" cy="383625"/>
            </a:xfrm>
            <a:custGeom>
              <a:rect b="b" l="l" r="r" t="t"/>
              <a:pathLst>
                <a:path extrusionOk="0" h="15345" w="4938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2608700" y="1550725"/>
              <a:ext cx="215375" cy="129300"/>
            </a:xfrm>
            <a:custGeom>
              <a:rect b="b" l="l" r="r" t="t"/>
              <a:pathLst>
                <a:path extrusionOk="0" h="5172" w="8615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2365200" y="1454825"/>
              <a:ext cx="328575" cy="302725"/>
            </a:xfrm>
            <a:custGeom>
              <a:rect b="b" l="l" r="r" t="t"/>
              <a:pathLst>
                <a:path extrusionOk="0" h="12109" w="13143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2557825" y="1632450"/>
              <a:ext cx="49225" cy="521225"/>
            </a:xfrm>
            <a:custGeom>
              <a:rect b="b" l="l" r="r" t="t"/>
              <a:pathLst>
                <a:path extrusionOk="0" h="20849" w="1969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2357700" y="1533200"/>
              <a:ext cx="193475" cy="182650"/>
            </a:xfrm>
            <a:custGeom>
              <a:rect b="b" l="l" r="r" t="t"/>
              <a:pathLst>
                <a:path extrusionOk="0" h="7306" w="7739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2573675" y="1485675"/>
              <a:ext cx="121775" cy="220175"/>
            </a:xfrm>
            <a:custGeom>
              <a:rect b="b" l="l" r="r" t="t"/>
              <a:pathLst>
                <a:path extrusionOk="0" h="8807" w="4871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2999825" y="1509850"/>
              <a:ext cx="322750" cy="400325"/>
            </a:xfrm>
            <a:custGeom>
              <a:rect b="b" l="l" r="r" t="t"/>
              <a:pathLst>
                <a:path extrusionOk="0" h="16013" w="1291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997425" y="1684300"/>
              <a:ext cx="1238425" cy="894750"/>
            </a:xfrm>
            <a:custGeom>
              <a:rect b="b" l="l" r="r" t="t"/>
              <a:pathLst>
                <a:path extrusionOk="0" h="35790" w="49537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184950" y="1741700"/>
              <a:ext cx="37550" cy="75900"/>
            </a:xfrm>
            <a:custGeom>
              <a:rect b="b" l="l" r="r" t="t"/>
              <a:pathLst>
                <a:path extrusionOk="0" h="3036" w="1502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813125" y="1597425"/>
              <a:ext cx="592125" cy="635475"/>
            </a:xfrm>
            <a:custGeom>
              <a:rect b="b" l="l" r="r" t="t"/>
              <a:pathLst>
                <a:path extrusionOk="0" h="25419" w="23685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2044975" y="1606600"/>
              <a:ext cx="363600" cy="626300"/>
            </a:xfrm>
            <a:custGeom>
              <a:rect b="b" l="l" r="r" t="t"/>
              <a:pathLst>
                <a:path extrusionOk="0" h="25052" w="14544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3698050" y="2970900"/>
              <a:ext cx="153225" cy="130575"/>
            </a:xfrm>
            <a:custGeom>
              <a:rect b="b" l="l" r="r" t="t"/>
              <a:pathLst>
                <a:path extrusionOk="0" h="5223" w="6129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3577750" y="2821100"/>
              <a:ext cx="416900" cy="141875"/>
            </a:xfrm>
            <a:custGeom>
              <a:rect b="b" l="l" r="r" t="t"/>
              <a:pathLst>
                <a:path extrusionOk="0" h="5675" w="16676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3352800" y="2433850"/>
              <a:ext cx="867750" cy="223825"/>
            </a:xfrm>
            <a:custGeom>
              <a:rect b="b" l="l" r="r" t="t"/>
              <a:pathLst>
                <a:path extrusionOk="0" h="8953" w="3471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3444100" y="2623750"/>
              <a:ext cx="682175" cy="204100"/>
            </a:xfrm>
            <a:custGeom>
              <a:rect b="b" l="l" r="r" t="t"/>
              <a:pathLst>
                <a:path extrusionOk="0" h="8164" w="27287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699475" y="2924200"/>
              <a:ext cx="152650" cy="131400"/>
            </a:xfrm>
            <a:custGeom>
              <a:rect b="b" l="l" r="r" t="t"/>
              <a:pathLst>
                <a:path extrusionOk="0" h="5256" w="6106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3579400" y="2774400"/>
              <a:ext cx="416900" cy="141875"/>
            </a:xfrm>
            <a:custGeom>
              <a:rect b="b" l="l" r="r" t="t"/>
              <a:pathLst>
                <a:path extrusionOk="0" h="5675" w="16676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3355375" y="2387950"/>
              <a:ext cx="866675" cy="223350"/>
            </a:xfrm>
            <a:custGeom>
              <a:rect b="b" l="l" r="r" t="t"/>
              <a:pathLst>
                <a:path extrusionOk="0" h="8934" w="34667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445775" y="2577050"/>
              <a:ext cx="682150" cy="204100"/>
            </a:xfrm>
            <a:custGeom>
              <a:rect b="b" l="l" r="r" t="t"/>
              <a:pathLst>
                <a:path extrusionOk="0" h="8164" w="27286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If / else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370648" y="896941"/>
            <a:ext cx="8417752" cy="1371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puede dar el caso que queramos establecer una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alternativa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 una condición. Para eso utilizamos 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seguido de un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Con esto podemos establecer una acción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se cumple la condición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y una acción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no se cumple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Modificaremos el ejemplo anterior para mostrar también un mensaje cuando estamos suspendidos, pero en este caso, en lugar de mostrar el mensaje directamente con un console.log vamos a guardar ese texto en una nueva variable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calificación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1037493" y="2353910"/>
            <a:ext cx="7069015" cy="2677656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"He realizado mi examen. Mi resultado es el siguiente:"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Condición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Acción A (nota es menor que 5)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"suspendido"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Acción B: Cualquier otro caso a A (nota es mayor o igual que 5)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"Estoy"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97" name="Google Shape;297;p10"/>
          <p:cNvSpPr txBox="1"/>
          <p:nvPr/>
        </p:nvSpPr>
        <p:spPr>
          <a:xfrm>
            <a:off x="7586080" y="235391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Condicionales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243961" y="1007010"/>
            <a:ext cx="8656081" cy="3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6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 ternario</a:t>
            </a:r>
            <a:endParaRPr b="0" i="0" sz="16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370648" y="1325566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operador ternario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 una alternativa de condicional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if/else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 una forma mucho más corta y, en muchos casos, más legible. Vamos a reescribir el ejemplo anterior utilizando este operador: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370648" y="2874539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Este ejemplo hace exactamente lo mismo que el ejemplo anterior. La idea del operador ternario es que podemos condensar mucho código y tener un if en una sola línea. Obviamente, es una opción que sólo se recomienda utilizar cuando son if muy pequeños.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1360271" y="2065534"/>
            <a:ext cx="6438506" cy="738664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Operador ternario: (condición ? verdadero : falso)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"suspendido"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"Estoy"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472259" y="3719273"/>
            <a:ext cx="3736730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"suspendido"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1"/>
          <p:cNvSpPr txBox="1"/>
          <p:nvPr/>
        </p:nvSpPr>
        <p:spPr>
          <a:xfrm>
            <a:off x="7278349" y="2065534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3688561" y="3719273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4308241" y="3611404"/>
            <a:ext cx="4480159" cy="1277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Esta es una copia del ejemplo anterior. En el operador ternario el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reemplazaría al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, mientras que el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actuaría como “entonces” acompañado del las acciones si se cumple la condición, y el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actuaría como el “si no” acompañado del las acciones si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se cumple la condición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Condicionales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243961" y="1007010"/>
            <a:ext cx="8656081" cy="3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6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Condicional If múltiple</a:t>
            </a:r>
            <a:endParaRPr b="0" i="0" sz="16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7" name="Google Shape;317;p12"/>
          <p:cNvSpPr txBox="1"/>
          <p:nvPr/>
        </p:nvSpPr>
        <p:spPr>
          <a:xfrm>
            <a:off x="370648" y="1325566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 posible que necesitemos crear un condicional múltiple con más de 2 condiciones, por ejemplo, para establecer la calificación específica. Para ello, podemos anidar varios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uno dentro de otro, de la siguiente forma: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5083282" y="3837441"/>
            <a:ext cx="3545527" cy="1098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Sin embargo, anidar de esta forma varios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suele ser muy poco legible y produce un código algo feo. En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algunos casos 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se podría utilizar otra estructura de control llamada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, que puede ser útil.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782515" y="2117725"/>
            <a:ext cx="4141177" cy="2923877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"He realizado mi examen."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Condición</a:t>
            </a:r>
            <a:endParaRPr b="0" i="0" sz="12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"Insuficiente"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calificación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"Suficiente"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"Bien"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"Notable"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"Sobresaliente"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"He obtenido un"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320" name="Google Shape;320;p12"/>
          <p:cNvSpPr txBox="1"/>
          <p:nvPr/>
        </p:nvSpPr>
        <p:spPr>
          <a:xfrm>
            <a:off x="4403264" y="2117725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4998914" y="2340345"/>
            <a:ext cx="3545527" cy="1274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 combinaciones son infinitas, por ejemplo un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dentro de otro, o un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dentro de un </a:t>
            </a:r>
            <a:r>
              <a:rPr b="1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dependiendo la lógica de programación que quiero utilizar.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Switch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3999490" y="1007010"/>
            <a:ext cx="4788909" cy="12789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estructura de control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permite definir casos específicos a realizar en el caso de que la variable expuesta como condición sea igual a los valores que se especifican a continuación mediante los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4111133" y="2143005"/>
            <a:ext cx="4788909" cy="1047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Este ejemplo no es exactamente equivalente al anterior, ya que funcionaría si sólo permitimos notas que sean </a:t>
            </a:r>
            <a:r>
              <a:rPr b="1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números enteros </a:t>
            </a:r>
            <a:r>
              <a:rPr b="0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(del 0 al 10, sin decimales). En el caso de que nota tuviera por ejemplo, el valor 7.5, mostraría Nota errónea.</a:t>
            </a:r>
            <a:endParaRPr b="0" i="0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4111133" y="4156324"/>
            <a:ext cx="4788909" cy="815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Al final de cada caso es necesario indicar un </a:t>
            </a:r>
            <a:r>
              <a:rPr b="1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b="0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para salir del switch. En el caso que no se haga, el programa saltará al siguiente caso, aunque no se cumpla la condición específica.</a:t>
            </a:r>
            <a:endParaRPr b="0" i="0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4667250" y="3144962"/>
            <a:ext cx="382905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Con los if múltiples podemos controlar casos de números decimales (comparamos rangos). Esto con switch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no se puede hacer </a:t>
            </a:r>
            <a:r>
              <a:rPr b="1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ya que está indicado para utilizar sólo con casos con valores concretos y específicos.</a:t>
            </a:r>
            <a:endParaRPr b="1" i="0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27" y="1116137"/>
            <a:ext cx="3633483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3"/>
          <p:cNvSpPr txBox="1"/>
          <p:nvPr/>
        </p:nvSpPr>
        <p:spPr>
          <a:xfrm>
            <a:off x="3430682" y="4261079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If con &amp;&amp; - If con ||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429813" y="931408"/>
            <a:ext cx="7861333" cy="624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Podemos combinar 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 los operadores lógicos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&amp;&amp;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y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||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para lograr programas más potentes: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723078" y="1535968"/>
            <a:ext cx="4631438" cy="156966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altura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altura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parseFloat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la altura"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la edad"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altura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1.30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"Cumple con los requisitos"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"No cumple con los requisitos"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340" name="Google Shape;340;p14"/>
          <p:cNvSpPr txBox="1"/>
          <p:nvPr/>
        </p:nvSpPr>
        <p:spPr>
          <a:xfrm>
            <a:off x="4834088" y="1535968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723078" y="3253004"/>
            <a:ext cx="5642553" cy="1600438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el color del auto"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"Rojo"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"Verde"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"El auto pertenece a la categoría A"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"El auto pertenece a la categoría B"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42" name="Google Shape;342;p14"/>
          <p:cNvSpPr txBox="1"/>
          <p:nvPr/>
        </p:nvSpPr>
        <p:spPr>
          <a:xfrm>
            <a:off x="5845203" y="3253004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5441133" y="1428506"/>
            <a:ext cx="3096329" cy="121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COMBINADO CON &amp;&amp; (AND):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Deben cumplirse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todas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las condiciones para que ocurra la parte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En el resto de los casos será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14"/>
          <p:cNvSpPr txBox="1"/>
          <p:nvPr/>
        </p:nvSpPr>
        <p:spPr>
          <a:xfrm>
            <a:off x="6505655" y="3191460"/>
            <a:ext cx="2394388" cy="1398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COMBINADO CON || (OR):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Deben cumplirse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alguna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las condiciones para que ocurra la parte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De no cumplirse ninguna será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Resumen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243961" y="901035"/>
            <a:ext cx="6575940" cy="365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Condición simple: Si ocurre algo, haz lo siguiente...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628650" y="1266825"/>
            <a:ext cx="7486649" cy="738664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 es verdadera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52" name="Google Shape;352;p15"/>
          <p:cNvSpPr txBox="1"/>
          <p:nvPr/>
        </p:nvSpPr>
        <p:spPr>
          <a:xfrm>
            <a:off x="7594871" y="1266825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243961" y="1995964"/>
            <a:ext cx="7350910" cy="365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If/else: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Condición con alternativa: Si ocurre algo, haz esto, sino, haz esto otro...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15"/>
          <p:cNvSpPr/>
          <p:nvPr/>
        </p:nvSpPr>
        <p:spPr>
          <a:xfrm>
            <a:off x="628650" y="2431520"/>
            <a:ext cx="7486649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 es verdadera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 es falsa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55" name="Google Shape;355;p15"/>
          <p:cNvSpPr txBox="1"/>
          <p:nvPr/>
        </p:nvSpPr>
        <p:spPr>
          <a:xfrm>
            <a:off x="7594871" y="2427606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177286" y="3601071"/>
            <a:ext cx="7350910" cy="365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Operador ternario: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Alternativa de condicional if/else en una sola línea.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628649" y="4023641"/>
            <a:ext cx="7486649" cy="52322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verdadero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falso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"suspendido"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"aprobado"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58" name="Google Shape;358;p15"/>
          <p:cNvSpPr txBox="1"/>
          <p:nvPr/>
        </p:nvSpPr>
        <p:spPr>
          <a:xfrm>
            <a:off x="7594871" y="4021196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Resumen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4" name="Google Shape;364;p16"/>
          <p:cNvSpPr txBox="1"/>
          <p:nvPr/>
        </p:nvSpPr>
        <p:spPr>
          <a:xfrm>
            <a:off x="243960" y="834360"/>
            <a:ext cx="8004689" cy="556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 múltiple: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Contempla la declaración else if para especificar una nueva condición si la primera condición es falsa.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177286" y="2896110"/>
            <a:ext cx="3457571" cy="609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Switch: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Contempla distintos valores que puede tomar una variable.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628649" y="1407060"/>
            <a:ext cx="8271393" cy="1384995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condicion1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 es verdadera</a:t>
            </a:r>
            <a:endParaRPr b="0" i="0" sz="12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condicion2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condicion1 es falsa y la condicion2 es verdadera</a:t>
            </a:r>
            <a:endParaRPr b="0" i="0" sz="12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la condicion1 es falsa y la condicion2 es falsa</a:t>
            </a:r>
            <a:endParaRPr b="0" i="0" sz="12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67" name="Google Shape;367;p16"/>
          <p:cNvSpPr txBox="1"/>
          <p:nvPr/>
        </p:nvSpPr>
        <p:spPr>
          <a:xfrm>
            <a:off x="8379614" y="140706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3634857" y="2896110"/>
            <a:ext cx="4613792" cy="2123658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1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1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//instrucciones en caso de cumplirse el case 1</a:t>
            </a:r>
            <a:endParaRPr b="0" i="0" sz="11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1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1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//instrucciones en caso de cumplirse el case 2 o 3</a:t>
            </a:r>
            <a:endParaRPr b="0" i="0" sz="11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Cualquier otro caso</a:t>
            </a:r>
            <a:endParaRPr b="0" i="0" sz="11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1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69" name="Google Shape;369;p16"/>
          <p:cNvSpPr txBox="1"/>
          <p:nvPr/>
        </p:nvSpPr>
        <p:spPr>
          <a:xfrm>
            <a:off x="7728221" y="289611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/>
          <p:nvPr/>
        </p:nvSpPr>
        <p:spPr>
          <a:xfrm>
            <a:off x="635272" y="1667899"/>
            <a:ext cx="8264770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condicion2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todas las condiciones son verdaderas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alguna de las condiciones es falsa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75" name="Google Shape;375;p17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Resumen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243960" y="834360"/>
            <a:ext cx="8407671" cy="556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 combinado con AND / OR:</a:t>
            </a:r>
            <a:r>
              <a:rPr b="0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Permite condiciones que deban darse a la vez (&amp;&amp;) o alternativamente (||).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8379614" y="1667899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8" name="Google Shape;378;p17"/>
          <p:cNvSpPr/>
          <p:nvPr/>
        </p:nvSpPr>
        <p:spPr>
          <a:xfrm>
            <a:off x="635272" y="3336563"/>
            <a:ext cx="8264770" cy="1169551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condicion2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si alguna de las condiciones es verdadera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//bloque de codigo que se ejecuta todas las condiciones son falsas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79" name="Google Shape;379;p17"/>
          <p:cNvSpPr txBox="1"/>
          <p:nvPr/>
        </p:nvSpPr>
        <p:spPr>
          <a:xfrm>
            <a:off x="8379614" y="3336563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0" name="Google Shape;380;p17"/>
          <p:cNvSpPr txBox="1"/>
          <p:nvPr/>
        </p:nvSpPr>
        <p:spPr>
          <a:xfrm>
            <a:off x="635272" y="1333473"/>
            <a:ext cx="8264770" cy="334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o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17"/>
          <p:cNvSpPr txBox="1"/>
          <p:nvPr/>
        </p:nvSpPr>
        <p:spPr>
          <a:xfrm>
            <a:off x="635272" y="3004663"/>
            <a:ext cx="8264770" cy="334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Char char="o"/>
            </a:pPr>
            <a:r>
              <a:rPr b="1" i="0" lang="es-AR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Bucles e Iteraciones</a:t>
            </a:r>
            <a:endParaRPr/>
          </a:p>
        </p:txBody>
      </p:sp>
      <p:sp>
        <p:nvSpPr>
          <p:cNvPr id="387" name="Google Shape;387;p18"/>
          <p:cNvSpPr txBox="1"/>
          <p:nvPr/>
        </p:nvSpPr>
        <p:spPr>
          <a:xfrm>
            <a:off x="370648" y="896941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Una de las principales ventajas de la programación es la posibilidad de crear bucles y repeticiones para tareas específicas, y que no tengamos que realizarlas varias veces de forma manual. Existen muchas formas de realizar bucles, vamos a ver los más básicos, similares en otros lenguajes de programación: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1" y="2032000"/>
            <a:ext cx="6648450" cy="139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Bucles e Iteraciones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4" name="Google Shape;394;p19"/>
          <p:cNvSpPr txBox="1"/>
          <p:nvPr/>
        </p:nvSpPr>
        <p:spPr>
          <a:xfrm>
            <a:off x="243961" y="1007010"/>
            <a:ext cx="8656081" cy="3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6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Conceptos básicos sobre bucles</a:t>
            </a:r>
            <a:endParaRPr b="0" i="0" sz="16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370648" y="1325566"/>
            <a:ext cx="8417752" cy="3071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Al igual que en los </a:t>
            </a:r>
            <a:r>
              <a:rPr b="1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en los bucles se va a </a:t>
            </a:r>
            <a:r>
              <a:rPr b="1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evaluar una condición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para saber si se debe repetir el bucle o finalizarlo. Generalmente, si la condición es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se repite. Si es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se finaliza.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Iteración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Se llama así a cada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repetición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un bucle. Por ejemplo, si un bucle repite una acción 10 veces, se dice que tiene 10 iteraciones.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Muchas veces, los bucles tienen una variable que se denomina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porque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cuenta el número de repeticiones que ha hecho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hasta llegar a un número concreto y finalizar. Dicha variable hay que inicializarla (crearla y darle un valor) antes de comenzar el bucle.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Incremento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Cada vez que terminemos un bucle se suele realizar el incremento (o decremento) de una variable, generalmente de la denominada variable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Bucle infinito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Es lo que ocurre si en un bucle se nos olvida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incrementar la variable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contador o escribimos una </a:t>
            </a:r>
            <a:r>
              <a:rPr b="0" i="1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 que nunca se puede dar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El bucle se queda eternamente repitiéndose y el programa se queda «colgado».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"/>
          <p:cNvSpPr txBox="1"/>
          <p:nvPr/>
        </p:nvSpPr>
        <p:spPr>
          <a:xfrm>
            <a:off x="0" y="735129"/>
            <a:ext cx="9144000" cy="1063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ExtraBold"/>
              <a:buNone/>
            </a:pPr>
            <a:r>
              <a:rPr b="1" lang="es-AR" sz="6000">
                <a:solidFill>
                  <a:schemeClr val="accent1"/>
                </a:solidFill>
              </a:rPr>
              <a:t>Javascript</a:t>
            </a:r>
            <a:endParaRPr b="0" i="0" sz="60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6" name="Google Shape;226;p2"/>
          <p:cNvSpPr txBox="1"/>
          <p:nvPr/>
        </p:nvSpPr>
        <p:spPr>
          <a:xfrm>
            <a:off x="0" y="181425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 2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000" y="2489877"/>
            <a:ext cx="1800000" cy="1800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53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While (mientras)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370648" y="896941"/>
            <a:ext cx="8417752" cy="75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bucle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 usa cuando el fin de la repetición depende de una condición. Vamos a repasar el siguiente ejemplo y todas sus partes, para luego repasar que ocurre en cada iteración del bucle: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1416170" y="1706880"/>
            <a:ext cx="6614042" cy="1384995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Inicialización de la variable contador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Condición: Mientras la variable contador sea menor de 5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"Valor de i:"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Incrementamos el valor de i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7509784" y="170688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04" name="Google Shape;4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198" y="2219325"/>
            <a:ext cx="1371600" cy="1314450"/>
          </a:xfrm>
          <a:prstGeom prst="rect">
            <a:avLst/>
          </a:prstGeom>
          <a:solidFill>
            <a:srgbClr val="23262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05" name="Google Shape;405;p20"/>
          <p:cNvSpPr txBox="1"/>
          <p:nvPr/>
        </p:nvSpPr>
        <p:spPr>
          <a:xfrm>
            <a:off x="586887" y="3091876"/>
            <a:ext cx="7042638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Antes de entrar en el bucle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se inicializa la variable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Antes de realizar la primera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iteración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del bucle, comprobamos la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la condición es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verdadera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hacemos lo que está dentro del bucle.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Mostramos por pantalla el valor de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 luego incrementamos el valor actual de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Volvemos al inicio del bucle para hacer una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nueva iteración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Comprobamos de nuevo la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 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 bucle.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Cuando la condición sea </a:t>
            </a:r>
            <a:r>
              <a:rPr b="1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falsa</a:t>
            </a:r>
            <a:r>
              <a:rPr b="0" i="0" lang="es-A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salimos del bucle y continuamos el programa.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1289023" y="4428685"/>
            <a:ext cx="6565954" cy="543426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</a:t>
            </a:r>
            <a:r>
              <a:rPr b="1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muy importante </a:t>
            </a:r>
            <a:r>
              <a:rPr b="0" i="0" lang="es-A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 esa condición en un momento pase de ser verdadera a falsa, sino tengo un loop infinito que en programación es un error grave.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While (mientras)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370648" y="896942"/>
            <a:ext cx="8417752" cy="386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Una muestra paso a paso de las iteraciones de este primer ejemplo: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782" y="1172330"/>
            <a:ext cx="7310437" cy="294247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1"/>
          <p:cNvSpPr/>
          <p:nvPr/>
        </p:nvSpPr>
        <p:spPr>
          <a:xfrm>
            <a:off x="5730500" y="3691532"/>
            <a:ext cx="3059114" cy="1015663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2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2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"Valor de i:"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2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21"/>
          <p:cNvSpPr txBox="1"/>
          <p:nvPr/>
        </p:nvSpPr>
        <p:spPr>
          <a:xfrm>
            <a:off x="8269186" y="3691532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6" name="Google Shape;416;p21"/>
          <p:cNvSpPr txBox="1"/>
          <p:nvPr/>
        </p:nvSpPr>
        <p:spPr>
          <a:xfrm>
            <a:off x="874815" y="3994639"/>
            <a:ext cx="4813718" cy="712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El bucle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 es muy simple, pero requiere no olvidarse accidentalmente de la inicialización y el incremento (</a:t>
            </a:r>
            <a:r>
              <a:rPr b="0" i="0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además de la condición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21"/>
          <p:cNvSpPr txBox="1"/>
          <p:nvPr/>
        </p:nvSpPr>
        <p:spPr>
          <a:xfrm>
            <a:off x="5802922" y="4725538"/>
            <a:ext cx="2726477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ejemplo while (.html y.js)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For (para)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370648" y="896941"/>
            <a:ext cx="8417752" cy="75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bucle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 quizás uno de los más utilizados en el mundo de la programación. En Javascript se utiliza exactamente igual que en otros lenguajes como Java o C/C++. Veamos el ejemplo anterior utilizando un bucle for: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22"/>
          <p:cNvSpPr/>
          <p:nvPr/>
        </p:nvSpPr>
        <p:spPr>
          <a:xfrm>
            <a:off x="1840720" y="1776704"/>
            <a:ext cx="5477608" cy="954107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for (inicialización; condición; incremento)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"Valor de i:"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6797900" y="1776704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26" name="Google Shape;4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765" y="2259024"/>
            <a:ext cx="1381125" cy="1257300"/>
          </a:xfrm>
          <a:prstGeom prst="rect">
            <a:avLst/>
          </a:prstGeom>
          <a:solidFill>
            <a:srgbClr val="23262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27" name="Google Shape;427;p22"/>
          <p:cNvSpPr txBox="1"/>
          <p:nvPr/>
        </p:nvSpPr>
        <p:spPr>
          <a:xfrm>
            <a:off x="370648" y="3620344"/>
            <a:ext cx="8417752" cy="1065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Como vemos, la sintaxis de un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bucle for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 mucho más compacta y rápida de escribir que la de un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bucle while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La primera vez puede parecer algo confusa, pero es mucho más práctica porque te obliga a escribir la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inicialización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la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condición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 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incremento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antes del propio bucle, y eso hace que no te olvides de estos tres puntos fundamentales.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1840720" y="2730812"/>
            <a:ext cx="4787045" cy="67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En programación es muy habitual empezar a contar desde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cero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. Mientras que en la vida real se contaría desde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1 hasta 10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, en programación se contaría desde </a:t>
            </a:r>
            <a:r>
              <a:rPr b="1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0 hasta 9</a:t>
            </a: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For (para)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370648" y="896942"/>
            <a:ext cx="8417752" cy="5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bucle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suele usar cuando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conoce de antemano 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cuantas repeticiones se tienen que hacer.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370648" y="1566427"/>
            <a:ext cx="3885560" cy="385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Mostrar por pantalla los números enteros del 1 a 10.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6" name="Google Shape;4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845" y="1635848"/>
            <a:ext cx="466725" cy="2428875"/>
          </a:xfrm>
          <a:prstGeom prst="rect">
            <a:avLst/>
          </a:prstGeom>
          <a:solidFill>
            <a:srgbClr val="23262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437" name="Google Shape;437;p23"/>
          <p:cNvSpPr/>
          <p:nvPr/>
        </p:nvSpPr>
        <p:spPr>
          <a:xfrm>
            <a:off x="413251" y="2256277"/>
            <a:ext cx="3528551" cy="738664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38" name="Google Shape;438;p23"/>
          <p:cNvSpPr txBox="1"/>
          <p:nvPr/>
        </p:nvSpPr>
        <p:spPr>
          <a:xfrm>
            <a:off x="3421374" y="2259642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4570613" y="1563029"/>
            <a:ext cx="3885560" cy="385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Mostrar por pantalla los múltiplos de 2 hasta 100.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4884245" y="2193418"/>
            <a:ext cx="3528551" cy="738664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41" name="Google Shape;441;p23"/>
          <p:cNvSpPr txBox="1"/>
          <p:nvPr/>
        </p:nvSpPr>
        <p:spPr>
          <a:xfrm>
            <a:off x="7902706" y="2193418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42" name="Google Shape;442;p23"/>
          <p:cNvGrpSpPr/>
          <p:nvPr/>
        </p:nvGrpSpPr>
        <p:grpSpPr>
          <a:xfrm>
            <a:off x="8456173" y="1635848"/>
            <a:ext cx="437839" cy="1985941"/>
            <a:chOff x="9105900" y="2453991"/>
            <a:chExt cx="437839" cy="1985941"/>
          </a:xfrm>
        </p:grpSpPr>
        <p:pic>
          <p:nvPicPr>
            <p:cNvPr id="443" name="Google Shape;443;p23"/>
            <p:cNvPicPr preferRelativeResize="0"/>
            <p:nvPr/>
          </p:nvPicPr>
          <p:blipFill rotWithShape="1">
            <a:blip r:embed="rId4">
              <a:alphaModFix/>
            </a:blip>
            <a:srcRect b="37662" l="13577" r="3599" t="0"/>
            <a:stretch/>
          </p:blipFill>
          <p:spPr>
            <a:xfrm>
              <a:off x="9105901" y="2453991"/>
              <a:ext cx="433890" cy="955959"/>
            </a:xfrm>
            <a:prstGeom prst="rect">
              <a:avLst/>
            </a:prstGeom>
            <a:solidFill>
              <a:srgbClr val="23262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pic>
          <p:nvPicPr>
            <p:cNvPr id="444" name="Google Shape;444;p23"/>
            <p:cNvPicPr preferRelativeResize="0"/>
            <p:nvPr/>
          </p:nvPicPr>
          <p:blipFill rotWithShape="1">
            <a:blip r:embed="rId5">
              <a:alphaModFix/>
            </a:blip>
            <a:srcRect b="0" l="0" r="9867" t="0"/>
            <a:stretch/>
          </p:blipFill>
          <p:spPr>
            <a:xfrm>
              <a:off x="9105900" y="3506482"/>
              <a:ext cx="437839" cy="933450"/>
            </a:xfrm>
            <a:prstGeom prst="rect">
              <a:avLst/>
            </a:prstGeom>
            <a:solidFill>
              <a:srgbClr val="23262E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445" name="Google Shape;445;p23"/>
            <p:cNvSpPr/>
            <p:nvPr/>
          </p:nvSpPr>
          <p:spPr>
            <a:xfrm>
              <a:off x="9105900" y="3343275"/>
              <a:ext cx="433891" cy="22759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AR" sz="1400" u="none" cap="none" strike="noStrike">
                  <a:solidFill>
                    <a:srgbClr val="9D66F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…</a:t>
              </a:r>
              <a:endParaRPr b="0" i="0" sz="14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6" name="Google Shape;446;p23"/>
          <p:cNvSpPr txBox="1"/>
          <p:nvPr/>
        </p:nvSpPr>
        <p:spPr>
          <a:xfrm>
            <a:off x="6198577" y="4466188"/>
            <a:ext cx="2450124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ejemplos for (.html y.js)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condicionales | Ejercicios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0648" y="861040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Leer la hora por pantalla (número entero) y saludar en la consola según el horario: buenos días o buenas noches. Considerar que el día dura hasta 19 hs.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Modificar el ejercicio anterior incorporando que salude: buenos días (14 hs), buenas tardes (19 hs) o buenas noches. Además el saludo debe aparecer en el &lt;body&gt;.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Crear un programa que, según el número de día de la semana solicitado, diga “buen lunes”, “buen martes”, etc. en el &lt;body&gt;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Crear un programa que permita definir la estación del año de acuerdo a un día y un mes dados.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243961" y="2931323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repetitivas | Ejercicios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370648" y="3384430"/>
            <a:ext cx="8417752" cy="1627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Escribir la tabla del 2 en el body. Por ejemplo:</a:t>
            </a:r>
            <a:endParaRPr/>
          </a:p>
          <a:p>
            <a:pPr indent="-2667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x 1 = 2</a:t>
            </a:r>
            <a:endParaRPr/>
          </a:p>
          <a:p>
            <a:pPr indent="-2667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x 2 = 4</a:t>
            </a:r>
            <a:endParaRPr/>
          </a:p>
          <a:p>
            <a:pPr indent="-2667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x 3 = 6</a:t>
            </a:r>
            <a:endParaRPr/>
          </a:p>
          <a:p>
            <a:pPr indent="-26670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x 4 = 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Arial"/>
              <a:buAutoNum type="arabicPeriod" startAt="2"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Leer números enteros y mostrar la tabla de multiplicar de ese número en la consola, hasta que ingrese un 0.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"/>
          <p:cNvSpPr txBox="1"/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Material complementario y ejercicios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0" name="Google Shape;460;p25"/>
          <p:cNvSpPr txBox="1"/>
          <p:nvPr/>
        </p:nvSpPr>
        <p:spPr>
          <a:xfrm>
            <a:off x="370648" y="1033465"/>
            <a:ext cx="8529393" cy="2833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Curso JS: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https://www.youtube.com/playlist?list=PLhSj3UTs2_yVC0iaCGf16glrrfXuiSd0G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(lista de reproducción)</a:t>
            </a:r>
            <a:endParaRPr/>
          </a:p>
          <a:p>
            <a:pPr indent="0" lvl="0" marL="11429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videos que recomiendo luego de las primeras dos clases de JS son:</a:t>
            </a:r>
            <a:endParaRPr/>
          </a:p>
          <a:p>
            <a:pPr indent="-285750" lvl="0" marL="4000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Introducción</a:t>
            </a:r>
            <a:endParaRPr/>
          </a:p>
          <a:p>
            <a:pPr indent="-285750" lvl="0" marL="4000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Variables</a:t>
            </a:r>
            <a:endParaRPr/>
          </a:p>
          <a:p>
            <a:pPr indent="-285750" lvl="0" marL="4000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Tipos de Datos</a:t>
            </a:r>
            <a:endParaRPr/>
          </a:p>
          <a:p>
            <a:pPr indent="-285750" lvl="0" marL="4000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6. Condicionales</a:t>
            </a:r>
            <a:endParaRPr/>
          </a:p>
          <a:p>
            <a:pPr indent="-285750" lvl="0" marL="4000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7. For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000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8. While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</a:t>
            </a:r>
            <a:r>
              <a:rPr b="0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https://www.w3schools.com/js/js_loop_for.asp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rPr b="1" i="0" lang="es-AR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WHILE: </a:t>
            </a:r>
            <a:r>
              <a:rPr b="0" i="0" lang="es-AR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https://www.w3schools.com/js/js_loop_while.asp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2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1682994" y="3872568"/>
            <a:ext cx="6901962" cy="5778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 archivo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“Actividad Práctica - JavaScript Unidad 1”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están en condiciones de hacer los ejercicios: 6 a 8 y 13 a 25. Los ejercicios </a:t>
            </a:r>
            <a:r>
              <a:rPr b="1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b="0" i="0" lang="es-AR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son obligatorios.</a:t>
            </a: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501136" y="3844562"/>
            <a:ext cx="1277108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6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Ejercicios</a:t>
            </a:r>
            <a:endParaRPr b="0" i="0" sz="16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Operadores prefijo y posfijo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33" name="Google Shape;233;p3"/>
          <p:cNvGraphicFramePr/>
          <p:nvPr/>
        </p:nvGraphicFramePr>
        <p:xfrm>
          <a:off x="1138605" y="20995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{01531059-4002-4D63-941B-13AA26F51E5A}</a:tableStyleId>
              </a:tblPr>
              <a:tblGrid>
                <a:gridCol w="1428150"/>
                <a:gridCol w="1999250"/>
                <a:gridCol w="3632825"/>
              </a:tblGrid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Ejemplo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i++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incremento posfijo 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a=i++   primero a=i y después i=i +1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++ i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incremento prefijo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a=++i   primero i=i +1 y después a=i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 - -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decremento posfijo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a=i - -   primero a=i y después i=i – 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- i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decremento prefijo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a=- - i   primero i=i - 1 y después a=i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4" name="Google Shape;234;p3"/>
          <p:cNvSpPr txBox="1"/>
          <p:nvPr/>
        </p:nvSpPr>
        <p:spPr>
          <a:xfrm>
            <a:off x="370649" y="948515"/>
            <a:ext cx="8456828" cy="1012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afijos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 anteponen o se posponen en un nombre de una variable. Cuando hablamos de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prefijo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nos referimos a que se antepone a la variable y 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posfijo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 pospone. Se utilizan para realizar operaciones aritméticas, tanto para incrementar como para decrementar el valor de una variable.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"/>
          <p:cNvSpPr txBox="1"/>
          <p:nvPr/>
        </p:nvSpPr>
        <p:spPr>
          <a:xfrm>
            <a:off x="4528039" y="3640455"/>
            <a:ext cx="3670790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ejemplo operadores-prefijo-posfijo.html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Operadores de asignación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370648" y="909641"/>
            <a:ext cx="7498467" cy="380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solamente el = (igual) es un operador de asignación. Tenemos otras variantes: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42" name="Google Shape;242;p4"/>
          <p:cNvGraphicFramePr/>
          <p:nvPr/>
        </p:nvGraphicFramePr>
        <p:xfrm>
          <a:off x="1701313" y="1482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{01531059-4002-4D63-941B-13AA26F51E5A}</a:tableStyleId>
              </a:tblPr>
              <a:tblGrid>
                <a:gridCol w="1161375"/>
                <a:gridCol w="1625800"/>
                <a:gridCol w="2954225"/>
              </a:tblGrid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Equivale a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3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3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+=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+=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x +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-=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x -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*=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x *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/=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x /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%=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x %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**=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**=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 = x ** y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243" name="Google Shape;243;p4"/>
          <p:cNvSpPr txBox="1"/>
          <p:nvPr/>
        </p:nvSpPr>
        <p:spPr>
          <a:xfrm>
            <a:off x="5627078" y="4211863"/>
            <a:ext cx="2914650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operadores-asignacion.html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Operadores de comparación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49" name="Google Shape;249;p5"/>
          <p:cNvGraphicFramePr/>
          <p:nvPr/>
        </p:nvGraphicFramePr>
        <p:xfrm>
          <a:off x="3090498" y="1007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{01531059-4002-4D63-941B-13AA26F51E5A}</a:tableStyleId>
              </a:tblPr>
              <a:tblGrid>
                <a:gridCol w="1161375"/>
                <a:gridCol w="1625800"/>
              </a:tblGrid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igual a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===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igual valor y tipo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igual a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igual valor no tipo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mayor que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que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mayor o igual que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&lt;=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o igual que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 ternario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250" name="Google Shape;250;p5"/>
          <p:cNvSpPr txBox="1"/>
          <p:nvPr/>
        </p:nvSpPr>
        <p:spPr>
          <a:xfrm>
            <a:off x="5627078" y="4414086"/>
            <a:ext cx="2914650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operadores-comparacion.html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Operadores lógicos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256" name="Google Shape;256;p6"/>
          <p:cNvGraphicFramePr/>
          <p:nvPr/>
        </p:nvGraphicFramePr>
        <p:xfrm>
          <a:off x="1156190" y="1007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{01531059-4002-4D63-941B-13AA26F51E5A}</a:tableStyleId>
              </a:tblPr>
              <a:tblGrid>
                <a:gridCol w="1161375"/>
                <a:gridCol w="1625800"/>
              </a:tblGrid>
              <a:tr h="2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&amp;&amp;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 lógico (Conjunción)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||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 lógico (Disyunción)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27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lógico (Negación)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  <p:sp>
        <p:nvSpPr>
          <p:cNvPr id="257" name="Google Shape;257;p6"/>
          <p:cNvSpPr txBox="1"/>
          <p:nvPr/>
        </p:nvSpPr>
        <p:spPr>
          <a:xfrm>
            <a:off x="5627078" y="4586841"/>
            <a:ext cx="2914650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Ver operadores-lógicos.html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8" name="Google Shape;258;p6"/>
          <p:cNvGraphicFramePr/>
          <p:nvPr/>
        </p:nvGraphicFramePr>
        <p:xfrm>
          <a:off x="4855581" y="1245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{01531059-4002-4D63-941B-13AA26F51E5A}</a:tableStyleId>
              </a:tblPr>
              <a:tblGrid>
                <a:gridCol w="912000"/>
                <a:gridCol w="912000"/>
                <a:gridCol w="912000"/>
              </a:tblGrid>
              <a:tr h="2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A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B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Resultado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6"/>
          <p:cNvGraphicFramePr/>
          <p:nvPr/>
        </p:nvGraphicFramePr>
        <p:xfrm>
          <a:off x="4855581" y="3105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{01531059-4002-4D63-941B-13AA26F51E5A}</a:tableStyleId>
              </a:tblPr>
              <a:tblGrid>
                <a:gridCol w="912000"/>
                <a:gridCol w="912000"/>
                <a:gridCol w="912000"/>
              </a:tblGrid>
              <a:tr h="2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A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B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Resultado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6"/>
          <p:cNvGraphicFramePr/>
          <p:nvPr/>
        </p:nvGraphicFramePr>
        <p:xfrm>
          <a:off x="1270490" y="3514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{01531059-4002-4D63-941B-13AA26F51E5A}</a:tableStyleId>
              </a:tblPr>
              <a:tblGrid>
                <a:gridCol w="912000"/>
                <a:gridCol w="912000"/>
              </a:tblGrid>
              <a:tr h="2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 A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5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Resultado</a:t>
                      </a:r>
                      <a:endParaRPr sz="105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66F9"/>
                    </a:solidFill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!True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False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!False</a:t>
                      </a:r>
                      <a:endParaRPr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0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True</a:t>
                      </a:r>
                      <a:endParaRPr b="1" sz="10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6"/>
          <p:cNvSpPr txBox="1"/>
          <p:nvPr/>
        </p:nvSpPr>
        <p:spPr>
          <a:xfrm>
            <a:off x="4855581" y="911816"/>
            <a:ext cx="1613443" cy="333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Conjunción &amp;&amp;</a:t>
            </a:r>
            <a:endParaRPr b="0" i="0" sz="14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4855581" y="2771683"/>
            <a:ext cx="1613443" cy="333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Disyunción ||</a:t>
            </a:r>
            <a:endParaRPr b="0" i="0" sz="14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1260325" y="3180232"/>
            <a:ext cx="1613443" cy="333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Negación !</a:t>
            </a:r>
            <a:endParaRPr b="0" i="0" sz="14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Operadores bit a bit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370648" y="909641"/>
            <a:ext cx="8324944" cy="813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operadores de bits funcionan con números de 32 bits. Cualquier operando numérico de la operación se convierte en un número de 32 bits.  El resultado se convierte de nuevo a un número de JavaScript.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0" name="Google Shape;270;p7"/>
          <p:cNvGraphicFramePr/>
          <p:nvPr/>
        </p:nvGraphicFramePr>
        <p:xfrm>
          <a:off x="732886" y="1723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{F5463BCA-26A2-4460-AB1F-EACC8AC49BF6}</a:tableStyleId>
              </a:tblPr>
              <a:tblGrid>
                <a:gridCol w="935175"/>
                <a:gridCol w="932975"/>
              </a:tblGrid>
              <a:tr h="54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Nro Decimal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1E7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Numero Binario</a:t>
                      </a:r>
                      <a:endParaRPr b="1"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1E7FD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0001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0010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0011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0100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0101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0110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0111</a:t>
                      </a:r>
                      <a:endParaRPr sz="12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1" name="Google Shape;2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888" y="1915367"/>
            <a:ext cx="5526852" cy="272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Condicionales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370648" y="896941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Cuando escribimos código Javascript, por defecto, el navegador leerá el script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 forma secuencial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es decir, una línea detrás de otra, desde arriba hacia abajo. Por lo tanto, una acción que realicemos en la línea 5 nunca ocurrirá antes que una que aparece en la línea 3.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8"/>
          <p:cNvSpPr txBox="1"/>
          <p:nvPr/>
        </p:nvSpPr>
        <p:spPr>
          <a:xfrm>
            <a:off x="370648" y="1689100"/>
            <a:ext cx="8417752" cy="1058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 hacer un programa necesitaremos establecer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condiciones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decisiones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donde buscamos que el navegador realice una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acción A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si se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cumple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una condición o una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acción B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si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se cumple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Este es el primer tipo de estructuras de control que encontraremos. Para ello existen varias estructuras de control: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99" y="2747959"/>
            <a:ext cx="6548804" cy="174680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8"/>
          <p:cNvSpPr txBox="1"/>
          <p:nvPr/>
        </p:nvSpPr>
        <p:spPr>
          <a:xfrm>
            <a:off x="5081954" y="4494763"/>
            <a:ext cx="3503207" cy="4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Para los próximos temas ver ejemplo condicionales (.html y.js)</a:t>
            </a:r>
            <a:endParaRPr b="0" i="1" sz="1200" u="none" cap="none" strike="noStrike">
              <a:solidFill>
                <a:srgbClr val="9D66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/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25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Estructuras de control | If</a:t>
            </a:r>
            <a:endParaRPr b="0" i="0" sz="2500" u="none" cap="none" strike="noStrike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6" name="Google Shape;286;p9"/>
          <p:cNvSpPr txBox="1"/>
          <p:nvPr/>
        </p:nvSpPr>
        <p:spPr>
          <a:xfrm>
            <a:off x="370648" y="896941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más conocido de estos mecanismos de estructura de control es el </a:t>
            </a:r>
            <a:r>
              <a:rPr b="1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0" i="1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condicional</a:t>
            </a:r>
            <a:r>
              <a:rPr b="0" i="0" lang="es-AR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). Con él podemos indicar en el programa que se tome un camino sólo si se cumple la condición que establezcamos. Si no la cumple no se ejecutará nada y el programa seguirá su curso: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2321168" y="1908908"/>
            <a:ext cx="4615962" cy="1384995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"Nota: 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// Condición (si nota es mayor o igual a 5)</a:t>
            </a:r>
            <a:endParaRPr b="0" i="0" sz="1400" u="none" cap="none" strike="noStrik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es-AR" sz="1400" u="none" cap="none" strike="noStrik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nota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s-AR" sz="1400" u="none" cap="none" strike="noStrik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-AR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AR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"¡Estoy aprobado!"</a:t>
            </a: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8" name="Google Shape;288;p9"/>
          <p:cNvSpPr txBox="1"/>
          <p:nvPr/>
        </p:nvSpPr>
        <p:spPr>
          <a:xfrm>
            <a:off x="6416702" y="1908908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</a:pPr>
            <a:r>
              <a:rPr b="0" i="0" lang="es-A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JS</a:t>
            </a:r>
            <a:endParaRPr b="0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1354016" y="3513711"/>
            <a:ext cx="6471138" cy="9000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rPr b="0" i="1" lang="es-AR" sz="1200" u="none" cap="none" strike="noStrike">
                <a:solidFill>
                  <a:srgbClr val="9D66F9"/>
                </a:solidFill>
                <a:latin typeface="Montserrat"/>
                <a:ea typeface="Montserrat"/>
                <a:cs typeface="Montserrat"/>
                <a:sym typeface="Montserrat"/>
              </a:rPr>
              <a:t>En este caso, como el valor de nota es superior a 5, nos aparecerá en la consola el mensaje «¡Estoy aprobado!». Sin embargo, si modificamos en la primera línea el valor de nota a un valor inferior a 5, no nos aparecerá ese mensaje.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