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
      <p:font typeface="Montserrat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45" roundtripDataSignature="AMtx7mi//yeJSt518LcVHmrSoCwwzzzW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MontserratExtraBold-boldItalic.fntdata"/><Relationship Id="rId21" Type="http://schemas.openxmlformats.org/officeDocument/2006/relationships/slide" Target="slides/slide16.xml"/><Relationship Id="rId43" Type="http://schemas.openxmlformats.org/officeDocument/2006/relationships/font" Target="fonts/MontserratExtraBold-bold.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7"/>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7"/>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27"/>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27"/>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27"/>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7"/>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15" name="Shape 15"/>
        <p:cNvGrpSpPr/>
        <p:nvPr/>
      </p:nvGrpSpPr>
      <p:grpSpPr>
        <a:xfrm>
          <a:off x="0" y="0"/>
          <a:ext cx="0" cy="0"/>
          <a:chOff x="0" y="0"/>
          <a:chExt cx="0" cy="0"/>
        </a:xfrm>
      </p:grpSpPr>
      <p:sp>
        <p:nvSpPr>
          <p:cNvPr id="16" name="Google Shape;16;p28"/>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8"/>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18" name="Google Shape;18;p28"/>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8"/>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0" name="Google Shape;20;p28"/>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28"/>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2" name="Google Shape;22;p28"/>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28"/>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28"/>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25" name="Google Shape;25;p28"/>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28"/>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28"/>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28" name="Shape 28"/>
        <p:cNvGrpSpPr/>
        <p:nvPr/>
      </p:nvGrpSpPr>
      <p:grpSpPr>
        <a:xfrm>
          <a:off x="0" y="0"/>
          <a:ext cx="0" cy="0"/>
          <a:chOff x="0" y="0"/>
          <a:chExt cx="0" cy="0"/>
        </a:xfrm>
      </p:grpSpPr>
      <p:sp>
        <p:nvSpPr>
          <p:cNvPr id="29" name="Google Shape;29;p29"/>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0" name="Google Shape;30;p29"/>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1" name="Google Shape;31;p29"/>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29"/>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29"/>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35" name="Shape 35"/>
        <p:cNvGrpSpPr/>
        <p:nvPr/>
      </p:nvGrpSpPr>
      <p:grpSpPr>
        <a:xfrm>
          <a:off x="0" y="0"/>
          <a:ext cx="0" cy="0"/>
          <a:chOff x="0" y="0"/>
          <a:chExt cx="0" cy="0"/>
        </a:xfrm>
      </p:grpSpPr>
      <p:sp>
        <p:nvSpPr>
          <p:cNvPr id="36" name="Google Shape;36;p30"/>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7" name="Google Shape;37;p30"/>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38" name="Google Shape;38;p30"/>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30"/>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0" name="Google Shape;40;p30"/>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0"/>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1"/>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44" name="Google Shape;44;p31"/>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31"/>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31"/>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7" name="Google Shape;47;p31"/>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8" name="Shape 48"/>
        <p:cNvGrpSpPr/>
        <p:nvPr/>
      </p:nvGrpSpPr>
      <p:grpSpPr>
        <a:xfrm>
          <a:off x="0" y="0"/>
          <a:ext cx="0" cy="0"/>
          <a:chOff x="0" y="0"/>
          <a:chExt cx="0" cy="0"/>
        </a:xfrm>
      </p:grpSpPr>
      <p:sp>
        <p:nvSpPr>
          <p:cNvPr id="49" name="Google Shape;49;p32"/>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0" name="Google Shape;50;p32"/>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32"/>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32"/>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3" name="Shape 53"/>
        <p:cNvGrpSpPr/>
        <p:nvPr/>
      </p:nvGrpSpPr>
      <p:grpSpPr>
        <a:xfrm>
          <a:off x="0" y="0"/>
          <a:ext cx="0" cy="0"/>
          <a:chOff x="0" y="0"/>
          <a:chExt cx="0" cy="0"/>
        </a:xfrm>
      </p:grpSpPr>
      <p:sp>
        <p:nvSpPr>
          <p:cNvPr id="54" name="Google Shape;54;p33"/>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33"/>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33"/>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33"/>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58" name="Shape 58"/>
        <p:cNvGrpSpPr/>
        <p:nvPr/>
      </p:nvGrpSpPr>
      <p:grpSpPr>
        <a:xfrm>
          <a:off x="0" y="0"/>
          <a:ext cx="0" cy="0"/>
          <a:chOff x="0" y="0"/>
          <a:chExt cx="0" cy="0"/>
        </a:xfrm>
      </p:grpSpPr>
      <p:cxnSp>
        <p:nvCxnSpPr>
          <p:cNvPr id="59" name="Google Shape;59;p34"/>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3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34"/>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34"/>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3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5" name="Google Shape;65;p34"/>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66" name="Shape 66"/>
        <p:cNvGrpSpPr/>
        <p:nvPr/>
      </p:nvGrpSpPr>
      <p:grpSpPr>
        <a:xfrm>
          <a:off x="0" y="0"/>
          <a:ext cx="0" cy="0"/>
          <a:chOff x="0" y="0"/>
          <a:chExt cx="0" cy="0"/>
        </a:xfrm>
      </p:grpSpPr>
      <p:cxnSp>
        <p:nvCxnSpPr>
          <p:cNvPr id="67" name="Google Shape;67;p35"/>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35"/>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9" name="Google Shape;69;p35"/>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35"/>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35"/>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3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3" name="Google Shape;73;p35"/>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26"/>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developer.mozilla.org/es/docs/Web/JavaScript/Reference/Statements/l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lenguajejs.com/javascript/introduccion/funciones-basicas/" TargetMode="External"/><Relationship Id="rId4" Type="http://schemas.openxmlformats.org/officeDocument/2006/relationships/hyperlink" Target="https://www.youtube.com/watch?v=eXwEYSRk73U&amp;ab_channel=Bluuweb%21" TargetMode="External"/><Relationship Id="rId5" Type="http://schemas.openxmlformats.org/officeDocument/2006/relationships/hyperlink" Target="https://www.youtube.com/watch?v=AvMFiQl7AU0&amp;list=PLhSj3UTs2_yVC0iaCGf16glrrfXuiSd0G&amp;index=9" TargetMode="External"/><Relationship Id="rId6" Type="http://schemas.openxmlformats.org/officeDocument/2006/relationships/hyperlink" Target="https://lenguajejs.com/javascript/fundamentos/funcion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developer.mozilla.org/es/docs/Web/JavaScript/Referencia/Funciones/Arrow_functions" TargetMode="External"/><Relationship Id="rId4" Type="http://schemas.openxmlformats.org/officeDocument/2006/relationships/hyperlink" Target="https://www.youtube.com/watch?v=eXwEYSRk73U&amp;ab_channel=Bluuweb%21" TargetMode="External"/><Relationship Id="rId5" Type="http://schemas.openxmlformats.org/officeDocument/2006/relationships/hyperlink" Target="https://www.youtube.com/watch?v=eXwEYSRk73U&amp;ab_channel=Bluuweb%21" TargetMode="External"/><Relationship Id="rId6" Type="http://schemas.openxmlformats.org/officeDocument/2006/relationships/hyperlink" Target="https://www.youtube.com/watch?v=aIKL5tQP25Y&amp;ab_channel=DominiCode" TargetMode="External"/><Relationship Id="rId7" Type="http://schemas.openxmlformats.org/officeDocument/2006/relationships/hyperlink" Target="https://www.w3schools.com/js/js_arrow_function.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youtube.com/watch?v=DaXuPcdKqQ4&amp;ab_channel=CodigoMentor" TargetMode="External"/><Relationship Id="rId4" Type="http://schemas.openxmlformats.org/officeDocument/2006/relationships/hyperlink" Target="https://lenguajejs.com/javascript/fundamentos/funciones/#callback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2227006" y="370752"/>
            <a:ext cx="6806380" cy="2605875"/>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6000"/>
              <a:buNone/>
            </a:pPr>
            <a:r>
              <a:rPr lang="es-AR" sz="6000"/>
              <a:t>Curso </a:t>
            </a:r>
            <a:r>
              <a:rPr lang="es-AR"/>
              <a:t>FullStack </a:t>
            </a:r>
            <a:r>
              <a:rPr lang="es-AR" sz="6000"/>
              <a:t>Python </a:t>
            </a:r>
            <a:endParaRPr/>
          </a:p>
        </p:txBody>
      </p:sp>
      <p:sp>
        <p:nvSpPr>
          <p:cNvPr id="79" name="Google Shape;79;p1"/>
          <p:cNvSpPr txBox="1"/>
          <p:nvPr>
            <p:ph idx="1" type="subTitle"/>
          </p:nvPr>
        </p:nvSpPr>
        <p:spPr>
          <a:xfrm>
            <a:off x="5872413" y="2747599"/>
            <a:ext cx="2649600" cy="69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AR">
                <a:solidFill>
                  <a:srgbClr val="000000"/>
                </a:solidFill>
              </a:rPr>
              <a:t>Codo a Codo 4.0</a:t>
            </a:r>
            <a:endParaRPr/>
          </a:p>
        </p:txBody>
      </p:sp>
      <p:pic>
        <p:nvPicPr>
          <p:cNvPr id="80" name="Google Shape;80;p1"/>
          <p:cNvPicPr preferRelativeResize="0"/>
          <p:nvPr/>
        </p:nvPicPr>
        <p:blipFill rotWithShape="1">
          <a:blip r:embed="rId3">
            <a:alphaModFix/>
          </a:blip>
          <a:srcRect b="0" l="0" r="0" t="0"/>
          <a:stretch/>
        </p:blipFill>
        <p:spPr>
          <a:xfrm>
            <a:off x="276852" y="69732"/>
            <a:ext cx="2173731" cy="835276"/>
          </a:xfrm>
          <a:prstGeom prst="rect">
            <a:avLst/>
          </a:prstGeom>
          <a:noFill/>
          <a:ln>
            <a:noFill/>
          </a:ln>
        </p:spPr>
      </p:pic>
      <p:pic>
        <p:nvPicPr>
          <p:cNvPr id="81" name="Google Shape;81;p1"/>
          <p:cNvPicPr preferRelativeResize="0"/>
          <p:nvPr/>
        </p:nvPicPr>
        <p:blipFill rotWithShape="1">
          <a:blip r:embed="rId4">
            <a:alphaModFix/>
          </a:blip>
          <a:srcRect b="0" l="0" r="0" t="0"/>
          <a:stretch/>
        </p:blipFill>
        <p:spPr>
          <a:xfrm>
            <a:off x="276838" y="3691700"/>
            <a:ext cx="1848005" cy="1451786"/>
          </a:xfrm>
          <a:prstGeom prst="rect">
            <a:avLst/>
          </a:prstGeom>
          <a:noFill/>
          <a:ln>
            <a:noFill/>
          </a:ln>
        </p:spPr>
      </p:pic>
      <p:pic>
        <p:nvPicPr>
          <p:cNvPr id="82" name="Google Shape;82;p1"/>
          <p:cNvPicPr preferRelativeResize="0"/>
          <p:nvPr/>
        </p:nvPicPr>
        <p:blipFill rotWithShape="1">
          <a:blip r:embed="rId5">
            <a:alphaModFix/>
          </a:blip>
          <a:srcRect b="0" l="0" r="0" t="0"/>
          <a:stretch/>
        </p:blipFill>
        <p:spPr>
          <a:xfrm>
            <a:off x="7083681" y="3532703"/>
            <a:ext cx="1769806" cy="1769806"/>
          </a:xfrm>
          <a:prstGeom prst="rect">
            <a:avLst/>
          </a:prstGeom>
          <a:noFill/>
          <a:ln>
            <a:noFill/>
          </a:ln>
        </p:spPr>
      </p:pic>
      <p:pic>
        <p:nvPicPr>
          <p:cNvPr id="83" name="Google Shape;83;p1"/>
          <p:cNvPicPr preferRelativeResize="0"/>
          <p:nvPr/>
        </p:nvPicPr>
        <p:blipFill rotWithShape="1">
          <a:blip r:embed="rId6">
            <a:alphaModFix/>
          </a:blip>
          <a:srcRect b="0" l="0" r="0" t="0"/>
          <a:stretch/>
        </p:blipFill>
        <p:spPr>
          <a:xfrm>
            <a:off x="2251978" y="3252184"/>
            <a:ext cx="4202580" cy="2101290"/>
          </a:xfrm>
          <a:prstGeom prst="rect">
            <a:avLst/>
          </a:prstGeom>
          <a:noFill/>
          <a:ln>
            <a:noFill/>
          </a:ln>
        </p:spPr>
      </p:pic>
      <p:grpSp>
        <p:nvGrpSpPr>
          <p:cNvPr id="84" name="Google Shape;84;p1"/>
          <p:cNvGrpSpPr/>
          <p:nvPr/>
        </p:nvGrpSpPr>
        <p:grpSpPr>
          <a:xfrm>
            <a:off x="498778" y="1529183"/>
            <a:ext cx="2113474" cy="1909916"/>
            <a:chOff x="1668025" y="747500"/>
            <a:chExt cx="4519100" cy="4476625"/>
          </a:xfrm>
        </p:grpSpPr>
        <p:sp>
          <p:nvSpPr>
            <p:cNvPr id="85" name="Google Shape;85;p1"/>
            <p:cNvSpPr/>
            <p:nvPr/>
          </p:nvSpPr>
          <p:spPr>
            <a:xfrm>
              <a:off x="5969425" y="1632050"/>
              <a:ext cx="217700" cy="254775"/>
            </a:xfrm>
            <a:custGeom>
              <a:rect b="b" l="l" r="r" t="t"/>
              <a:pathLst>
                <a:path extrusionOk="0" h="10191" w="8708">
                  <a:moveTo>
                    <a:pt x="6107" y="0"/>
                  </a:moveTo>
                  <a:cubicBezTo>
                    <a:pt x="5217" y="0"/>
                    <a:pt x="4349" y="282"/>
                    <a:pt x="3637" y="817"/>
                  </a:cubicBezTo>
                  <a:cubicBezTo>
                    <a:pt x="2703" y="1484"/>
                    <a:pt x="1936" y="2385"/>
                    <a:pt x="1402" y="3419"/>
                  </a:cubicBezTo>
                  <a:cubicBezTo>
                    <a:pt x="301" y="5387"/>
                    <a:pt x="1" y="7922"/>
                    <a:pt x="68" y="10190"/>
                  </a:cubicBezTo>
                  <a:cubicBezTo>
                    <a:pt x="2536" y="9957"/>
                    <a:pt x="4571" y="7889"/>
                    <a:pt x="5505" y="6788"/>
                  </a:cubicBezTo>
                  <a:cubicBezTo>
                    <a:pt x="7039" y="5020"/>
                    <a:pt x="8707" y="950"/>
                    <a:pt x="6939" y="83"/>
                  </a:cubicBezTo>
                  <a:cubicBezTo>
                    <a:pt x="6662" y="28"/>
                    <a:pt x="6384" y="0"/>
                    <a:pt x="61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5775125" y="1754600"/>
              <a:ext cx="132625" cy="173925"/>
            </a:xfrm>
            <a:custGeom>
              <a:rect b="b" l="l" r="r" t="t"/>
              <a:pathLst>
                <a:path extrusionOk="0" h="6957" w="5305">
                  <a:moveTo>
                    <a:pt x="1491" y="1"/>
                  </a:moveTo>
                  <a:cubicBezTo>
                    <a:pt x="1340" y="1"/>
                    <a:pt x="1187" y="17"/>
                    <a:pt x="1035" y="51"/>
                  </a:cubicBezTo>
                  <a:cubicBezTo>
                    <a:pt x="501" y="285"/>
                    <a:pt x="134" y="785"/>
                    <a:pt x="67" y="1352"/>
                  </a:cubicBezTo>
                  <a:cubicBezTo>
                    <a:pt x="1" y="1919"/>
                    <a:pt x="101" y="2453"/>
                    <a:pt x="334" y="2987"/>
                  </a:cubicBezTo>
                  <a:cubicBezTo>
                    <a:pt x="1068" y="4754"/>
                    <a:pt x="2069" y="6356"/>
                    <a:pt x="3903" y="6956"/>
                  </a:cubicBezTo>
                  <a:cubicBezTo>
                    <a:pt x="4871" y="6089"/>
                    <a:pt x="5304" y="4721"/>
                    <a:pt x="5004" y="3454"/>
                  </a:cubicBezTo>
                  <a:cubicBezTo>
                    <a:pt x="4671" y="2186"/>
                    <a:pt x="3870" y="1085"/>
                    <a:pt x="2736" y="418"/>
                  </a:cubicBezTo>
                  <a:cubicBezTo>
                    <a:pt x="2363" y="144"/>
                    <a:pt x="1934" y="1"/>
                    <a:pt x="14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824325" y="1826750"/>
              <a:ext cx="53400" cy="281900"/>
            </a:xfrm>
            <a:custGeom>
              <a:rect b="b" l="l" r="r" t="t"/>
              <a:pathLst>
                <a:path extrusionOk="0" h="11276" w="2136">
                  <a:moveTo>
                    <a:pt x="434" y="0"/>
                  </a:moveTo>
                  <a:lnTo>
                    <a:pt x="434" y="0"/>
                  </a:lnTo>
                  <a:cubicBezTo>
                    <a:pt x="768" y="467"/>
                    <a:pt x="1035" y="968"/>
                    <a:pt x="1268" y="1502"/>
                  </a:cubicBezTo>
                  <a:cubicBezTo>
                    <a:pt x="1769" y="2802"/>
                    <a:pt x="1902" y="4237"/>
                    <a:pt x="1735" y="5605"/>
                  </a:cubicBezTo>
                  <a:cubicBezTo>
                    <a:pt x="1502" y="6972"/>
                    <a:pt x="1135" y="8340"/>
                    <a:pt x="601" y="9641"/>
                  </a:cubicBezTo>
                  <a:lnTo>
                    <a:pt x="167" y="10808"/>
                  </a:lnTo>
                  <a:cubicBezTo>
                    <a:pt x="101" y="10975"/>
                    <a:pt x="34" y="11108"/>
                    <a:pt x="1" y="11275"/>
                  </a:cubicBezTo>
                  <a:cubicBezTo>
                    <a:pt x="101" y="11142"/>
                    <a:pt x="167" y="11008"/>
                    <a:pt x="234" y="10842"/>
                  </a:cubicBezTo>
                  <a:cubicBezTo>
                    <a:pt x="368" y="10575"/>
                    <a:pt x="534" y="10174"/>
                    <a:pt x="735" y="9674"/>
                  </a:cubicBezTo>
                  <a:cubicBezTo>
                    <a:pt x="1302" y="8373"/>
                    <a:pt x="1702" y="7006"/>
                    <a:pt x="1935" y="5638"/>
                  </a:cubicBezTo>
                  <a:cubicBezTo>
                    <a:pt x="2136" y="4203"/>
                    <a:pt x="1969" y="2769"/>
                    <a:pt x="1402" y="1468"/>
                  </a:cubicBezTo>
                  <a:cubicBezTo>
                    <a:pt x="1235" y="1068"/>
                    <a:pt x="1001" y="668"/>
                    <a:pt x="768" y="334"/>
                  </a:cubicBezTo>
                  <a:cubicBezTo>
                    <a:pt x="668" y="201"/>
                    <a:pt x="568" y="101"/>
                    <a:pt x="4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817650" y="1709175"/>
              <a:ext cx="286075" cy="400300"/>
            </a:xfrm>
            <a:custGeom>
              <a:rect b="b" l="l" r="r" t="t"/>
              <a:pathLst>
                <a:path extrusionOk="0" h="16012" w="11443">
                  <a:moveTo>
                    <a:pt x="11442" y="0"/>
                  </a:moveTo>
                  <a:cubicBezTo>
                    <a:pt x="11409" y="33"/>
                    <a:pt x="11376" y="67"/>
                    <a:pt x="11342" y="100"/>
                  </a:cubicBezTo>
                  <a:lnTo>
                    <a:pt x="10975" y="567"/>
                  </a:lnTo>
                  <a:cubicBezTo>
                    <a:pt x="10642" y="967"/>
                    <a:pt x="10208" y="1535"/>
                    <a:pt x="9641" y="2235"/>
                  </a:cubicBezTo>
                  <a:cubicBezTo>
                    <a:pt x="8540" y="3636"/>
                    <a:pt x="7073" y="5604"/>
                    <a:pt x="5471" y="7806"/>
                  </a:cubicBezTo>
                  <a:cubicBezTo>
                    <a:pt x="3904" y="10041"/>
                    <a:pt x="2503" y="12075"/>
                    <a:pt x="1535" y="13543"/>
                  </a:cubicBezTo>
                  <a:cubicBezTo>
                    <a:pt x="1035" y="14310"/>
                    <a:pt x="635" y="14911"/>
                    <a:pt x="368" y="15344"/>
                  </a:cubicBezTo>
                  <a:lnTo>
                    <a:pt x="68" y="15811"/>
                  </a:lnTo>
                  <a:cubicBezTo>
                    <a:pt x="1" y="15945"/>
                    <a:pt x="1" y="16012"/>
                    <a:pt x="1" y="16012"/>
                  </a:cubicBezTo>
                  <a:cubicBezTo>
                    <a:pt x="34" y="15945"/>
                    <a:pt x="68" y="15912"/>
                    <a:pt x="134" y="15845"/>
                  </a:cubicBezTo>
                  <a:lnTo>
                    <a:pt x="468" y="15378"/>
                  </a:lnTo>
                  <a:lnTo>
                    <a:pt x="1635" y="13643"/>
                  </a:lnTo>
                  <a:cubicBezTo>
                    <a:pt x="2669" y="12176"/>
                    <a:pt x="4070" y="10174"/>
                    <a:pt x="5638" y="7939"/>
                  </a:cubicBezTo>
                  <a:cubicBezTo>
                    <a:pt x="7239" y="5738"/>
                    <a:pt x="8707" y="3769"/>
                    <a:pt x="9775" y="2335"/>
                  </a:cubicBezTo>
                  <a:lnTo>
                    <a:pt x="11009" y="634"/>
                  </a:lnTo>
                  <a:lnTo>
                    <a:pt x="11342" y="167"/>
                  </a:lnTo>
                  <a:cubicBezTo>
                    <a:pt x="11409" y="67"/>
                    <a:pt x="11442" y="0"/>
                    <a:pt x="1144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5916075" y="1943975"/>
              <a:ext cx="233500" cy="98000"/>
            </a:xfrm>
            <a:custGeom>
              <a:rect b="b" l="l" r="r" t="t"/>
              <a:pathLst>
                <a:path extrusionOk="0" h="3920" w="9340">
                  <a:moveTo>
                    <a:pt x="5682" y="0"/>
                  </a:moveTo>
                  <a:cubicBezTo>
                    <a:pt x="3651" y="0"/>
                    <a:pt x="1643" y="732"/>
                    <a:pt x="67" y="2083"/>
                  </a:cubicBezTo>
                  <a:lnTo>
                    <a:pt x="0" y="2250"/>
                  </a:lnTo>
                  <a:cubicBezTo>
                    <a:pt x="1338" y="3352"/>
                    <a:pt x="3001" y="3919"/>
                    <a:pt x="4680" y="3919"/>
                  </a:cubicBezTo>
                  <a:cubicBezTo>
                    <a:pt x="5848" y="3919"/>
                    <a:pt x="7025" y="3645"/>
                    <a:pt x="8106" y="3084"/>
                  </a:cubicBezTo>
                  <a:cubicBezTo>
                    <a:pt x="8706" y="2750"/>
                    <a:pt x="9340" y="2183"/>
                    <a:pt x="9240" y="1483"/>
                  </a:cubicBezTo>
                  <a:cubicBezTo>
                    <a:pt x="9140" y="782"/>
                    <a:pt x="8406" y="415"/>
                    <a:pt x="7706" y="248"/>
                  </a:cubicBezTo>
                  <a:cubicBezTo>
                    <a:pt x="7038" y="82"/>
                    <a:pt x="6359" y="0"/>
                    <a:pt x="568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823500" y="1977700"/>
              <a:ext cx="246025" cy="115975"/>
            </a:xfrm>
            <a:custGeom>
              <a:rect b="b" l="l" r="r" t="t"/>
              <a:pathLst>
                <a:path extrusionOk="0" h="4639" w="9841">
                  <a:moveTo>
                    <a:pt x="8140" y="0"/>
                  </a:moveTo>
                  <a:cubicBezTo>
                    <a:pt x="7539" y="0"/>
                    <a:pt x="6939" y="34"/>
                    <a:pt x="6338" y="167"/>
                  </a:cubicBezTo>
                  <a:cubicBezTo>
                    <a:pt x="4871" y="434"/>
                    <a:pt x="3470" y="1068"/>
                    <a:pt x="2269" y="2002"/>
                  </a:cubicBezTo>
                  <a:cubicBezTo>
                    <a:pt x="1802" y="2369"/>
                    <a:pt x="1368" y="2769"/>
                    <a:pt x="968" y="3236"/>
                  </a:cubicBezTo>
                  <a:cubicBezTo>
                    <a:pt x="801" y="3403"/>
                    <a:pt x="634" y="3603"/>
                    <a:pt x="501" y="3770"/>
                  </a:cubicBezTo>
                  <a:cubicBezTo>
                    <a:pt x="401" y="3936"/>
                    <a:pt x="301" y="4070"/>
                    <a:pt x="234" y="4237"/>
                  </a:cubicBezTo>
                  <a:cubicBezTo>
                    <a:pt x="134" y="4337"/>
                    <a:pt x="67" y="4470"/>
                    <a:pt x="0" y="4637"/>
                  </a:cubicBezTo>
                  <a:cubicBezTo>
                    <a:pt x="2" y="4638"/>
                    <a:pt x="4" y="4638"/>
                    <a:pt x="7" y="4638"/>
                  </a:cubicBezTo>
                  <a:cubicBezTo>
                    <a:pt x="84" y="4638"/>
                    <a:pt x="387" y="4082"/>
                    <a:pt x="1068" y="3369"/>
                  </a:cubicBezTo>
                  <a:cubicBezTo>
                    <a:pt x="1468" y="2902"/>
                    <a:pt x="1935" y="2502"/>
                    <a:pt x="2402" y="2168"/>
                  </a:cubicBezTo>
                  <a:cubicBezTo>
                    <a:pt x="3003" y="1735"/>
                    <a:pt x="3636" y="1368"/>
                    <a:pt x="4303" y="1068"/>
                  </a:cubicBezTo>
                  <a:cubicBezTo>
                    <a:pt x="4971" y="767"/>
                    <a:pt x="5671" y="534"/>
                    <a:pt x="6372" y="367"/>
                  </a:cubicBezTo>
                  <a:cubicBezTo>
                    <a:pt x="6972" y="267"/>
                    <a:pt x="7572" y="167"/>
                    <a:pt x="8173" y="167"/>
                  </a:cubicBezTo>
                  <a:cubicBezTo>
                    <a:pt x="8289" y="163"/>
                    <a:pt x="8401" y="162"/>
                    <a:pt x="8507" y="162"/>
                  </a:cubicBezTo>
                  <a:cubicBezTo>
                    <a:pt x="9236" y="162"/>
                    <a:pt x="9709" y="239"/>
                    <a:pt x="9817" y="239"/>
                  </a:cubicBezTo>
                  <a:cubicBezTo>
                    <a:pt x="9833" y="239"/>
                    <a:pt x="9841" y="237"/>
                    <a:pt x="9841" y="234"/>
                  </a:cubicBezTo>
                  <a:cubicBezTo>
                    <a:pt x="9674" y="167"/>
                    <a:pt x="9541" y="134"/>
                    <a:pt x="9374" y="100"/>
                  </a:cubicBezTo>
                  <a:cubicBezTo>
                    <a:pt x="9207" y="67"/>
                    <a:pt x="9040" y="34"/>
                    <a:pt x="8840" y="34"/>
                  </a:cubicBezTo>
                  <a:cubicBezTo>
                    <a:pt x="8607" y="0"/>
                    <a:pt x="8373" y="0"/>
                    <a:pt x="8140"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1680550" y="994350"/>
              <a:ext cx="199325" cy="269525"/>
            </a:xfrm>
            <a:custGeom>
              <a:rect b="b" l="l" r="r" t="t"/>
              <a:pathLst>
                <a:path extrusionOk="0" h="10781" w="7973">
                  <a:moveTo>
                    <a:pt x="1737" y="0"/>
                  </a:moveTo>
                  <a:cubicBezTo>
                    <a:pt x="1445" y="0"/>
                    <a:pt x="1173" y="85"/>
                    <a:pt x="934" y="273"/>
                  </a:cubicBezTo>
                  <a:cubicBezTo>
                    <a:pt x="267" y="1207"/>
                    <a:pt x="0" y="2408"/>
                    <a:pt x="200" y="3575"/>
                  </a:cubicBezTo>
                  <a:cubicBezTo>
                    <a:pt x="400" y="4709"/>
                    <a:pt x="901" y="5777"/>
                    <a:pt x="1601" y="6711"/>
                  </a:cubicBezTo>
                  <a:cubicBezTo>
                    <a:pt x="2902" y="8545"/>
                    <a:pt x="5070" y="9880"/>
                    <a:pt x="7138" y="10780"/>
                  </a:cubicBezTo>
                  <a:cubicBezTo>
                    <a:pt x="7972" y="8445"/>
                    <a:pt x="6972" y="5743"/>
                    <a:pt x="6371" y="4409"/>
                  </a:cubicBezTo>
                  <a:cubicBezTo>
                    <a:pt x="5608" y="2600"/>
                    <a:pt x="3360" y="0"/>
                    <a:pt x="173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1668025" y="1306000"/>
              <a:ext cx="187675" cy="102900"/>
            </a:xfrm>
            <a:custGeom>
              <a:rect b="b" l="l" r="r" t="t"/>
              <a:pathLst>
                <a:path extrusionOk="0" h="4116" w="7507">
                  <a:moveTo>
                    <a:pt x="3851" y="0"/>
                  </a:moveTo>
                  <a:cubicBezTo>
                    <a:pt x="2857" y="0"/>
                    <a:pt x="1884" y="288"/>
                    <a:pt x="1068" y="850"/>
                  </a:cubicBezTo>
                  <a:cubicBezTo>
                    <a:pt x="534" y="1150"/>
                    <a:pt x="134" y="1650"/>
                    <a:pt x="34" y="2251"/>
                  </a:cubicBezTo>
                  <a:cubicBezTo>
                    <a:pt x="1" y="2818"/>
                    <a:pt x="268" y="3351"/>
                    <a:pt x="768" y="3652"/>
                  </a:cubicBezTo>
                  <a:cubicBezTo>
                    <a:pt x="1235" y="3918"/>
                    <a:pt x="1802" y="4085"/>
                    <a:pt x="2369" y="4085"/>
                  </a:cubicBezTo>
                  <a:cubicBezTo>
                    <a:pt x="2650" y="4105"/>
                    <a:pt x="2930" y="4116"/>
                    <a:pt x="3207" y="4116"/>
                  </a:cubicBezTo>
                  <a:cubicBezTo>
                    <a:pt x="4811" y="4116"/>
                    <a:pt x="6340" y="3750"/>
                    <a:pt x="7506" y="2584"/>
                  </a:cubicBezTo>
                  <a:cubicBezTo>
                    <a:pt x="7106" y="1350"/>
                    <a:pt x="6038" y="383"/>
                    <a:pt x="4771" y="82"/>
                  </a:cubicBezTo>
                  <a:cubicBezTo>
                    <a:pt x="4465" y="27"/>
                    <a:pt x="4157" y="0"/>
                    <a:pt x="38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747250" y="1354425"/>
              <a:ext cx="250200" cy="137100"/>
            </a:xfrm>
            <a:custGeom>
              <a:rect b="b" l="l" r="r" t="t"/>
              <a:pathLst>
                <a:path extrusionOk="0" h="5484" w="10008">
                  <a:moveTo>
                    <a:pt x="1410" y="1"/>
                  </a:moveTo>
                  <a:cubicBezTo>
                    <a:pt x="1085" y="1"/>
                    <a:pt x="759" y="38"/>
                    <a:pt x="434" y="113"/>
                  </a:cubicBezTo>
                  <a:cubicBezTo>
                    <a:pt x="267" y="147"/>
                    <a:pt x="134" y="180"/>
                    <a:pt x="1" y="247"/>
                  </a:cubicBezTo>
                  <a:cubicBezTo>
                    <a:pt x="568" y="180"/>
                    <a:pt x="1135" y="147"/>
                    <a:pt x="1702" y="147"/>
                  </a:cubicBezTo>
                  <a:cubicBezTo>
                    <a:pt x="3103" y="280"/>
                    <a:pt x="4437" y="747"/>
                    <a:pt x="5605" y="1514"/>
                  </a:cubicBezTo>
                  <a:cubicBezTo>
                    <a:pt x="6772" y="2282"/>
                    <a:pt x="7806" y="3216"/>
                    <a:pt x="8774" y="4250"/>
                  </a:cubicBezTo>
                  <a:lnTo>
                    <a:pt x="9641" y="5150"/>
                  </a:lnTo>
                  <a:cubicBezTo>
                    <a:pt x="9741" y="5284"/>
                    <a:pt x="9874" y="5384"/>
                    <a:pt x="10008" y="5484"/>
                  </a:cubicBezTo>
                  <a:cubicBezTo>
                    <a:pt x="9908" y="5350"/>
                    <a:pt x="9808" y="5217"/>
                    <a:pt x="9708" y="5117"/>
                  </a:cubicBezTo>
                  <a:cubicBezTo>
                    <a:pt x="9507" y="4883"/>
                    <a:pt x="9241" y="4550"/>
                    <a:pt x="8874" y="4150"/>
                  </a:cubicBezTo>
                  <a:cubicBezTo>
                    <a:pt x="7940" y="3049"/>
                    <a:pt x="6906" y="2115"/>
                    <a:pt x="5738" y="1314"/>
                  </a:cubicBezTo>
                  <a:cubicBezTo>
                    <a:pt x="4537" y="514"/>
                    <a:pt x="3136" y="80"/>
                    <a:pt x="1735" y="13"/>
                  </a:cubicBezTo>
                  <a:cubicBezTo>
                    <a:pt x="1627" y="5"/>
                    <a:pt x="1518" y="1"/>
                    <a:pt x="141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754750" y="1067875"/>
              <a:ext cx="240200" cy="431175"/>
            </a:xfrm>
            <a:custGeom>
              <a:rect b="b" l="l" r="r" t="t"/>
              <a:pathLst>
                <a:path extrusionOk="0" h="17247" w="9608">
                  <a:moveTo>
                    <a:pt x="34" y="0"/>
                  </a:moveTo>
                  <a:cubicBezTo>
                    <a:pt x="1" y="0"/>
                    <a:pt x="34" y="67"/>
                    <a:pt x="101" y="201"/>
                  </a:cubicBezTo>
                  <a:lnTo>
                    <a:pt x="334" y="701"/>
                  </a:lnTo>
                  <a:cubicBezTo>
                    <a:pt x="535" y="1168"/>
                    <a:pt x="868" y="1802"/>
                    <a:pt x="1268" y="2602"/>
                  </a:cubicBezTo>
                  <a:cubicBezTo>
                    <a:pt x="2069" y="4203"/>
                    <a:pt x="3236" y="6405"/>
                    <a:pt x="4537" y="8773"/>
                  </a:cubicBezTo>
                  <a:cubicBezTo>
                    <a:pt x="5872" y="11142"/>
                    <a:pt x="7139" y="13277"/>
                    <a:pt x="8040" y="14811"/>
                  </a:cubicBezTo>
                  <a:cubicBezTo>
                    <a:pt x="8507" y="15578"/>
                    <a:pt x="8907" y="16179"/>
                    <a:pt x="9174" y="16579"/>
                  </a:cubicBezTo>
                  <a:lnTo>
                    <a:pt x="9474" y="17079"/>
                  </a:lnTo>
                  <a:cubicBezTo>
                    <a:pt x="9508" y="17146"/>
                    <a:pt x="9541" y="17179"/>
                    <a:pt x="9608" y="17246"/>
                  </a:cubicBezTo>
                  <a:cubicBezTo>
                    <a:pt x="9608" y="17246"/>
                    <a:pt x="9608" y="17179"/>
                    <a:pt x="9508" y="17046"/>
                  </a:cubicBezTo>
                  <a:cubicBezTo>
                    <a:pt x="9441" y="16913"/>
                    <a:pt x="9341" y="16746"/>
                    <a:pt x="9241" y="16546"/>
                  </a:cubicBezTo>
                  <a:lnTo>
                    <a:pt x="8173" y="14711"/>
                  </a:lnTo>
                  <a:cubicBezTo>
                    <a:pt x="7306" y="13177"/>
                    <a:pt x="6072" y="11042"/>
                    <a:pt x="4738" y="8673"/>
                  </a:cubicBezTo>
                  <a:cubicBezTo>
                    <a:pt x="3403" y="6305"/>
                    <a:pt x="2236" y="4103"/>
                    <a:pt x="1402" y="2536"/>
                  </a:cubicBezTo>
                  <a:cubicBezTo>
                    <a:pt x="1002" y="1768"/>
                    <a:pt x="668" y="1135"/>
                    <a:pt x="401" y="668"/>
                  </a:cubicBezTo>
                  <a:cubicBezTo>
                    <a:pt x="301" y="467"/>
                    <a:pt x="201" y="301"/>
                    <a:pt x="134" y="167"/>
                  </a:cubicBezTo>
                  <a:cubicBezTo>
                    <a:pt x="68" y="67"/>
                    <a:pt x="34" y="0"/>
                    <a:pt x="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916550" y="1144025"/>
              <a:ext cx="130100" cy="219075"/>
            </a:xfrm>
            <a:custGeom>
              <a:rect b="b" l="l" r="r" t="t"/>
              <a:pathLst>
                <a:path extrusionOk="0" h="8763" w="5204">
                  <a:moveTo>
                    <a:pt x="3774" y="0"/>
                  </a:moveTo>
                  <a:cubicBezTo>
                    <a:pt x="3230" y="0"/>
                    <a:pt x="2725" y="445"/>
                    <a:pt x="2335" y="891"/>
                  </a:cubicBezTo>
                  <a:cubicBezTo>
                    <a:pt x="601" y="3059"/>
                    <a:pt x="0" y="5928"/>
                    <a:pt x="734" y="8596"/>
                  </a:cubicBezTo>
                  <a:lnTo>
                    <a:pt x="867" y="8763"/>
                  </a:lnTo>
                  <a:cubicBezTo>
                    <a:pt x="3536" y="7495"/>
                    <a:pt x="5204" y="4727"/>
                    <a:pt x="5070" y="1758"/>
                  </a:cubicBezTo>
                  <a:cubicBezTo>
                    <a:pt x="5037" y="1091"/>
                    <a:pt x="4770" y="290"/>
                    <a:pt x="4103" y="57"/>
                  </a:cubicBezTo>
                  <a:cubicBezTo>
                    <a:pt x="3992" y="18"/>
                    <a:pt x="3883" y="0"/>
                    <a:pt x="377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942400" y="1216325"/>
              <a:ext cx="46725" cy="268550"/>
            </a:xfrm>
            <a:custGeom>
              <a:rect b="b" l="l" r="r" t="t"/>
              <a:pathLst>
                <a:path extrusionOk="0" h="10742" w="1869">
                  <a:moveTo>
                    <a:pt x="1835" y="0"/>
                  </a:moveTo>
                  <a:lnTo>
                    <a:pt x="1835" y="0"/>
                  </a:lnTo>
                  <a:cubicBezTo>
                    <a:pt x="1735" y="100"/>
                    <a:pt x="1635" y="234"/>
                    <a:pt x="1568" y="367"/>
                  </a:cubicBezTo>
                  <a:cubicBezTo>
                    <a:pt x="1468" y="500"/>
                    <a:pt x="1368" y="634"/>
                    <a:pt x="1268" y="801"/>
                  </a:cubicBezTo>
                  <a:cubicBezTo>
                    <a:pt x="1134" y="1001"/>
                    <a:pt x="1034" y="1201"/>
                    <a:pt x="934" y="1434"/>
                  </a:cubicBezTo>
                  <a:cubicBezTo>
                    <a:pt x="667" y="1968"/>
                    <a:pt x="467" y="2535"/>
                    <a:pt x="300" y="3136"/>
                  </a:cubicBezTo>
                  <a:cubicBezTo>
                    <a:pt x="134" y="3869"/>
                    <a:pt x="34" y="4603"/>
                    <a:pt x="0" y="5337"/>
                  </a:cubicBezTo>
                  <a:cubicBezTo>
                    <a:pt x="0" y="6104"/>
                    <a:pt x="67" y="6838"/>
                    <a:pt x="234" y="7572"/>
                  </a:cubicBezTo>
                  <a:cubicBezTo>
                    <a:pt x="367" y="8173"/>
                    <a:pt x="534" y="8740"/>
                    <a:pt x="767" y="9307"/>
                  </a:cubicBezTo>
                  <a:cubicBezTo>
                    <a:pt x="867" y="9507"/>
                    <a:pt x="968" y="9740"/>
                    <a:pt x="1101" y="9940"/>
                  </a:cubicBezTo>
                  <a:cubicBezTo>
                    <a:pt x="1168" y="10074"/>
                    <a:pt x="1268" y="10241"/>
                    <a:pt x="1368" y="10374"/>
                  </a:cubicBezTo>
                  <a:cubicBezTo>
                    <a:pt x="1435" y="10508"/>
                    <a:pt x="1535" y="10641"/>
                    <a:pt x="1635" y="10741"/>
                  </a:cubicBezTo>
                  <a:cubicBezTo>
                    <a:pt x="1668" y="10741"/>
                    <a:pt x="1301" y="10207"/>
                    <a:pt x="934" y="9240"/>
                  </a:cubicBezTo>
                  <a:cubicBezTo>
                    <a:pt x="701" y="8673"/>
                    <a:pt x="534" y="8106"/>
                    <a:pt x="434" y="7539"/>
                  </a:cubicBezTo>
                  <a:cubicBezTo>
                    <a:pt x="300" y="6805"/>
                    <a:pt x="234" y="6104"/>
                    <a:pt x="234" y="5371"/>
                  </a:cubicBezTo>
                  <a:cubicBezTo>
                    <a:pt x="267" y="4637"/>
                    <a:pt x="334" y="3903"/>
                    <a:pt x="501" y="3202"/>
                  </a:cubicBezTo>
                  <a:cubicBezTo>
                    <a:pt x="634" y="2602"/>
                    <a:pt x="834" y="2035"/>
                    <a:pt x="1068" y="1501"/>
                  </a:cubicBezTo>
                  <a:cubicBezTo>
                    <a:pt x="1501" y="567"/>
                    <a:pt x="1868" y="33"/>
                    <a:pt x="183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824700" y="4993825"/>
              <a:ext cx="247700" cy="230300"/>
            </a:xfrm>
            <a:custGeom>
              <a:rect b="b" l="l" r="r" t="t"/>
              <a:pathLst>
                <a:path extrusionOk="0" h="9212" w="9908">
                  <a:moveTo>
                    <a:pt x="9633" y="1"/>
                  </a:moveTo>
                  <a:cubicBezTo>
                    <a:pt x="7241" y="1"/>
                    <a:pt x="5097" y="1645"/>
                    <a:pt x="4036" y="2577"/>
                  </a:cubicBezTo>
                  <a:cubicBezTo>
                    <a:pt x="2268" y="4078"/>
                    <a:pt x="0" y="7880"/>
                    <a:pt x="1635" y="8981"/>
                  </a:cubicBezTo>
                  <a:cubicBezTo>
                    <a:pt x="2093" y="9134"/>
                    <a:pt x="2574" y="9212"/>
                    <a:pt x="3055" y="9212"/>
                  </a:cubicBezTo>
                  <a:cubicBezTo>
                    <a:pt x="3728" y="9212"/>
                    <a:pt x="4400" y="9059"/>
                    <a:pt x="5004" y="8748"/>
                  </a:cubicBezTo>
                  <a:cubicBezTo>
                    <a:pt x="6038" y="8181"/>
                    <a:pt x="6905" y="7413"/>
                    <a:pt x="7605" y="6479"/>
                  </a:cubicBezTo>
                  <a:cubicBezTo>
                    <a:pt x="8973" y="4712"/>
                    <a:pt x="9640" y="2243"/>
                    <a:pt x="9907" y="8"/>
                  </a:cubicBezTo>
                  <a:cubicBezTo>
                    <a:pt x="9815" y="3"/>
                    <a:pt x="9724" y="1"/>
                    <a:pt x="96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133250" y="4966500"/>
              <a:ext cx="120100" cy="181900"/>
            </a:xfrm>
            <a:custGeom>
              <a:rect b="b" l="l" r="r" t="t"/>
              <a:pathLst>
                <a:path extrusionOk="0" h="7276" w="4804">
                  <a:moveTo>
                    <a:pt x="1701" y="0"/>
                  </a:moveTo>
                  <a:cubicBezTo>
                    <a:pt x="601" y="734"/>
                    <a:pt x="0" y="2002"/>
                    <a:pt x="100" y="3336"/>
                  </a:cubicBezTo>
                  <a:cubicBezTo>
                    <a:pt x="234" y="4637"/>
                    <a:pt x="867" y="5838"/>
                    <a:pt x="1902" y="6672"/>
                  </a:cubicBezTo>
                  <a:cubicBezTo>
                    <a:pt x="2304" y="7075"/>
                    <a:pt x="2851" y="7276"/>
                    <a:pt x="3407" y="7276"/>
                  </a:cubicBezTo>
                  <a:cubicBezTo>
                    <a:pt x="3450" y="7276"/>
                    <a:pt x="3493" y="7275"/>
                    <a:pt x="3536" y="7272"/>
                  </a:cubicBezTo>
                  <a:cubicBezTo>
                    <a:pt x="4070" y="7139"/>
                    <a:pt x="4503" y="6705"/>
                    <a:pt x="4670" y="6138"/>
                  </a:cubicBezTo>
                  <a:cubicBezTo>
                    <a:pt x="4804" y="5604"/>
                    <a:pt x="4770" y="5004"/>
                    <a:pt x="4637" y="4470"/>
                  </a:cubicBezTo>
                  <a:cubicBezTo>
                    <a:pt x="4170" y="2602"/>
                    <a:pt x="3403" y="901"/>
                    <a:pt x="17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169925" y="4796375"/>
              <a:ext cx="80100" cy="276900"/>
            </a:xfrm>
            <a:custGeom>
              <a:rect b="b" l="l" r="r" t="t"/>
              <a:pathLst>
                <a:path extrusionOk="0" h="11076" w="3204">
                  <a:moveTo>
                    <a:pt x="3203" y="1"/>
                  </a:moveTo>
                  <a:cubicBezTo>
                    <a:pt x="3103" y="101"/>
                    <a:pt x="3003" y="234"/>
                    <a:pt x="2936" y="367"/>
                  </a:cubicBezTo>
                  <a:cubicBezTo>
                    <a:pt x="2770" y="601"/>
                    <a:pt x="2536" y="968"/>
                    <a:pt x="2236" y="1435"/>
                  </a:cubicBezTo>
                  <a:cubicBezTo>
                    <a:pt x="1469" y="2636"/>
                    <a:pt x="868" y="3903"/>
                    <a:pt x="468" y="5271"/>
                  </a:cubicBezTo>
                  <a:cubicBezTo>
                    <a:pt x="34" y="6639"/>
                    <a:pt x="1" y="8106"/>
                    <a:pt x="368" y="9474"/>
                  </a:cubicBezTo>
                  <a:cubicBezTo>
                    <a:pt x="468" y="9908"/>
                    <a:pt x="635" y="10308"/>
                    <a:pt x="835" y="10675"/>
                  </a:cubicBezTo>
                  <a:cubicBezTo>
                    <a:pt x="902" y="10808"/>
                    <a:pt x="1002" y="10942"/>
                    <a:pt x="1102" y="11075"/>
                  </a:cubicBezTo>
                  <a:cubicBezTo>
                    <a:pt x="868" y="10541"/>
                    <a:pt x="668" y="10008"/>
                    <a:pt x="501" y="9441"/>
                  </a:cubicBezTo>
                  <a:cubicBezTo>
                    <a:pt x="201" y="8073"/>
                    <a:pt x="268" y="6672"/>
                    <a:pt x="668" y="5338"/>
                  </a:cubicBezTo>
                  <a:cubicBezTo>
                    <a:pt x="1102" y="4003"/>
                    <a:pt x="1669" y="2702"/>
                    <a:pt x="2369" y="1502"/>
                  </a:cubicBezTo>
                  <a:lnTo>
                    <a:pt x="3003" y="401"/>
                  </a:lnTo>
                  <a:cubicBezTo>
                    <a:pt x="3070" y="267"/>
                    <a:pt x="3170" y="134"/>
                    <a:pt x="320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914750" y="4795550"/>
              <a:ext cx="343600" cy="354425"/>
            </a:xfrm>
            <a:custGeom>
              <a:rect b="b" l="l" r="r" t="t"/>
              <a:pathLst>
                <a:path extrusionOk="0" h="14177" w="13744">
                  <a:moveTo>
                    <a:pt x="13744" y="0"/>
                  </a:moveTo>
                  <a:lnTo>
                    <a:pt x="13744" y="0"/>
                  </a:lnTo>
                  <a:cubicBezTo>
                    <a:pt x="13743" y="1"/>
                    <a:pt x="13710" y="67"/>
                    <a:pt x="13610" y="134"/>
                  </a:cubicBezTo>
                  <a:lnTo>
                    <a:pt x="13177" y="567"/>
                  </a:lnTo>
                  <a:lnTo>
                    <a:pt x="11742" y="2102"/>
                  </a:lnTo>
                  <a:cubicBezTo>
                    <a:pt x="10541" y="3403"/>
                    <a:pt x="8840" y="5204"/>
                    <a:pt x="6939" y="7172"/>
                  </a:cubicBezTo>
                  <a:cubicBezTo>
                    <a:pt x="5038" y="9107"/>
                    <a:pt x="3303" y="10875"/>
                    <a:pt x="2035" y="12109"/>
                  </a:cubicBezTo>
                  <a:lnTo>
                    <a:pt x="568" y="13610"/>
                  </a:lnTo>
                  <a:lnTo>
                    <a:pt x="134" y="14010"/>
                  </a:lnTo>
                  <a:cubicBezTo>
                    <a:pt x="34" y="14110"/>
                    <a:pt x="1" y="14177"/>
                    <a:pt x="1" y="14177"/>
                  </a:cubicBezTo>
                  <a:cubicBezTo>
                    <a:pt x="67" y="14144"/>
                    <a:pt x="134" y="14110"/>
                    <a:pt x="167" y="14044"/>
                  </a:cubicBezTo>
                  <a:lnTo>
                    <a:pt x="601" y="13677"/>
                  </a:lnTo>
                  <a:cubicBezTo>
                    <a:pt x="968" y="13343"/>
                    <a:pt x="1502" y="12843"/>
                    <a:pt x="2135" y="12242"/>
                  </a:cubicBezTo>
                  <a:cubicBezTo>
                    <a:pt x="3436" y="11008"/>
                    <a:pt x="5171" y="9273"/>
                    <a:pt x="7072" y="7305"/>
                  </a:cubicBezTo>
                  <a:cubicBezTo>
                    <a:pt x="9007" y="5337"/>
                    <a:pt x="10675" y="3536"/>
                    <a:pt x="11876" y="2202"/>
                  </a:cubicBezTo>
                  <a:cubicBezTo>
                    <a:pt x="12476" y="1535"/>
                    <a:pt x="12943" y="1001"/>
                    <a:pt x="13277" y="634"/>
                  </a:cubicBezTo>
                  <a:lnTo>
                    <a:pt x="13644" y="167"/>
                  </a:lnTo>
                  <a:cubicBezTo>
                    <a:pt x="13677" y="134"/>
                    <a:pt x="13710" y="67"/>
                    <a:pt x="1374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912250" y="4829100"/>
              <a:ext cx="231850" cy="97725"/>
            </a:xfrm>
            <a:custGeom>
              <a:rect b="b" l="l" r="r" t="t"/>
              <a:pathLst>
                <a:path extrusionOk="0" h="3909" w="9274">
                  <a:moveTo>
                    <a:pt x="3807" y="0"/>
                  </a:moveTo>
                  <a:cubicBezTo>
                    <a:pt x="2987" y="0"/>
                    <a:pt x="2163" y="139"/>
                    <a:pt x="1368" y="426"/>
                  </a:cubicBezTo>
                  <a:cubicBezTo>
                    <a:pt x="701" y="660"/>
                    <a:pt x="1" y="1160"/>
                    <a:pt x="1" y="1827"/>
                  </a:cubicBezTo>
                  <a:cubicBezTo>
                    <a:pt x="1" y="2528"/>
                    <a:pt x="668" y="2995"/>
                    <a:pt x="1335" y="3261"/>
                  </a:cubicBezTo>
                  <a:cubicBezTo>
                    <a:pt x="2378" y="3695"/>
                    <a:pt x="3476" y="3908"/>
                    <a:pt x="4572" y="3908"/>
                  </a:cubicBezTo>
                  <a:cubicBezTo>
                    <a:pt x="6173" y="3908"/>
                    <a:pt x="7767" y="3452"/>
                    <a:pt x="9174" y="2561"/>
                  </a:cubicBezTo>
                  <a:lnTo>
                    <a:pt x="9274" y="2428"/>
                  </a:lnTo>
                  <a:cubicBezTo>
                    <a:pt x="7847" y="858"/>
                    <a:pt x="5843"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989800" y="4810525"/>
              <a:ext cx="259375" cy="86775"/>
            </a:xfrm>
            <a:custGeom>
              <a:rect b="b" l="l" r="r" t="t"/>
              <a:pathLst>
                <a:path extrusionOk="0" h="3471" w="10375">
                  <a:moveTo>
                    <a:pt x="10367" y="0"/>
                  </a:moveTo>
                  <a:cubicBezTo>
                    <a:pt x="10282" y="0"/>
                    <a:pt x="9882" y="489"/>
                    <a:pt x="9107" y="1102"/>
                  </a:cubicBezTo>
                  <a:cubicBezTo>
                    <a:pt x="8640" y="1469"/>
                    <a:pt x="8140" y="1803"/>
                    <a:pt x="7606" y="2103"/>
                  </a:cubicBezTo>
                  <a:cubicBezTo>
                    <a:pt x="6972" y="2437"/>
                    <a:pt x="6272" y="2704"/>
                    <a:pt x="5571" y="2937"/>
                  </a:cubicBezTo>
                  <a:cubicBezTo>
                    <a:pt x="4871" y="3104"/>
                    <a:pt x="4137" y="3237"/>
                    <a:pt x="3403" y="3271"/>
                  </a:cubicBezTo>
                  <a:cubicBezTo>
                    <a:pt x="3154" y="3284"/>
                    <a:pt x="2911" y="3293"/>
                    <a:pt x="2669" y="3293"/>
                  </a:cubicBezTo>
                  <a:cubicBezTo>
                    <a:pt x="2327" y="3293"/>
                    <a:pt x="1987" y="3276"/>
                    <a:pt x="1635" y="3237"/>
                  </a:cubicBezTo>
                  <a:cubicBezTo>
                    <a:pt x="679" y="3114"/>
                    <a:pt x="93" y="2933"/>
                    <a:pt x="11" y="2933"/>
                  </a:cubicBezTo>
                  <a:cubicBezTo>
                    <a:pt x="4" y="2933"/>
                    <a:pt x="1" y="2935"/>
                    <a:pt x="1" y="2937"/>
                  </a:cubicBezTo>
                  <a:cubicBezTo>
                    <a:pt x="134" y="3004"/>
                    <a:pt x="268" y="3037"/>
                    <a:pt x="401" y="3070"/>
                  </a:cubicBezTo>
                  <a:cubicBezTo>
                    <a:pt x="568" y="3137"/>
                    <a:pt x="735" y="3171"/>
                    <a:pt x="901" y="3204"/>
                  </a:cubicBezTo>
                  <a:cubicBezTo>
                    <a:pt x="1135" y="3271"/>
                    <a:pt x="1368" y="3304"/>
                    <a:pt x="1602" y="3337"/>
                  </a:cubicBezTo>
                  <a:cubicBezTo>
                    <a:pt x="2202" y="3437"/>
                    <a:pt x="2803" y="3471"/>
                    <a:pt x="3403" y="3471"/>
                  </a:cubicBezTo>
                  <a:cubicBezTo>
                    <a:pt x="4170" y="3404"/>
                    <a:pt x="4904" y="3304"/>
                    <a:pt x="5638" y="3104"/>
                  </a:cubicBezTo>
                  <a:cubicBezTo>
                    <a:pt x="6339" y="2904"/>
                    <a:pt x="7039" y="2603"/>
                    <a:pt x="7706" y="2270"/>
                  </a:cubicBezTo>
                  <a:cubicBezTo>
                    <a:pt x="8240" y="1970"/>
                    <a:pt x="8740" y="1636"/>
                    <a:pt x="9207" y="1236"/>
                  </a:cubicBezTo>
                  <a:cubicBezTo>
                    <a:pt x="9407" y="1069"/>
                    <a:pt x="9574" y="902"/>
                    <a:pt x="9741" y="735"/>
                  </a:cubicBezTo>
                  <a:cubicBezTo>
                    <a:pt x="9841" y="635"/>
                    <a:pt x="9975" y="502"/>
                    <a:pt x="10075" y="369"/>
                  </a:cubicBezTo>
                  <a:cubicBezTo>
                    <a:pt x="10175" y="235"/>
                    <a:pt x="10275" y="135"/>
                    <a:pt x="10375" y="2"/>
                  </a:cubicBezTo>
                  <a:cubicBezTo>
                    <a:pt x="10373" y="1"/>
                    <a:pt x="10370" y="0"/>
                    <a:pt x="1036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4863650" y="3740850"/>
              <a:ext cx="236850" cy="208625"/>
            </a:xfrm>
            <a:custGeom>
              <a:rect b="b" l="l" r="r" t="t"/>
              <a:pathLst>
                <a:path extrusionOk="0" h="8345" w="9474">
                  <a:moveTo>
                    <a:pt x="4731" y="0"/>
                  </a:moveTo>
                  <a:cubicBezTo>
                    <a:pt x="3394" y="0"/>
                    <a:pt x="2078" y="641"/>
                    <a:pt x="1268" y="1826"/>
                  </a:cubicBezTo>
                  <a:cubicBezTo>
                    <a:pt x="0" y="3761"/>
                    <a:pt x="501" y="6329"/>
                    <a:pt x="2402" y="7630"/>
                  </a:cubicBezTo>
                  <a:cubicBezTo>
                    <a:pt x="3110" y="8114"/>
                    <a:pt x="3914" y="8344"/>
                    <a:pt x="4713" y="8344"/>
                  </a:cubicBezTo>
                  <a:cubicBezTo>
                    <a:pt x="6060" y="8344"/>
                    <a:pt x="7389" y="7690"/>
                    <a:pt x="8206" y="6496"/>
                  </a:cubicBezTo>
                  <a:cubicBezTo>
                    <a:pt x="9474" y="4595"/>
                    <a:pt x="8973" y="1993"/>
                    <a:pt x="7072" y="725"/>
                  </a:cubicBezTo>
                  <a:cubicBezTo>
                    <a:pt x="6355" y="235"/>
                    <a:pt x="5539" y="0"/>
                    <a:pt x="473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5131325" y="3547150"/>
              <a:ext cx="243550" cy="209300"/>
            </a:xfrm>
            <a:custGeom>
              <a:rect b="b" l="l" r="r" t="t"/>
              <a:pathLst>
                <a:path extrusionOk="0" h="8372" w="9742">
                  <a:moveTo>
                    <a:pt x="5572" y="0"/>
                  </a:moveTo>
                  <a:cubicBezTo>
                    <a:pt x="1836" y="0"/>
                    <a:pt x="1" y="4504"/>
                    <a:pt x="2603" y="7139"/>
                  </a:cubicBezTo>
                  <a:cubicBezTo>
                    <a:pt x="3454" y="7990"/>
                    <a:pt x="4501" y="8372"/>
                    <a:pt x="5528" y="8372"/>
                  </a:cubicBezTo>
                  <a:cubicBezTo>
                    <a:pt x="7678" y="8372"/>
                    <a:pt x="9741" y="6699"/>
                    <a:pt x="9741" y="4170"/>
                  </a:cubicBezTo>
                  <a:cubicBezTo>
                    <a:pt x="9741" y="1868"/>
                    <a:pt x="7873" y="0"/>
                    <a:pt x="557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166350" y="3980800"/>
              <a:ext cx="208525" cy="226000"/>
            </a:xfrm>
            <a:custGeom>
              <a:rect b="b" l="l" r="r" t="t"/>
              <a:pathLst>
                <a:path extrusionOk="0" h="9040" w="8341">
                  <a:moveTo>
                    <a:pt x="4171" y="0"/>
                  </a:moveTo>
                  <a:cubicBezTo>
                    <a:pt x="1902" y="0"/>
                    <a:pt x="1" y="2002"/>
                    <a:pt x="1" y="4503"/>
                  </a:cubicBezTo>
                  <a:cubicBezTo>
                    <a:pt x="1" y="7005"/>
                    <a:pt x="1869" y="9040"/>
                    <a:pt x="4171" y="9040"/>
                  </a:cubicBezTo>
                  <a:cubicBezTo>
                    <a:pt x="6506" y="9040"/>
                    <a:pt x="8340" y="7005"/>
                    <a:pt x="8340" y="4503"/>
                  </a:cubicBezTo>
                  <a:cubicBezTo>
                    <a:pt x="8340" y="2002"/>
                    <a:pt x="6439" y="0"/>
                    <a:pt x="417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942025" y="3879975"/>
              <a:ext cx="303575" cy="200825"/>
            </a:xfrm>
            <a:custGeom>
              <a:rect b="b" l="l" r="r" t="t"/>
              <a:pathLst>
                <a:path extrusionOk="0" h="8033" w="12143">
                  <a:moveTo>
                    <a:pt x="281" y="1"/>
                  </a:moveTo>
                  <a:cubicBezTo>
                    <a:pt x="240" y="1"/>
                    <a:pt x="213" y="10"/>
                    <a:pt x="201" y="30"/>
                  </a:cubicBezTo>
                  <a:cubicBezTo>
                    <a:pt x="1" y="297"/>
                    <a:pt x="2503" y="2299"/>
                    <a:pt x="5738" y="4500"/>
                  </a:cubicBezTo>
                  <a:cubicBezTo>
                    <a:pt x="8733" y="6538"/>
                    <a:pt x="11327" y="8032"/>
                    <a:pt x="11856" y="8032"/>
                  </a:cubicBezTo>
                  <a:cubicBezTo>
                    <a:pt x="11899" y="8032"/>
                    <a:pt x="11928" y="8023"/>
                    <a:pt x="11943" y="8003"/>
                  </a:cubicBezTo>
                  <a:cubicBezTo>
                    <a:pt x="12143" y="7736"/>
                    <a:pt x="9641" y="5734"/>
                    <a:pt x="6372" y="3533"/>
                  </a:cubicBezTo>
                  <a:cubicBezTo>
                    <a:pt x="3378" y="1495"/>
                    <a:pt x="783" y="1"/>
                    <a:pt x="2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4987075" y="3644000"/>
              <a:ext cx="266050" cy="199800"/>
            </a:xfrm>
            <a:custGeom>
              <a:rect b="b" l="l" r="r" t="t"/>
              <a:pathLst>
                <a:path extrusionOk="0" h="7992" w="10642">
                  <a:moveTo>
                    <a:pt x="10395" y="0"/>
                  </a:moveTo>
                  <a:cubicBezTo>
                    <a:pt x="9911" y="0"/>
                    <a:pt x="7598" y="1525"/>
                    <a:pt x="4970" y="3565"/>
                  </a:cubicBezTo>
                  <a:cubicBezTo>
                    <a:pt x="2135" y="5733"/>
                    <a:pt x="0" y="7735"/>
                    <a:pt x="200" y="7968"/>
                  </a:cubicBezTo>
                  <a:cubicBezTo>
                    <a:pt x="214" y="7984"/>
                    <a:pt x="237" y="7991"/>
                    <a:pt x="269" y="7991"/>
                  </a:cubicBezTo>
                  <a:cubicBezTo>
                    <a:pt x="729" y="7991"/>
                    <a:pt x="3055" y="6490"/>
                    <a:pt x="5671" y="4466"/>
                  </a:cubicBezTo>
                  <a:cubicBezTo>
                    <a:pt x="8506" y="2264"/>
                    <a:pt x="10641" y="263"/>
                    <a:pt x="10474" y="29"/>
                  </a:cubicBezTo>
                  <a:cubicBezTo>
                    <a:pt x="10460" y="10"/>
                    <a:pt x="10433" y="0"/>
                    <a:pt x="1039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4666000" y="2646500"/>
              <a:ext cx="7525" cy="125125"/>
            </a:xfrm>
            <a:custGeom>
              <a:rect b="b" l="l" r="r" t="t"/>
              <a:pathLst>
                <a:path extrusionOk="0" h="5005" w="301">
                  <a:moveTo>
                    <a:pt x="167" y="1"/>
                  </a:moveTo>
                  <a:cubicBezTo>
                    <a:pt x="34" y="801"/>
                    <a:pt x="1" y="1635"/>
                    <a:pt x="34" y="2502"/>
                  </a:cubicBezTo>
                  <a:cubicBezTo>
                    <a:pt x="1" y="3336"/>
                    <a:pt x="34" y="4170"/>
                    <a:pt x="167" y="5004"/>
                  </a:cubicBezTo>
                  <a:cubicBezTo>
                    <a:pt x="267" y="4170"/>
                    <a:pt x="301" y="3336"/>
                    <a:pt x="267" y="2502"/>
                  </a:cubicBezTo>
                  <a:cubicBezTo>
                    <a:pt x="301" y="1635"/>
                    <a:pt x="267" y="801"/>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4666000" y="2396325"/>
              <a:ext cx="7525" cy="125125"/>
            </a:xfrm>
            <a:custGeom>
              <a:rect b="b" l="l" r="r" t="t"/>
              <a:pathLst>
                <a:path extrusionOk="0" h="5005"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4666000" y="2146150"/>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4666000" y="1895975"/>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4666000" y="1645775"/>
              <a:ext cx="7525" cy="125125"/>
            </a:xfrm>
            <a:custGeom>
              <a:rect b="b" l="l" r="r" t="t"/>
              <a:pathLst>
                <a:path extrusionOk="0" h="5005" w="301">
                  <a:moveTo>
                    <a:pt x="167" y="1"/>
                  </a:moveTo>
                  <a:cubicBezTo>
                    <a:pt x="34" y="802"/>
                    <a:pt x="1" y="1635"/>
                    <a:pt x="34" y="2503"/>
                  </a:cubicBezTo>
                  <a:cubicBezTo>
                    <a:pt x="1" y="3337"/>
                    <a:pt x="34" y="4171"/>
                    <a:pt x="167" y="5005"/>
                  </a:cubicBezTo>
                  <a:cubicBezTo>
                    <a:pt x="267" y="4171"/>
                    <a:pt x="301" y="3337"/>
                    <a:pt x="267" y="2503"/>
                  </a:cubicBezTo>
                  <a:cubicBezTo>
                    <a:pt x="301" y="1635"/>
                    <a:pt x="267" y="802"/>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4599300" y="1463675"/>
              <a:ext cx="74225" cy="57050"/>
            </a:xfrm>
            <a:custGeom>
              <a:rect b="b" l="l" r="r" t="t"/>
              <a:pathLst>
                <a:path extrusionOk="0" h="2282" w="2969">
                  <a:moveTo>
                    <a:pt x="1858" y="1"/>
                  </a:moveTo>
                  <a:cubicBezTo>
                    <a:pt x="1220" y="1"/>
                    <a:pt x="600" y="38"/>
                    <a:pt x="0" y="113"/>
                  </a:cubicBezTo>
                  <a:cubicBezTo>
                    <a:pt x="600" y="188"/>
                    <a:pt x="1220" y="226"/>
                    <a:pt x="1858" y="226"/>
                  </a:cubicBezTo>
                  <a:cubicBezTo>
                    <a:pt x="2070" y="226"/>
                    <a:pt x="2285" y="222"/>
                    <a:pt x="2502" y="213"/>
                  </a:cubicBezTo>
                  <a:lnTo>
                    <a:pt x="2731" y="213"/>
                  </a:lnTo>
                  <a:cubicBezTo>
                    <a:pt x="2705" y="911"/>
                    <a:pt x="2740" y="1581"/>
                    <a:pt x="2835" y="2281"/>
                  </a:cubicBezTo>
                  <a:cubicBezTo>
                    <a:pt x="2935" y="1548"/>
                    <a:pt x="2969" y="847"/>
                    <a:pt x="2935" y="113"/>
                  </a:cubicBezTo>
                  <a:lnTo>
                    <a:pt x="2935" y="13"/>
                  </a:lnTo>
                  <a:lnTo>
                    <a:pt x="2502" y="13"/>
                  </a:lnTo>
                  <a:cubicBezTo>
                    <a:pt x="2285" y="5"/>
                    <a:pt x="2070" y="1"/>
                    <a:pt x="185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4349100" y="1464000"/>
              <a:ext cx="125125" cy="5025"/>
            </a:xfrm>
            <a:custGeom>
              <a:rect b="b" l="l" r="r" t="t"/>
              <a:pathLst>
                <a:path extrusionOk="0" h="201" w="5005">
                  <a:moveTo>
                    <a:pt x="2490" y="0"/>
                  </a:moveTo>
                  <a:cubicBezTo>
                    <a:pt x="1652" y="0"/>
                    <a:pt x="818" y="33"/>
                    <a:pt x="1" y="100"/>
                  </a:cubicBezTo>
                  <a:cubicBezTo>
                    <a:pt x="818" y="167"/>
                    <a:pt x="1652" y="200"/>
                    <a:pt x="2490" y="200"/>
                  </a:cubicBezTo>
                  <a:cubicBezTo>
                    <a:pt x="3328" y="200"/>
                    <a:pt x="4171" y="167"/>
                    <a:pt x="5004" y="100"/>
                  </a:cubicBezTo>
                  <a:cubicBezTo>
                    <a:pt x="4171" y="33"/>
                    <a:pt x="3328" y="0"/>
                    <a:pt x="249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4236525" y="1325550"/>
              <a:ext cx="6700" cy="125125"/>
            </a:xfrm>
            <a:custGeom>
              <a:rect b="b" l="l" r="r" t="t"/>
              <a:pathLst>
                <a:path extrusionOk="0" h="5005" w="268">
                  <a:moveTo>
                    <a:pt x="134" y="1"/>
                  </a:moveTo>
                  <a:cubicBezTo>
                    <a:pt x="34" y="801"/>
                    <a:pt x="1" y="1669"/>
                    <a:pt x="34" y="2503"/>
                  </a:cubicBezTo>
                  <a:cubicBezTo>
                    <a:pt x="1" y="3337"/>
                    <a:pt x="34" y="4170"/>
                    <a:pt x="134" y="5004"/>
                  </a:cubicBezTo>
                  <a:cubicBezTo>
                    <a:pt x="234" y="4170"/>
                    <a:pt x="268" y="3337"/>
                    <a:pt x="234" y="2503"/>
                  </a:cubicBezTo>
                  <a:cubicBezTo>
                    <a:pt x="268" y="1669"/>
                    <a:pt x="234" y="801"/>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4236525" y="1124575"/>
              <a:ext cx="6700" cy="75075"/>
            </a:xfrm>
            <a:custGeom>
              <a:rect b="b" l="l" r="r" t="t"/>
              <a:pathLst>
                <a:path extrusionOk="0" h="3003" w="268">
                  <a:moveTo>
                    <a:pt x="134" y="1"/>
                  </a:moveTo>
                  <a:cubicBezTo>
                    <a:pt x="34" y="468"/>
                    <a:pt x="1" y="1001"/>
                    <a:pt x="34" y="1502"/>
                  </a:cubicBezTo>
                  <a:cubicBezTo>
                    <a:pt x="1" y="2002"/>
                    <a:pt x="34" y="2503"/>
                    <a:pt x="134" y="3003"/>
                  </a:cubicBezTo>
                  <a:cubicBezTo>
                    <a:pt x="234" y="2503"/>
                    <a:pt x="268" y="2002"/>
                    <a:pt x="234" y="1502"/>
                  </a:cubicBezTo>
                  <a:cubicBezTo>
                    <a:pt x="268" y="1001"/>
                    <a:pt x="234" y="46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2731300" y="3959325"/>
              <a:ext cx="62550" cy="5650"/>
            </a:xfrm>
            <a:custGeom>
              <a:rect b="b" l="l" r="r" t="t"/>
              <a:pathLst>
                <a:path extrusionOk="0" h="226" w="2502">
                  <a:moveTo>
                    <a:pt x="1238" y="0"/>
                  </a:moveTo>
                  <a:cubicBezTo>
                    <a:pt x="817" y="0"/>
                    <a:pt x="400" y="42"/>
                    <a:pt x="0" y="125"/>
                  </a:cubicBezTo>
                  <a:cubicBezTo>
                    <a:pt x="400" y="192"/>
                    <a:pt x="817" y="225"/>
                    <a:pt x="1238" y="225"/>
                  </a:cubicBezTo>
                  <a:cubicBezTo>
                    <a:pt x="1660" y="225"/>
                    <a:pt x="2085" y="192"/>
                    <a:pt x="2502" y="125"/>
                  </a:cubicBezTo>
                  <a:cubicBezTo>
                    <a:pt x="2085" y="42"/>
                    <a:pt x="1660" y="0"/>
                    <a:pt x="123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2458600" y="3958800"/>
              <a:ext cx="135950" cy="6475"/>
            </a:xfrm>
            <a:custGeom>
              <a:rect b="b" l="l" r="r" t="t"/>
              <a:pathLst>
                <a:path extrusionOk="0" h="259" w="5438">
                  <a:moveTo>
                    <a:pt x="2064" y="1"/>
                  </a:moveTo>
                  <a:cubicBezTo>
                    <a:pt x="1376" y="1"/>
                    <a:pt x="688" y="44"/>
                    <a:pt x="0" y="146"/>
                  </a:cubicBezTo>
                  <a:cubicBezTo>
                    <a:pt x="676" y="221"/>
                    <a:pt x="1351" y="259"/>
                    <a:pt x="2027" y="259"/>
                  </a:cubicBezTo>
                  <a:cubicBezTo>
                    <a:pt x="2252" y="259"/>
                    <a:pt x="2477" y="255"/>
                    <a:pt x="2702" y="246"/>
                  </a:cubicBezTo>
                  <a:cubicBezTo>
                    <a:pt x="2936" y="255"/>
                    <a:pt x="3167" y="259"/>
                    <a:pt x="3397" y="259"/>
                  </a:cubicBezTo>
                  <a:cubicBezTo>
                    <a:pt x="4086" y="259"/>
                    <a:pt x="4762" y="221"/>
                    <a:pt x="5437" y="146"/>
                  </a:cubicBezTo>
                  <a:cubicBezTo>
                    <a:pt x="4749" y="44"/>
                    <a:pt x="4061" y="1"/>
                    <a:pt x="3358" y="1"/>
                  </a:cubicBezTo>
                  <a:cubicBezTo>
                    <a:pt x="3141" y="1"/>
                    <a:pt x="2923" y="5"/>
                    <a:pt x="2702" y="13"/>
                  </a:cubicBezTo>
                  <a:cubicBezTo>
                    <a:pt x="2490" y="5"/>
                    <a:pt x="2277" y="1"/>
                    <a:pt x="206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2185075" y="3959100"/>
              <a:ext cx="136775" cy="6175"/>
            </a:xfrm>
            <a:custGeom>
              <a:rect b="b" l="l" r="r" t="t"/>
              <a:pathLst>
                <a:path extrusionOk="0" h="247" w="5471">
                  <a:moveTo>
                    <a:pt x="1826" y="1"/>
                  </a:moveTo>
                  <a:cubicBezTo>
                    <a:pt x="1216" y="1"/>
                    <a:pt x="601" y="45"/>
                    <a:pt x="0" y="134"/>
                  </a:cubicBezTo>
                  <a:cubicBezTo>
                    <a:pt x="676" y="209"/>
                    <a:pt x="1370" y="247"/>
                    <a:pt x="2055" y="247"/>
                  </a:cubicBezTo>
                  <a:cubicBezTo>
                    <a:pt x="2283" y="247"/>
                    <a:pt x="2510" y="243"/>
                    <a:pt x="2735" y="234"/>
                  </a:cubicBezTo>
                  <a:cubicBezTo>
                    <a:pt x="2961" y="243"/>
                    <a:pt x="3188" y="247"/>
                    <a:pt x="3416" y="247"/>
                  </a:cubicBezTo>
                  <a:cubicBezTo>
                    <a:pt x="4101" y="247"/>
                    <a:pt x="4795" y="209"/>
                    <a:pt x="5471" y="134"/>
                  </a:cubicBezTo>
                  <a:cubicBezTo>
                    <a:pt x="4822" y="62"/>
                    <a:pt x="4155" y="7"/>
                    <a:pt x="3496" y="7"/>
                  </a:cubicBezTo>
                  <a:cubicBezTo>
                    <a:pt x="3241" y="7"/>
                    <a:pt x="2987" y="16"/>
                    <a:pt x="2735" y="34"/>
                  </a:cubicBezTo>
                  <a:cubicBezTo>
                    <a:pt x="2435" y="12"/>
                    <a:pt x="2131" y="1"/>
                    <a:pt x="182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983250" y="3899900"/>
              <a:ext cx="65900" cy="64250"/>
            </a:xfrm>
            <a:custGeom>
              <a:rect b="b" l="l" r="r" t="t"/>
              <a:pathLst>
                <a:path extrusionOk="0" h="2570" w="2636">
                  <a:moveTo>
                    <a:pt x="134" y="1"/>
                  </a:moveTo>
                  <a:cubicBezTo>
                    <a:pt x="34" y="801"/>
                    <a:pt x="1" y="1635"/>
                    <a:pt x="34" y="2469"/>
                  </a:cubicBezTo>
                  <a:lnTo>
                    <a:pt x="34" y="2469"/>
                  </a:lnTo>
                  <a:cubicBezTo>
                    <a:pt x="48" y="2483"/>
                    <a:pt x="102" y="2537"/>
                    <a:pt x="134" y="2569"/>
                  </a:cubicBezTo>
                  <a:lnTo>
                    <a:pt x="1902" y="2569"/>
                  </a:lnTo>
                  <a:cubicBezTo>
                    <a:pt x="2136" y="2569"/>
                    <a:pt x="2402" y="2536"/>
                    <a:pt x="2636" y="2469"/>
                  </a:cubicBezTo>
                  <a:cubicBezTo>
                    <a:pt x="2402" y="2402"/>
                    <a:pt x="2136" y="2402"/>
                    <a:pt x="1902" y="2402"/>
                  </a:cubicBezTo>
                  <a:lnTo>
                    <a:pt x="1101" y="2369"/>
                  </a:lnTo>
                  <a:lnTo>
                    <a:pt x="239" y="2369"/>
                  </a:lnTo>
                  <a:cubicBezTo>
                    <a:pt x="264" y="1576"/>
                    <a:pt x="229" y="75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983250" y="3657225"/>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983250" y="3414550"/>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983250" y="3231100"/>
              <a:ext cx="6700" cy="62550"/>
            </a:xfrm>
            <a:custGeom>
              <a:rect b="b" l="l" r="r" t="t"/>
              <a:pathLst>
                <a:path extrusionOk="0" h="2502" w="268">
                  <a:moveTo>
                    <a:pt x="134" y="0"/>
                  </a:moveTo>
                  <a:cubicBezTo>
                    <a:pt x="1" y="801"/>
                    <a:pt x="1" y="1668"/>
                    <a:pt x="134" y="2502"/>
                  </a:cubicBezTo>
                  <a:cubicBezTo>
                    <a:pt x="268" y="1668"/>
                    <a:pt x="268" y="801"/>
                    <a:pt x="13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681500" y="2854450"/>
              <a:ext cx="792975" cy="304100"/>
            </a:xfrm>
            <a:custGeom>
              <a:rect b="b" l="l" r="r" t="t"/>
              <a:pathLst>
                <a:path extrusionOk="0" h="12164" w="31719">
                  <a:moveTo>
                    <a:pt x="17481" y="0"/>
                  </a:moveTo>
                  <a:cubicBezTo>
                    <a:pt x="15109" y="0"/>
                    <a:pt x="12727" y="1126"/>
                    <a:pt x="11270" y="3458"/>
                  </a:cubicBezTo>
                  <a:cubicBezTo>
                    <a:pt x="10803" y="4192"/>
                    <a:pt x="10436" y="5059"/>
                    <a:pt x="9669" y="5493"/>
                  </a:cubicBezTo>
                  <a:cubicBezTo>
                    <a:pt x="9276" y="5709"/>
                    <a:pt x="8844" y="5778"/>
                    <a:pt x="8396" y="5778"/>
                  </a:cubicBezTo>
                  <a:cubicBezTo>
                    <a:pt x="7742" y="5778"/>
                    <a:pt x="7053" y="5632"/>
                    <a:pt x="6400" y="5593"/>
                  </a:cubicBezTo>
                  <a:cubicBezTo>
                    <a:pt x="6296" y="5585"/>
                    <a:pt x="6192" y="5582"/>
                    <a:pt x="6089" y="5582"/>
                  </a:cubicBezTo>
                  <a:cubicBezTo>
                    <a:pt x="2905" y="5582"/>
                    <a:pt x="1" y="8998"/>
                    <a:pt x="162" y="12164"/>
                  </a:cubicBezTo>
                  <a:lnTo>
                    <a:pt x="31151" y="12164"/>
                  </a:lnTo>
                  <a:cubicBezTo>
                    <a:pt x="31718" y="10463"/>
                    <a:pt x="31151" y="8595"/>
                    <a:pt x="29783" y="7494"/>
                  </a:cubicBezTo>
                  <a:cubicBezTo>
                    <a:pt x="29083" y="6960"/>
                    <a:pt x="28216" y="6660"/>
                    <a:pt x="27348" y="6627"/>
                  </a:cubicBezTo>
                  <a:cubicBezTo>
                    <a:pt x="26014" y="6560"/>
                    <a:pt x="24813" y="5759"/>
                    <a:pt x="24279" y="4525"/>
                  </a:cubicBezTo>
                  <a:cubicBezTo>
                    <a:pt x="23036" y="1553"/>
                    <a:pt x="20266" y="0"/>
                    <a:pt x="17481"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804650" y="820350"/>
              <a:ext cx="793000" cy="304250"/>
            </a:xfrm>
            <a:custGeom>
              <a:rect b="b" l="l" r="r" t="t"/>
              <a:pathLst>
                <a:path extrusionOk="0" h="12170" w="31720">
                  <a:moveTo>
                    <a:pt x="17468" y="1"/>
                  </a:moveTo>
                  <a:cubicBezTo>
                    <a:pt x="15101" y="1"/>
                    <a:pt x="12726" y="1118"/>
                    <a:pt x="11271" y="3430"/>
                  </a:cubicBezTo>
                  <a:cubicBezTo>
                    <a:pt x="10804" y="4164"/>
                    <a:pt x="10437" y="5031"/>
                    <a:pt x="9670" y="5465"/>
                  </a:cubicBezTo>
                  <a:cubicBezTo>
                    <a:pt x="9277" y="5682"/>
                    <a:pt x="8845" y="5750"/>
                    <a:pt x="8398" y="5750"/>
                  </a:cubicBezTo>
                  <a:cubicBezTo>
                    <a:pt x="7743" y="5750"/>
                    <a:pt x="7055" y="5605"/>
                    <a:pt x="6401" y="5565"/>
                  </a:cubicBezTo>
                  <a:cubicBezTo>
                    <a:pt x="6311" y="5560"/>
                    <a:pt x="6220" y="5557"/>
                    <a:pt x="6130" y="5557"/>
                  </a:cubicBezTo>
                  <a:cubicBezTo>
                    <a:pt x="2931" y="5557"/>
                    <a:pt x="0" y="8958"/>
                    <a:pt x="130" y="12170"/>
                  </a:cubicBezTo>
                  <a:lnTo>
                    <a:pt x="31152" y="12170"/>
                  </a:lnTo>
                  <a:cubicBezTo>
                    <a:pt x="31719" y="10468"/>
                    <a:pt x="31152" y="8600"/>
                    <a:pt x="29785" y="7466"/>
                  </a:cubicBezTo>
                  <a:cubicBezTo>
                    <a:pt x="29084" y="6933"/>
                    <a:pt x="28217" y="6632"/>
                    <a:pt x="27350" y="6599"/>
                  </a:cubicBezTo>
                  <a:cubicBezTo>
                    <a:pt x="26015" y="6566"/>
                    <a:pt x="24814" y="5732"/>
                    <a:pt x="24281" y="4531"/>
                  </a:cubicBezTo>
                  <a:cubicBezTo>
                    <a:pt x="23035" y="1553"/>
                    <a:pt x="20257" y="1"/>
                    <a:pt x="1746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4538400" y="1807975"/>
              <a:ext cx="1528625" cy="1392700"/>
            </a:xfrm>
            <a:custGeom>
              <a:rect b="b" l="l" r="r" t="t"/>
              <a:pathLst>
                <a:path extrusionOk="0" h="55708" w="61145">
                  <a:moveTo>
                    <a:pt x="30573" y="1"/>
                  </a:moveTo>
                  <a:cubicBezTo>
                    <a:pt x="23443" y="1"/>
                    <a:pt x="16313" y="2720"/>
                    <a:pt x="10875" y="8157"/>
                  </a:cubicBezTo>
                  <a:cubicBezTo>
                    <a:pt x="1" y="19031"/>
                    <a:pt x="1" y="36677"/>
                    <a:pt x="10875" y="47552"/>
                  </a:cubicBezTo>
                  <a:cubicBezTo>
                    <a:pt x="16313" y="52989"/>
                    <a:pt x="23443" y="55707"/>
                    <a:pt x="30573" y="55707"/>
                  </a:cubicBezTo>
                  <a:cubicBezTo>
                    <a:pt x="37703" y="55707"/>
                    <a:pt x="44833" y="52989"/>
                    <a:pt x="50270" y="47552"/>
                  </a:cubicBezTo>
                  <a:cubicBezTo>
                    <a:pt x="61145" y="36677"/>
                    <a:pt x="61145" y="19031"/>
                    <a:pt x="50270" y="8157"/>
                  </a:cubicBezTo>
                  <a:cubicBezTo>
                    <a:pt x="44833" y="2720"/>
                    <a:pt x="37703" y="1"/>
                    <a:pt x="3057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917550" y="3600375"/>
              <a:ext cx="1540000" cy="1519750"/>
            </a:xfrm>
            <a:custGeom>
              <a:rect b="b" l="l" r="r" t="t"/>
              <a:pathLst>
                <a:path extrusionOk="0" h="60790" w="61600">
                  <a:moveTo>
                    <a:pt x="28153" y="0"/>
                  </a:moveTo>
                  <a:cubicBezTo>
                    <a:pt x="12322" y="0"/>
                    <a:pt x="0" y="14898"/>
                    <a:pt x="289" y="31028"/>
                  </a:cubicBezTo>
                  <a:cubicBezTo>
                    <a:pt x="618" y="47569"/>
                    <a:pt x="14129" y="60789"/>
                    <a:pt x="30629" y="60789"/>
                  </a:cubicBezTo>
                  <a:cubicBezTo>
                    <a:pt x="30834" y="60789"/>
                    <a:pt x="31039" y="60787"/>
                    <a:pt x="31244" y="60783"/>
                  </a:cubicBezTo>
                  <a:cubicBezTo>
                    <a:pt x="47990" y="60450"/>
                    <a:pt x="60332" y="46606"/>
                    <a:pt x="60999" y="29828"/>
                  </a:cubicBezTo>
                  <a:cubicBezTo>
                    <a:pt x="61599" y="14550"/>
                    <a:pt x="47890" y="1441"/>
                    <a:pt x="30077" y="73"/>
                  </a:cubicBezTo>
                  <a:cubicBezTo>
                    <a:pt x="29430" y="24"/>
                    <a:pt x="28789" y="0"/>
                    <a:pt x="2815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738075" y="1132075"/>
              <a:ext cx="1558650" cy="1420000"/>
            </a:xfrm>
            <a:custGeom>
              <a:rect b="b" l="l" r="r" t="t"/>
              <a:pathLst>
                <a:path extrusionOk="0" h="56800" w="62346">
                  <a:moveTo>
                    <a:pt x="31169" y="1"/>
                  </a:moveTo>
                  <a:cubicBezTo>
                    <a:pt x="23901" y="1"/>
                    <a:pt x="16629" y="2770"/>
                    <a:pt x="11075" y="8307"/>
                  </a:cubicBezTo>
                  <a:cubicBezTo>
                    <a:pt x="1" y="19415"/>
                    <a:pt x="1" y="37394"/>
                    <a:pt x="11075" y="48469"/>
                  </a:cubicBezTo>
                  <a:cubicBezTo>
                    <a:pt x="16629" y="54023"/>
                    <a:pt x="23901" y="56800"/>
                    <a:pt x="31169" y="56800"/>
                  </a:cubicBezTo>
                  <a:cubicBezTo>
                    <a:pt x="38436" y="56800"/>
                    <a:pt x="45700" y="54023"/>
                    <a:pt x="51237" y="48469"/>
                  </a:cubicBezTo>
                  <a:cubicBezTo>
                    <a:pt x="62345" y="37394"/>
                    <a:pt x="62345" y="19415"/>
                    <a:pt x="51237" y="8307"/>
                  </a:cubicBezTo>
                  <a:cubicBezTo>
                    <a:pt x="45700" y="2770"/>
                    <a:pt x="38436" y="1"/>
                    <a:pt x="311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959675" y="2668725"/>
              <a:ext cx="1264250" cy="1346525"/>
            </a:xfrm>
            <a:custGeom>
              <a:rect b="b" l="l" r="r" t="t"/>
              <a:pathLst>
                <a:path extrusionOk="0" h="53861" w="50570">
                  <a:moveTo>
                    <a:pt x="50102" y="1"/>
                  </a:moveTo>
                  <a:cubicBezTo>
                    <a:pt x="49290" y="1"/>
                    <a:pt x="37981" y="11587"/>
                    <a:pt x="24484" y="26198"/>
                  </a:cubicBezTo>
                  <a:cubicBezTo>
                    <a:pt x="10774" y="41075"/>
                    <a:pt x="0" y="53451"/>
                    <a:pt x="467" y="53851"/>
                  </a:cubicBezTo>
                  <a:cubicBezTo>
                    <a:pt x="474" y="53857"/>
                    <a:pt x="485" y="53861"/>
                    <a:pt x="498" y="53861"/>
                  </a:cubicBezTo>
                  <a:cubicBezTo>
                    <a:pt x="1283" y="53861"/>
                    <a:pt x="12604" y="42295"/>
                    <a:pt x="26085" y="27665"/>
                  </a:cubicBezTo>
                  <a:cubicBezTo>
                    <a:pt x="39795" y="12788"/>
                    <a:pt x="50570" y="413"/>
                    <a:pt x="50136" y="12"/>
                  </a:cubicBezTo>
                  <a:cubicBezTo>
                    <a:pt x="50128" y="5"/>
                    <a:pt x="50117" y="1"/>
                    <a:pt x="5010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960625" y="1704200"/>
              <a:ext cx="2113200" cy="461100"/>
            </a:xfrm>
            <a:custGeom>
              <a:rect b="b" l="l" r="r" t="t"/>
              <a:pathLst>
                <a:path extrusionOk="0" h="18444" w="84528">
                  <a:moveTo>
                    <a:pt x="455" y="1"/>
                  </a:moveTo>
                  <a:cubicBezTo>
                    <a:pt x="252" y="1"/>
                    <a:pt x="143" y="22"/>
                    <a:pt x="134" y="66"/>
                  </a:cubicBezTo>
                  <a:cubicBezTo>
                    <a:pt x="0" y="633"/>
                    <a:pt x="18780" y="5203"/>
                    <a:pt x="42030" y="10273"/>
                  </a:cubicBezTo>
                  <a:cubicBezTo>
                    <a:pt x="63592" y="14975"/>
                    <a:pt x="81482" y="18444"/>
                    <a:pt x="84072" y="18444"/>
                  </a:cubicBezTo>
                  <a:cubicBezTo>
                    <a:pt x="84275" y="18444"/>
                    <a:pt x="84384" y="18422"/>
                    <a:pt x="84394" y="18379"/>
                  </a:cubicBezTo>
                  <a:cubicBezTo>
                    <a:pt x="84527" y="17812"/>
                    <a:pt x="65747" y="13208"/>
                    <a:pt x="42497" y="8138"/>
                  </a:cubicBezTo>
                  <a:cubicBezTo>
                    <a:pt x="20905" y="3467"/>
                    <a:pt x="3042" y="1"/>
                    <a:pt x="45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200075" y="1885075"/>
              <a:ext cx="1148350" cy="1994075"/>
            </a:xfrm>
            <a:custGeom>
              <a:rect b="b" l="l" r="r" t="t"/>
              <a:pathLst>
                <a:path extrusionOk="0" h="79763" w="45934">
                  <a:moveTo>
                    <a:pt x="277" y="1"/>
                  </a:moveTo>
                  <a:cubicBezTo>
                    <a:pt x="274" y="1"/>
                    <a:pt x="270" y="1"/>
                    <a:pt x="267" y="2"/>
                  </a:cubicBezTo>
                  <a:cubicBezTo>
                    <a:pt x="1" y="103"/>
                    <a:pt x="2135" y="4806"/>
                    <a:pt x="5905" y="12211"/>
                  </a:cubicBezTo>
                  <a:cubicBezTo>
                    <a:pt x="9641" y="19650"/>
                    <a:pt x="15078" y="29790"/>
                    <a:pt x="21316" y="40832"/>
                  </a:cubicBezTo>
                  <a:cubicBezTo>
                    <a:pt x="27587" y="51840"/>
                    <a:pt x="33524" y="61647"/>
                    <a:pt x="37994" y="68685"/>
                  </a:cubicBezTo>
                  <a:cubicBezTo>
                    <a:pt x="42395" y="75582"/>
                    <a:pt x="45341" y="79763"/>
                    <a:pt x="45654" y="79763"/>
                  </a:cubicBezTo>
                  <a:cubicBezTo>
                    <a:pt x="45659" y="79763"/>
                    <a:pt x="45663" y="79762"/>
                    <a:pt x="45666" y="79760"/>
                  </a:cubicBezTo>
                  <a:cubicBezTo>
                    <a:pt x="45933" y="79593"/>
                    <a:pt x="43432" y="75090"/>
                    <a:pt x="39329" y="67918"/>
                  </a:cubicBezTo>
                  <a:lnTo>
                    <a:pt x="23184" y="39764"/>
                  </a:lnTo>
                  <a:cubicBezTo>
                    <a:pt x="16946" y="28723"/>
                    <a:pt x="11309" y="18749"/>
                    <a:pt x="7239" y="11511"/>
                  </a:cubicBezTo>
                  <a:cubicBezTo>
                    <a:pt x="3182" y="4386"/>
                    <a:pt x="592" y="1"/>
                    <a:pt x="27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5462400" y="1544875"/>
              <a:ext cx="281900" cy="562925"/>
            </a:xfrm>
            <a:custGeom>
              <a:rect b="b" l="l" r="r" t="t"/>
              <a:pathLst>
                <a:path extrusionOk="0" h="22517" w="11276">
                  <a:moveTo>
                    <a:pt x="4070" y="1"/>
                  </a:moveTo>
                  <a:lnTo>
                    <a:pt x="1" y="9407"/>
                  </a:lnTo>
                  <a:lnTo>
                    <a:pt x="701" y="21383"/>
                  </a:lnTo>
                  <a:lnTo>
                    <a:pt x="10341" y="22517"/>
                  </a:lnTo>
                  <a:cubicBezTo>
                    <a:pt x="11275" y="20849"/>
                    <a:pt x="10642" y="18714"/>
                    <a:pt x="9708" y="17046"/>
                  </a:cubicBezTo>
                  <a:cubicBezTo>
                    <a:pt x="8740" y="15345"/>
                    <a:pt x="7506" y="13777"/>
                    <a:pt x="7139" y="11876"/>
                  </a:cubicBezTo>
                  <a:cubicBezTo>
                    <a:pt x="6939" y="10708"/>
                    <a:pt x="7106" y="9574"/>
                    <a:pt x="6806" y="8373"/>
                  </a:cubicBezTo>
                  <a:cubicBezTo>
                    <a:pt x="6505" y="7173"/>
                    <a:pt x="5771" y="6105"/>
                    <a:pt x="5271" y="5004"/>
                  </a:cubicBezTo>
                  <a:cubicBezTo>
                    <a:pt x="4370" y="3103"/>
                    <a:pt x="4204" y="2369"/>
                    <a:pt x="40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4882825" y="1443150"/>
              <a:ext cx="527900" cy="781650"/>
            </a:xfrm>
            <a:custGeom>
              <a:rect b="b" l="l" r="r" t="t"/>
              <a:pathLst>
                <a:path extrusionOk="0" h="31266" w="21116">
                  <a:moveTo>
                    <a:pt x="8073" y="0"/>
                  </a:moveTo>
                  <a:lnTo>
                    <a:pt x="8073" y="0"/>
                  </a:lnTo>
                  <a:cubicBezTo>
                    <a:pt x="6839" y="2635"/>
                    <a:pt x="8573" y="5304"/>
                    <a:pt x="7306" y="7939"/>
                  </a:cubicBezTo>
                  <a:cubicBezTo>
                    <a:pt x="6639" y="9240"/>
                    <a:pt x="6105" y="10608"/>
                    <a:pt x="5738" y="12009"/>
                  </a:cubicBezTo>
                  <a:cubicBezTo>
                    <a:pt x="5438" y="13243"/>
                    <a:pt x="5371" y="14611"/>
                    <a:pt x="4871" y="15811"/>
                  </a:cubicBezTo>
                  <a:cubicBezTo>
                    <a:pt x="4037" y="17713"/>
                    <a:pt x="2169" y="19014"/>
                    <a:pt x="1301" y="20915"/>
                  </a:cubicBezTo>
                  <a:cubicBezTo>
                    <a:pt x="0" y="23717"/>
                    <a:pt x="1368" y="27220"/>
                    <a:pt x="3837" y="29088"/>
                  </a:cubicBezTo>
                  <a:cubicBezTo>
                    <a:pt x="5961" y="30695"/>
                    <a:pt x="8679" y="31265"/>
                    <a:pt x="11351" y="31265"/>
                  </a:cubicBezTo>
                  <a:cubicBezTo>
                    <a:pt x="11784" y="31265"/>
                    <a:pt x="12215" y="31250"/>
                    <a:pt x="12643" y="31223"/>
                  </a:cubicBezTo>
                  <a:cubicBezTo>
                    <a:pt x="14511" y="31089"/>
                    <a:pt x="16412" y="30689"/>
                    <a:pt x="18013" y="29755"/>
                  </a:cubicBezTo>
                  <a:cubicBezTo>
                    <a:pt x="19614" y="28787"/>
                    <a:pt x="20915" y="27153"/>
                    <a:pt x="21116" y="25285"/>
                  </a:cubicBezTo>
                  <a:lnTo>
                    <a:pt x="807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5073800" y="1325550"/>
              <a:ext cx="839775" cy="1049125"/>
            </a:xfrm>
            <a:custGeom>
              <a:rect b="b" l="l" r="r" t="t"/>
              <a:pathLst>
                <a:path extrusionOk="0" h="41965" w="33591">
                  <a:moveTo>
                    <a:pt x="14744" y="1"/>
                  </a:moveTo>
                  <a:lnTo>
                    <a:pt x="934" y="8974"/>
                  </a:lnTo>
                  <a:cubicBezTo>
                    <a:pt x="0" y="11075"/>
                    <a:pt x="567" y="16279"/>
                    <a:pt x="1234" y="18447"/>
                  </a:cubicBezTo>
                  <a:cubicBezTo>
                    <a:pt x="1902" y="20616"/>
                    <a:pt x="3803" y="21550"/>
                    <a:pt x="3403" y="23818"/>
                  </a:cubicBezTo>
                  <a:cubicBezTo>
                    <a:pt x="3102" y="25619"/>
                    <a:pt x="2035" y="27220"/>
                    <a:pt x="1535" y="28988"/>
                  </a:cubicBezTo>
                  <a:cubicBezTo>
                    <a:pt x="934" y="31323"/>
                    <a:pt x="1268" y="33792"/>
                    <a:pt x="2502" y="35860"/>
                  </a:cubicBezTo>
                  <a:cubicBezTo>
                    <a:pt x="3770" y="37961"/>
                    <a:pt x="5704" y="39562"/>
                    <a:pt x="7973" y="40430"/>
                  </a:cubicBezTo>
                  <a:cubicBezTo>
                    <a:pt x="10741" y="41531"/>
                    <a:pt x="13843" y="41631"/>
                    <a:pt x="16846" y="41697"/>
                  </a:cubicBezTo>
                  <a:lnTo>
                    <a:pt x="28621" y="41964"/>
                  </a:lnTo>
                  <a:cubicBezTo>
                    <a:pt x="29388" y="41964"/>
                    <a:pt x="30188" y="41964"/>
                    <a:pt x="30856" y="41597"/>
                  </a:cubicBezTo>
                  <a:cubicBezTo>
                    <a:pt x="31690" y="41097"/>
                    <a:pt x="31990" y="40063"/>
                    <a:pt x="32257" y="39162"/>
                  </a:cubicBezTo>
                  <a:cubicBezTo>
                    <a:pt x="32924" y="36827"/>
                    <a:pt x="33591" y="34459"/>
                    <a:pt x="33458" y="32024"/>
                  </a:cubicBezTo>
                  <a:cubicBezTo>
                    <a:pt x="33357" y="29622"/>
                    <a:pt x="32323" y="27120"/>
                    <a:pt x="30255" y="25786"/>
                  </a:cubicBezTo>
                  <a:cubicBezTo>
                    <a:pt x="29154" y="25085"/>
                    <a:pt x="27753" y="24652"/>
                    <a:pt x="27153" y="23518"/>
                  </a:cubicBezTo>
                  <a:cubicBezTo>
                    <a:pt x="26653" y="22550"/>
                    <a:pt x="26886" y="21416"/>
                    <a:pt x="26653" y="20349"/>
                  </a:cubicBezTo>
                  <a:cubicBezTo>
                    <a:pt x="26352" y="19014"/>
                    <a:pt x="25285" y="17980"/>
                    <a:pt x="24218" y="17146"/>
                  </a:cubicBezTo>
                  <a:cubicBezTo>
                    <a:pt x="23117" y="16279"/>
                    <a:pt x="22249" y="15946"/>
                    <a:pt x="22216" y="14311"/>
                  </a:cubicBezTo>
                  <a:cubicBezTo>
                    <a:pt x="22183" y="12943"/>
                    <a:pt x="20949" y="2736"/>
                    <a:pt x="147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4670175" y="1998525"/>
              <a:ext cx="1274275" cy="1202700"/>
            </a:xfrm>
            <a:custGeom>
              <a:rect b="b" l="l" r="r" t="t"/>
              <a:pathLst>
                <a:path extrusionOk="0" h="48108" w="50971">
                  <a:moveTo>
                    <a:pt x="20125" y="1"/>
                  </a:moveTo>
                  <a:cubicBezTo>
                    <a:pt x="19381" y="1"/>
                    <a:pt x="11541" y="152"/>
                    <a:pt x="6905" y="6439"/>
                  </a:cubicBezTo>
                  <a:cubicBezTo>
                    <a:pt x="6171" y="7473"/>
                    <a:pt x="0" y="18848"/>
                    <a:pt x="0" y="18848"/>
                  </a:cubicBezTo>
                  <a:lnTo>
                    <a:pt x="8406" y="26954"/>
                  </a:lnTo>
                  <a:lnTo>
                    <a:pt x="12343" y="21316"/>
                  </a:lnTo>
                  <a:lnTo>
                    <a:pt x="13744" y="33492"/>
                  </a:lnTo>
                  <a:lnTo>
                    <a:pt x="10775" y="44233"/>
                  </a:lnTo>
                  <a:cubicBezTo>
                    <a:pt x="15264" y="46814"/>
                    <a:pt x="20280" y="48107"/>
                    <a:pt x="25295" y="48107"/>
                  </a:cubicBezTo>
                  <a:cubicBezTo>
                    <a:pt x="30454" y="48107"/>
                    <a:pt x="35612" y="46739"/>
                    <a:pt x="40196" y="43999"/>
                  </a:cubicBezTo>
                  <a:cubicBezTo>
                    <a:pt x="38261" y="39062"/>
                    <a:pt x="35759" y="32591"/>
                    <a:pt x="35759" y="32591"/>
                  </a:cubicBezTo>
                  <a:lnTo>
                    <a:pt x="36026" y="23084"/>
                  </a:lnTo>
                  <a:lnTo>
                    <a:pt x="37994" y="29289"/>
                  </a:lnTo>
                  <a:lnTo>
                    <a:pt x="50970" y="28288"/>
                  </a:lnTo>
                  <a:cubicBezTo>
                    <a:pt x="47434" y="12110"/>
                    <a:pt x="43131" y="5572"/>
                    <a:pt x="43131" y="5572"/>
                  </a:cubicBezTo>
                  <a:cubicBezTo>
                    <a:pt x="39263" y="913"/>
                    <a:pt x="33645" y="629"/>
                    <a:pt x="32336" y="629"/>
                  </a:cubicBezTo>
                  <a:cubicBezTo>
                    <a:pt x="32155" y="629"/>
                    <a:pt x="32057" y="635"/>
                    <a:pt x="32057" y="635"/>
                  </a:cubicBezTo>
                  <a:lnTo>
                    <a:pt x="20181" y="1"/>
                  </a:lnTo>
                  <a:cubicBezTo>
                    <a:pt x="20181" y="1"/>
                    <a:pt x="20162" y="1"/>
                    <a:pt x="201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4854475" y="2158775"/>
              <a:ext cx="914000" cy="296075"/>
            </a:xfrm>
            <a:custGeom>
              <a:rect b="b" l="l" r="r" t="t"/>
              <a:pathLst>
                <a:path extrusionOk="0" h="11843" w="36560">
                  <a:moveTo>
                    <a:pt x="29886" y="5149"/>
                  </a:moveTo>
                  <a:cubicBezTo>
                    <a:pt x="30265" y="5304"/>
                    <a:pt x="30624" y="5498"/>
                    <a:pt x="30956" y="5733"/>
                  </a:cubicBezTo>
                  <a:cubicBezTo>
                    <a:pt x="31323" y="6000"/>
                    <a:pt x="31656" y="6367"/>
                    <a:pt x="31856" y="6801"/>
                  </a:cubicBezTo>
                  <a:cubicBezTo>
                    <a:pt x="32057" y="7201"/>
                    <a:pt x="32090" y="7668"/>
                    <a:pt x="31956" y="8101"/>
                  </a:cubicBezTo>
                  <a:cubicBezTo>
                    <a:pt x="31823" y="8502"/>
                    <a:pt x="31556" y="8835"/>
                    <a:pt x="31156" y="9035"/>
                  </a:cubicBezTo>
                  <a:cubicBezTo>
                    <a:pt x="31022" y="9080"/>
                    <a:pt x="30885" y="9102"/>
                    <a:pt x="30749" y="9102"/>
                  </a:cubicBezTo>
                  <a:cubicBezTo>
                    <a:pt x="30478" y="9102"/>
                    <a:pt x="30211" y="9013"/>
                    <a:pt x="29988" y="8835"/>
                  </a:cubicBezTo>
                  <a:cubicBezTo>
                    <a:pt x="29655" y="8602"/>
                    <a:pt x="29421" y="8268"/>
                    <a:pt x="29321" y="7901"/>
                  </a:cubicBezTo>
                  <a:cubicBezTo>
                    <a:pt x="29221" y="7501"/>
                    <a:pt x="29188" y="7134"/>
                    <a:pt x="29288" y="6734"/>
                  </a:cubicBezTo>
                  <a:cubicBezTo>
                    <a:pt x="29394" y="6179"/>
                    <a:pt x="29604" y="5645"/>
                    <a:pt x="29886" y="5149"/>
                  </a:cubicBezTo>
                  <a:close/>
                  <a:moveTo>
                    <a:pt x="11751" y="5020"/>
                  </a:moveTo>
                  <a:lnTo>
                    <a:pt x="11751" y="5020"/>
                  </a:lnTo>
                  <a:cubicBezTo>
                    <a:pt x="11759" y="5035"/>
                    <a:pt x="11767" y="5051"/>
                    <a:pt x="11775" y="5066"/>
                  </a:cubicBezTo>
                  <a:lnTo>
                    <a:pt x="11942" y="5400"/>
                  </a:lnTo>
                  <a:cubicBezTo>
                    <a:pt x="11976" y="5500"/>
                    <a:pt x="12042" y="5600"/>
                    <a:pt x="12076" y="5700"/>
                  </a:cubicBezTo>
                  <a:cubicBezTo>
                    <a:pt x="12142" y="5933"/>
                    <a:pt x="12242" y="6167"/>
                    <a:pt x="12342" y="6400"/>
                  </a:cubicBezTo>
                  <a:cubicBezTo>
                    <a:pt x="12476" y="6867"/>
                    <a:pt x="12543" y="7368"/>
                    <a:pt x="12509" y="7835"/>
                  </a:cubicBezTo>
                  <a:cubicBezTo>
                    <a:pt x="12476" y="8335"/>
                    <a:pt x="12242" y="8802"/>
                    <a:pt x="11842" y="9102"/>
                  </a:cubicBezTo>
                  <a:cubicBezTo>
                    <a:pt x="11649" y="9213"/>
                    <a:pt x="11455" y="9277"/>
                    <a:pt x="11262" y="9277"/>
                  </a:cubicBezTo>
                  <a:cubicBezTo>
                    <a:pt x="11222" y="9277"/>
                    <a:pt x="11182" y="9275"/>
                    <a:pt x="11142" y="9269"/>
                  </a:cubicBezTo>
                  <a:cubicBezTo>
                    <a:pt x="10875" y="9236"/>
                    <a:pt x="10641" y="9136"/>
                    <a:pt x="10441" y="8969"/>
                  </a:cubicBezTo>
                  <a:cubicBezTo>
                    <a:pt x="9540" y="8268"/>
                    <a:pt x="9474" y="6934"/>
                    <a:pt x="10241" y="6133"/>
                  </a:cubicBezTo>
                  <a:cubicBezTo>
                    <a:pt x="10645" y="5656"/>
                    <a:pt x="11171" y="5300"/>
                    <a:pt x="11751" y="5020"/>
                  </a:cubicBezTo>
                  <a:close/>
                  <a:moveTo>
                    <a:pt x="21121" y="6888"/>
                  </a:moveTo>
                  <a:cubicBezTo>
                    <a:pt x="21155" y="6959"/>
                    <a:pt x="21186" y="7030"/>
                    <a:pt x="21215" y="7101"/>
                  </a:cubicBezTo>
                  <a:cubicBezTo>
                    <a:pt x="21449" y="7735"/>
                    <a:pt x="21549" y="8368"/>
                    <a:pt x="21516" y="9002"/>
                  </a:cubicBezTo>
                  <a:cubicBezTo>
                    <a:pt x="21549" y="9669"/>
                    <a:pt x="21449" y="10303"/>
                    <a:pt x="21182" y="10903"/>
                  </a:cubicBezTo>
                  <a:cubicBezTo>
                    <a:pt x="21049" y="11204"/>
                    <a:pt x="20849" y="11404"/>
                    <a:pt x="20582" y="11537"/>
                  </a:cubicBezTo>
                  <a:cubicBezTo>
                    <a:pt x="20458" y="11584"/>
                    <a:pt x="20327" y="11609"/>
                    <a:pt x="20195" y="11609"/>
                  </a:cubicBezTo>
                  <a:cubicBezTo>
                    <a:pt x="20043" y="11609"/>
                    <a:pt x="19891" y="11575"/>
                    <a:pt x="19748" y="11504"/>
                  </a:cubicBezTo>
                  <a:cubicBezTo>
                    <a:pt x="19514" y="11370"/>
                    <a:pt x="19314" y="11170"/>
                    <a:pt x="19147" y="10903"/>
                  </a:cubicBezTo>
                  <a:cubicBezTo>
                    <a:pt x="19014" y="10670"/>
                    <a:pt x="18947" y="10403"/>
                    <a:pt x="18947" y="10103"/>
                  </a:cubicBezTo>
                  <a:cubicBezTo>
                    <a:pt x="18981" y="9536"/>
                    <a:pt x="19181" y="9002"/>
                    <a:pt x="19548" y="8535"/>
                  </a:cubicBezTo>
                  <a:cubicBezTo>
                    <a:pt x="19993" y="7912"/>
                    <a:pt x="20527" y="7362"/>
                    <a:pt x="21121" y="6888"/>
                  </a:cubicBezTo>
                  <a:close/>
                  <a:moveTo>
                    <a:pt x="3403" y="0"/>
                  </a:moveTo>
                  <a:cubicBezTo>
                    <a:pt x="3170" y="0"/>
                    <a:pt x="2936" y="10"/>
                    <a:pt x="2702" y="29"/>
                  </a:cubicBezTo>
                  <a:cubicBezTo>
                    <a:pt x="1968" y="62"/>
                    <a:pt x="1235" y="229"/>
                    <a:pt x="534" y="463"/>
                  </a:cubicBezTo>
                  <a:lnTo>
                    <a:pt x="0" y="696"/>
                  </a:lnTo>
                  <a:lnTo>
                    <a:pt x="534" y="529"/>
                  </a:lnTo>
                  <a:cubicBezTo>
                    <a:pt x="1235" y="296"/>
                    <a:pt x="1968" y="129"/>
                    <a:pt x="2736" y="96"/>
                  </a:cubicBezTo>
                  <a:cubicBezTo>
                    <a:pt x="2904" y="86"/>
                    <a:pt x="3073" y="81"/>
                    <a:pt x="3241" y="81"/>
                  </a:cubicBezTo>
                  <a:cubicBezTo>
                    <a:pt x="4239" y="81"/>
                    <a:pt x="5234" y="249"/>
                    <a:pt x="6205" y="563"/>
                  </a:cubicBezTo>
                  <a:cubicBezTo>
                    <a:pt x="7672" y="1030"/>
                    <a:pt x="9040" y="1830"/>
                    <a:pt x="10141" y="2931"/>
                  </a:cubicBezTo>
                  <a:cubicBezTo>
                    <a:pt x="10743" y="3503"/>
                    <a:pt x="11237" y="4130"/>
                    <a:pt x="11646" y="4836"/>
                  </a:cubicBezTo>
                  <a:lnTo>
                    <a:pt x="11646" y="4836"/>
                  </a:lnTo>
                  <a:cubicBezTo>
                    <a:pt x="11062" y="5121"/>
                    <a:pt x="10525" y="5491"/>
                    <a:pt x="10108" y="6000"/>
                  </a:cubicBezTo>
                  <a:cubicBezTo>
                    <a:pt x="9907" y="6233"/>
                    <a:pt x="9774" y="6500"/>
                    <a:pt x="9641" y="6767"/>
                  </a:cubicBezTo>
                  <a:cubicBezTo>
                    <a:pt x="9540" y="7034"/>
                    <a:pt x="9507" y="7334"/>
                    <a:pt x="9507" y="7634"/>
                  </a:cubicBezTo>
                  <a:cubicBezTo>
                    <a:pt x="9574" y="8202"/>
                    <a:pt x="9874" y="8735"/>
                    <a:pt x="10341" y="9136"/>
                  </a:cubicBezTo>
                  <a:cubicBezTo>
                    <a:pt x="10541" y="9302"/>
                    <a:pt x="10808" y="9436"/>
                    <a:pt x="11108" y="9469"/>
                  </a:cubicBezTo>
                  <a:cubicBezTo>
                    <a:pt x="11158" y="9475"/>
                    <a:pt x="11208" y="9477"/>
                    <a:pt x="11258" y="9477"/>
                  </a:cubicBezTo>
                  <a:cubicBezTo>
                    <a:pt x="11507" y="9477"/>
                    <a:pt x="11748" y="9408"/>
                    <a:pt x="11942" y="9269"/>
                  </a:cubicBezTo>
                  <a:cubicBezTo>
                    <a:pt x="12409" y="8935"/>
                    <a:pt x="12676" y="8402"/>
                    <a:pt x="12676" y="7868"/>
                  </a:cubicBezTo>
                  <a:cubicBezTo>
                    <a:pt x="12743" y="7334"/>
                    <a:pt x="12676" y="6834"/>
                    <a:pt x="12509" y="6334"/>
                  </a:cubicBezTo>
                  <a:cubicBezTo>
                    <a:pt x="12443" y="6100"/>
                    <a:pt x="12342" y="5867"/>
                    <a:pt x="12242" y="5633"/>
                  </a:cubicBezTo>
                  <a:cubicBezTo>
                    <a:pt x="12209" y="5533"/>
                    <a:pt x="12142" y="5433"/>
                    <a:pt x="12109" y="5299"/>
                  </a:cubicBezTo>
                  <a:lnTo>
                    <a:pt x="11942" y="4999"/>
                  </a:lnTo>
                  <a:cubicBezTo>
                    <a:pt x="11932" y="4981"/>
                    <a:pt x="11922" y="4963"/>
                    <a:pt x="11912" y="4945"/>
                  </a:cubicBezTo>
                  <a:lnTo>
                    <a:pt x="11912" y="4945"/>
                  </a:lnTo>
                  <a:cubicBezTo>
                    <a:pt x="12339" y="4753"/>
                    <a:pt x="12791" y="4598"/>
                    <a:pt x="13243" y="4466"/>
                  </a:cubicBezTo>
                  <a:cubicBezTo>
                    <a:pt x="14164" y="4150"/>
                    <a:pt x="15106" y="4000"/>
                    <a:pt x="16052" y="4000"/>
                  </a:cubicBezTo>
                  <a:cubicBezTo>
                    <a:pt x="16305" y="4000"/>
                    <a:pt x="16559" y="4011"/>
                    <a:pt x="16812" y="4032"/>
                  </a:cubicBezTo>
                  <a:cubicBezTo>
                    <a:pt x="18080" y="4165"/>
                    <a:pt x="19247" y="4699"/>
                    <a:pt x="20148" y="5533"/>
                  </a:cubicBezTo>
                  <a:cubicBezTo>
                    <a:pt x="20512" y="5871"/>
                    <a:pt x="20816" y="6290"/>
                    <a:pt x="21042" y="6728"/>
                  </a:cubicBezTo>
                  <a:lnTo>
                    <a:pt x="21042" y="6728"/>
                  </a:lnTo>
                  <a:cubicBezTo>
                    <a:pt x="20418" y="7223"/>
                    <a:pt x="19860" y="7807"/>
                    <a:pt x="19381" y="8468"/>
                  </a:cubicBezTo>
                  <a:cubicBezTo>
                    <a:pt x="19014" y="8935"/>
                    <a:pt x="18780" y="9536"/>
                    <a:pt x="18747" y="10170"/>
                  </a:cubicBezTo>
                  <a:cubicBezTo>
                    <a:pt x="18747" y="10470"/>
                    <a:pt x="18814" y="10803"/>
                    <a:pt x="18981" y="11070"/>
                  </a:cubicBezTo>
                  <a:cubicBezTo>
                    <a:pt x="19147" y="11337"/>
                    <a:pt x="19381" y="11571"/>
                    <a:pt x="19648" y="11737"/>
                  </a:cubicBezTo>
                  <a:cubicBezTo>
                    <a:pt x="19826" y="11809"/>
                    <a:pt x="20015" y="11842"/>
                    <a:pt x="20202" y="11842"/>
                  </a:cubicBezTo>
                  <a:cubicBezTo>
                    <a:pt x="20365" y="11842"/>
                    <a:pt x="20527" y="11817"/>
                    <a:pt x="20682" y="11771"/>
                  </a:cubicBezTo>
                  <a:cubicBezTo>
                    <a:pt x="20982" y="11604"/>
                    <a:pt x="21249" y="11337"/>
                    <a:pt x="21382" y="11037"/>
                  </a:cubicBezTo>
                  <a:cubicBezTo>
                    <a:pt x="21649" y="10403"/>
                    <a:pt x="21783" y="9703"/>
                    <a:pt x="21749" y="9035"/>
                  </a:cubicBezTo>
                  <a:cubicBezTo>
                    <a:pt x="21783" y="8368"/>
                    <a:pt x="21649" y="7701"/>
                    <a:pt x="21449" y="7034"/>
                  </a:cubicBezTo>
                  <a:cubicBezTo>
                    <a:pt x="21405" y="6935"/>
                    <a:pt x="21359" y="6838"/>
                    <a:pt x="21309" y="6741"/>
                  </a:cubicBezTo>
                  <a:lnTo>
                    <a:pt x="21309" y="6741"/>
                  </a:lnTo>
                  <a:cubicBezTo>
                    <a:pt x="21548" y="6561"/>
                    <a:pt x="21795" y="6391"/>
                    <a:pt x="22049" y="6233"/>
                  </a:cubicBezTo>
                  <a:cubicBezTo>
                    <a:pt x="22983" y="5700"/>
                    <a:pt x="24017" y="5266"/>
                    <a:pt x="25085" y="4999"/>
                  </a:cubicBezTo>
                  <a:cubicBezTo>
                    <a:pt x="25802" y="4784"/>
                    <a:pt x="26552" y="4689"/>
                    <a:pt x="27301" y="4689"/>
                  </a:cubicBezTo>
                  <a:cubicBezTo>
                    <a:pt x="27597" y="4689"/>
                    <a:pt x="27894" y="4704"/>
                    <a:pt x="28187" y="4732"/>
                  </a:cubicBezTo>
                  <a:cubicBezTo>
                    <a:pt x="28741" y="4788"/>
                    <a:pt x="29285" y="4915"/>
                    <a:pt x="29796" y="5113"/>
                  </a:cubicBezTo>
                  <a:lnTo>
                    <a:pt x="29796" y="5113"/>
                  </a:lnTo>
                  <a:cubicBezTo>
                    <a:pt x="29499" y="5632"/>
                    <a:pt x="29286" y="6183"/>
                    <a:pt x="29154" y="6734"/>
                  </a:cubicBezTo>
                  <a:cubicBezTo>
                    <a:pt x="29054" y="7134"/>
                    <a:pt x="29088" y="7568"/>
                    <a:pt x="29188" y="7968"/>
                  </a:cubicBezTo>
                  <a:cubicBezTo>
                    <a:pt x="29321" y="8368"/>
                    <a:pt x="29588" y="8735"/>
                    <a:pt x="29922" y="9002"/>
                  </a:cubicBezTo>
                  <a:cubicBezTo>
                    <a:pt x="30166" y="9180"/>
                    <a:pt x="30470" y="9284"/>
                    <a:pt x="30774" y="9284"/>
                  </a:cubicBezTo>
                  <a:cubicBezTo>
                    <a:pt x="30926" y="9284"/>
                    <a:pt x="31078" y="9258"/>
                    <a:pt x="31223" y="9202"/>
                  </a:cubicBezTo>
                  <a:cubicBezTo>
                    <a:pt x="31690" y="9002"/>
                    <a:pt x="32023" y="8635"/>
                    <a:pt x="32123" y="8168"/>
                  </a:cubicBezTo>
                  <a:cubicBezTo>
                    <a:pt x="32290" y="7701"/>
                    <a:pt x="32257" y="7201"/>
                    <a:pt x="32023" y="6734"/>
                  </a:cubicBezTo>
                  <a:cubicBezTo>
                    <a:pt x="31823" y="6300"/>
                    <a:pt x="31489" y="5900"/>
                    <a:pt x="31089" y="5633"/>
                  </a:cubicBezTo>
                  <a:cubicBezTo>
                    <a:pt x="30741" y="5382"/>
                    <a:pt x="30364" y="5172"/>
                    <a:pt x="29970" y="5005"/>
                  </a:cubicBezTo>
                  <a:lnTo>
                    <a:pt x="29970" y="5005"/>
                  </a:lnTo>
                  <a:cubicBezTo>
                    <a:pt x="30019" y="4924"/>
                    <a:pt x="30069" y="4845"/>
                    <a:pt x="30122" y="4766"/>
                  </a:cubicBezTo>
                  <a:cubicBezTo>
                    <a:pt x="30489" y="4199"/>
                    <a:pt x="30922" y="3698"/>
                    <a:pt x="31389" y="3265"/>
                  </a:cubicBezTo>
                  <a:cubicBezTo>
                    <a:pt x="32123" y="2531"/>
                    <a:pt x="33024" y="1964"/>
                    <a:pt x="33991" y="1563"/>
                  </a:cubicBezTo>
                  <a:cubicBezTo>
                    <a:pt x="34592" y="1297"/>
                    <a:pt x="35225" y="1130"/>
                    <a:pt x="35859" y="1030"/>
                  </a:cubicBezTo>
                  <a:cubicBezTo>
                    <a:pt x="36093" y="996"/>
                    <a:pt x="36260" y="963"/>
                    <a:pt x="36393" y="963"/>
                  </a:cubicBezTo>
                  <a:cubicBezTo>
                    <a:pt x="36426" y="963"/>
                    <a:pt x="36493" y="930"/>
                    <a:pt x="36560" y="930"/>
                  </a:cubicBezTo>
                  <a:cubicBezTo>
                    <a:pt x="36326" y="930"/>
                    <a:pt x="36093" y="963"/>
                    <a:pt x="35859" y="996"/>
                  </a:cubicBezTo>
                  <a:cubicBezTo>
                    <a:pt x="35225" y="1096"/>
                    <a:pt x="34558" y="1263"/>
                    <a:pt x="33958" y="1497"/>
                  </a:cubicBezTo>
                  <a:cubicBezTo>
                    <a:pt x="32991" y="1897"/>
                    <a:pt x="32090" y="2497"/>
                    <a:pt x="31323" y="3198"/>
                  </a:cubicBezTo>
                  <a:cubicBezTo>
                    <a:pt x="30822" y="3665"/>
                    <a:pt x="30422" y="4165"/>
                    <a:pt x="30055" y="4699"/>
                  </a:cubicBezTo>
                  <a:cubicBezTo>
                    <a:pt x="29994" y="4788"/>
                    <a:pt x="29936" y="4878"/>
                    <a:pt x="29881" y="4969"/>
                  </a:cubicBezTo>
                  <a:lnTo>
                    <a:pt x="29881" y="4969"/>
                  </a:lnTo>
                  <a:cubicBezTo>
                    <a:pt x="29357" y="4757"/>
                    <a:pt x="28806" y="4621"/>
                    <a:pt x="28254" y="4566"/>
                  </a:cubicBezTo>
                  <a:cubicBezTo>
                    <a:pt x="27942" y="4527"/>
                    <a:pt x="27628" y="4508"/>
                    <a:pt x="27313" y="4508"/>
                  </a:cubicBezTo>
                  <a:cubicBezTo>
                    <a:pt x="26550" y="4508"/>
                    <a:pt x="25784" y="4620"/>
                    <a:pt x="25052" y="4832"/>
                  </a:cubicBezTo>
                  <a:cubicBezTo>
                    <a:pt x="23951" y="5099"/>
                    <a:pt x="22917" y="5533"/>
                    <a:pt x="21949" y="6100"/>
                  </a:cubicBezTo>
                  <a:cubicBezTo>
                    <a:pt x="21700" y="6250"/>
                    <a:pt x="21459" y="6412"/>
                    <a:pt x="21227" y="6586"/>
                  </a:cubicBezTo>
                  <a:lnTo>
                    <a:pt x="21227" y="6586"/>
                  </a:lnTo>
                  <a:cubicBezTo>
                    <a:pt x="20988" y="6153"/>
                    <a:pt x="20689" y="5748"/>
                    <a:pt x="20315" y="5400"/>
                  </a:cubicBezTo>
                  <a:cubicBezTo>
                    <a:pt x="19381" y="4532"/>
                    <a:pt x="18147" y="3965"/>
                    <a:pt x="16846" y="3832"/>
                  </a:cubicBezTo>
                  <a:cubicBezTo>
                    <a:pt x="16585" y="3811"/>
                    <a:pt x="16323" y="3800"/>
                    <a:pt x="16061" y="3800"/>
                  </a:cubicBezTo>
                  <a:cubicBezTo>
                    <a:pt x="15081" y="3800"/>
                    <a:pt x="14097" y="3950"/>
                    <a:pt x="13176" y="4265"/>
                  </a:cubicBezTo>
                  <a:cubicBezTo>
                    <a:pt x="12716" y="4401"/>
                    <a:pt x="12250" y="4558"/>
                    <a:pt x="11808" y="4760"/>
                  </a:cubicBezTo>
                  <a:lnTo>
                    <a:pt x="11808" y="4760"/>
                  </a:lnTo>
                  <a:cubicBezTo>
                    <a:pt x="11394" y="4046"/>
                    <a:pt x="10875" y="3368"/>
                    <a:pt x="10274" y="2798"/>
                  </a:cubicBezTo>
                  <a:cubicBezTo>
                    <a:pt x="9107" y="1730"/>
                    <a:pt x="7739" y="896"/>
                    <a:pt x="6238" y="429"/>
                  </a:cubicBezTo>
                  <a:cubicBezTo>
                    <a:pt x="5325" y="161"/>
                    <a:pt x="4368" y="0"/>
                    <a:pt x="340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5595825" y="2521425"/>
              <a:ext cx="298575" cy="177025"/>
            </a:xfrm>
            <a:custGeom>
              <a:rect b="b" l="l" r="r" t="t"/>
              <a:pathLst>
                <a:path extrusionOk="0" h="7081" w="11943">
                  <a:moveTo>
                    <a:pt x="29" y="4605"/>
                  </a:moveTo>
                  <a:lnTo>
                    <a:pt x="29" y="4605"/>
                  </a:lnTo>
                  <a:cubicBezTo>
                    <a:pt x="20" y="4615"/>
                    <a:pt x="10" y="4626"/>
                    <a:pt x="1" y="4637"/>
                  </a:cubicBezTo>
                  <a:cubicBezTo>
                    <a:pt x="17" y="4621"/>
                    <a:pt x="25" y="4613"/>
                    <a:pt x="29" y="4605"/>
                  </a:cubicBezTo>
                  <a:close/>
                  <a:moveTo>
                    <a:pt x="8937" y="2531"/>
                  </a:moveTo>
                  <a:lnTo>
                    <a:pt x="8937" y="2531"/>
                  </a:lnTo>
                  <a:cubicBezTo>
                    <a:pt x="9569" y="2988"/>
                    <a:pt x="9927" y="3767"/>
                    <a:pt x="9841" y="4570"/>
                  </a:cubicBezTo>
                  <a:cubicBezTo>
                    <a:pt x="9808" y="5004"/>
                    <a:pt x="9574" y="5371"/>
                    <a:pt x="9207" y="5571"/>
                  </a:cubicBezTo>
                  <a:cubicBezTo>
                    <a:pt x="9148" y="5594"/>
                    <a:pt x="9085" y="5605"/>
                    <a:pt x="9021" y="5605"/>
                  </a:cubicBezTo>
                  <a:cubicBezTo>
                    <a:pt x="8903" y="5605"/>
                    <a:pt x="8781" y="5569"/>
                    <a:pt x="8674" y="5504"/>
                  </a:cubicBezTo>
                  <a:cubicBezTo>
                    <a:pt x="8540" y="5404"/>
                    <a:pt x="8440" y="5237"/>
                    <a:pt x="8373" y="5070"/>
                  </a:cubicBezTo>
                  <a:cubicBezTo>
                    <a:pt x="8273" y="4703"/>
                    <a:pt x="8273" y="4303"/>
                    <a:pt x="8373" y="3936"/>
                  </a:cubicBezTo>
                  <a:cubicBezTo>
                    <a:pt x="8474" y="3569"/>
                    <a:pt x="8574" y="3236"/>
                    <a:pt x="8740" y="2935"/>
                  </a:cubicBezTo>
                  <a:cubicBezTo>
                    <a:pt x="8800" y="2797"/>
                    <a:pt x="8866" y="2663"/>
                    <a:pt x="8937" y="2531"/>
                  </a:cubicBezTo>
                  <a:close/>
                  <a:moveTo>
                    <a:pt x="4690" y="3737"/>
                  </a:moveTo>
                  <a:cubicBezTo>
                    <a:pt x="5049" y="3992"/>
                    <a:pt x="5352" y="4324"/>
                    <a:pt x="5571" y="4703"/>
                  </a:cubicBezTo>
                  <a:cubicBezTo>
                    <a:pt x="5805" y="5037"/>
                    <a:pt x="5938" y="5437"/>
                    <a:pt x="5938" y="5838"/>
                  </a:cubicBezTo>
                  <a:cubicBezTo>
                    <a:pt x="5938" y="6238"/>
                    <a:pt x="5705" y="6638"/>
                    <a:pt x="5338" y="6805"/>
                  </a:cubicBezTo>
                  <a:cubicBezTo>
                    <a:pt x="5234" y="6848"/>
                    <a:pt x="5125" y="6869"/>
                    <a:pt x="5018" y="6869"/>
                  </a:cubicBezTo>
                  <a:cubicBezTo>
                    <a:pt x="4713" y="6869"/>
                    <a:pt x="4419" y="6701"/>
                    <a:pt x="4271" y="6405"/>
                  </a:cubicBezTo>
                  <a:cubicBezTo>
                    <a:pt x="4070" y="5971"/>
                    <a:pt x="4037" y="5504"/>
                    <a:pt x="4170" y="5037"/>
                  </a:cubicBezTo>
                  <a:cubicBezTo>
                    <a:pt x="4265" y="4579"/>
                    <a:pt x="4442" y="4137"/>
                    <a:pt x="4690" y="3737"/>
                  </a:cubicBezTo>
                  <a:close/>
                  <a:moveTo>
                    <a:pt x="11943" y="0"/>
                  </a:moveTo>
                  <a:lnTo>
                    <a:pt x="11943" y="0"/>
                  </a:lnTo>
                  <a:cubicBezTo>
                    <a:pt x="11542" y="100"/>
                    <a:pt x="11176" y="234"/>
                    <a:pt x="10809" y="434"/>
                  </a:cubicBezTo>
                  <a:cubicBezTo>
                    <a:pt x="10042" y="883"/>
                    <a:pt x="9401" y="1501"/>
                    <a:pt x="8935" y="2236"/>
                  </a:cubicBezTo>
                  <a:lnTo>
                    <a:pt x="8935" y="2236"/>
                  </a:lnTo>
                  <a:cubicBezTo>
                    <a:pt x="8862" y="2187"/>
                    <a:pt x="8786" y="2142"/>
                    <a:pt x="8707" y="2102"/>
                  </a:cubicBezTo>
                  <a:cubicBezTo>
                    <a:pt x="8301" y="1925"/>
                    <a:pt x="7866" y="1837"/>
                    <a:pt x="7434" y="1837"/>
                  </a:cubicBezTo>
                  <a:cubicBezTo>
                    <a:pt x="6802" y="1837"/>
                    <a:pt x="6173" y="2025"/>
                    <a:pt x="5638" y="2402"/>
                  </a:cubicBezTo>
                  <a:cubicBezTo>
                    <a:pt x="5225" y="2688"/>
                    <a:pt x="4873" y="3049"/>
                    <a:pt x="4592" y="3465"/>
                  </a:cubicBezTo>
                  <a:lnTo>
                    <a:pt x="4592" y="3465"/>
                  </a:lnTo>
                  <a:cubicBezTo>
                    <a:pt x="4387" y="3348"/>
                    <a:pt x="4168" y="3249"/>
                    <a:pt x="3937" y="3169"/>
                  </a:cubicBezTo>
                  <a:cubicBezTo>
                    <a:pt x="3596" y="3055"/>
                    <a:pt x="3244" y="2995"/>
                    <a:pt x="2888" y="2995"/>
                  </a:cubicBezTo>
                  <a:cubicBezTo>
                    <a:pt x="2617" y="2995"/>
                    <a:pt x="2343" y="3030"/>
                    <a:pt x="2069" y="3102"/>
                  </a:cubicBezTo>
                  <a:cubicBezTo>
                    <a:pt x="1602" y="3202"/>
                    <a:pt x="1168" y="3436"/>
                    <a:pt x="801" y="3736"/>
                  </a:cubicBezTo>
                  <a:cubicBezTo>
                    <a:pt x="568" y="3903"/>
                    <a:pt x="334" y="4136"/>
                    <a:pt x="168" y="4370"/>
                  </a:cubicBezTo>
                  <a:cubicBezTo>
                    <a:pt x="134" y="4437"/>
                    <a:pt x="101" y="4503"/>
                    <a:pt x="34" y="4570"/>
                  </a:cubicBezTo>
                  <a:cubicBezTo>
                    <a:pt x="34" y="4588"/>
                    <a:pt x="34" y="4596"/>
                    <a:pt x="29" y="4605"/>
                  </a:cubicBezTo>
                  <a:lnTo>
                    <a:pt x="29" y="4605"/>
                  </a:lnTo>
                  <a:cubicBezTo>
                    <a:pt x="287" y="4315"/>
                    <a:pt x="545" y="4028"/>
                    <a:pt x="835" y="3803"/>
                  </a:cubicBezTo>
                  <a:cubicBezTo>
                    <a:pt x="1235" y="3536"/>
                    <a:pt x="1635" y="3336"/>
                    <a:pt x="2102" y="3236"/>
                  </a:cubicBezTo>
                  <a:cubicBezTo>
                    <a:pt x="2353" y="3166"/>
                    <a:pt x="2609" y="3131"/>
                    <a:pt x="2863" y="3131"/>
                  </a:cubicBezTo>
                  <a:cubicBezTo>
                    <a:pt x="3219" y="3131"/>
                    <a:pt x="3573" y="3200"/>
                    <a:pt x="3904" y="3336"/>
                  </a:cubicBezTo>
                  <a:cubicBezTo>
                    <a:pt x="4111" y="3405"/>
                    <a:pt x="4311" y="3498"/>
                    <a:pt x="4497" y="3611"/>
                  </a:cubicBezTo>
                  <a:lnTo>
                    <a:pt x="4497" y="3611"/>
                  </a:lnTo>
                  <a:cubicBezTo>
                    <a:pt x="4237" y="4032"/>
                    <a:pt x="4046" y="4503"/>
                    <a:pt x="3937" y="5004"/>
                  </a:cubicBezTo>
                  <a:cubicBezTo>
                    <a:pt x="3804" y="5504"/>
                    <a:pt x="3870" y="6038"/>
                    <a:pt x="4104" y="6505"/>
                  </a:cubicBezTo>
                  <a:cubicBezTo>
                    <a:pt x="4237" y="6705"/>
                    <a:pt x="4437" y="6905"/>
                    <a:pt x="4671" y="7005"/>
                  </a:cubicBezTo>
                  <a:cubicBezTo>
                    <a:pt x="4788" y="7055"/>
                    <a:pt x="4913" y="7080"/>
                    <a:pt x="5042" y="7080"/>
                  </a:cubicBezTo>
                  <a:cubicBezTo>
                    <a:pt x="5171" y="7080"/>
                    <a:pt x="5305" y="7055"/>
                    <a:pt x="5438" y="7005"/>
                  </a:cubicBezTo>
                  <a:cubicBezTo>
                    <a:pt x="5872" y="6772"/>
                    <a:pt x="6139" y="6338"/>
                    <a:pt x="6139" y="5838"/>
                  </a:cubicBezTo>
                  <a:cubicBezTo>
                    <a:pt x="6139" y="5371"/>
                    <a:pt x="6005" y="4937"/>
                    <a:pt x="5738" y="4570"/>
                  </a:cubicBezTo>
                  <a:cubicBezTo>
                    <a:pt x="5498" y="4170"/>
                    <a:pt x="5175" y="3842"/>
                    <a:pt x="4789" y="3586"/>
                  </a:cubicBezTo>
                  <a:lnTo>
                    <a:pt x="4789" y="3586"/>
                  </a:lnTo>
                  <a:cubicBezTo>
                    <a:pt x="5052" y="3204"/>
                    <a:pt x="5383" y="2866"/>
                    <a:pt x="5772" y="2602"/>
                  </a:cubicBezTo>
                  <a:cubicBezTo>
                    <a:pt x="6262" y="2249"/>
                    <a:pt x="6834" y="2069"/>
                    <a:pt x="7412" y="2069"/>
                  </a:cubicBezTo>
                  <a:cubicBezTo>
                    <a:pt x="7816" y="2069"/>
                    <a:pt x="8223" y="2157"/>
                    <a:pt x="8607" y="2335"/>
                  </a:cubicBezTo>
                  <a:cubicBezTo>
                    <a:pt x="8677" y="2368"/>
                    <a:pt x="8744" y="2405"/>
                    <a:pt x="8809" y="2446"/>
                  </a:cubicBezTo>
                  <a:lnTo>
                    <a:pt x="8809" y="2446"/>
                  </a:lnTo>
                  <a:cubicBezTo>
                    <a:pt x="8736" y="2572"/>
                    <a:pt x="8669" y="2702"/>
                    <a:pt x="8607" y="2835"/>
                  </a:cubicBezTo>
                  <a:cubicBezTo>
                    <a:pt x="8440" y="3169"/>
                    <a:pt x="8307" y="3503"/>
                    <a:pt x="8240" y="3869"/>
                  </a:cubicBezTo>
                  <a:cubicBezTo>
                    <a:pt x="8107" y="4270"/>
                    <a:pt x="8107" y="4703"/>
                    <a:pt x="8240" y="5070"/>
                  </a:cubicBezTo>
                  <a:cubicBezTo>
                    <a:pt x="8273" y="5304"/>
                    <a:pt x="8407" y="5504"/>
                    <a:pt x="8607" y="5637"/>
                  </a:cubicBezTo>
                  <a:cubicBezTo>
                    <a:pt x="8730" y="5740"/>
                    <a:pt x="8877" y="5779"/>
                    <a:pt x="9027" y="5779"/>
                  </a:cubicBezTo>
                  <a:cubicBezTo>
                    <a:pt x="9122" y="5779"/>
                    <a:pt x="9217" y="5763"/>
                    <a:pt x="9307" y="5737"/>
                  </a:cubicBezTo>
                  <a:cubicBezTo>
                    <a:pt x="9741" y="5504"/>
                    <a:pt x="10041" y="5070"/>
                    <a:pt x="10075" y="4570"/>
                  </a:cubicBezTo>
                  <a:cubicBezTo>
                    <a:pt x="10161" y="3706"/>
                    <a:pt x="9750" y="2842"/>
                    <a:pt x="9056" y="2321"/>
                  </a:cubicBezTo>
                  <a:lnTo>
                    <a:pt x="9056" y="2321"/>
                  </a:lnTo>
                  <a:cubicBezTo>
                    <a:pt x="9495" y="1593"/>
                    <a:pt x="10106" y="980"/>
                    <a:pt x="10842" y="534"/>
                  </a:cubicBezTo>
                  <a:cubicBezTo>
                    <a:pt x="11209" y="334"/>
                    <a:pt x="11576" y="167"/>
                    <a:pt x="1194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5062950" y="2602100"/>
              <a:ext cx="502050" cy="181825"/>
            </a:xfrm>
            <a:custGeom>
              <a:rect b="b" l="l" r="r" t="t"/>
              <a:pathLst>
                <a:path extrusionOk="0" h="7273" w="20082">
                  <a:moveTo>
                    <a:pt x="25" y="334"/>
                  </a:moveTo>
                  <a:lnTo>
                    <a:pt x="25" y="334"/>
                  </a:lnTo>
                  <a:cubicBezTo>
                    <a:pt x="17" y="337"/>
                    <a:pt x="9" y="340"/>
                    <a:pt x="1" y="342"/>
                  </a:cubicBezTo>
                  <a:cubicBezTo>
                    <a:pt x="1" y="342"/>
                    <a:pt x="9" y="342"/>
                    <a:pt x="25" y="334"/>
                  </a:cubicBezTo>
                  <a:close/>
                  <a:moveTo>
                    <a:pt x="6257" y="2630"/>
                  </a:moveTo>
                  <a:lnTo>
                    <a:pt x="6257" y="2630"/>
                  </a:lnTo>
                  <a:cubicBezTo>
                    <a:pt x="6273" y="2657"/>
                    <a:pt x="6289" y="2684"/>
                    <a:pt x="6305" y="2711"/>
                  </a:cubicBezTo>
                  <a:cubicBezTo>
                    <a:pt x="6572" y="3144"/>
                    <a:pt x="6739" y="3645"/>
                    <a:pt x="6805" y="4145"/>
                  </a:cubicBezTo>
                  <a:cubicBezTo>
                    <a:pt x="6872" y="4679"/>
                    <a:pt x="6672" y="5212"/>
                    <a:pt x="6238" y="5513"/>
                  </a:cubicBezTo>
                  <a:cubicBezTo>
                    <a:pt x="6005" y="5679"/>
                    <a:pt x="5738" y="5746"/>
                    <a:pt x="5471" y="5746"/>
                  </a:cubicBezTo>
                  <a:cubicBezTo>
                    <a:pt x="5204" y="5713"/>
                    <a:pt x="4971" y="5579"/>
                    <a:pt x="4837" y="5346"/>
                  </a:cubicBezTo>
                  <a:cubicBezTo>
                    <a:pt x="4704" y="5079"/>
                    <a:pt x="4704" y="4779"/>
                    <a:pt x="4771" y="4512"/>
                  </a:cubicBezTo>
                  <a:cubicBezTo>
                    <a:pt x="4837" y="4212"/>
                    <a:pt x="4971" y="3911"/>
                    <a:pt x="5138" y="3678"/>
                  </a:cubicBezTo>
                  <a:cubicBezTo>
                    <a:pt x="5461" y="3273"/>
                    <a:pt x="5829" y="2912"/>
                    <a:pt x="6257" y="2630"/>
                  </a:cubicBezTo>
                  <a:close/>
                  <a:moveTo>
                    <a:pt x="13241" y="3649"/>
                  </a:moveTo>
                  <a:lnTo>
                    <a:pt x="13241" y="3649"/>
                  </a:lnTo>
                  <a:cubicBezTo>
                    <a:pt x="13361" y="3796"/>
                    <a:pt x="13473" y="3951"/>
                    <a:pt x="13577" y="4112"/>
                  </a:cubicBezTo>
                  <a:cubicBezTo>
                    <a:pt x="13944" y="4612"/>
                    <a:pt x="14111" y="5246"/>
                    <a:pt x="14077" y="5880"/>
                  </a:cubicBezTo>
                  <a:cubicBezTo>
                    <a:pt x="14011" y="6447"/>
                    <a:pt x="13577" y="6947"/>
                    <a:pt x="13010" y="7114"/>
                  </a:cubicBezTo>
                  <a:cubicBezTo>
                    <a:pt x="12964" y="7120"/>
                    <a:pt x="12917" y="7122"/>
                    <a:pt x="12870" y="7122"/>
                  </a:cubicBezTo>
                  <a:cubicBezTo>
                    <a:pt x="12643" y="7122"/>
                    <a:pt x="12409" y="7058"/>
                    <a:pt x="12243" y="6947"/>
                  </a:cubicBezTo>
                  <a:cubicBezTo>
                    <a:pt x="12009" y="6780"/>
                    <a:pt x="11842" y="6547"/>
                    <a:pt x="11776" y="6280"/>
                  </a:cubicBezTo>
                  <a:cubicBezTo>
                    <a:pt x="11576" y="5779"/>
                    <a:pt x="11676" y="5212"/>
                    <a:pt x="11976" y="4779"/>
                  </a:cubicBezTo>
                  <a:cubicBezTo>
                    <a:pt x="12276" y="4345"/>
                    <a:pt x="12643" y="4012"/>
                    <a:pt x="13077" y="3745"/>
                  </a:cubicBezTo>
                  <a:cubicBezTo>
                    <a:pt x="13131" y="3713"/>
                    <a:pt x="13186" y="3681"/>
                    <a:pt x="13241" y="3649"/>
                  </a:cubicBezTo>
                  <a:close/>
                  <a:moveTo>
                    <a:pt x="1843" y="1"/>
                  </a:moveTo>
                  <a:cubicBezTo>
                    <a:pt x="1741" y="1"/>
                    <a:pt x="1638" y="3"/>
                    <a:pt x="1535" y="9"/>
                  </a:cubicBezTo>
                  <a:cubicBezTo>
                    <a:pt x="1135" y="9"/>
                    <a:pt x="768" y="75"/>
                    <a:pt x="368" y="175"/>
                  </a:cubicBezTo>
                  <a:lnTo>
                    <a:pt x="101" y="276"/>
                  </a:lnTo>
                  <a:cubicBezTo>
                    <a:pt x="67" y="309"/>
                    <a:pt x="42" y="326"/>
                    <a:pt x="25" y="334"/>
                  </a:cubicBezTo>
                  <a:lnTo>
                    <a:pt x="25" y="334"/>
                  </a:lnTo>
                  <a:cubicBezTo>
                    <a:pt x="517" y="173"/>
                    <a:pt x="1010" y="108"/>
                    <a:pt x="1535" y="75"/>
                  </a:cubicBezTo>
                  <a:cubicBezTo>
                    <a:pt x="2169" y="75"/>
                    <a:pt x="2769" y="175"/>
                    <a:pt x="3370" y="376"/>
                  </a:cubicBezTo>
                  <a:cubicBezTo>
                    <a:pt x="4137" y="609"/>
                    <a:pt x="4837" y="1043"/>
                    <a:pt x="5438" y="1610"/>
                  </a:cubicBezTo>
                  <a:cubicBezTo>
                    <a:pt x="5688" y="1860"/>
                    <a:pt x="5919" y="2128"/>
                    <a:pt x="6117" y="2415"/>
                  </a:cubicBezTo>
                  <a:lnTo>
                    <a:pt x="6117" y="2415"/>
                  </a:lnTo>
                  <a:cubicBezTo>
                    <a:pt x="5682" y="2715"/>
                    <a:pt x="5294" y="3081"/>
                    <a:pt x="4971" y="3511"/>
                  </a:cubicBezTo>
                  <a:cubicBezTo>
                    <a:pt x="4771" y="3778"/>
                    <a:pt x="4637" y="4078"/>
                    <a:pt x="4571" y="4412"/>
                  </a:cubicBezTo>
                  <a:cubicBezTo>
                    <a:pt x="4470" y="4712"/>
                    <a:pt x="4504" y="5079"/>
                    <a:pt x="4671" y="5379"/>
                  </a:cubicBezTo>
                  <a:cubicBezTo>
                    <a:pt x="4837" y="5646"/>
                    <a:pt x="5138" y="5846"/>
                    <a:pt x="5471" y="5880"/>
                  </a:cubicBezTo>
                  <a:cubicBezTo>
                    <a:pt x="5510" y="5884"/>
                    <a:pt x="5549" y="5886"/>
                    <a:pt x="5587" y="5886"/>
                  </a:cubicBezTo>
                  <a:cubicBezTo>
                    <a:pt x="5848" y="5886"/>
                    <a:pt x="6106" y="5791"/>
                    <a:pt x="6338" y="5646"/>
                  </a:cubicBezTo>
                  <a:cubicBezTo>
                    <a:pt x="6605" y="5446"/>
                    <a:pt x="6772" y="5212"/>
                    <a:pt x="6872" y="4912"/>
                  </a:cubicBezTo>
                  <a:cubicBezTo>
                    <a:pt x="6972" y="4645"/>
                    <a:pt x="7006" y="4378"/>
                    <a:pt x="6972" y="4078"/>
                  </a:cubicBezTo>
                  <a:cubicBezTo>
                    <a:pt x="6906" y="3545"/>
                    <a:pt x="6739" y="3044"/>
                    <a:pt x="6472" y="2611"/>
                  </a:cubicBezTo>
                  <a:cubicBezTo>
                    <a:pt x="6455" y="2583"/>
                    <a:pt x="6438" y="2556"/>
                    <a:pt x="6421" y="2528"/>
                  </a:cubicBezTo>
                  <a:lnTo>
                    <a:pt x="6421" y="2528"/>
                  </a:lnTo>
                  <a:cubicBezTo>
                    <a:pt x="6470" y="2499"/>
                    <a:pt x="6521" y="2471"/>
                    <a:pt x="6572" y="2444"/>
                  </a:cubicBezTo>
                  <a:cubicBezTo>
                    <a:pt x="7366" y="1953"/>
                    <a:pt x="8291" y="1708"/>
                    <a:pt x="9220" y="1708"/>
                  </a:cubicBezTo>
                  <a:cubicBezTo>
                    <a:pt x="9619" y="1708"/>
                    <a:pt x="10018" y="1753"/>
                    <a:pt x="10408" y="1843"/>
                  </a:cubicBezTo>
                  <a:cubicBezTo>
                    <a:pt x="11458" y="2113"/>
                    <a:pt x="12399" y="2686"/>
                    <a:pt x="13109" y="3493"/>
                  </a:cubicBezTo>
                  <a:lnTo>
                    <a:pt x="13109" y="3493"/>
                  </a:lnTo>
                  <a:cubicBezTo>
                    <a:pt x="13064" y="3520"/>
                    <a:pt x="13020" y="3549"/>
                    <a:pt x="12977" y="3578"/>
                  </a:cubicBezTo>
                  <a:cubicBezTo>
                    <a:pt x="12510" y="3845"/>
                    <a:pt x="12109" y="4212"/>
                    <a:pt x="11809" y="4645"/>
                  </a:cubicBezTo>
                  <a:cubicBezTo>
                    <a:pt x="11642" y="4879"/>
                    <a:pt x="11542" y="5146"/>
                    <a:pt x="11475" y="5446"/>
                  </a:cubicBezTo>
                  <a:cubicBezTo>
                    <a:pt x="11442" y="5713"/>
                    <a:pt x="11475" y="6046"/>
                    <a:pt x="11576" y="6313"/>
                  </a:cubicBezTo>
                  <a:cubicBezTo>
                    <a:pt x="11676" y="6613"/>
                    <a:pt x="11842" y="6880"/>
                    <a:pt x="12109" y="7047"/>
                  </a:cubicBezTo>
                  <a:cubicBezTo>
                    <a:pt x="12309" y="7197"/>
                    <a:pt x="12547" y="7272"/>
                    <a:pt x="12780" y="7272"/>
                  </a:cubicBezTo>
                  <a:cubicBezTo>
                    <a:pt x="12858" y="7272"/>
                    <a:pt x="12935" y="7264"/>
                    <a:pt x="13010" y="7247"/>
                  </a:cubicBezTo>
                  <a:cubicBezTo>
                    <a:pt x="13677" y="7080"/>
                    <a:pt x="14177" y="6547"/>
                    <a:pt x="14277" y="5880"/>
                  </a:cubicBezTo>
                  <a:cubicBezTo>
                    <a:pt x="14344" y="5179"/>
                    <a:pt x="14144" y="4512"/>
                    <a:pt x="13777" y="3978"/>
                  </a:cubicBezTo>
                  <a:cubicBezTo>
                    <a:pt x="13677" y="3821"/>
                    <a:pt x="13569" y="3671"/>
                    <a:pt x="13455" y="3527"/>
                  </a:cubicBezTo>
                  <a:lnTo>
                    <a:pt x="13455" y="3527"/>
                  </a:lnTo>
                  <a:cubicBezTo>
                    <a:pt x="13732" y="3371"/>
                    <a:pt x="14013" y="3225"/>
                    <a:pt x="14311" y="3111"/>
                  </a:cubicBezTo>
                  <a:cubicBezTo>
                    <a:pt x="15378" y="2684"/>
                    <a:pt x="16531" y="2470"/>
                    <a:pt x="17684" y="2470"/>
                  </a:cubicBezTo>
                  <a:cubicBezTo>
                    <a:pt x="17972" y="2470"/>
                    <a:pt x="18260" y="2484"/>
                    <a:pt x="18547" y="2510"/>
                  </a:cubicBezTo>
                  <a:cubicBezTo>
                    <a:pt x="18914" y="2544"/>
                    <a:pt x="19314" y="2611"/>
                    <a:pt x="19681" y="2711"/>
                  </a:cubicBezTo>
                  <a:lnTo>
                    <a:pt x="19982" y="2777"/>
                  </a:lnTo>
                  <a:lnTo>
                    <a:pt x="20082" y="2777"/>
                  </a:lnTo>
                  <a:cubicBezTo>
                    <a:pt x="19581" y="2577"/>
                    <a:pt x="19081" y="2477"/>
                    <a:pt x="18547" y="2410"/>
                  </a:cubicBezTo>
                  <a:cubicBezTo>
                    <a:pt x="18181" y="2359"/>
                    <a:pt x="17810" y="2334"/>
                    <a:pt x="17439" y="2334"/>
                  </a:cubicBezTo>
                  <a:cubicBezTo>
                    <a:pt x="16357" y="2334"/>
                    <a:pt x="15271" y="2547"/>
                    <a:pt x="14277" y="2944"/>
                  </a:cubicBezTo>
                  <a:cubicBezTo>
                    <a:pt x="13942" y="3064"/>
                    <a:pt x="13624" y="3201"/>
                    <a:pt x="13323" y="3367"/>
                  </a:cubicBezTo>
                  <a:lnTo>
                    <a:pt x="13323" y="3367"/>
                  </a:lnTo>
                  <a:cubicBezTo>
                    <a:pt x="12573" y="2494"/>
                    <a:pt x="11563" y="1883"/>
                    <a:pt x="10441" y="1610"/>
                  </a:cubicBezTo>
                  <a:cubicBezTo>
                    <a:pt x="10038" y="1509"/>
                    <a:pt x="9626" y="1460"/>
                    <a:pt x="9213" y="1460"/>
                  </a:cubicBezTo>
                  <a:cubicBezTo>
                    <a:pt x="8259" y="1460"/>
                    <a:pt x="7300" y="1721"/>
                    <a:pt x="6439" y="2210"/>
                  </a:cubicBezTo>
                  <a:cubicBezTo>
                    <a:pt x="6383" y="2243"/>
                    <a:pt x="6328" y="2276"/>
                    <a:pt x="6274" y="2311"/>
                  </a:cubicBezTo>
                  <a:lnTo>
                    <a:pt x="6274" y="2311"/>
                  </a:lnTo>
                  <a:cubicBezTo>
                    <a:pt x="6058" y="2005"/>
                    <a:pt x="5817" y="1738"/>
                    <a:pt x="5538" y="1510"/>
                  </a:cubicBezTo>
                  <a:cubicBezTo>
                    <a:pt x="4904" y="943"/>
                    <a:pt x="4204" y="509"/>
                    <a:pt x="3403" y="242"/>
                  </a:cubicBezTo>
                  <a:cubicBezTo>
                    <a:pt x="2900" y="75"/>
                    <a:pt x="2374" y="1"/>
                    <a:pt x="184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386625" y="1737475"/>
              <a:ext cx="462875" cy="1068925"/>
            </a:xfrm>
            <a:custGeom>
              <a:rect b="b" l="l" r="r" t="t"/>
              <a:pathLst>
                <a:path extrusionOk="0" h="42757" w="18515">
                  <a:moveTo>
                    <a:pt x="4675" y="1"/>
                  </a:moveTo>
                  <a:cubicBezTo>
                    <a:pt x="3573" y="1"/>
                    <a:pt x="3737" y="5644"/>
                    <a:pt x="3770" y="6173"/>
                  </a:cubicBezTo>
                  <a:cubicBezTo>
                    <a:pt x="3787" y="6353"/>
                    <a:pt x="3643" y="6445"/>
                    <a:pt x="3493" y="6445"/>
                  </a:cubicBezTo>
                  <a:cubicBezTo>
                    <a:pt x="3335" y="6445"/>
                    <a:pt x="3170" y="6344"/>
                    <a:pt x="3170" y="6140"/>
                  </a:cubicBezTo>
                  <a:cubicBezTo>
                    <a:pt x="3170" y="5706"/>
                    <a:pt x="3537" y="769"/>
                    <a:pt x="2336" y="669"/>
                  </a:cubicBezTo>
                  <a:cubicBezTo>
                    <a:pt x="2327" y="668"/>
                    <a:pt x="2318" y="668"/>
                    <a:pt x="2310" y="668"/>
                  </a:cubicBezTo>
                  <a:cubicBezTo>
                    <a:pt x="1489" y="668"/>
                    <a:pt x="2463" y="5383"/>
                    <a:pt x="1836" y="6373"/>
                  </a:cubicBezTo>
                  <a:cubicBezTo>
                    <a:pt x="1775" y="6469"/>
                    <a:pt x="1722" y="6512"/>
                    <a:pt x="1676" y="6512"/>
                  </a:cubicBezTo>
                  <a:cubicBezTo>
                    <a:pt x="1236" y="6512"/>
                    <a:pt x="1353" y="2634"/>
                    <a:pt x="568" y="2604"/>
                  </a:cubicBezTo>
                  <a:cubicBezTo>
                    <a:pt x="234" y="2604"/>
                    <a:pt x="1" y="2637"/>
                    <a:pt x="234" y="5373"/>
                  </a:cubicBezTo>
                  <a:cubicBezTo>
                    <a:pt x="368" y="6807"/>
                    <a:pt x="1135" y="8975"/>
                    <a:pt x="1202" y="11811"/>
                  </a:cubicBezTo>
                  <a:lnTo>
                    <a:pt x="1235" y="11811"/>
                  </a:lnTo>
                  <a:lnTo>
                    <a:pt x="3503" y="37296"/>
                  </a:lnTo>
                  <a:cubicBezTo>
                    <a:pt x="3570" y="38363"/>
                    <a:pt x="3937" y="39397"/>
                    <a:pt x="4604" y="40264"/>
                  </a:cubicBezTo>
                  <a:cubicBezTo>
                    <a:pt x="4704" y="40398"/>
                    <a:pt x="4771" y="40498"/>
                    <a:pt x="4871" y="40631"/>
                  </a:cubicBezTo>
                  <a:cubicBezTo>
                    <a:pt x="6157" y="42062"/>
                    <a:pt x="7931" y="42757"/>
                    <a:pt x="9715" y="42757"/>
                  </a:cubicBezTo>
                  <a:cubicBezTo>
                    <a:pt x="11633" y="42757"/>
                    <a:pt x="13564" y="41953"/>
                    <a:pt x="14912" y="40398"/>
                  </a:cubicBezTo>
                  <a:lnTo>
                    <a:pt x="18514" y="36262"/>
                  </a:lnTo>
                  <a:lnTo>
                    <a:pt x="11643" y="29623"/>
                  </a:lnTo>
                  <a:lnTo>
                    <a:pt x="10442" y="31125"/>
                  </a:lnTo>
                  <a:lnTo>
                    <a:pt x="8807" y="11477"/>
                  </a:lnTo>
                  <a:cubicBezTo>
                    <a:pt x="8941" y="10943"/>
                    <a:pt x="9141" y="10443"/>
                    <a:pt x="9441" y="9976"/>
                  </a:cubicBezTo>
                  <a:cubicBezTo>
                    <a:pt x="9708" y="9542"/>
                    <a:pt x="10008" y="9142"/>
                    <a:pt x="10342" y="8775"/>
                  </a:cubicBezTo>
                  <a:cubicBezTo>
                    <a:pt x="10775" y="8308"/>
                    <a:pt x="11276" y="7908"/>
                    <a:pt x="11809" y="7608"/>
                  </a:cubicBezTo>
                  <a:cubicBezTo>
                    <a:pt x="12343" y="7341"/>
                    <a:pt x="12310" y="6607"/>
                    <a:pt x="11809" y="6507"/>
                  </a:cubicBezTo>
                  <a:cubicBezTo>
                    <a:pt x="11775" y="6500"/>
                    <a:pt x="11737" y="6497"/>
                    <a:pt x="11694" y="6497"/>
                  </a:cubicBezTo>
                  <a:cubicBezTo>
                    <a:pt x="11110" y="6497"/>
                    <a:pt x="9760" y="7136"/>
                    <a:pt x="8640" y="8442"/>
                  </a:cubicBezTo>
                  <a:cubicBezTo>
                    <a:pt x="8406" y="8707"/>
                    <a:pt x="8222" y="8819"/>
                    <a:pt x="8076" y="8819"/>
                  </a:cubicBezTo>
                  <a:cubicBezTo>
                    <a:pt x="7453" y="8819"/>
                    <a:pt x="7546" y="6772"/>
                    <a:pt x="7573" y="5906"/>
                  </a:cubicBezTo>
                  <a:cubicBezTo>
                    <a:pt x="7606" y="4839"/>
                    <a:pt x="7540" y="1570"/>
                    <a:pt x="7206" y="1303"/>
                  </a:cubicBezTo>
                  <a:cubicBezTo>
                    <a:pt x="7104" y="1217"/>
                    <a:pt x="6997" y="1175"/>
                    <a:pt x="6892" y="1175"/>
                  </a:cubicBezTo>
                  <a:cubicBezTo>
                    <a:pt x="6551" y="1175"/>
                    <a:pt x="6239" y="1621"/>
                    <a:pt x="6239" y="2437"/>
                  </a:cubicBezTo>
                  <a:cubicBezTo>
                    <a:pt x="6239" y="3466"/>
                    <a:pt x="6008" y="6607"/>
                    <a:pt x="5447" y="6607"/>
                  </a:cubicBezTo>
                  <a:cubicBezTo>
                    <a:pt x="5444" y="6607"/>
                    <a:pt x="5441" y="6607"/>
                    <a:pt x="5438" y="6607"/>
                  </a:cubicBezTo>
                  <a:cubicBezTo>
                    <a:pt x="4904" y="6574"/>
                    <a:pt x="5138" y="1203"/>
                    <a:pt x="5138" y="1203"/>
                  </a:cubicBezTo>
                  <a:cubicBezTo>
                    <a:pt x="5138" y="1203"/>
                    <a:pt x="5338" y="69"/>
                    <a:pt x="4704" y="2"/>
                  </a:cubicBezTo>
                  <a:cubicBezTo>
                    <a:pt x="4695" y="1"/>
                    <a:pt x="4685" y="1"/>
                    <a:pt x="4675"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5063775" y="1367750"/>
              <a:ext cx="419500" cy="829375"/>
            </a:xfrm>
            <a:custGeom>
              <a:rect b="b" l="l" r="r" t="t"/>
              <a:pathLst>
                <a:path extrusionOk="0" h="33175" w="16780">
                  <a:moveTo>
                    <a:pt x="7081" y="1"/>
                  </a:moveTo>
                  <a:cubicBezTo>
                    <a:pt x="5114" y="1"/>
                    <a:pt x="3101" y="392"/>
                    <a:pt x="1168" y="1148"/>
                  </a:cubicBezTo>
                  <a:cubicBezTo>
                    <a:pt x="1168" y="1148"/>
                    <a:pt x="1" y="11389"/>
                    <a:pt x="701" y="16159"/>
                  </a:cubicBezTo>
                  <a:cubicBezTo>
                    <a:pt x="1435" y="21129"/>
                    <a:pt x="5238" y="21830"/>
                    <a:pt x="5238" y="21830"/>
                  </a:cubicBezTo>
                  <a:cubicBezTo>
                    <a:pt x="5238" y="21830"/>
                    <a:pt x="5271" y="24932"/>
                    <a:pt x="5238" y="27901"/>
                  </a:cubicBezTo>
                  <a:cubicBezTo>
                    <a:pt x="5205" y="30736"/>
                    <a:pt x="7640" y="33104"/>
                    <a:pt x="10675" y="33171"/>
                  </a:cubicBezTo>
                  <a:cubicBezTo>
                    <a:pt x="10742" y="33173"/>
                    <a:pt x="10809" y="33174"/>
                    <a:pt x="10875" y="33174"/>
                  </a:cubicBezTo>
                  <a:cubicBezTo>
                    <a:pt x="13785" y="33174"/>
                    <a:pt x="16114" y="31041"/>
                    <a:pt x="16179" y="28334"/>
                  </a:cubicBezTo>
                  <a:lnTo>
                    <a:pt x="16780" y="4250"/>
                  </a:lnTo>
                  <a:cubicBezTo>
                    <a:pt x="14260" y="1362"/>
                    <a:pt x="10751" y="1"/>
                    <a:pt x="708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118825" y="1579000"/>
              <a:ext cx="32550" cy="30950"/>
            </a:xfrm>
            <a:custGeom>
              <a:rect b="b" l="l" r="r" t="t"/>
              <a:pathLst>
                <a:path extrusionOk="0" h="1238" w="1302">
                  <a:moveTo>
                    <a:pt x="611" y="1"/>
                  </a:moveTo>
                  <a:cubicBezTo>
                    <a:pt x="301" y="1"/>
                    <a:pt x="32" y="256"/>
                    <a:pt x="1" y="570"/>
                  </a:cubicBezTo>
                  <a:cubicBezTo>
                    <a:pt x="1" y="904"/>
                    <a:pt x="267" y="1204"/>
                    <a:pt x="634" y="1238"/>
                  </a:cubicBezTo>
                  <a:cubicBezTo>
                    <a:pt x="968" y="1238"/>
                    <a:pt x="1268" y="1004"/>
                    <a:pt x="1301" y="637"/>
                  </a:cubicBezTo>
                  <a:cubicBezTo>
                    <a:pt x="1301" y="304"/>
                    <a:pt x="1035" y="3"/>
                    <a:pt x="668" y="3"/>
                  </a:cubicBezTo>
                  <a:cubicBezTo>
                    <a:pt x="649" y="2"/>
                    <a:pt x="630" y="1"/>
                    <a:pt x="6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092150" y="1558225"/>
              <a:ext cx="65900" cy="17750"/>
            </a:xfrm>
            <a:custGeom>
              <a:rect b="b" l="l" r="r" t="t"/>
              <a:pathLst>
                <a:path extrusionOk="0" h="710" w="2636">
                  <a:moveTo>
                    <a:pt x="1301" y="0"/>
                  </a:moveTo>
                  <a:cubicBezTo>
                    <a:pt x="934" y="0"/>
                    <a:pt x="567" y="101"/>
                    <a:pt x="300" y="334"/>
                  </a:cubicBezTo>
                  <a:cubicBezTo>
                    <a:pt x="100" y="467"/>
                    <a:pt x="0" y="634"/>
                    <a:pt x="67" y="668"/>
                  </a:cubicBezTo>
                  <a:cubicBezTo>
                    <a:pt x="75" y="680"/>
                    <a:pt x="89" y="685"/>
                    <a:pt x="109" y="685"/>
                  </a:cubicBezTo>
                  <a:cubicBezTo>
                    <a:pt x="256" y="685"/>
                    <a:pt x="714" y="401"/>
                    <a:pt x="1301" y="401"/>
                  </a:cubicBezTo>
                  <a:cubicBezTo>
                    <a:pt x="1938" y="431"/>
                    <a:pt x="2410" y="710"/>
                    <a:pt x="2540" y="710"/>
                  </a:cubicBezTo>
                  <a:cubicBezTo>
                    <a:pt x="2553" y="710"/>
                    <a:pt x="2563" y="707"/>
                    <a:pt x="2569" y="701"/>
                  </a:cubicBezTo>
                  <a:cubicBezTo>
                    <a:pt x="2635" y="601"/>
                    <a:pt x="2502" y="501"/>
                    <a:pt x="2302" y="334"/>
                  </a:cubicBezTo>
                  <a:cubicBezTo>
                    <a:pt x="2002" y="134"/>
                    <a:pt x="1635" y="0"/>
                    <a:pt x="1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294775" y="1584000"/>
              <a:ext cx="32550" cy="30200"/>
            </a:xfrm>
            <a:custGeom>
              <a:rect b="b" l="l" r="r" t="t"/>
              <a:pathLst>
                <a:path extrusionOk="0" h="1208" w="1302">
                  <a:moveTo>
                    <a:pt x="612" y="1"/>
                  </a:moveTo>
                  <a:cubicBezTo>
                    <a:pt x="301" y="1"/>
                    <a:pt x="32" y="256"/>
                    <a:pt x="1" y="571"/>
                  </a:cubicBezTo>
                  <a:cubicBezTo>
                    <a:pt x="1" y="904"/>
                    <a:pt x="268" y="1204"/>
                    <a:pt x="635" y="1204"/>
                  </a:cubicBezTo>
                  <a:cubicBezTo>
                    <a:pt x="656" y="1207"/>
                    <a:pt x="677" y="1208"/>
                    <a:pt x="698" y="1208"/>
                  </a:cubicBezTo>
                  <a:cubicBezTo>
                    <a:pt x="1005" y="1208"/>
                    <a:pt x="1271" y="981"/>
                    <a:pt x="1302" y="637"/>
                  </a:cubicBezTo>
                  <a:cubicBezTo>
                    <a:pt x="1302" y="304"/>
                    <a:pt x="1035" y="4"/>
                    <a:pt x="668" y="4"/>
                  </a:cubicBezTo>
                  <a:cubicBezTo>
                    <a:pt x="649" y="2"/>
                    <a:pt x="630" y="1"/>
                    <a:pt x="6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271425" y="1566575"/>
              <a:ext cx="65075" cy="17125"/>
            </a:xfrm>
            <a:custGeom>
              <a:rect b="b" l="l" r="r" t="t"/>
              <a:pathLst>
                <a:path extrusionOk="0" h="685" w="2603">
                  <a:moveTo>
                    <a:pt x="1302" y="0"/>
                  </a:moveTo>
                  <a:cubicBezTo>
                    <a:pt x="935" y="0"/>
                    <a:pt x="568" y="100"/>
                    <a:pt x="301" y="300"/>
                  </a:cubicBezTo>
                  <a:cubicBezTo>
                    <a:pt x="101" y="467"/>
                    <a:pt x="1" y="667"/>
                    <a:pt x="68" y="667"/>
                  </a:cubicBezTo>
                  <a:cubicBezTo>
                    <a:pt x="73" y="673"/>
                    <a:pt x="82" y="675"/>
                    <a:pt x="93" y="675"/>
                  </a:cubicBezTo>
                  <a:cubicBezTo>
                    <a:pt x="213" y="675"/>
                    <a:pt x="646" y="398"/>
                    <a:pt x="1215" y="398"/>
                  </a:cubicBezTo>
                  <a:cubicBezTo>
                    <a:pt x="1244" y="398"/>
                    <a:pt x="1273" y="399"/>
                    <a:pt x="1302" y="400"/>
                  </a:cubicBezTo>
                  <a:cubicBezTo>
                    <a:pt x="1918" y="400"/>
                    <a:pt x="2380" y="684"/>
                    <a:pt x="2527" y="684"/>
                  </a:cubicBezTo>
                  <a:cubicBezTo>
                    <a:pt x="2547" y="684"/>
                    <a:pt x="2561" y="679"/>
                    <a:pt x="2569" y="667"/>
                  </a:cubicBezTo>
                  <a:cubicBezTo>
                    <a:pt x="2603" y="567"/>
                    <a:pt x="2503" y="467"/>
                    <a:pt x="2303" y="300"/>
                  </a:cubicBezTo>
                  <a:cubicBezTo>
                    <a:pt x="2002" y="100"/>
                    <a:pt x="1635" y="0"/>
                    <a:pt x="13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5164700" y="1566575"/>
              <a:ext cx="55900" cy="144075"/>
            </a:xfrm>
            <a:custGeom>
              <a:rect b="b" l="l" r="r" t="t"/>
              <a:pathLst>
                <a:path extrusionOk="0" h="5763" w="2236">
                  <a:moveTo>
                    <a:pt x="2135" y="0"/>
                  </a:moveTo>
                  <a:cubicBezTo>
                    <a:pt x="2068" y="0"/>
                    <a:pt x="1401" y="1501"/>
                    <a:pt x="667" y="3402"/>
                  </a:cubicBezTo>
                  <a:lnTo>
                    <a:pt x="134" y="4737"/>
                  </a:lnTo>
                  <a:cubicBezTo>
                    <a:pt x="34" y="4937"/>
                    <a:pt x="0" y="5170"/>
                    <a:pt x="67" y="5404"/>
                  </a:cubicBezTo>
                  <a:cubicBezTo>
                    <a:pt x="100" y="5537"/>
                    <a:pt x="200" y="5637"/>
                    <a:pt x="334" y="5671"/>
                  </a:cubicBezTo>
                  <a:cubicBezTo>
                    <a:pt x="434" y="5704"/>
                    <a:pt x="534" y="5704"/>
                    <a:pt x="634" y="5737"/>
                  </a:cubicBezTo>
                  <a:cubicBezTo>
                    <a:pt x="817" y="5754"/>
                    <a:pt x="1009" y="5762"/>
                    <a:pt x="1201" y="5762"/>
                  </a:cubicBezTo>
                  <a:cubicBezTo>
                    <a:pt x="1393" y="5762"/>
                    <a:pt x="1585" y="5754"/>
                    <a:pt x="1768" y="5737"/>
                  </a:cubicBezTo>
                  <a:cubicBezTo>
                    <a:pt x="1401" y="5604"/>
                    <a:pt x="1034" y="5537"/>
                    <a:pt x="667" y="5504"/>
                  </a:cubicBezTo>
                  <a:cubicBezTo>
                    <a:pt x="467" y="5504"/>
                    <a:pt x="300" y="5471"/>
                    <a:pt x="300" y="5337"/>
                  </a:cubicBezTo>
                  <a:cubicBezTo>
                    <a:pt x="267" y="5170"/>
                    <a:pt x="300" y="4970"/>
                    <a:pt x="400" y="4837"/>
                  </a:cubicBezTo>
                  <a:cubicBezTo>
                    <a:pt x="567" y="4403"/>
                    <a:pt x="767" y="3970"/>
                    <a:pt x="934" y="3503"/>
                  </a:cubicBezTo>
                  <a:cubicBezTo>
                    <a:pt x="1668" y="1601"/>
                    <a:pt x="2235" y="33"/>
                    <a:pt x="2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194725" y="1870950"/>
              <a:ext cx="167625" cy="73150"/>
            </a:xfrm>
            <a:custGeom>
              <a:rect b="b" l="l" r="r" t="t"/>
              <a:pathLst>
                <a:path extrusionOk="0" h="2926" w="6705">
                  <a:moveTo>
                    <a:pt x="6705" y="0"/>
                  </a:moveTo>
                  <a:lnTo>
                    <a:pt x="6705" y="0"/>
                  </a:lnTo>
                  <a:cubicBezTo>
                    <a:pt x="4772" y="1109"/>
                    <a:pt x="2569" y="1707"/>
                    <a:pt x="352" y="1707"/>
                  </a:cubicBezTo>
                  <a:cubicBezTo>
                    <a:pt x="234" y="1707"/>
                    <a:pt x="117" y="1705"/>
                    <a:pt x="0" y="1702"/>
                  </a:cubicBezTo>
                  <a:lnTo>
                    <a:pt x="0" y="1702"/>
                  </a:lnTo>
                  <a:lnTo>
                    <a:pt x="67" y="2869"/>
                  </a:lnTo>
                  <a:cubicBezTo>
                    <a:pt x="428" y="2908"/>
                    <a:pt x="772" y="2926"/>
                    <a:pt x="1099" y="2926"/>
                  </a:cubicBezTo>
                  <a:cubicBezTo>
                    <a:pt x="5271" y="2926"/>
                    <a:pt x="6705" y="1"/>
                    <a:pt x="6705"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213900" y="1739925"/>
              <a:ext cx="54225" cy="38300"/>
            </a:xfrm>
            <a:custGeom>
              <a:rect b="b" l="l" r="r" t="t"/>
              <a:pathLst>
                <a:path extrusionOk="0" h="1532" w="2169">
                  <a:moveTo>
                    <a:pt x="1092" y="0"/>
                  </a:moveTo>
                  <a:cubicBezTo>
                    <a:pt x="696" y="0"/>
                    <a:pt x="311" y="166"/>
                    <a:pt x="67" y="471"/>
                  </a:cubicBezTo>
                  <a:lnTo>
                    <a:pt x="34" y="505"/>
                  </a:lnTo>
                  <a:cubicBezTo>
                    <a:pt x="0" y="571"/>
                    <a:pt x="0" y="671"/>
                    <a:pt x="34" y="738"/>
                  </a:cubicBezTo>
                  <a:cubicBezTo>
                    <a:pt x="100" y="838"/>
                    <a:pt x="167" y="905"/>
                    <a:pt x="234" y="938"/>
                  </a:cubicBezTo>
                  <a:cubicBezTo>
                    <a:pt x="501" y="1172"/>
                    <a:pt x="767" y="1372"/>
                    <a:pt x="1101" y="1472"/>
                  </a:cubicBezTo>
                  <a:cubicBezTo>
                    <a:pt x="1203" y="1513"/>
                    <a:pt x="1305" y="1532"/>
                    <a:pt x="1404" y="1532"/>
                  </a:cubicBezTo>
                  <a:cubicBezTo>
                    <a:pt x="1629" y="1532"/>
                    <a:pt x="1840" y="1434"/>
                    <a:pt x="2002" y="1272"/>
                  </a:cubicBezTo>
                  <a:cubicBezTo>
                    <a:pt x="2168" y="1005"/>
                    <a:pt x="2168" y="671"/>
                    <a:pt x="1968" y="438"/>
                  </a:cubicBezTo>
                  <a:cubicBezTo>
                    <a:pt x="1768" y="204"/>
                    <a:pt x="1501" y="38"/>
                    <a:pt x="1201" y="4"/>
                  </a:cubicBezTo>
                  <a:cubicBezTo>
                    <a:pt x="1165" y="2"/>
                    <a:pt x="1128" y="0"/>
                    <a:pt x="1092"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203875" y="1722500"/>
              <a:ext cx="59250" cy="48400"/>
            </a:xfrm>
            <a:custGeom>
              <a:rect b="b" l="l" r="r" t="t"/>
              <a:pathLst>
                <a:path extrusionOk="0" h="1936" w="2370">
                  <a:moveTo>
                    <a:pt x="2236" y="1"/>
                  </a:moveTo>
                  <a:cubicBezTo>
                    <a:pt x="2102" y="1"/>
                    <a:pt x="2102" y="735"/>
                    <a:pt x="1469" y="1235"/>
                  </a:cubicBezTo>
                  <a:cubicBezTo>
                    <a:pt x="802" y="1769"/>
                    <a:pt x="1" y="1669"/>
                    <a:pt x="1" y="1769"/>
                  </a:cubicBezTo>
                  <a:cubicBezTo>
                    <a:pt x="1" y="1902"/>
                    <a:pt x="168" y="1936"/>
                    <a:pt x="535" y="1936"/>
                  </a:cubicBezTo>
                  <a:cubicBezTo>
                    <a:pt x="968" y="1936"/>
                    <a:pt x="1369" y="1802"/>
                    <a:pt x="1736" y="1535"/>
                  </a:cubicBezTo>
                  <a:cubicBezTo>
                    <a:pt x="2036" y="1268"/>
                    <a:pt x="2269" y="868"/>
                    <a:pt x="2336" y="468"/>
                  </a:cubicBezTo>
                  <a:cubicBezTo>
                    <a:pt x="2369" y="168"/>
                    <a:pt x="2269" y="1"/>
                    <a:pt x="22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5072950" y="1294900"/>
              <a:ext cx="356950" cy="250225"/>
            </a:xfrm>
            <a:custGeom>
              <a:rect b="b" l="l" r="r" t="t"/>
              <a:pathLst>
                <a:path extrusionOk="0" h="10009" w="14278">
                  <a:moveTo>
                    <a:pt x="7823" y="1"/>
                  </a:moveTo>
                  <a:cubicBezTo>
                    <a:pt x="7573" y="1"/>
                    <a:pt x="7323" y="9"/>
                    <a:pt x="7073" y="26"/>
                  </a:cubicBezTo>
                  <a:cubicBezTo>
                    <a:pt x="5271" y="59"/>
                    <a:pt x="3370" y="326"/>
                    <a:pt x="2036" y="1360"/>
                  </a:cubicBezTo>
                  <a:cubicBezTo>
                    <a:pt x="1068" y="2161"/>
                    <a:pt x="401" y="3295"/>
                    <a:pt x="268" y="4563"/>
                  </a:cubicBezTo>
                  <a:cubicBezTo>
                    <a:pt x="34" y="6064"/>
                    <a:pt x="1" y="7598"/>
                    <a:pt x="101" y="9099"/>
                  </a:cubicBezTo>
                  <a:cubicBezTo>
                    <a:pt x="101" y="9399"/>
                    <a:pt x="234" y="9666"/>
                    <a:pt x="468" y="9866"/>
                  </a:cubicBezTo>
                  <a:cubicBezTo>
                    <a:pt x="660" y="9949"/>
                    <a:pt x="852" y="10008"/>
                    <a:pt x="1063" y="10008"/>
                  </a:cubicBezTo>
                  <a:cubicBezTo>
                    <a:pt x="1108" y="10008"/>
                    <a:pt x="1155" y="10006"/>
                    <a:pt x="1202" y="10000"/>
                  </a:cubicBezTo>
                  <a:cubicBezTo>
                    <a:pt x="3270" y="9866"/>
                    <a:pt x="5505" y="8299"/>
                    <a:pt x="7073" y="7131"/>
                  </a:cubicBezTo>
                  <a:lnTo>
                    <a:pt x="7073" y="7131"/>
                  </a:lnTo>
                  <a:cubicBezTo>
                    <a:pt x="6672" y="7665"/>
                    <a:pt x="4571" y="8999"/>
                    <a:pt x="4137" y="9499"/>
                  </a:cubicBezTo>
                  <a:cubicBezTo>
                    <a:pt x="7606" y="8899"/>
                    <a:pt x="12443" y="6230"/>
                    <a:pt x="14244" y="3629"/>
                  </a:cubicBezTo>
                  <a:lnTo>
                    <a:pt x="14278" y="3528"/>
                  </a:lnTo>
                  <a:cubicBezTo>
                    <a:pt x="14078" y="2228"/>
                    <a:pt x="12910" y="1160"/>
                    <a:pt x="11509" y="626"/>
                  </a:cubicBezTo>
                  <a:cubicBezTo>
                    <a:pt x="10314" y="209"/>
                    <a:pt x="9072" y="1"/>
                    <a:pt x="78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335650" y="1309525"/>
              <a:ext cx="240075" cy="437200"/>
            </a:xfrm>
            <a:custGeom>
              <a:rect b="b" l="l" r="r" t="t"/>
              <a:pathLst>
                <a:path extrusionOk="0" h="17488" w="9603">
                  <a:moveTo>
                    <a:pt x="955" y="1"/>
                  </a:moveTo>
                  <a:cubicBezTo>
                    <a:pt x="648" y="1"/>
                    <a:pt x="330" y="14"/>
                    <a:pt x="0" y="41"/>
                  </a:cubicBezTo>
                  <a:lnTo>
                    <a:pt x="2135" y="2777"/>
                  </a:lnTo>
                  <a:cubicBezTo>
                    <a:pt x="2135" y="2777"/>
                    <a:pt x="401" y="8514"/>
                    <a:pt x="4137" y="12484"/>
                  </a:cubicBezTo>
                  <a:cubicBezTo>
                    <a:pt x="4137" y="12484"/>
                    <a:pt x="4337" y="14819"/>
                    <a:pt x="6939" y="17487"/>
                  </a:cubicBezTo>
                  <a:cubicBezTo>
                    <a:pt x="6939" y="17487"/>
                    <a:pt x="8440" y="17454"/>
                    <a:pt x="8973" y="14685"/>
                  </a:cubicBezTo>
                  <a:cubicBezTo>
                    <a:pt x="9207" y="13584"/>
                    <a:pt x="9374" y="12484"/>
                    <a:pt x="9474" y="11349"/>
                  </a:cubicBezTo>
                  <a:cubicBezTo>
                    <a:pt x="9602" y="8876"/>
                    <a:pt x="8927"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429875" y="1609400"/>
              <a:ext cx="80100" cy="122300"/>
            </a:xfrm>
            <a:custGeom>
              <a:rect b="b" l="l" r="r" t="t"/>
              <a:pathLst>
                <a:path extrusionOk="0" h="4892" w="3204">
                  <a:moveTo>
                    <a:pt x="819" y="0"/>
                  </a:moveTo>
                  <a:cubicBezTo>
                    <a:pt x="622" y="0"/>
                    <a:pt x="426" y="19"/>
                    <a:pt x="234" y="55"/>
                  </a:cubicBezTo>
                  <a:lnTo>
                    <a:pt x="1" y="4625"/>
                  </a:lnTo>
                  <a:cubicBezTo>
                    <a:pt x="223" y="4803"/>
                    <a:pt x="475" y="4892"/>
                    <a:pt x="727" y="4892"/>
                  </a:cubicBezTo>
                  <a:cubicBezTo>
                    <a:pt x="853" y="4892"/>
                    <a:pt x="979" y="4870"/>
                    <a:pt x="1102" y="4825"/>
                  </a:cubicBezTo>
                  <a:cubicBezTo>
                    <a:pt x="1468" y="4692"/>
                    <a:pt x="1802" y="4458"/>
                    <a:pt x="2102" y="4191"/>
                  </a:cubicBezTo>
                  <a:cubicBezTo>
                    <a:pt x="2503" y="3824"/>
                    <a:pt x="2803" y="3357"/>
                    <a:pt x="3003" y="2857"/>
                  </a:cubicBezTo>
                  <a:cubicBezTo>
                    <a:pt x="3203" y="2357"/>
                    <a:pt x="3203" y="1790"/>
                    <a:pt x="3003" y="1256"/>
                  </a:cubicBezTo>
                  <a:cubicBezTo>
                    <a:pt x="2769" y="755"/>
                    <a:pt x="2369" y="389"/>
                    <a:pt x="1869" y="188"/>
                  </a:cubicBezTo>
                  <a:cubicBezTo>
                    <a:pt x="1527" y="60"/>
                    <a:pt x="1171" y="0"/>
                    <a:pt x="819"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440975" y="1628275"/>
              <a:ext cx="41475" cy="69975"/>
            </a:xfrm>
            <a:custGeom>
              <a:rect b="b" l="l" r="r" t="t"/>
              <a:pathLst>
                <a:path extrusionOk="0" h="2799" w="1659">
                  <a:moveTo>
                    <a:pt x="691" y="0"/>
                  </a:moveTo>
                  <a:cubicBezTo>
                    <a:pt x="191" y="0"/>
                    <a:pt x="24" y="334"/>
                    <a:pt x="90" y="334"/>
                  </a:cubicBezTo>
                  <a:cubicBezTo>
                    <a:pt x="97" y="337"/>
                    <a:pt x="104" y="339"/>
                    <a:pt x="112" y="339"/>
                  </a:cubicBezTo>
                  <a:cubicBezTo>
                    <a:pt x="170" y="339"/>
                    <a:pt x="275" y="268"/>
                    <a:pt x="448" y="268"/>
                  </a:cubicBezTo>
                  <a:cubicBezTo>
                    <a:pt x="509" y="268"/>
                    <a:pt x="579" y="277"/>
                    <a:pt x="658" y="301"/>
                  </a:cubicBezTo>
                  <a:cubicBezTo>
                    <a:pt x="1058" y="467"/>
                    <a:pt x="1291" y="901"/>
                    <a:pt x="1191" y="1335"/>
                  </a:cubicBezTo>
                  <a:cubicBezTo>
                    <a:pt x="1125" y="1868"/>
                    <a:pt x="924" y="2369"/>
                    <a:pt x="624" y="2502"/>
                  </a:cubicBezTo>
                  <a:cubicBezTo>
                    <a:pt x="519" y="2549"/>
                    <a:pt x="423" y="2563"/>
                    <a:pt x="340" y="2563"/>
                  </a:cubicBezTo>
                  <a:cubicBezTo>
                    <a:pt x="213" y="2563"/>
                    <a:pt x="119" y="2530"/>
                    <a:pt x="77" y="2530"/>
                  </a:cubicBezTo>
                  <a:cubicBezTo>
                    <a:pt x="68" y="2530"/>
                    <a:pt x="61" y="2532"/>
                    <a:pt x="57" y="2536"/>
                  </a:cubicBezTo>
                  <a:cubicBezTo>
                    <a:pt x="1" y="2536"/>
                    <a:pt x="159" y="2798"/>
                    <a:pt x="512" y="2798"/>
                  </a:cubicBezTo>
                  <a:cubicBezTo>
                    <a:pt x="577" y="2798"/>
                    <a:pt x="647" y="2790"/>
                    <a:pt x="724" y="2769"/>
                  </a:cubicBezTo>
                  <a:cubicBezTo>
                    <a:pt x="991" y="2669"/>
                    <a:pt x="1191" y="2502"/>
                    <a:pt x="1325" y="2235"/>
                  </a:cubicBezTo>
                  <a:cubicBezTo>
                    <a:pt x="1458" y="1969"/>
                    <a:pt x="1558" y="1668"/>
                    <a:pt x="1592" y="1368"/>
                  </a:cubicBezTo>
                  <a:cubicBezTo>
                    <a:pt x="1658" y="1035"/>
                    <a:pt x="1558" y="701"/>
                    <a:pt x="1391" y="434"/>
                  </a:cubicBezTo>
                  <a:cubicBezTo>
                    <a:pt x="1225" y="201"/>
                    <a:pt x="958" y="34"/>
                    <a:pt x="69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4475025" y="2313775"/>
              <a:ext cx="1117500" cy="572100"/>
            </a:xfrm>
            <a:custGeom>
              <a:rect b="b" l="l" r="r" t="t"/>
              <a:pathLst>
                <a:path extrusionOk="0" h="22884" w="44700">
                  <a:moveTo>
                    <a:pt x="23951" y="0"/>
                  </a:moveTo>
                  <a:lnTo>
                    <a:pt x="1" y="200"/>
                  </a:lnTo>
                  <a:lnTo>
                    <a:pt x="5805" y="22883"/>
                  </a:lnTo>
                  <a:lnTo>
                    <a:pt x="44699" y="22883"/>
                  </a:lnTo>
                  <a:lnTo>
                    <a:pt x="44699" y="20582"/>
                  </a:lnTo>
                  <a:lnTo>
                    <a:pt x="28655" y="20582"/>
                  </a:lnTo>
                  <a:lnTo>
                    <a:pt x="2395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4750225" y="2536625"/>
              <a:ext cx="93425" cy="102200"/>
            </a:xfrm>
            <a:custGeom>
              <a:rect b="b" l="l" r="r" t="t"/>
              <a:pathLst>
                <a:path extrusionOk="0" h="4088" w="3737">
                  <a:moveTo>
                    <a:pt x="1580" y="0"/>
                  </a:moveTo>
                  <a:cubicBezTo>
                    <a:pt x="1453" y="0"/>
                    <a:pt x="1326" y="19"/>
                    <a:pt x="1202" y="59"/>
                  </a:cubicBezTo>
                  <a:cubicBezTo>
                    <a:pt x="368" y="326"/>
                    <a:pt x="1" y="1460"/>
                    <a:pt x="334" y="2528"/>
                  </a:cubicBezTo>
                  <a:cubicBezTo>
                    <a:pt x="647" y="3465"/>
                    <a:pt x="1394" y="4087"/>
                    <a:pt x="2124" y="4087"/>
                  </a:cubicBezTo>
                  <a:cubicBezTo>
                    <a:pt x="2251" y="4087"/>
                    <a:pt x="2378" y="4068"/>
                    <a:pt x="2502" y="4029"/>
                  </a:cubicBezTo>
                  <a:cubicBezTo>
                    <a:pt x="3336" y="3728"/>
                    <a:pt x="3737" y="2628"/>
                    <a:pt x="3370" y="1560"/>
                  </a:cubicBezTo>
                  <a:cubicBezTo>
                    <a:pt x="3057" y="623"/>
                    <a:pt x="2310" y="0"/>
                    <a:pt x="158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906175" y="2706550"/>
              <a:ext cx="1059650" cy="336750"/>
            </a:xfrm>
            <a:custGeom>
              <a:rect b="b" l="l" r="r" t="t"/>
              <a:pathLst>
                <a:path extrusionOk="0" h="13470" w="42386">
                  <a:moveTo>
                    <a:pt x="40830" y="0"/>
                  </a:moveTo>
                  <a:lnTo>
                    <a:pt x="29722" y="834"/>
                  </a:lnTo>
                  <a:lnTo>
                    <a:pt x="30722" y="5004"/>
                  </a:lnTo>
                  <a:lnTo>
                    <a:pt x="9774" y="6872"/>
                  </a:lnTo>
                  <a:lnTo>
                    <a:pt x="9774" y="6905"/>
                  </a:lnTo>
                  <a:lnTo>
                    <a:pt x="8807" y="6939"/>
                  </a:lnTo>
                  <a:cubicBezTo>
                    <a:pt x="7406" y="6605"/>
                    <a:pt x="6238" y="5604"/>
                    <a:pt x="5671" y="4303"/>
                  </a:cubicBezTo>
                  <a:cubicBezTo>
                    <a:pt x="5520" y="3971"/>
                    <a:pt x="5314" y="3556"/>
                    <a:pt x="5003" y="3556"/>
                  </a:cubicBezTo>
                  <a:cubicBezTo>
                    <a:pt x="4971" y="3556"/>
                    <a:pt x="4938" y="3560"/>
                    <a:pt x="4904" y="3570"/>
                  </a:cubicBezTo>
                  <a:cubicBezTo>
                    <a:pt x="4704" y="3603"/>
                    <a:pt x="4570" y="3803"/>
                    <a:pt x="4537" y="4003"/>
                  </a:cubicBezTo>
                  <a:cubicBezTo>
                    <a:pt x="4537" y="4203"/>
                    <a:pt x="4570" y="4437"/>
                    <a:pt x="4637" y="4637"/>
                  </a:cubicBezTo>
                  <a:cubicBezTo>
                    <a:pt x="4904" y="5438"/>
                    <a:pt x="5238" y="6238"/>
                    <a:pt x="5638" y="7005"/>
                  </a:cubicBezTo>
                  <a:lnTo>
                    <a:pt x="0" y="7172"/>
                  </a:lnTo>
                  <a:cubicBezTo>
                    <a:pt x="0" y="7172"/>
                    <a:pt x="1334" y="13470"/>
                    <a:pt x="8281" y="13470"/>
                  </a:cubicBezTo>
                  <a:cubicBezTo>
                    <a:pt x="8537" y="13470"/>
                    <a:pt x="8801" y="13461"/>
                    <a:pt x="9074" y="13443"/>
                  </a:cubicBezTo>
                  <a:lnTo>
                    <a:pt x="33124" y="13443"/>
                  </a:lnTo>
                  <a:cubicBezTo>
                    <a:pt x="33236" y="13448"/>
                    <a:pt x="33347" y="13450"/>
                    <a:pt x="33458" y="13450"/>
                  </a:cubicBezTo>
                  <a:cubicBezTo>
                    <a:pt x="38439" y="13450"/>
                    <a:pt x="42385" y="9095"/>
                    <a:pt x="41830" y="4070"/>
                  </a:cubicBezTo>
                  <a:lnTo>
                    <a:pt x="40830" y="0"/>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4113100" y="4562050"/>
              <a:ext cx="272725" cy="355275"/>
            </a:xfrm>
            <a:custGeom>
              <a:rect b="b" l="l" r="r" t="t"/>
              <a:pathLst>
                <a:path extrusionOk="0" h="14211" w="10909">
                  <a:moveTo>
                    <a:pt x="9474" y="0"/>
                  </a:moveTo>
                  <a:lnTo>
                    <a:pt x="1" y="5838"/>
                  </a:lnTo>
                  <a:lnTo>
                    <a:pt x="3470" y="14210"/>
                  </a:lnTo>
                  <a:cubicBezTo>
                    <a:pt x="6706" y="11208"/>
                    <a:pt x="9241" y="7539"/>
                    <a:pt x="10909" y="3469"/>
                  </a:cubicBezTo>
                  <a:lnTo>
                    <a:pt x="9474" y="0"/>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979800" y="4043325"/>
              <a:ext cx="1434375" cy="1076625"/>
            </a:xfrm>
            <a:custGeom>
              <a:rect b="b" l="l" r="r" t="t"/>
              <a:pathLst>
                <a:path extrusionOk="0" h="43065" w="57375">
                  <a:moveTo>
                    <a:pt x="35031" y="1"/>
                  </a:moveTo>
                  <a:cubicBezTo>
                    <a:pt x="34314" y="1"/>
                    <a:pt x="33891" y="34"/>
                    <a:pt x="33891" y="34"/>
                  </a:cubicBezTo>
                  <a:lnTo>
                    <a:pt x="21849" y="435"/>
                  </a:lnTo>
                  <a:cubicBezTo>
                    <a:pt x="18781" y="868"/>
                    <a:pt x="15778" y="1769"/>
                    <a:pt x="12976" y="3170"/>
                  </a:cubicBezTo>
                  <a:lnTo>
                    <a:pt x="12710" y="3270"/>
                  </a:lnTo>
                  <a:lnTo>
                    <a:pt x="12710" y="3337"/>
                  </a:lnTo>
                  <a:cubicBezTo>
                    <a:pt x="9340" y="5171"/>
                    <a:pt x="4570" y="9541"/>
                    <a:pt x="0" y="13811"/>
                  </a:cubicBezTo>
                  <a:lnTo>
                    <a:pt x="5438" y="18848"/>
                  </a:lnTo>
                  <a:lnTo>
                    <a:pt x="11475" y="24218"/>
                  </a:lnTo>
                  <a:cubicBezTo>
                    <a:pt x="11442" y="24252"/>
                    <a:pt x="11442" y="24285"/>
                    <a:pt x="11475" y="24318"/>
                  </a:cubicBezTo>
                  <a:cubicBezTo>
                    <a:pt x="11542" y="24652"/>
                    <a:pt x="10475" y="31123"/>
                    <a:pt x="9574" y="36694"/>
                  </a:cubicBezTo>
                  <a:cubicBezTo>
                    <a:pt x="14990" y="40904"/>
                    <a:pt x="21553" y="43064"/>
                    <a:pt x="28167" y="43064"/>
                  </a:cubicBezTo>
                  <a:cubicBezTo>
                    <a:pt x="32716" y="43064"/>
                    <a:pt x="37289" y="42043"/>
                    <a:pt x="41530" y="39963"/>
                  </a:cubicBezTo>
                  <a:lnTo>
                    <a:pt x="41997" y="34793"/>
                  </a:lnTo>
                  <a:cubicBezTo>
                    <a:pt x="42397" y="30089"/>
                    <a:pt x="42731" y="24318"/>
                    <a:pt x="42731" y="24318"/>
                  </a:cubicBezTo>
                  <a:lnTo>
                    <a:pt x="44432" y="28688"/>
                  </a:lnTo>
                  <a:lnTo>
                    <a:pt x="57008" y="22150"/>
                  </a:lnTo>
                  <a:cubicBezTo>
                    <a:pt x="57141" y="21750"/>
                    <a:pt x="57275" y="21350"/>
                    <a:pt x="57375" y="20949"/>
                  </a:cubicBezTo>
                  <a:cubicBezTo>
                    <a:pt x="56141" y="18014"/>
                    <a:pt x="51971" y="8340"/>
                    <a:pt x="48435" y="4704"/>
                  </a:cubicBezTo>
                  <a:cubicBezTo>
                    <a:pt x="44290" y="455"/>
                    <a:pt x="37670" y="1"/>
                    <a:pt x="3503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516025" y="4032500"/>
              <a:ext cx="323575" cy="189500"/>
            </a:xfrm>
            <a:custGeom>
              <a:rect b="b" l="l" r="r" t="t"/>
              <a:pathLst>
                <a:path extrusionOk="0" h="7580" w="12943">
                  <a:moveTo>
                    <a:pt x="12776" y="0"/>
                  </a:moveTo>
                  <a:lnTo>
                    <a:pt x="12776" y="0"/>
                  </a:lnTo>
                  <a:cubicBezTo>
                    <a:pt x="12776" y="0"/>
                    <a:pt x="12809" y="301"/>
                    <a:pt x="12843" y="834"/>
                  </a:cubicBezTo>
                  <a:cubicBezTo>
                    <a:pt x="12843" y="2769"/>
                    <a:pt x="12009" y="4604"/>
                    <a:pt x="10541" y="5871"/>
                  </a:cubicBezTo>
                  <a:cubicBezTo>
                    <a:pt x="9360" y="6855"/>
                    <a:pt x="7910" y="7350"/>
                    <a:pt x="6455" y="7350"/>
                  </a:cubicBezTo>
                  <a:cubicBezTo>
                    <a:pt x="5196" y="7350"/>
                    <a:pt x="3933" y="6980"/>
                    <a:pt x="2835" y="6238"/>
                  </a:cubicBezTo>
                  <a:cubicBezTo>
                    <a:pt x="1901" y="5571"/>
                    <a:pt x="1168" y="4670"/>
                    <a:pt x="667" y="3636"/>
                  </a:cubicBezTo>
                  <a:cubicBezTo>
                    <a:pt x="367" y="2936"/>
                    <a:pt x="167" y="2202"/>
                    <a:pt x="100" y="1435"/>
                  </a:cubicBezTo>
                  <a:cubicBezTo>
                    <a:pt x="67" y="901"/>
                    <a:pt x="100" y="601"/>
                    <a:pt x="67" y="601"/>
                  </a:cubicBezTo>
                  <a:cubicBezTo>
                    <a:pt x="33" y="667"/>
                    <a:pt x="33" y="734"/>
                    <a:pt x="33" y="834"/>
                  </a:cubicBezTo>
                  <a:cubicBezTo>
                    <a:pt x="0" y="1034"/>
                    <a:pt x="0" y="1235"/>
                    <a:pt x="33" y="1468"/>
                  </a:cubicBezTo>
                  <a:cubicBezTo>
                    <a:pt x="67" y="2235"/>
                    <a:pt x="234" y="3002"/>
                    <a:pt x="567" y="3736"/>
                  </a:cubicBezTo>
                  <a:cubicBezTo>
                    <a:pt x="1034" y="4804"/>
                    <a:pt x="1768" y="5738"/>
                    <a:pt x="2735" y="6405"/>
                  </a:cubicBezTo>
                  <a:cubicBezTo>
                    <a:pt x="3863" y="7193"/>
                    <a:pt x="5169" y="7580"/>
                    <a:pt x="6472" y="7580"/>
                  </a:cubicBezTo>
                  <a:cubicBezTo>
                    <a:pt x="7983" y="7580"/>
                    <a:pt x="9490" y="7059"/>
                    <a:pt x="10708" y="6038"/>
                  </a:cubicBezTo>
                  <a:cubicBezTo>
                    <a:pt x="11575" y="5271"/>
                    <a:pt x="12242" y="4270"/>
                    <a:pt x="12609" y="3169"/>
                  </a:cubicBezTo>
                  <a:cubicBezTo>
                    <a:pt x="12843" y="2402"/>
                    <a:pt x="12943" y="1635"/>
                    <a:pt x="12909" y="834"/>
                  </a:cubicBezTo>
                  <a:cubicBezTo>
                    <a:pt x="12909" y="634"/>
                    <a:pt x="12876" y="434"/>
                    <a:pt x="12843" y="234"/>
                  </a:cubicBezTo>
                  <a:cubicBezTo>
                    <a:pt x="12843" y="134"/>
                    <a:pt x="12809" y="67"/>
                    <a:pt x="127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4013875" y="4097550"/>
              <a:ext cx="108425" cy="511225"/>
            </a:xfrm>
            <a:custGeom>
              <a:rect b="b" l="l" r="r" t="t"/>
              <a:pathLst>
                <a:path extrusionOk="0" h="20449" w="4337">
                  <a:moveTo>
                    <a:pt x="4337" y="0"/>
                  </a:moveTo>
                  <a:cubicBezTo>
                    <a:pt x="4037" y="0"/>
                    <a:pt x="3736" y="34"/>
                    <a:pt x="3469" y="134"/>
                  </a:cubicBezTo>
                  <a:cubicBezTo>
                    <a:pt x="2669" y="367"/>
                    <a:pt x="2002" y="867"/>
                    <a:pt x="1501" y="1535"/>
                  </a:cubicBezTo>
                  <a:cubicBezTo>
                    <a:pt x="801" y="2502"/>
                    <a:pt x="367" y="3636"/>
                    <a:pt x="234" y="4870"/>
                  </a:cubicBezTo>
                  <a:cubicBezTo>
                    <a:pt x="167" y="5537"/>
                    <a:pt x="134" y="6238"/>
                    <a:pt x="100" y="6972"/>
                  </a:cubicBezTo>
                  <a:cubicBezTo>
                    <a:pt x="67" y="7706"/>
                    <a:pt x="34" y="8473"/>
                    <a:pt x="34" y="9240"/>
                  </a:cubicBezTo>
                  <a:cubicBezTo>
                    <a:pt x="0" y="11875"/>
                    <a:pt x="134" y="14544"/>
                    <a:pt x="467" y="17179"/>
                  </a:cubicBezTo>
                  <a:cubicBezTo>
                    <a:pt x="567" y="18180"/>
                    <a:pt x="701" y="19014"/>
                    <a:pt x="768" y="19581"/>
                  </a:cubicBezTo>
                  <a:cubicBezTo>
                    <a:pt x="834" y="19848"/>
                    <a:pt x="868" y="20048"/>
                    <a:pt x="901" y="20215"/>
                  </a:cubicBezTo>
                  <a:cubicBezTo>
                    <a:pt x="901" y="20281"/>
                    <a:pt x="934" y="20381"/>
                    <a:pt x="934" y="20448"/>
                  </a:cubicBezTo>
                  <a:cubicBezTo>
                    <a:pt x="968" y="20348"/>
                    <a:pt x="968" y="20281"/>
                    <a:pt x="934" y="20215"/>
                  </a:cubicBezTo>
                  <a:cubicBezTo>
                    <a:pt x="934" y="20048"/>
                    <a:pt x="901" y="19814"/>
                    <a:pt x="868" y="19548"/>
                  </a:cubicBezTo>
                  <a:cubicBezTo>
                    <a:pt x="801" y="18980"/>
                    <a:pt x="701" y="18180"/>
                    <a:pt x="601" y="17179"/>
                  </a:cubicBezTo>
                  <a:cubicBezTo>
                    <a:pt x="367" y="14544"/>
                    <a:pt x="234" y="11875"/>
                    <a:pt x="267" y="9240"/>
                  </a:cubicBezTo>
                  <a:cubicBezTo>
                    <a:pt x="267" y="8473"/>
                    <a:pt x="267" y="7706"/>
                    <a:pt x="301" y="6972"/>
                  </a:cubicBezTo>
                  <a:cubicBezTo>
                    <a:pt x="334" y="6271"/>
                    <a:pt x="367" y="5571"/>
                    <a:pt x="467" y="4904"/>
                  </a:cubicBezTo>
                  <a:cubicBezTo>
                    <a:pt x="534" y="3736"/>
                    <a:pt x="968" y="2602"/>
                    <a:pt x="1635" y="1635"/>
                  </a:cubicBezTo>
                  <a:cubicBezTo>
                    <a:pt x="2102" y="968"/>
                    <a:pt x="2769" y="501"/>
                    <a:pt x="3503" y="200"/>
                  </a:cubicBezTo>
                  <a:cubicBezTo>
                    <a:pt x="3770" y="134"/>
                    <a:pt x="4070" y="67"/>
                    <a:pt x="43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267500" y="4078350"/>
              <a:ext cx="138450" cy="570450"/>
            </a:xfrm>
            <a:custGeom>
              <a:rect b="b" l="l" r="r" t="t"/>
              <a:pathLst>
                <a:path extrusionOk="0" h="22818" w="5538">
                  <a:moveTo>
                    <a:pt x="5538" y="1"/>
                  </a:moveTo>
                  <a:lnTo>
                    <a:pt x="5538" y="1"/>
                  </a:lnTo>
                  <a:cubicBezTo>
                    <a:pt x="5505" y="68"/>
                    <a:pt x="5471" y="101"/>
                    <a:pt x="5438" y="168"/>
                  </a:cubicBezTo>
                  <a:cubicBezTo>
                    <a:pt x="5371" y="368"/>
                    <a:pt x="5304" y="568"/>
                    <a:pt x="5204" y="835"/>
                  </a:cubicBezTo>
                  <a:cubicBezTo>
                    <a:pt x="5004" y="1402"/>
                    <a:pt x="4737" y="2203"/>
                    <a:pt x="4437" y="3237"/>
                  </a:cubicBezTo>
                  <a:cubicBezTo>
                    <a:pt x="3803" y="5271"/>
                    <a:pt x="3003" y="8107"/>
                    <a:pt x="2236" y="11242"/>
                  </a:cubicBezTo>
                  <a:cubicBezTo>
                    <a:pt x="1468" y="14378"/>
                    <a:pt x="901" y="17313"/>
                    <a:pt x="534" y="19382"/>
                  </a:cubicBezTo>
                  <a:cubicBezTo>
                    <a:pt x="334" y="20449"/>
                    <a:pt x="201" y="21316"/>
                    <a:pt x="134" y="21883"/>
                  </a:cubicBezTo>
                  <a:cubicBezTo>
                    <a:pt x="67" y="22150"/>
                    <a:pt x="34" y="22384"/>
                    <a:pt x="34" y="22584"/>
                  </a:cubicBezTo>
                  <a:cubicBezTo>
                    <a:pt x="1" y="22651"/>
                    <a:pt x="1" y="22717"/>
                    <a:pt x="34" y="22817"/>
                  </a:cubicBezTo>
                  <a:cubicBezTo>
                    <a:pt x="67" y="22717"/>
                    <a:pt x="67" y="22651"/>
                    <a:pt x="67" y="22584"/>
                  </a:cubicBezTo>
                  <a:cubicBezTo>
                    <a:pt x="134" y="22384"/>
                    <a:pt x="167" y="22184"/>
                    <a:pt x="234" y="21917"/>
                  </a:cubicBezTo>
                  <a:cubicBezTo>
                    <a:pt x="334" y="21283"/>
                    <a:pt x="501" y="20449"/>
                    <a:pt x="701" y="19448"/>
                  </a:cubicBezTo>
                  <a:cubicBezTo>
                    <a:pt x="1101" y="17347"/>
                    <a:pt x="1702" y="14478"/>
                    <a:pt x="2469" y="11342"/>
                  </a:cubicBezTo>
                  <a:cubicBezTo>
                    <a:pt x="3236" y="8173"/>
                    <a:pt x="4004" y="5338"/>
                    <a:pt x="4604" y="3303"/>
                  </a:cubicBezTo>
                  <a:lnTo>
                    <a:pt x="5304" y="902"/>
                  </a:lnTo>
                  <a:lnTo>
                    <a:pt x="5471" y="234"/>
                  </a:lnTo>
                  <a:cubicBezTo>
                    <a:pt x="5505" y="134"/>
                    <a:pt x="5538" y="68"/>
                    <a:pt x="55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071400" y="4516175"/>
              <a:ext cx="336950" cy="193500"/>
            </a:xfrm>
            <a:custGeom>
              <a:rect b="b" l="l" r="r" t="t"/>
              <a:pathLst>
                <a:path extrusionOk="0" h="7740" w="13478">
                  <a:moveTo>
                    <a:pt x="13477" y="1"/>
                  </a:moveTo>
                  <a:cubicBezTo>
                    <a:pt x="13277" y="101"/>
                    <a:pt x="13110" y="201"/>
                    <a:pt x="12944" y="301"/>
                  </a:cubicBezTo>
                  <a:lnTo>
                    <a:pt x="11509" y="1168"/>
                  </a:lnTo>
                  <a:cubicBezTo>
                    <a:pt x="10308" y="1869"/>
                    <a:pt x="8640" y="2903"/>
                    <a:pt x="6772" y="3970"/>
                  </a:cubicBezTo>
                  <a:cubicBezTo>
                    <a:pt x="4938" y="5037"/>
                    <a:pt x="3237" y="5971"/>
                    <a:pt x="1969" y="6639"/>
                  </a:cubicBezTo>
                  <a:lnTo>
                    <a:pt x="501" y="7439"/>
                  </a:lnTo>
                  <a:cubicBezTo>
                    <a:pt x="335" y="7506"/>
                    <a:pt x="168" y="7606"/>
                    <a:pt x="1" y="7739"/>
                  </a:cubicBezTo>
                  <a:cubicBezTo>
                    <a:pt x="168" y="7673"/>
                    <a:pt x="368" y="7606"/>
                    <a:pt x="568" y="7506"/>
                  </a:cubicBezTo>
                  <a:cubicBezTo>
                    <a:pt x="902" y="7339"/>
                    <a:pt x="1435" y="7072"/>
                    <a:pt x="2069" y="6772"/>
                  </a:cubicBezTo>
                  <a:cubicBezTo>
                    <a:pt x="3303" y="6138"/>
                    <a:pt x="5038" y="5238"/>
                    <a:pt x="6906" y="4170"/>
                  </a:cubicBezTo>
                  <a:cubicBezTo>
                    <a:pt x="8774" y="3103"/>
                    <a:pt x="10408" y="2069"/>
                    <a:pt x="11609" y="1301"/>
                  </a:cubicBezTo>
                  <a:cubicBezTo>
                    <a:pt x="12176" y="935"/>
                    <a:pt x="12677" y="601"/>
                    <a:pt x="12977" y="367"/>
                  </a:cubicBezTo>
                  <a:cubicBezTo>
                    <a:pt x="13144" y="267"/>
                    <a:pt x="13310" y="134"/>
                    <a:pt x="134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020650" y="4349375"/>
              <a:ext cx="262725" cy="212725"/>
            </a:xfrm>
            <a:custGeom>
              <a:rect b="b" l="l" r="r" t="t"/>
              <a:pathLst>
                <a:path extrusionOk="0" h="8509" w="10509">
                  <a:moveTo>
                    <a:pt x="36" y="1"/>
                  </a:moveTo>
                  <a:cubicBezTo>
                    <a:pt x="35" y="1"/>
                    <a:pt x="35" y="1"/>
                    <a:pt x="34" y="1"/>
                  </a:cubicBezTo>
                  <a:cubicBezTo>
                    <a:pt x="1" y="68"/>
                    <a:pt x="2303" y="2002"/>
                    <a:pt x="5171" y="4337"/>
                  </a:cubicBezTo>
                  <a:cubicBezTo>
                    <a:pt x="8023" y="6665"/>
                    <a:pt x="10327" y="8509"/>
                    <a:pt x="10470" y="8509"/>
                  </a:cubicBezTo>
                  <a:cubicBezTo>
                    <a:pt x="10472" y="8509"/>
                    <a:pt x="10474" y="8508"/>
                    <a:pt x="10475" y="8507"/>
                  </a:cubicBezTo>
                  <a:cubicBezTo>
                    <a:pt x="10508" y="8474"/>
                    <a:pt x="8173" y="6539"/>
                    <a:pt x="5305" y="4171"/>
                  </a:cubicBezTo>
                  <a:cubicBezTo>
                    <a:pt x="2461" y="1856"/>
                    <a:pt x="10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4003025" y="4350225"/>
              <a:ext cx="131800" cy="410325"/>
            </a:xfrm>
            <a:custGeom>
              <a:rect b="b" l="l" r="r" t="t"/>
              <a:pathLst>
                <a:path extrusionOk="0" h="16413" w="5272">
                  <a:moveTo>
                    <a:pt x="568" y="0"/>
                  </a:moveTo>
                  <a:lnTo>
                    <a:pt x="568" y="0"/>
                  </a:lnTo>
                  <a:cubicBezTo>
                    <a:pt x="1" y="2836"/>
                    <a:pt x="1802" y="12042"/>
                    <a:pt x="1802" y="12042"/>
                  </a:cubicBezTo>
                  <a:lnTo>
                    <a:pt x="3503" y="16412"/>
                  </a:lnTo>
                  <a:lnTo>
                    <a:pt x="5271" y="15512"/>
                  </a:lnTo>
                  <a:lnTo>
                    <a:pt x="5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356325" y="4052500"/>
              <a:ext cx="229775" cy="137725"/>
            </a:xfrm>
            <a:custGeom>
              <a:rect b="b" l="l" r="r" t="t"/>
              <a:pathLst>
                <a:path extrusionOk="0" h="5509" w="9191">
                  <a:moveTo>
                    <a:pt x="7122" y="1"/>
                  </a:moveTo>
                  <a:cubicBezTo>
                    <a:pt x="7122" y="1"/>
                    <a:pt x="3353" y="601"/>
                    <a:pt x="2485" y="1035"/>
                  </a:cubicBezTo>
                  <a:cubicBezTo>
                    <a:pt x="1" y="2343"/>
                    <a:pt x="6071" y="5509"/>
                    <a:pt x="9015" y="5509"/>
                  </a:cubicBezTo>
                  <a:cubicBezTo>
                    <a:pt x="9074" y="5509"/>
                    <a:pt x="9133" y="5507"/>
                    <a:pt x="9190" y="5505"/>
                  </a:cubicBezTo>
                  <a:lnTo>
                    <a:pt x="712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446800" y="4496150"/>
              <a:ext cx="405325" cy="145975"/>
            </a:xfrm>
            <a:custGeom>
              <a:rect b="b" l="l" r="r" t="t"/>
              <a:pathLst>
                <a:path extrusionOk="0" h="5839" w="16213">
                  <a:moveTo>
                    <a:pt x="16212" y="1"/>
                  </a:moveTo>
                  <a:lnTo>
                    <a:pt x="1001" y="268"/>
                  </a:lnTo>
                  <a:lnTo>
                    <a:pt x="0" y="5838"/>
                  </a:lnTo>
                  <a:lnTo>
                    <a:pt x="0" y="5838"/>
                  </a:lnTo>
                  <a:lnTo>
                    <a:pt x="15078" y="5772"/>
                  </a:lnTo>
                  <a:lnTo>
                    <a:pt x="162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252775" y="3199300"/>
              <a:ext cx="646875" cy="421150"/>
            </a:xfrm>
            <a:custGeom>
              <a:rect b="b" l="l" r="r" t="t"/>
              <a:pathLst>
                <a:path extrusionOk="0" h="16846" w="25875">
                  <a:moveTo>
                    <a:pt x="6936" y="0"/>
                  </a:moveTo>
                  <a:cubicBezTo>
                    <a:pt x="3042" y="0"/>
                    <a:pt x="1" y="4317"/>
                    <a:pt x="2157" y="8210"/>
                  </a:cubicBezTo>
                  <a:cubicBezTo>
                    <a:pt x="2524" y="8944"/>
                    <a:pt x="3125" y="9545"/>
                    <a:pt x="3892" y="9878"/>
                  </a:cubicBezTo>
                  <a:lnTo>
                    <a:pt x="21405" y="15449"/>
                  </a:lnTo>
                  <a:cubicBezTo>
                    <a:pt x="21304" y="15882"/>
                    <a:pt x="21438" y="16316"/>
                    <a:pt x="21771" y="16616"/>
                  </a:cubicBezTo>
                  <a:cubicBezTo>
                    <a:pt x="21981" y="16769"/>
                    <a:pt x="22223" y="16845"/>
                    <a:pt x="22467" y="16845"/>
                  </a:cubicBezTo>
                  <a:cubicBezTo>
                    <a:pt x="22650" y="16845"/>
                    <a:pt x="22834" y="16802"/>
                    <a:pt x="23006" y="16716"/>
                  </a:cubicBezTo>
                  <a:cubicBezTo>
                    <a:pt x="23740" y="16349"/>
                    <a:pt x="23806" y="15315"/>
                    <a:pt x="23639" y="14515"/>
                  </a:cubicBezTo>
                  <a:cubicBezTo>
                    <a:pt x="23473" y="13714"/>
                    <a:pt x="23172" y="12847"/>
                    <a:pt x="23506" y="12080"/>
                  </a:cubicBezTo>
                  <a:cubicBezTo>
                    <a:pt x="23773" y="11513"/>
                    <a:pt x="24307" y="11146"/>
                    <a:pt x="24774" y="10679"/>
                  </a:cubicBezTo>
                  <a:cubicBezTo>
                    <a:pt x="25541" y="9878"/>
                    <a:pt x="25874" y="8744"/>
                    <a:pt x="25708" y="7643"/>
                  </a:cubicBezTo>
                  <a:cubicBezTo>
                    <a:pt x="25474" y="6542"/>
                    <a:pt x="24674" y="5642"/>
                    <a:pt x="23606" y="5308"/>
                  </a:cubicBezTo>
                  <a:cubicBezTo>
                    <a:pt x="22539" y="5041"/>
                    <a:pt x="21204" y="5408"/>
                    <a:pt x="20370" y="4641"/>
                  </a:cubicBezTo>
                  <a:cubicBezTo>
                    <a:pt x="19803" y="4074"/>
                    <a:pt x="19737" y="3140"/>
                    <a:pt x="19270" y="2473"/>
                  </a:cubicBezTo>
                  <a:cubicBezTo>
                    <a:pt x="18718" y="1695"/>
                    <a:pt x="17750" y="1427"/>
                    <a:pt x="16780" y="1427"/>
                  </a:cubicBezTo>
                  <a:cubicBezTo>
                    <a:pt x="16460" y="1427"/>
                    <a:pt x="16140" y="1456"/>
                    <a:pt x="15834" y="1506"/>
                  </a:cubicBezTo>
                  <a:cubicBezTo>
                    <a:pt x="14866" y="1658"/>
                    <a:pt x="13917" y="1928"/>
                    <a:pt x="12958" y="1928"/>
                  </a:cubicBezTo>
                  <a:cubicBezTo>
                    <a:pt x="12662" y="1928"/>
                    <a:pt x="12364" y="1902"/>
                    <a:pt x="12065" y="1839"/>
                  </a:cubicBezTo>
                  <a:cubicBezTo>
                    <a:pt x="11030" y="1606"/>
                    <a:pt x="10197" y="905"/>
                    <a:pt x="9229" y="505"/>
                  </a:cubicBezTo>
                  <a:cubicBezTo>
                    <a:pt x="8454" y="157"/>
                    <a:pt x="7680" y="0"/>
                    <a:pt x="69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365075" y="3344300"/>
              <a:ext cx="468700" cy="874200"/>
            </a:xfrm>
            <a:custGeom>
              <a:rect b="b" l="l" r="r" t="t"/>
              <a:pathLst>
                <a:path extrusionOk="0" h="34968" w="18748">
                  <a:moveTo>
                    <a:pt x="8169" y="0"/>
                  </a:moveTo>
                  <a:cubicBezTo>
                    <a:pt x="5371" y="0"/>
                    <a:pt x="2567" y="666"/>
                    <a:pt x="0" y="2010"/>
                  </a:cubicBezTo>
                  <a:cubicBezTo>
                    <a:pt x="0" y="2010"/>
                    <a:pt x="67" y="13485"/>
                    <a:pt x="534" y="18455"/>
                  </a:cubicBezTo>
                  <a:cubicBezTo>
                    <a:pt x="1001" y="23392"/>
                    <a:pt x="6071" y="23759"/>
                    <a:pt x="6071" y="23759"/>
                  </a:cubicBezTo>
                  <a:cubicBezTo>
                    <a:pt x="6071" y="23759"/>
                    <a:pt x="6205" y="26394"/>
                    <a:pt x="6338" y="29129"/>
                  </a:cubicBezTo>
                  <a:cubicBezTo>
                    <a:pt x="6504" y="32411"/>
                    <a:pt x="9205" y="34967"/>
                    <a:pt x="12479" y="34967"/>
                  </a:cubicBezTo>
                  <a:cubicBezTo>
                    <a:pt x="12500" y="34967"/>
                    <a:pt x="12522" y="34967"/>
                    <a:pt x="12543" y="34967"/>
                  </a:cubicBezTo>
                  <a:cubicBezTo>
                    <a:pt x="15979" y="34967"/>
                    <a:pt x="18747" y="32165"/>
                    <a:pt x="18747" y="28729"/>
                  </a:cubicBezTo>
                  <a:lnTo>
                    <a:pt x="18147" y="3077"/>
                  </a:lnTo>
                  <a:lnTo>
                    <a:pt x="17680" y="2777"/>
                  </a:lnTo>
                  <a:cubicBezTo>
                    <a:pt x="14787" y="933"/>
                    <a:pt x="11482" y="0"/>
                    <a:pt x="8169"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591075" y="3584200"/>
              <a:ext cx="46725" cy="36175"/>
            </a:xfrm>
            <a:custGeom>
              <a:rect b="b" l="l" r="r" t="t"/>
              <a:pathLst>
                <a:path extrusionOk="0" h="1447" w="1869">
                  <a:moveTo>
                    <a:pt x="874" y="1"/>
                  </a:moveTo>
                  <a:cubicBezTo>
                    <a:pt x="789" y="1"/>
                    <a:pt x="697" y="17"/>
                    <a:pt x="601" y="53"/>
                  </a:cubicBezTo>
                  <a:cubicBezTo>
                    <a:pt x="200" y="153"/>
                    <a:pt x="0" y="553"/>
                    <a:pt x="134" y="953"/>
                  </a:cubicBezTo>
                  <a:cubicBezTo>
                    <a:pt x="244" y="1257"/>
                    <a:pt x="537" y="1446"/>
                    <a:pt x="842" y="1446"/>
                  </a:cubicBezTo>
                  <a:cubicBezTo>
                    <a:pt x="906" y="1446"/>
                    <a:pt x="971" y="1438"/>
                    <a:pt x="1034" y="1420"/>
                  </a:cubicBezTo>
                  <a:cubicBezTo>
                    <a:pt x="1868" y="1123"/>
                    <a:pt x="1585" y="1"/>
                    <a:pt x="8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570225" y="3572000"/>
              <a:ext cx="65900" cy="19775"/>
            </a:xfrm>
            <a:custGeom>
              <a:rect b="b" l="l" r="r" t="t"/>
              <a:pathLst>
                <a:path extrusionOk="0" h="791" w="2636">
                  <a:moveTo>
                    <a:pt x="1341" y="0"/>
                  </a:moveTo>
                  <a:cubicBezTo>
                    <a:pt x="957" y="0"/>
                    <a:pt x="577" y="134"/>
                    <a:pt x="267" y="407"/>
                  </a:cubicBezTo>
                  <a:cubicBezTo>
                    <a:pt x="67" y="574"/>
                    <a:pt x="0" y="741"/>
                    <a:pt x="34" y="774"/>
                  </a:cubicBezTo>
                  <a:cubicBezTo>
                    <a:pt x="41" y="785"/>
                    <a:pt x="54" y="790"/>
                    <a:pt x="71" y="790"/>
                  </a:cubicBezTo>
                  <a:cubicBezTo>
                    <a:pt x="213" y="790"/>
                    <a:pt x="674" y="467"/>
                    <a:pt x="1268" y="407"/>
                  </a:cubicBezTo>
                  <a:cubicBezTo>
                    <a:pt x="1301" y="406"/>
                    <a:pt x="1335" y="405"/>
                    <a:pt x="1368" y="405"/>
                  </a:cubicBezTo>
                  <a:cubicBezTo>
                    <a:pt x="1929" y="405"/>
                    <a:pt x="2368" y="626"/>
                    <a:pt x="2519" y="626"/>
                  </a:cubicBezTo>
                  <a:cubicBezTo>
                    <a:pt x="2543" y="626"/>
                    <a:pt x="2560" y="621"/>
                    <a:pt x="2569" y="608"/>
                  </a:cubicBezTo>
                  <a:cubicBezTo>
                    <a:pt x="2636" y="507"/>
                    <a:pt x="2502" y="407"/>
                    <a:pt x="2269" y="274"/>
                  </a:cubicBezTo>
                  <a:cubicBezTo>
                    <a:pt x="1981" y="92"/>
                    <a:pt x="1659" y="0"/>
                    <a:pt x="13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401775" y="3584300"/>
              <a:ext cx="43150" cy="36625"/>
            </a:xfrm>
            <a:custGeom>
              <a:rect b="b" l="l" r="r" t="t"/>
              <a:pathLst>
                <a:path extrusionOk="0" h="1465" w="1726">
                  <a:moveTo>
                    <a:pt x="850" y="1"/>
                  </a:moveTo>
                  <a:cubicBezTo>
                    <a:pt x="769" y="1"/>
                    <a:pt x="685" y="16"/>
                    <a:pt x="601" y="49"/>
                  </a:cubicBezTo>
                  <a:cubicBezTo>
                    <a:pt x="200" y="149"/>
                    <a:pt x="0" y="549"/>
                    <a:pt x="134" y="949"/>
                  </a:cubicBezTo>
                  <a:cubicBezTo>
                    <a:pt x="240" y="1288"/>
                    <a:pt x="528" y="1464"/>
                    <a:pt x="818" y="1464"/>
                  </a:cubicBezTo>
                  <a:cubicBezTo>
                    <a:pt x="1072" y="1464"/>
                    <a:pt x="1328" y="1330"/>
                    <a:pt x="1468" y="1050"/>
                  </a:cubicBezTo>
                  <a:cubicBezTo>
                    <a:pt x="1726" y="562"/>
                    <a:pt x="1343" y="1"/>
                    <a:pt x="8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378425" y="3572275"/>
              <a:ext cx="65900" cy="20125"/>
            </a:xfrm>
            <a:custGeom>
              <a:rect b="b" l="l" r="r" t="t"/>
              <a:pathLst>
                <a:path extrusionOk="0" h="805" w="2636">
                  <a:moveTo>
                    <a:pt x="1383" y="0"/>
                  </a:moveTo>
                  <a:cubicBezTo>
                    <a:pt x="982" y="0"/>
                    <a:pt x="583" y="136"/>
                    <a:pt x="267" y="396"/>
                  </a:cubicBezTo>
                  <a:cubicBezTo>
                    <a:pt x="67" y="597"/>
                    <a:pt x="0" y="763"/>
                    <a:pt x="34" y="797"/>
                  </a:cubicBezTo>
                  <a:cubicBezTo>
                    <a:pt x="41" y="802"/>
                    <a:pt x="51" y="804"/>
                    <a:pt x="63" y="804"/>
                  </a:cubicBezTo>
                  <a:cubicBezTo>
                    <a:pt x="207" y="804"/>
                    <a:pt x="654" y="461"/>
                    <a:pt x="1301" y="430"/>
                  </a:cubicBezTo>
                  <a:cubicBezTo>
                    <a:pt x="1363" y="424"/>
                    <a:pt x="1423" y="421"/>
                    <a:pt x="1482" y="421"/>
                  </a:cubicBezTo>
                  <a:cubicBezTo>
                    <a:pt x="1978" y="421"/>
                    <a:pt x="2376" y="615"/>
                    <a:pt x="2519" y="615"/>
                  </a:cubicBezTo>
                  <a:cubicBezTo>
                    <a:pt x="2543" y="615"/>
                    <a:pt x="2560" y="610"/>
                    <a:pt x="2569" y="597"/>
                  </a:cubicBezTo>
                  <a:cubicBezTo>
                    <a:pt x="2635" y="530"/>
                    <a:pt x="2502" y="430"/>
                    <a:pt x="2302" y="263"/>
                  </a:cubicBezTo>
                  <a:cubicBezTo>
                    <a:pt x="2021" y="86"/>
                    <a:pt x="1702" y="0"/>
                    <a:pt x="13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462650" y="3576325"/>
              <a:ext cx="47550" cy="152950"/>
            </a:xfrm>
            <a:custGeom>
              <a:rect b="b" l="l" r="r" t="t"/>
              <a:pathLst>
                <a:path extrusionOk="0" h="6118" w="1902">
                  <a:moveTo>
                    <a:pt x="1765" y="0"/>
                  </a:moveTo>
                  <a:cubicBezTo>
                    <a:pt x="1657" y="0"/>
                    <a:pt x="1095" y="1622"/>
                    <a:pt x="534" y="3637"/>
                  </a:cubicBezTo>
                  <a:lnTo>
                    <a:pt x="100" y="5071"/>
                  </a:lnTo>
                  <a:cubicBezTo>
                    <a:pt x="0" y="5338"/>
                    <a:pt x="0" y="5605"/>
                    <a:pt x="67" y="5838"/>
                  </a:cubicBezTo>
                  <a:cubicBezTo>
                    <a:pt x="134" y="5972"/>
                    <a:pt x="267" y="6072"/>
                    <a:pt x="401" y="6105"/>
                  </a:cubicBezTo>
                  <a:lnTo>
                    <a:pt x="734" y="6105"/>
                  </a:lnTo>
                  <a:cubicBezTo>
                    <a:pt x="821" y="6113"/>
                    <a:pt x="909" y="6117"/>
                    <a:pt x="999" y="6117"/>
                  </a:cubicBezTo>
                  <a:cubicBezTo>
                    <a:pt x="1288" y="6117"/>
                    <a:pt x="1588" y="6074"/>
                    <a:pt x="1868" y="5972"/>
                  </a:cubicBezTo>
                  <a:cubicBezTo>
                    <a:pt x="1501" y="5872"/>
                    <a:pt x="1134" y="5838"/>
                    <a:pt x="734" y="5838"/>
                  </a:cubicBezTo>
                  <a:cubicBezTo>
                    <a:pt x="567" y="5838"/>
                    <a:pt x="434" y="5805"/>
                    <a:pt x="401" y="5705"/>
                  </a:cubicBezTo>
                  <a:cubicBezTo>
                    <a:pt x="367" y="5538"/>
                    <a:pt x="401" y="5338"/>
                    <a:pt x="501" y="5205"/>
                  </a:cubicBezTo>
                  <a:lnTo>
                    <a:pt x="901" y="3770"/>
                  </a:lnTo>
                  <a:cubicBezTo>
                    <a:pt x="1501" y="1702"/>
                    <a:pt x="1902" y="34"/>
                    <a:pt x="1768" y="1"/>
                  </a:cubicBezTo>
                  <a:cubicBezTo>
                    <a:pt x="1767" y="1"/>
                    <a:pt x="1766" y="0"/>
                    <a:pt x="17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484325" y="3740625"/>
              <a:ext cx="94250" cy="50200"/>
            </a:xfrm>
            <a:custGeom>
              <a:rect b="b" l="l" r="r" t="t"/>
              <a:pathLst>
                <a:path extrusionOk="0" h="2008" w="3770">
                  <a:moveTo>
                    <a:pt x="3303" y="0"/>
                  </a:moveTo>
                  <a:lnTo>
                    <a:pt x="3303" y="0"/>
                  </a:lnTo>
                  <a:cubicBezTo>
                    <a:pt x="2235" y="534"/>
                    <a:pt x="1135" y="934"/>
                    <a:pt x="1" y="1268"/>
                  </a:cubicBezTo>
                  <a:cubicBezTo>
                    <a:pt x="365" y="1747"/>
                    <a:pt x="932" y="2007"/>
                    <a:pt x="1510" y="2007"/>
                  </a:cubicBezTo>
                  <a:cubicBezTo>
                    <a:pt x="1778" y="2007"/>
                    <a:pt x="2049" y="1951"/>
                    <a:pt x="2302" y="1835"/>
                  </a:cubicBezTo>
                  <a:cubicBezTo>
                    <a:pt x="3770" y="1134"/>
                    <a:pt x="3303" y="0"/>
                    <a:pt x="33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516850" y="3877375"/>
              <a:ext cx="159300" cy="90950"/>
            </a:xfrm>
            <a:custGeom>
              <a:rect b="b" l="l" r="r" t="t"/>
              <a:pathLst>
                <a:path extrusionOk="0" h="3638" w="6372">
                  <a:moveTo>
                    <a:pt x="6372" y="1"/>
                  </a:moveTo>
                  <a:cubicBezTo>
                    <a:pt x="4537" y="1402"/>
                    <a:pt x="2302" y="2202"/>
                    <a:pt x="0" y="2369"/>
                  </a:cubicBezTo>
                  <a:lnTo>
                    <a:pt x="101" y="3637"/>
                  </a:lnTo>
                  <a:cubicBezTo>
                    <a:pt x="145" y="3637"/>
                    <a:pt x="190" y="3638"/>
                    <a:pt x="234" y="3638"/>
                  </a:cubicBezTo>
                  <a:cubicBezTo>
                    <a:pt x="5126" y="3638"/>
                    <a:pt x="6372" y="1"/>
                    <a:pt x="6372" y="1"/>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822075" y="3527075"/>
              <a:ext cx="88650" cy="143150"/>
            </a:xfrm>
            <a:custGeom>
              <a:rect b="b" l="l" r="r" t="t"/>
              <a:pathLst>
                <a:path extrusionOk="0" h="5726" w="3546">
                  <a:moveTo>
                    <a:pt x="819" y="1"/>
                  </a:moveTo>
                  <a:cubicBezTo>
                    <a:pt x="779" y="1"/>
                    <a:pt x="739" y="1"/>
                    <a:pt x="701" y="3"/>
                  </a:cubicBezTo>
                  <a:cubicBezTo>
                    <a:pt x="300" y="36"/>
                    <a:pt x="0" y="370"/>
                    <a:pt x="0" y="770"/>
                  </a:cubicBezTo>
                  <a:cubicBezTo>
                    <a:pt x="0" y="2204"/>
                    <a:pt x="34" y="5473"/>
                    <a:pt x="67" y="5574"/>
                  </a:cubicBezTo>
                  <a:cubicBezTo>
                    <a:pt x="78" y="5607"/>
                    <a:pt x="492" y="5726"/>
                    <a:pt x="1023" y="5726"/>
                  </a:cubicBezTo>
                  <a:cubicBezTo>
                    <a:pt x="2060" y="5726"/>
                    <a:pt x="3546" y="5276"/>
                    <a:pt x="3369" y="2872"/>
                  </a:cubicBezTo>
                  <a:cubicBezTo>
                    <a:pt x="3177" y="409"/>
                    <a:pt x="1759" y="1"/>
                    <a:pt x="819"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842925" y="3556325"/>
              <a:ext cx="40050" cy="80400"/>
            </a:xfrm>
            <a:custGeom>
              <a:rect b="b" l="l" r="r" t="t"/>
              <a:pathLst>
                <a:path extrusionOk="0" h="3216" w="1602">
                  <a:moveTo>
                    <a:pt x="567" y="0"/>
                  </a:moveTo>
                  <a:cubicBezTo>
                    <a:pt x="434" y="0"/>
                    <a:pt x="300" y="34"/>
                    <a:pt x="200" y="134"/>
                  </a:cubicBezTo>
                  <a:cubicBezTo>
                    <a:pt x="134" y="200"/>
                    <a:pt x="100" y="267"/>
                    <a:pt x="67" y="367"/>
                  </a:cubicBezTo>
                  <a:cubicBezTo>
                    <a:pt x="67" y="534"/>
                    <a:pt x="100" y="567"/>
                    <a:pt x="134" y="567"/>
                  </a:cubicBezTo>
                  <a:cubicBezTo>
                    <a:pt x="167" y="567"/>
                    <a:pt x="134" y="501"/>
                    <a:pt x="167" y="401"/>
                  </a:cubicBezTo>
                  <a:cubicBezTo>
                    <a:pt x="222" y="262"/>
                    <a:pt x="324" y="192"/>
                    <a:pt x="453" y="192"/>
                  </a:cubicBezTo>
                  <a:cubicBezTo>
                    <a:pt x="479" y="192"/>
                    <a:pt x="506" y="195"/>
                    <a:pt x="534" y="200"/>
                  </a:cubicBezTo>
                  <a:cubicBezTo>
                    <a:pt x="767" y="234"/>
                    <a:pt x="967" y="401"/>
                    <a:pt x="1068" y="634"/>
                  </a:cubicBezTo>
                  <a:cubicBezTo>
                    <a:pt x="1201" y="901"/>
                    <a:pt x="1301" y="1235"/>
                    <a:pt x="1301" y="1535"/>
                  </a:cubicBezTo>
                  <a:cubicBezTo>
                    <a:pt x="1334" y="2202"/>
                    <a:pt x="1068" y="2836"/>
                    <a:pt x="667" y="3002"/>
                  </a:cubicBezTo>
                  <a:cubicBezTo>
                    <a:pt x="589" y="3042"/>
                    <a:pt x="499" y="3058"/>
                    <a:pt x="405" y="3058"/>
                  </a:cubicBezTo>
                  <a:cubicBezTo>
                    <a:pt x="338" y="3058"/>
                    <a:pt x="269" y="3050"/>
                    <a:pt x="200" y="3036"/>
                  </a:cubicBezTo>
                  <a:cubicBezTo>
                    <a:pt x="100" y="3003"/>
                    <a:pt x="33" y="2936"/>
                    <a:pt x="33" y="2936"/>
                  </a:cubicBezTo>
                  <a:lnTo>
                    <a:pt x="33" y="2936"/>
                  </a:lnTo>
                  <a:cubicBezTo>
                    <a:pt x="0" y="2969"/>
                    <a:pt x="33" y="3036"/>
                    <a:pt x="134" y="3136"/>
                  </a:cubicBezTo>
                  <a:cubicBezTo>
                    <a:pt x="225" y="3191"/>
                    <a:pt x="337" y="3216"/>
                    <a:pt x="453" y="3216"/>
                  </a:cubicBezTo>
                  <a:cubicBezTo>
                    <a:pt x="547" y="3216"/>
                    <a:pt x="644" y="3199"/>
                    <a:pt x="734" y="3169"/>
                  </a:cubicBezTo>
                  <a:cubicBezTo>
                    <a:pt x="1268" y="2969"/>
                    <a:pt x="1601" y="2269"/>
                    <a:pt x="1568" y="1535"/>
                  </a:cubicBezTo>
                  <a:cubicBezTo>
                    <a:pt x="1535" y="1168"/>
                    <a:pt x="1434" y="834"/>
                    <a:pt x="1268" y="534"/>
                  </a:cubicBezTo>
                  <a:cubicBezTo>
                    <a:pt x="1134" y="234"/>
                    <a:pt x="867" y="34"/>
                    <a:pt x="567" y="0"/>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3559575" y="3519475"/>
              <a:ext cx="77375" cy="24150"/>
            </a:xfrm>
            <a:custGeom>
              <a:rect b="b" l="l" r="r" t="t"/>
              <a:pathLst>
                <a:path extrusionOk="0" h="966" w="3095">
                  <a:moveTo>
                    <a:pt x="1397" y="1"/>
                  </a:moveTo>
                  <a:cubicBezTo>
                    <a:pt x="581" y="1"/>
                    <a:pt x="1" y="455"/>
                    <a:pt x="126" y="674"/>
                  </a:cubicBezTo>
                  <a:cubicBezTo>
                    <a:pt x="260" y="907"/>
                    <a:pt x="793" y="907"/>
                    <a:pt x="1527" y="941"/>
                  </a:cubicBezTo>
                  <a:cubicBezTo>
                    <a:pt x="1877" y="941"/>
                    <a:pt x="2186" y="966"/>
                    <a:pt x="2428" y="966"/>
                  </a:cubicBezTo>
                  <a:cubicBezTo>
                    <a:pt x="2670" y="966"/>
                    <a:pt x="2845" y="941"/>
                    <a:pt x="2928" y="841"/>
                  </a:cubicBezTo>
                  <a:cubicBezTo>
                    <a:pt x="3095" y="640"/>
                    <a:pt x="2461" y="73"/>
                    <a:pt x="1560" y="7"/>
                  </a:cubicBezTo>
                  <a:cubicBezTo>
                    <a:pt x="1505" y="3"/>
                    <a:pt x="1450" y="1"/>
                    <a:pt x="13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377575" y="3524575"/>
              <a:ext cx="56700" cy="23700"/>
            </a:xfrm>
            <a:custGeom>
              <a:rect b="b" l="l" r="r" t="t"/>
              <a:pathLst>
                <a:path extrusionOk="0" h="948" w="2268">
                  <a:moveTo>
                    <a:pt x="1232" y="0"/>
                  </a:moveTo>
                  <a:cubicBezTo>
                    <a:pt x="1200" y="0"/>
                    <a:pt x="1168" y="1"/>
                    <a:pt x="1135" y="3"/>
                  </a:cubicBezTo>
                  <a:cubicBezTo>
                    <a:pt x="468" y="69"/>
                    <a:pt x="1" y="470"/>
                    <a:pt x="101" y="703"/>
                  </a:cubicBezTo>
                  <a:cubicBezTo>
                    <a:pt x="180" y="888"/>
                    <a:pt x="511" y="948"/>
                    <a:pt x="894" y="948"/>
                  </a:cubicBezTo>
                  <a:cubicBezTo>
                    <a:pt x="994" y="948"/>
                    <a:pt x="1098" y="944"/>
                    <a:pt x="1202" y="937"/>
                  </a:cubicBezTo>
                  <a:cubicBezTo>
                    <a:pt x="1735" y="870"/>
                    <a:pt x="2169" y="770"/>
                    <a:pt x="2236" y="503"/>
                  </a:cubicBezTo>
                  <a:cubicBezTo>
                    <a:pt x="2267" y="282"/>
                    <a:pt x="1819" y="0"/>
                    <a:pt x="12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3342550" y="3321150"/>
              <a:ext cx="513725" cy="285375"/>
            </a:xfrm>
            <a:custGeom>
              <a:rect b="b" l="l" r="r" t="t"/>
              <a:pathLst>
                <a:path extrusionOk="0" h="11415" w="20549">
                  <a:moveTo>
                    <a:pt x="8974" y="1"/>
                  </a:moveTo>
                  <a:lnTo>
                    <a:pt x="3904" y="701"/>
                  </a:lnTo>
                  <a:lnTo>
                    <a:pt x="1" y="1769"/>
                  </a:lnTo>
                  <a:lnTo>
                    <a:pt x="234" y="4504"/>
                  </a:lnTo>
                  <a:cubicBezTo>
                    <a:pt x="234" y="4504"/>
                    <a:pt x="1310" y="5030"/>
                    <a:pt x="3011" y="5030"/>
                  </a:cubicBezTo>
                  <a:cubicBezTo>
                    <a:pt x="4151" y="5030"/>
                    <a:pt x="5573" y="4793"/>
                    <a:pt x="7139" y="4003"/>
                  </a:cubicBezTo>
                  <a:cubicBezTo>
                    <a:pt x="9111" y="3031"/>
                    <a:pt x="11337" y="2431"/>
                    <a:pt x="12568" y="2431"/>
                  </a:cubicBezTo>
                  <a:cubicBezTo>
                    <a:pt x="12941" y="2431"/>
                    <a:pt x="13222" y="2486"/>
                    <a:pt x="13377" y="2602"/>
                  </a:cubicBezTo>
                  <a:cubicBezTo>
                    <a:pt x="14044" y="3136"/>
                    <a:pt x="14178" y="5771"/>
                    <a:pt x="16713" y="6539"/>
                  </a:cubicBezTo>
                  <a:cubicBezTo>
                    <a:pt x="16713" y="6539"/>
                    <a:pt x="16552" y="11415"/>
                    <a:pt x="18434" y="11415"/>
                  </a:cubicBezTo>
                  <a:cubicBezTo>
                    <a:pt x="18471" y="11415"/>
                    <a:pt x="18509" y="11413"/>
                    <a:pt x="18547" y="11409"/>
                  </a:cubicBezTo>
                  <a:cubicBezTo>
                    <a:pt x="20549" y="11242"/>
                    <a:pt x="19315" y="3403"/>
                    <a:pt x="19315" y="3403"/>
                  </a:cubicBezTo>
                  <a:lnTo>
                    <a:pt x="14378" y="1001"/>
                  </a:lnTo>
                  <a:lnTo>
                    <a:pt x="897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2627050" y="3649725"/>
              <a:ext cx="419500" cy="548750"/>
            </a:xfrm>
            <a:custGeom>
              <a:rect b="b" l="l" r="r" t="t"/>
              <a:pathLst>
                <a:path extrusionOk="0" h="21950" w="16780">
                  <a:moveTo>
                    <a:pt x="10808" y="0"/>
                  </a:moveTo>
                  <a:lnTo>
                    <a:pt x="0" y="5571"/>
                  </a:lnTo>
                  <a:lnTo>
                    <a:pt x="5304" y="21949"/>
                  </a:lnTo>
                  <a:lnTo>
                    <a:pt x="16779" y="20382"/>
                  </a:lnTo>
                  <a:cubicBezTo>
                    <a:pt x="16779" y="20382"/>
                    <a:pt x="11008" y="301"/>
                    <a:pt x="1080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2893900" y="3636375"/>
              <a:ext cx="178500" cy="522900"/>
            </a:xfrm>
            <a:custGeom>
              <a:rect b="b" l="l" r="r" t="t"/>
              <a:pathLst>
                <a:path extrusionOk="0" h="20916" w="7140">
                  <a:moveTo>
                    <a:pt x="1135" y="1"/>
                  </a:moveTo>
                  <a:lnTo>
                    <a:pt x="1" y="601"/>
                  </a:lnTo>
                  <a:lnTo>
                    <a:pt x="6105" y="20916"/>
                  </a:lnTo>
                  <a:lnTo>
                    <a:pt x="7139" y="20349"/>
                  </a:lnTo>
                  <a:lnTo>
                    <a:pt x="11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2749625" y="3773600"/>
              <a:ext cx="28825" cy="24125"/>
            </a:xfrm>
            <a:custGeom>
              <a:rect b="b" l="l" r="r" t="t"/>
              <a:pathLst>
                <a:path extrusionOk="0" h="965" w="1153">
                  <a:moveTo>
                    <a:pt x="641" y="1"/>
                  </a:moveTo>
                  <a:cubicBezTo>
                    <a:pt x="605" y="1"/>
                    <a:pt x="569" y="6"/>
                    <a:pt x="535" y="16"/>
                  </a:cubicBezTo>
                  <a:cubicBezTo>
                    <a:pt x="101" y="82"/>
                    <a:pt x="1" y="649"/>
                    <a:pt x="334" y="883"/>
                  </a:cubicBezTo>
                  <a:cubicBezTo>
                    <a:pt x="423" y="939"/>
                    <a:pt x="517" y="964"/>
                    <a:pt x="608" y="964"/>
                  </a:cubicBezTo>
                  <a:cubicBezTo>
                    <a:pt x="895" y="964"/>
                    <a:pt x="1152" y="712"/>
                    <a:pt x="1102" y="383"/>
                  </a:cubicBezTo>
                  <a:cubicBezTo>
                    <a:pt x="1045" y="155"/>
                    <a:pt x="843" y="1"/>
                    <a:pt x="6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2506125" y="3856750"/>
              <a:ext cx="739725" cy="1041750"/>
            </a:xfrm>
            <a:custGeom>
              <a:rect b="b" l="l" r="r" t="t"/>
              <a:pathLst>
                <a:path extrusionOk="0" h="41670" w="29589">
                  <a:moveTo>
                    <a:pt x="11288" y="1"/>
                  </a:moveTo>
                  <a:cubicBezTo>
                    <a:pt x="10791" y="1"/>
                    <a:pt x="10285" y="116"/>
                    <a:pt x="9808" y="359"/>
                  </a:cubicBezTo>
                  <a:lnTo>
                    <a:pt x="8173" y="1193"/>
                  </a:lnTo>
                  <a:cubicBezTo>
                    <a:pt x="7006" y="1793"/>
                    <a:pt x="6138" y="2861"/>
                    <a:pt x="5805" y="4128"/>
                  </a:cubicBezTo>
                  <a:cubicBezTo>
                    <a:pt x="5261" y="6209"/>
                    <a:pt x="4747" y="8443"/>
                    <a:pt x="4765" y="8443"/>
                  </a:cubicBezTo>
                  <a:cubicBezTo>
                    <a:pt x="4766" y="8443"/>
                    <a:pt x="4768" y="8439"/>
                    <a:pt x="4771" y="8431"/>
                  </a:cubicBezTo>
                  <a:lnTo>
                    <a:pt x="4771" y="8431"/>
                  </a:lnTo>
                  <a:lnTo>
                    <a:pt x="1535" y="31081"/>
                  </a:lnTo>
                  <a:cubicBezTo>
                    <a:pt x="1535" y="31081"/>
                    <a:pt x="1" y="37586"/>
                    <a:pt x="4437" y="40721"/>
                  </a:cubicBezTo>
                  <a:cubicBezTo>
                    <a:pt x="5416" y="41400"/>
                    <a:pt x="6592" y="41670"/>
                    <a:pt x="7842" y="41670"/>
                  </a:cubicBezTo>
                  <a:cubicBezTo>
                    <a:pt x="10893" y="41670"/>
                    <a:pt x="14383" y="40060"/>
                    <a:pt x="16512" y="38853"/>
                  </a:cubicBezTo>
                  <a:lnTo>
                    <a:pt x="29588" y="30981"/>
                  </a:lnTo>
                  <a:lnTo>
                    <a:pt x="19448" y="21274"/>
                  </a:lnTo>
                  <a:lnTo>
                    <a:pt x="11909" y="26177"/>
                  </a:lnTo>
                  <a:lnTo>
                    <a:pt x="10508" y="8598"/>
                  </a:lnTo>
                  <a:lnTo>
                    <a:pt x="10642" y="7731"/>
                  </a:lnTo>
                  <a:lnTo>
                    <a:pt x="15745" y="5796"/>
                  </a:lnTo>
                  <a:lnTo>
                    <a:pt x="14277" y="2027"/>
                  </a:lnTo>
                  <a:cubicBezTo>
                    <a:pt x="13773" y="755"/>
                    <a:pt x="12562" y="1"/>
                    <a:pt x="11288"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2841375" y="1885950"/>
              <a:ext cx="343600" cy="437025"/>
            </a:xfrm>
            <a:custGeom>
              <a:rect b="b" l="l" r="r" t="t"/>
              <a:pathLst>
                <a:path extrusionOk="0" h="17481" w="13744">
                  <a:moveTo>
                    <a:pt x="8640" y="1"/>
                  </a:moveTo>
                  <a:lnTo>
                    <a:pt x="0" y="5438"/>
                  </a:lnTo>
                  <a:lnTo>
                    <a:pt x="7839" y="17480"/>
                  </a:lnTo>
                  <a:cubicBezTo>
                    <a:pt x="7839" y="17480"/>
                    <a:pt x="12142" y="12810"/>
                    <a:pt x="13743" y="7806"/>
                  </a:cubicBezTo>
                  <a:lnTo>
                    <a:pt x="8640" y="1"/>
                  </a:ln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2314100" y="747500"/>
              <a:ext cx="575650" cy="359600"/>
            </a:xfrm>
            <a:custGeom>
              <a:rect b="b" l="l" r="r" t="t"/>
              <a:pathLst>
                <a:path extrusionOk="0" h="14384" w="23026">
                  <a:moveTo>
                    <a:pt x="15165" y="1"/>
                  </a:moveTo>
                  <a:cubicBezTo>
                    <a:pt x="14650" y="1"/>
                    <a:pt x="14132" y="109"/>
                    <a:pt x="13653" y="340"/>
                  </a:cubicBezTo>
                  <a:cubicBezTo>
                    <a:pt x="12752" y="740"/>
                    <a:pt x="11918" y="1240"/>
                    <a:pt x="11184" y="1874"/>
                  </a:cubicBezTo>
                  <a:cubicBezTo>
                    <a:pt x="10375" y="887"/>
                    <a:pt x="9283" y="443"/>
                    <a:pt x="8204" y="443"/>
                  </a:cubicBezTo>
                  <a:cubicBezTo>
                    <a:pt x="6256" y="443"/>
                    <a:pt x="4353" y="1891"/>
                    <a:pt x="4246" y="4209"/>
                  </a:cubicBezTo>
                  <a:cubicBezTo>
                    <a:pt x="3909" y="4088"/>
                    <a:pt x="3571" y="4032"/>
                    <a:pt x="3243" y="4032"/>
                  </a:cubicBezTo>
                  <a:cubicBezTo>
                    <a:pt x="1490" y="4032"/>
                    <a:pt x="1" y="5635"/>
                    <a:pt x="310" y="7545"/>
                  </a:cubicBezTo>
                  <a:cubicBezTo>
                    <a:pt x="443" y="8346"/>
                    <a:pt x="910" y="9146"/>
                    <a:pt x="810" y="9913"/>
                  </a:cubicBezTo>
                  <a:cubicBezTo>
                    <a:pt x="710" y="10681"/>
                    <a:pt x="110" y="11414"/>
                    <a:pt x="443" y="12115"/>
                  </a:cubicBezTo>
                  <a:cubicBezTo>
                    <a:pt x="710" y="12649"/>
                    <a:pt x="1444" y="12749"/>
                    <a:pt x="2044" y="12982"/>
                  </a:cubicBezTo>
                  <a:cubicBezTo>
                    <a:pt x="2645" y="13182"/>
                    <a:pt x="3212" y="13916"/>
                    <a:pt x="2778" y="14383"/>
                  </a:cubicBezTo>
                  <a:lnTo>
                    <a:pt x="17655" y="8145"/>
                  </a:lnTo>
                  <a:cubicBezTo>
                    <a:pt x="18118" y="8812"/>
                    <a:pt x="18919" y="9139"/>
                    <a:pt x="19735" y="9139"/>
                  </a:cubicBezTo>
                  <a:cubicBezTo>
                    <a:pt x="20390" y="9139"/>
                    <a:pt x="21053" y="8928"/>
                    <a:pt x="21558" y="8512"/>
                  </a:cubicBezTo>
                  <a:cubicBezTo>
                    <a:pt x="22692" y="7578"/>
                    <a:pt x="23026" y="5910"/>
                    <a:pt x="22626" y="4476"/>
                  </a:cubicBezTo>
                  <a:cubicBezTo>
                    <a:pt x="22392" y="3442"/>
                    <a:pt x="21692" y="2575"/>
                    <a:pt x="20758" y="2074"/>
                  </a:cubicBezTo>
                  <a:cubicBezTo>
                    <a:pt x="20410" y="1906"/>
                    <a:pt x="20036" y="1825"/>
                    <a:pt x="19666" y="1825"/>
                  </a:cubicBezTo>
                  <a:cubicBezTo>
                    <a:pt x="19006" y="1825"/>
                    <a:pt x="18359" y="2084"/>
                    <a:pt x="17889" y="2575"/>
                  </a:cubicBezTo>
                  <a:cubicBezTo>
                    <a:pt x="17989" y="1574"/>
                    <a:pt x="17422" y="640"/>
                    <a:pt x="16488" y="240"/>
                  </a:cubicBezTo>
                  <a:cubicBezTo>
                    <a:pt x="16067" y="84"/>
                    <a:pt x="15617" y="1"/>
                    <a:pt x="151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2376025" y="887700"/>
              <a:ext cx="439525" cy="819000"/>
            </a:xfrm>
            <a:custGeom>
              <a:rect b="b" l="l" r="r" t="t"/>
              <a:pathLst>
                <a:path extrusionOk="0" h="32760" w="17581">
                  <a:moveTo>
                    <a:pt x="9903" y="0"/>
                  </a:moveTo>
                  <a:cubicBezTo>
                    <a:pt x="6807" y="0"/>
                    <a:pt x="3721" y="873"/>
                    <a:pt x="1035" y="2604"/>
                  </a:cubicBezTo>
                  <a:lnTo>
                    <a:pt x="568" y="2904"/>
                  </a:lnTo>
                  <a:lnTo>
                    <a:pt x="34" y="26922"/>
                  </a:lnTo>
                  <a:cubicBezTo>
                    <a:pt x="1" y="30124"/>
                    <a:pt x="2636" y="32759"/>
                    <a:pt x="5838" y="32759"/>
                  </a:cubicBezTo>
                  <a:cubicBezTo>
                    <a:pt x="8941" y="32759"/>
                    <a:pt x="11476" y="30357"/>
                    <a:pt x="11643" y="27255"/>
                  </a:cubicBezTo>
                  <a:cubicBezTo>
                    <a:pt x="11776" y="24720"/>
                    <a:pt x="11876" y="22252"/>
                    <a:pt x="11876" y="22252"/>
                  </a:cubicBezTo>
                  <a:cubicBezTo>
                    <a:pt x="11876" y="22252"/>
                    <a:pt x="16646" y="21918"/>
                    <a:pt x="17080" y="17248"/>
                  </a:cubicBezTo>
                  <a:cubicBezTo>
                    <a:pt x="17513" y="12611"/>
                    <a:pt x="17580" y="1904"/>
                    <a:pt x="17580" y="1904"/>
                  </a:cubicBezTo>
                  <a:cubicBezTo>
                    <a:pt x="15174" y="631"/>
                    <a:pt x="12535" y="0"/>
                    <a:pt x="9903"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2566175" y="1112700"/>
              <a:ext cx="36725" cy="33400"/>
            </a:xfrm>
            <a:custGeom>
              <a:rect b="b" l="l" r="r" t="t"/>
              <a:pathLst>
                <a:path extrusionOk="0" h="1336" w="1469">
                  <a:moveTo>
                    <a:pt x="737" y="1"/>
                  </a:moveTo>
                  <a:cubicBezTo>
                    <a:pt x="456" y="1"/>
                    <a:pt x="206" y="186"/>
                    <a:pt x="100" y="476"/>
                  </a:cubicBezTo>
                  <a:cubicBezTo>
                    <a:pt x="0" y="809"/>
                    <a:pt x="167" y="1176"/>
                    <a:pt x="501" y="1310"/>
                  </a:cubicBezTo>
                  <a:cubicBezTo>
                    <a:pt x="565" y="1327"/>
                    <a:pt x="629" y="1335"/>
                    <a:pt x="692" y="1335"/>
                  </a:cubicBezTo>
                  <a:cubicBezTo>
                    <a:pt x="989" y="1335"/>
                    <a:pt x="1258" y="1151"/>
                    <a:pt x="1368" y="876"/>
                  </a:cubicBezTo>
                  <a:cubicBezTo>
                    <a:pt x="1468" y="542"/>
                    <a:pt x="1301" y="176"/>
                    <a:pt x="968" y="42"/>
                  </a:cubicBezTo>
                  <a:cubicBezTo>
                    <a:pt x="890" y="14"/>
                    <a:pt x="813" y="1"/>
                    <a:pt x="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2562000" y="1101075"/>
              <a:ext cx="61725" cy="18725"/>
            </a:xfrm>
            <a:custGeom>
              <a:rect b="b" l="l" r="r" t="t"/>
              <a:pathLst>
                <a:path extrusionOk="0" h="749" w="2469">
                  <a:moveTo>
                    <a:pt x="1161" y="0"/>
                  </a:moveTo>
                  <a:cubicBezTo>
                    <a:pt x="849" y="0"/>
                    <a:pt x="566" y="95"/>
                    <a:pt x="334" y="240"/>
                  </a:cubicBezTo>
                  <a:cubicBezTo>
                    <a:pt x="101" y="407"/>
                    <a:pt x="1" y="507"/>
                    <a:pt x="67" y="574"/>
                  </a:cubicBezTo>
                  <a:cubicBezTo>
                    <a:pt x="77" y="588"/>
                    <a:pt x="95" y="594"/>
                    <a:pt x="122" y="594"/>
                  </a:cubicBezTo>
                  <a:cubicBezTo>
                    <a:pt x="271" y="594"/>
                    <a:pt x="672" y="404"/>
                    <a:pt x="1168" y="404"/>
                  </a:cubicBezTo>
                  <a:cubicBezTo>
                    <a:pt x="1201" y="404"/>
                    <a:pt x="1234" y="405"/>
                    <a:pt x="1268" y="407"/>
                  </a:cubicBezTo>
                  <a:cubicBezTo>
                    <a:pt x="1849" y="438"/>
                    <a:pt x="2262" y="749"/>
                    <a:pt x="2404" y="749"/>
                  </a:cubicBezTo>
                  <a:cubicBezTo>
                    <a:pt x="2417" y="749"/>
                    <a:pt x="2427" y="746"/>
                    <a:pt x="2436" y="741"/>
                  </a:cubicBezTo>
                  <a:cubicBezTo>
                    <a:pt x="2469" y="707"/>
                    <a:pt x="2402" y="574"/>
                    <a:pt x="2202" y="374"/>
                  </a:cubicBezTo>
                  <a:cubicBezTo>
                    <a:pt x="1969" y="174"/>
                    <a:pt x="1635" y="40"/>
                    <a:pt x="1301" y="7"/>
                  </a:cubicBezTo>
                  <a:cubicBezTo>
                    <a:pt x="1254" y="2"/>
                    <a:pt x="1207" y="0"/>
                    <a:pt x="11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2742975" y="1112700"/>
              <a:ext cx="37550" cy="33400"/>
            </a:xfrm>
            <a:custGeom>
              <a:rect b="b" l="l" r="r" t="t"/>
              <a:pathLst>
                <a:path extrusionOk="0" h="1336" w="1502">
                  <a:moveTo>
                    <a:pt x="750" y="1"/>
                  </a:moveTo>
                  <a:cubicBezTo>
                    <a:pt x="477" y="1"/>
                    <a:pt x="205" y="186"/>
                    <a:pt x="100" y="476"/>
                  </a:cubicBezTo>
                  <a:cubicBezTo>
                    <a:pt x="0" y="809"/>
                    <a:pt x="200" y="1176"/>
                    <a:pt x="534" y="1310"/>
                  </a:cubicBezTo>
                  <a:cubicBezTo>
                    <a:pt x="592" y="1327"/>
                    <a:pt x="653" y="1335"/>
                    <a:pt x="713" y="1335"/>
                  </a:cubicBezTo>
                  <a:cubicBezTo>
                    <a:pt x="999" y="1335"/>
                    <a:pt x="1291" y="1151"/>
                    <a:pt x="1401" y="876"/>
                  </a:cubicBezTo>
                  <a:cubicBezTo>
                    <a:pt x="1501" y="542"/>
                    <a:pt x="1301" y="176"/>
                    <a:pt x="967" y="42"/>
                  </a:cubicBezTo>
                  <a:cubicBezTo>
                    <a:pt x="897" y="14"/>
                    <a:pt x="824" y="1"/>
                    <a:pt x="7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2741300" y="1101675"/>
              <a:ext cx="61725" cy="18950"/>
            </a:xfrm>
            <a:custGeom>
              <a:rect b="b" l="l" r="r" t="t"/>
              <a:pathLst>
                <a:path extrusionOk="0" h="758" w="2469">
                  <a:moveTo>
                    <a:pt x="1181" y="0"/>
                  </a:moveTo>
                  <a:cubicBezTo>
                    <a:pt x="885" y="0"/>
                    <a:pt x="589" y="84"/>
                    <a:pt x="334" y="250"/>
                  </a:cubicBezTo>
                  <a:cubicBezTo>
                    <a:pt x="100" y="383"/>
                    <a:pt x="0" y="483"/>
                    <a:pt x="67" y="550"/>
                  </a:cubicBezTo>
                  <a:cubicBezTo>
                    <a:pt x="77" y="564"/>
                    <a:pt x="95" y="570"/>
                    <a:pt x="120" y="570"/>
                  </a:cubicBezTo>
                  <a:cubicBezTo>
                    <a:pt x="263" y="570"/>
                    <a:pt x="645" y="380"/>
                    <a:pt x="1163" y="380"/>
                  </a:cubicBezTo>
                  <a:cubicBezTo>
                    <a:pt x="1198" y="380"/>
                    <a:pt x="1232" y="381"/>
                    <a:pt x="1268" y="383"/>
                  </a:cubicBezTo>
                  <a:cubicBezTo>
                    <a:pt x="1853" y="414"/>
                    <a:pt x="2268" y="757"/>
                    <a:pt x="2407" y="757"/>
                  </a:cubicBezTo>
                  <a:cubicBezTo>
                    <a:pt x="2418" y="757"/>
                    <a:pt x="2428" y="755"/>
                    <a:pt x="2435" y="750"/>
                  </a:cubicBezTo>
                  <a:cubicBezTo>
                    <a:pt x="2469" y="683"/>
                    <a:pt x="2402" y="550"/>
                    <a:pt x="2202" y="383"/>
                  </a:cubicBezTo>
                  <a:cubicBezTo>
                    <a:pt x="1908" y="126"/>
                    <a:pt x="1544" y="0"/>
                    <a:pt x="11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2679575" y="1105400"/>
              <a:ext cx="43400" cy="143250"/>
            </a:xfrm>
            <a:custGeom>
              <a:rect b="b" l="l" r="r" t="t"/>
              <a:pathLst>
                <a:path extrusionOk="0" h="5730" w="1736">
                  <a:moveTo>
                    <a:pt x="68" y="1"/>
                  </a:moveTo>
                  <a:cubicBezTo>
                    <a:pt x="1" y="34"/>
                    <a:pt x="368" y="1602"/>
                    <a:pt x="902" y="3503"/>
                  </a:cubicBezTo>
                  <a:cubicBezTo>
                    <a:pt x="1068" y="3970"/>
                    <a:pt x="1202" y="4437"/>
                    <a:pt x="1335" y="4837"/>
                  </a:cubicBezTo>
                  <a:cubicBezTo>
                    <a:pt x="1402" y="5004"/>
                    <a:pt x="1435" y="5171"/>
                    <a:pt x="1402" y="5338"/>
                  </a:cubicBezTo>
                  <a:cubicBezTo>
                    <a:pt x="1369" y="5438"/>
                    <a:pt x="1268" y="5471"/>
                    <a:pt x="1068" y="5471"/>
                  </a:cubicBezTo>
                  <a:cubicBezTo>
                    <a:pt x="1009" y="5465"/>
                    <a:pt x="949" y="5462"/>
                    <a:pt x="888" y="5462"/>
                  </a:cubicBezTo>
                  <a:cubicBezTo>
                    <a:pt x="605" y="5462"/>
                    <a:pt x="303" y="5522"/>
                    <a:pt x="1" y="5605"/>
                  </a:cubicBezTo>
                  <a:cubicBezTo>
                    <a:pt x="276" y="5680"/>
                    <a:pt x="533" y="5717"/>
                    <a:pt x="798" y="5717"/>
                  </a:cubicBezTo>
                  <a:cubicBezTo>
                    <a:pt x="887" y="5717"/>
                    <a:pt x="977" y="5713"/>
                    <a:pt x="1068" y="5705"/>
                  </a:cubicBezTo>
                  <a:cubicBezTo>
                    <a:pt x="1118" y="5721"/>
                    <a:pt x="1168" y="5730"/>
                    <a:pt x="1218" y="5730"/>
                  </a:cubicBezTo>
                  <a:cubicBezTo>
                    <a:pt x="1268" y="5730"/>
                    <a:pt x="1318" y="5721"/>
                    <a:pt x="1369" y="5705"/>
                  </a:cubicBezTo>
                  <a:cubicBezTo>
                    <a:pt x="1502" y="5671"/>
                    <a:pt x="1602" y="5605"/>
                    <a:pt x="1669" y="5471"/>
                  </a:cubicBezTo>
                  <a:cubicBezTo>
                    <a:pt x="1735" y="5238"/>
                    <a:pt x="1735" y="4971"/>
                    <a:pt x="1635" y="4771"/>
                  </a:cubicBezTo>
                  <a:cubicBezTo>
                    <a:pt x="1502" y="4337"/>
                    <a:pt x="1369" y="3870"/>
                    <a:pt x="1268" y="3403"/>
                  </a:cubicBezTo>
                  <a:cubicBezTo>
                    <a:pt x="701" y="1502"/>
                    <a:pt x="168"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2615375" y="1258850"/>
              <a:ext cx="88425" cy="46500"/>
            </a:xfrm>
            <a:custGeom>
              <a:rect b="b" l="l" r="r" t="t"/>
              <a:pathLst>
                <a:path extrusionOk="0" h="1860" w="3537">
                  <a:moveTo>
                    <a:pt x="434" y="0"/>
                  </a:moveTo>
                  <a:cubicBezTo>
                    <a:pt x="434" y="0"/>
                    <a:pt x="0" y="1068"/>
                    <a:pt x="1368" y="1701"/>
                  </a:cubicBezTo>
                  <a:cubicBezTo>
                    <a:pt x="1613" y="1808"/>
                    <a:pt x="1867" y="1860"/>
                    <a:pt x="2118" y="1860"/>
                  </a:cubicBezTo>
                  <a:cubicBezTo>
                    <a:pt x="2654" y="1860"/>
                    <a:pt x="3173" y="1622"/>
                    <a:pt x="3536" y="1168"/>
                  </a:cubicBezTo>
                  <a:cubicBezTo>
                    <a:pt x="2469" y="868"/>
                    <a:pt x="1435" y="501"/>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2524475" y="1387275"/>
              <a:ext cx="149300" cy="85075"/>
            </a:xfrm>
            <a:custGeom>
              <a:rect b="b" l="l" r="r" t="t"/>
              <a:pathLst>
                <a:path extrusionOk="0" h="3403" w="5972">
                  <a:moveTo>
                    <a:pt x="0" y="0"/>
                  </a:moveTo>
                  <a:cubicBezTo>
                    <a:pt x="1" y="0"/>
                    <a:pt x="1157" y="3403"/>
                    <a:pt x="5803" y="3403"/>
                  </a:cubicBezTo>
                  <a:cubicBezTo>
                    <a:pt x="5826" y="3403"/>
                    <a:pt x="5849" y="3403"/>
                    <a:pt x="5871" y="3403"/>
                  </a:cubicBezTo>
                  <a:lnTo>
                    <a:pt x="5971" y="2202"/>
                  </a:lnTo>
                  <a:cubicBezTo>
                    <a:pt x="3803" y="2068"/>
                    <a:pt x="1735" y="130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2304625" y="1112850"/>
              <a:ext cx="83100" cy="133750"/>
            </a:xfrm>
            <a:custGeom>
              <a:rect b="b" l="l" r="r" t="t"/>
              <a:pathLst>
                <a:path extrusionOk="0" h="5350" w="3324">
                  <a:moveTo>
                    <a:pt x="2537" y="0"/>
                  </a:moveTo>
                  <a:cubicBezTo>
                    <a:pt x="1664" y="0"/>
                    <a:pt x="346" y="377"/>
                    <a:pt x="155" y="2671"/>
                  </a:cubicBezTo>
                  <a:cubicBezTo>
                    <a:pt x="0" y="4926"/>
                    <a:pt x="1413" y="5350"/>
                    <a:pt x="2384" y="5350"/>
                  </a:cubicBezTo>
                  <a:cubicBezTo>
                    <a:pt x="2878" y="5350"/>
                    <a:pt x="3257" y="5240"/>
                    <a:pt x="3257" y="5206"/>
                  </a:cubicBezTo>
                  <a:cubicBezTo>
                    <a:pt x="3257" y="5106"/>
                    <a:pt x="3324" y="2038"/>
                    <a:pt x="3324" y="703"/>
                  </a:cubicBezTo>
                  <a:cubicBezTo>
                    <a:pt x="3324" y="336"/>
                    <a:pt x="3057" y="36"/>
                    <a:pt x="2657" y="3"/>
                  </a:cubicBezTo>
                  <a:cubicBezTo>
                    <a:pt x="2618" y="1"/>
                    <a:pt x="2578" y="0"/>
                    <a:pt x="2537"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2331000" y="1140200"/>
              <a:ext cx="37550" cy="74800"/>
            </a:xfrm>
            <a:custGeom>
              <a:rect b="b" l="l" r="r" t="t"/>
              <a:pathLst>
                <a:path extrusionOk="0" h="2992" w="1502">
                  <a:moveTo>
                    <a:pt x="1059" y="1"/>
                  </a:moveTo>
                  <a:cubicBezTo>
                    <a:pt x="1039" y="1"/>
                    <a:pt x="1020" y="3"/>
                    <a:pt x="1001" y="10"/>
                  </a:cubicBezTo>
                  <a:cubicBezTo>
                    <a:pt x="701" y="43"/>
                    <a:pt x="434" y="210"/>
                    <a:pt x="334" y="477"/>
                  </a:cubicBezTo>
                  <a:cubicBezTo>
                    <a:pt x="134" y="777"/>
                    <a:pt x="67" y="1077"/>
                    <a:pt x="34" y="1411"/>
                  </a:cubicBezTo>
                  <a:cubicBezTo>
                    <a:pt x="1" y="2111"/>
                    <a:pt x="301" y="2778"/>
                    <a:pt x="801" y="2945"/>
                  </a:cubicBezTo>
                  <a:cubicBezTo>
                    <a:pt x="891" y="2975"/>
                    <a:pt x="981" y="2991"/>
                    <a:pt x="1068" y="2991"/>
                  </a:cubicBezTo>
                  <a:cubicBezTo>
                    <a:pt x="1174" y="2991"/>
                    <a:pt x="1276" y="2967"/>
                    <a:pt x="1368" y="2912"/>
                  </a:cubicBezTo>
                  <a:cubicBezTo>
                    <a:pt x="1468" y="2812"/>
                    <a:pt x="1502" y="2745"/>
                    <a:pt x="1502" y="2745"/>
                  </a:cubicBezTo>
                  <a:lnTo>
                    <a:pt x="1502" y="2745"/>
                  </a:lnTo>
                  <a:cubicBezTo>
                    <a:pt x="1502" y="2745"/>
                    <a:pt x="1435" y="2778"/>
                    <a:pt x="1302" y="2812"/>
                  </a:cubicBezTo>
                  <a:cubicBezTo>
                    <a:pt x="1245" y="2840"/>
                    <a:pt x="1183" y="2850"/>
                    <a:pt x="1120" y="2850"/>
                  </a:cubicBezTo>
                  <a:cubicBezTo>
                    <a:pt x="1033" y="2850"/>
                    <a:pt x="945" y="2831"/>
                    <a:pt x="868" y="2812"/>
                  </a:cubicBezTo>
                  <a:cubicBezTo>
                    <a:pt x="501" y="2645"/>
                    <a:pt x="234" y="2044"/>
                    <a:pt x="267" y="1411"/>
                  </a:cubicBezTo>
                  <a:cubicBezTo>
                    <a:pt x="301" y="1144"/>
                    <a:pt x="368" y="843"/>
                    <a:pt x="501" y="577"/>
                  </a:cubicBezTo>
                  <a:cubicBezTo>
                    <a:pt x="601" y="376"/>
                    <a:pt x="768" y="210"/>
                    <a:pt x="1001" y="176"/>
                  </a:cubicBezTo>
                  <a:cubicBezTo>
                    <a:pt x="1024" y="171"/>
                    <a:pt x="1048" y="168"/>
                    <a:pt x="1072" y="168"/>
                  </a:cubicBezTo>
                  <a:cubicBezTo>
                    <a:pt x="1188" y="168"/>
                    <a:pt x="1307" y="233"/>
                    <a:pt x="1335" y="343"/>
                  </a:cubicBezTo>
                  <a:cubicBezTo>
                    <a:pt x="1368" y="443"/>
                    <a:pt x="1335" y="510"/>
                    <a:pt x="1368" y="543"/>
                  </a:cubicBezTo>
                  <a:cubicBezTo>
                    <a:pt x="1402" y="543"/>
                    <a:pt x="1435" y="477"/>
                    <a:pt x="1435" y="343"/>
                  </a:cubicBezTo>
                  <a:cubicBezTo>
                    <a:pt x="1435" y="243"/>
                    <a:pt x="1368" y="176"/>
                    <a:pt x="1302" y="110"/>
                  </a:cubicBezTo>
                  <a:cubicBezTo>
                    <a:pt x="1247" y="55"/>
                    <a:pt x="1148" y="1"/>
                    <a:pt x="1059"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2561175" y="1051875"/>
              <a:ext cx="72350" cy="23225"/>
            </a:xfrm>
            <a:custGeom>
              <a:rect b="b" l="l" r="r" t="t"/>
              <a:pathLst>
                <a:path extrusionOk="0" h="929" w="2894">
                  <a:moveTo>
                    <a:pt x="1587" y="1"/>
                  </a:moveTo>
                  <a:cubicBezTo>
                    <a:pt x="1537" y="1"/>
                    <a:pt x="1486" y="3"/>
                    <a:pt x="1435" y="7"/>
                  </a:cubicBezTo>
                  <a:cubicBezTo>
                    <a:pt x="567" y="107"/>
                    <a:pt x="0" y="607"/>
                    <a:pt x="167" y="807"/>
                  </a:cubicBezTo>
                  <a:cubicBezTo>
                    <a:pt x="229" y="900"/>
                    <a:pt x="371" y="929"/>
                    <a:pt x="572" y="929"/>
                  </a:cubicBezTo>
                  <a:cubicBezTo>
                    <a:pt x="803" y="929"/>
                    <a:pt x="1112" y="892"/>
                    <a:pt x="1468" y="874"/>
                  </a:cubicBezTo>
                  <a:cubicBezTo>
                    <a:pt x="2135" y="874"/>
                    <a:pt x="2669" y="841"/>
                    <a:pt x="2769" y="640"/>
                  </a:cubicBezTo>
                  <a:cubicBezTo>
                    <a:pt x="2894" y="453"/>
                    <a:pt x="2344" y="1"/>
                    <a:pt x="15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2750550" y="1057625"/>
              <a:ext cx="52475" cy="22550"/>
            </a:xfrm>
            <a:custGeom>
              <a:rect b="b" l="l" r="r" t="t"/>
              <a:pathLst>
                <a:path extrusionOk="0" h="902" w="2099">
                  <a:moveTo>
                    <a:pt x="894" y="1"/>
                  </a:moveTo>
                  <a:cubicBezTo>
                    <a:pt x="378" y="1"/>
                    <a:pt x="0" y="263"/>
                    <a:pt x="31" y="444"/>
                  </a:cubicBezTo>
                  <a:cubicBezTo>
                    <a:pt x="97" y="677"/>
                    <a:pt x="498" y="811"/>
                    <a:pt x="998" y="877"/>
                  </a:cubicBezTo>
                  <a:cubicBezTo>
                    <a:pt x="1119" y="894"/>
                    <a:pt x="1237" y="902"/>
                    <a:pt x="1347" y="902"/>
                  </a:cubicBezTo>
                  <a:cubicBezTo>
                    <a:pt x="1689" y="902"/>
                    <a:pt x="1956" y="821"/>
                    <a:pt x="2032" y="644"/>
                  </a:cubicBezTo>
                  <a:cubicBezTo>
                    <a:pt x="2099" y="410"/>
                    <a:pt x="1698" y="77"/>
                    <a:pt x="1065" y="10"/>
                  </a:cubicBezTo>
                  <a:cubicBezTo>
                    <a:pt x="1006" y="4"/>
                    <a:pt x="950" y="1"/>
                    <a:pt x="8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2355175" y="866050"/>
              <a:ext cx="480375" cy="267825"/>
            </a:xfrm>
            <a:custGeom>
              <a:rect b="b" l="l" r="r" t="t"/>
              <a:pathLst>
                <a:path extrusionOk="0" h="10713" w="19215">
                  <a:moveTo>
                    <a:pt x="10809" y="1"/>
                  </a:moveTo>
                  <a:lnTo>
                    <a:pt x="5772" y="935"/>
                  </a:lnTo>
                  <a:lnTo>
                    <a:pt x="1202" y="3203"/>
                  </a:lnTo>
                  <a:cubicBezTo>
                    <a:pt x="1202" y="3203"/>
                    <a:pt x="1" y="10542"/>
                    <a:pt x="1902" y="10709"/>
                  </a:cubicBezTo>
                  <a:cubicBezTo>
                    <a:pt x="1935" y="10712"/>
                    <a:pt x="1966" y="10713"/>
                    <a:pt x="1997" y="10713"/>
                  </a:cubicBezTo>
                  <a:cubicBezTo>
                    <a:pt x="3765" y="10713"/>
                    <a:pt x="3604" y="6139"/>
                    <a:pt x="3604" y="6139"/>
                  </a:cubicBezTo>
                  <a:cubicBezTo>
                    <a:pt x="6005" y="5438"/>
                    <a:pt x="6105" y="2936"/>
                    <a:pt x="6739" y="2469"/>
                  </a:cubicBezTo>
                  <a:cubicBezTo>
                    <a:pt x="6891" y="2349"/>
                    <a:pt x="7169" y="2292"/>
                    <a:pt x="7536" y="2292"/>
                  </a:cubicBezTo>
                  <a:cubicBezTo>
                    <a:pt x="8697" y="2292"/>
                    <a:pt x="10752" y="2858"/>
                    <a:pt x="12577" y="3770"/>
                  </a:cubicBezTo>
                  <a:cubicBezTo>
                    <a:pt x="14050" y="4507"/>
                    <a:pt x="15383" y="4727"/>
                    <a:pt x="16451" y="4727"/>
                  </a:cubicBezTo>
                  <a:cubicBezTo>
                    <a:pt x="18044" y="4727"/>
                    <a:pt x="19048" y="4237"/>
                    <a:pt x="19048" y="4237"/>
                  </a:cubicBezTo>
                  <a:lnTo>
                    <a:pt x="19215" y="1669"/>
                  </a:lnTo>
                  <a:lnTo>
                    <a:pt x="15545" y="668"/>
                  </a:lnTo>
                  <a:lnTo>
                    <a:pt x="1080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2043300" y="1542750"/>
              <a:ext cx="1132500" cy="1007475"/>
            </a:xfrm>
            <a:custGeom>
              <a:rect b="b" l="l" r="r" t="t"/>
              <a:pathLst>
                <a:path extrusionOk="0" h="40299" w="45300">
                  <a:moveTo>
                    <a:pt x="12783" y="0"/>
                  </a:moveTo>
                  <a:cubicBezTo>
                    <a:pt x="10532" y="0"/>
                    <a:pt x="4008" y="379"/>
                    <a:pt x="0" y="4522"/>
                  </a:cubicBezTo>
                  <a:lnTo>
                    <a:pt x="5338" y="22769"/>
                  </a:lnTo>
                  <a:cubicBezTo>
                    <a:pt x="5338" y="22769"/>
                    <a:pt x="5604" y="28173"/>
                    <a:pt x="6005" y="32576"/>
                  </a:cubicBezTo>
                  <a:lnTo>
                    <a:pt x="6405" y="37379"/>
                  </a:lnTo>
                  <a:cubicBezTo>
                    <a:pt x="10378" y="39338"/>
                    <a:pt x="14661" y="40299"/>
                    <a:pt x="18922" y="40299"/>
                  </a:cubicBezTo>
                  <a:cubicBezTo>
                    <a:pt x="25109" y="40299"/>
                    <a:pt x="31250" y="38274"/>
                    <a:pt x="36326" y="34344"/>
                  </a:cubicBezTo>
                  <a:cubicBezTo>
                    <a:pt x="35492" y="29107"/>
                    <a:pt x="34492" y="23069"/>
                    <a:pt x="34558" y="22769"/>
                  </a:cubicBezTo>
                  <a:cubicBezTo>
                    <a:pt x="34558" y="22735"/>
                    <a:pt x="34558" y="22702"/>
                    <a:pt x="34558" y="22669"/>
                  </a:cubicBezTo>
                  <a:lnTo>
                    <a:pt x="40196" y="17665"/>
                  </a:lnTo>
                  <a:lnTo>
                    <a:pt x="45299" y="12928"/>
                  </a:lnTo>
                  <a:cubicBezTo>
                    <a:pt x="41030" y="8959"/>
                    <a:pt x="36560" y="4856"/>
                    <a:pt x="33424" y="3121"/>
                  </a:cubicBezTo>
                  <a:lnTo>
                    <a:pt x="33424" y="3088"/>
                  </a:lnTo>
                  <a:lnTo>
                    <a:pt x="33124" y="2988"/>
                  </a:lnTo>
                  <a:cubicBezTo>
                    <a:pt x="30522" y="1687"/>
                    <a:pt x="27720" y="820"/>
                    <a:pt x="24851" y="419"/>
                  </a:cubicBezTo>
                  <a:lnTo>
                    <a:pt x="13577" y="19"/>
                  </a:lnTo>
                  <a:cubicBezTo>
                    <a:pt x="13577" y="19"/>
                    <a:pt x="13287" y="0"/>
                    <a:pt x="1278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2777150" y="1574900"/>
              <a:ext cx="128450" cy="534575"/>
            </a:xfrm>
            <a:custGeom>
              <a:rect b="b" l="l" r="r" t="t"/>
              <a:pathLst>
                <a:path extrusionOk="0" h="21383" w="5138">
                  <a:moveTo>
                    <a:pt x="1" y="1"/>
                  </a:moveTo>
                  <a:cubicBezTo>
                    <a:pt x="1" y="67"/>
                    <a:pt x="1" y="167"/>
                    <a:pt x="1" y="234"/>
                  </a:cubicBezTo>
                  <a:lnTo>
                    <a:pt x="201" y="835"/>
                  </a:lnTo>
                  <a:cubicBezTo>
                    <a:pt x="368" y="1402"/>
                    <a:pt x="568" y="2169"/>
                    <a:pt x="835" y="3103"/>
                  </a:cubicBezTo>
                  <a:cubicBezTo>
                    <a:pt x="1402" y="5004"/>
                    <a:pt x="2102" y="7673"/>
                    <a:pt x="2836" y="10608"/>
                  </a:cubicBezTo>
                  <a:cubicBezTo>
                    <a:pt x="3570" y="13577"/>
                    <a:pt x="4137" y="16246"/>
                    <a:pt x="4504" y="18214"/>
                  </a:cubicBezTo>
                  <a:cubicBezTo>
                    <a:pt x="4704" y="19148"/>
                    <a:pt x="4837" y="19948"/>
                    <a:pt x="4971" y="20515"/>
                  </a:cubicBezTo>
                  <a:lnTo>
                    <a:pt x="5071" y="21149"/>
                  </a:lnTo>
                  <a:cubicBezTo>
                    <a:pt x="5104" y="21216"/>
                    <a:pt x="5104" y="21283"/>
                    <a:pt x="5138" y="21383"/>
                  </a:cubicBezTo>
                  <a:cubicBezTo>
                    <a:pt x="5138" y="21283"/>
                    <a:pt x="5138" y="21216"/>
                    <a:pt x="5138" y="21149"/>
                  </a:cubicBezTo>
                  <a:cubicBezTo>
                    <a:pt x="5138" y="20982"/>
                    <a:pt x="5104" y="20749"/>
                    <a:pt x="5071" y="20515"/>
                  </a:cubicBezTo>
                  <a:cubicBezTo>
                    <a:pt x="4971" y="19948"/>
                    <a:pt x="4837" y="19148"/>
                    <a:pt x="4671" y="18180"/>
                  </a:cubicBezTo>
                  <a:cubicBezTo>
                    <a:pt x="4337" y="16212"/>
                    <a:pt x="3803" y="13510"/>
                    <a:pt x="3070" y="10575"/>
                  </a:cubicBezTo>
                  <a:cubicBezTo>
                    <a:pt x="2369" y="7606"/>
                    <a:pt x="1602" y="4971"/>
                    <a:pt x="1035" y="3069"/>
                  </a:cubicBezTo>
                  <a:cubicBezTo>
                    <a:pt x="735" y="2102"/>
                    <a:pt x="501" y="1335"/>
                    <a:pt x="301" y="801"/>
                  </a:cubicBezTo>
                  <a:cubicBezTo>
                    <a:pt x="234" y="568"/>
                    <a:pt x="134" y="368"/>
                    <a:pt x="101" y="201"/>
                  </a:cubicBezTo>
                  <a:cubicBezTo>
                    <a:pt x="67" y="134"/>
                    <a:pt x="34" y="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2892225" y="1829200"/>
              <a:ext cx="246050" cy="198575"/>
            </a:xfrm>
            <a:custGeom>
              <a:rect b="b" l="l" r="r" t="t"/>
              <a:pathLst>
                <a:path extrusionOk="0" h="7943" w="9842">
                  <a:moveTo>
                    <a:pt x="9802" y="1"/>
                  </a:moveTo>
                  <a:cubicBezTo>
                    <a:pt x="9659" y="1"/>
                    <a:pt x="7489" y="1711"/>
                    <a:pt x="4838" y="3872"/>
                  </a:cubicBezTo>
                  <a:cubicBezTo>
                    <a:pt x="2136" y="6074"/>
                    <a:pt x="1" y="7908"/>
                    <a:pt x="34" y="7942"/>
                  </a:cubicBezTo>
                  <a:cubicBezTo>
                    <a:pt x="35" y="7942"/>
                    <a:pt x="35" y="7942"/>
                    <a:pt x="36" y="7942"/>
                  </a:cubicBezTo>
                  <a:cubicBezTo>
                    <a:pt x="109" y="7942"/>
                    <a:pt x="2295" y="6220"/>
                    <a:pt x="4971" y="4039"/>
                  </a:cubicBezTo>
                  <a:cubicBezTo>
                    <a:pt x="7673" y="1837"/>
                    <a:pt x="9841" y="36"/>
                    <a:pt x="9808" y="3"/>
                  </a:cubicBezTo>
                  <a:cubicBezTo>
                    <a:pt x="9807" y="1"/>
                    <a:pt x="9805" y="1"/>
                    <a:pt x="98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2095000" y="1829250"/>
              <a:ext cx="123450" cy="383625"/>
            </a:xfrm>
            <a:custGeom>
              <a:rect b="b" l="l" r="r" t="t"/>
              <a:pathLst>
                <a:path extrusionOk="0" h="15345" w="4938">
                  <a:moveTo>
                    <a:pt x="4437" y="1"/>
                  </a:moveTo>
                  <a:lnTo>
                    <a:pt x="1" y="14511"/>
                  </a:lnTo>
                  <a:lnTo>
                    <a:pt x="1668" y="15345"/>
                  </a:lnTo>
                  <a:lnTo>
                    <a:pt x="3270" y="11242"/>
                  </a:lnTo>
                  <a:cubicBezTo>
                    <a:pt x="3270" y="11242"/>
                    <a:pt x="4937" y="2669"/>
                    <a:pt x="44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2608700" y="1550725"/>
              <a:ext cx="215375" cy="129300"/>
            </a:xfrm>
            <a:custGeom>
              <a:rect b="b" l="l" r="r" t="t"/>
              <a:pathLst>
                <a:path extrusionOk="0" h="5172" w="8615">
                  <a:moveTo>
                    <a:pt x="1969" y="0"/>
                  </a:moveTo>
                  <a:lnTo>
                    <a:pt x="1" y="5171"/>
                  </a:lnTo>
                  <a:cubicBezTo>
                    <a:pt x="30" y="5171"/>
                    <a:pt x="59" y="5172"/>
                    <a:pt x="89" y="5172"/>
                  </a:cubicBezTo>
                  <a:cubicBezTo>
                    <a:pt x="2799" y="5172"/>
                    <a:pt x="8614" y="2221"/>
                    <a:pt x="6272" y="968"/>
                  </a:cubicBezTo>
                  <a:cubicBezTo>
                    <a:pt x="5471" y="567"/>
                    <a:pt x="1969" y="0"/>
                    <a:pt x="19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2365200" y="1454825"/>
              <a:ext cx="328575" cy="302725"/>
            </a:xfrm>
            <a:custGeom>
              <a:rect b="b" l="l" r="r" t="t"/>
              <a:pathLst>
                <a:path extrusionOk="0" h="12109" w="13143">
                  <a:moveTo>
                    <a:pt x="0" y="0"/>
                  </a:moveTo>
                  <a:lnTo>
                    <a:pt x="0" y="3836"/>
                  </a:lnTo>
                  <a:lnTo>
                    <a:pt x="0" y="4170"/>
                  </a:lnTo>
                  <a:lnTo>
                    <a:pt x="467" y="9007"/>
                  </a:lnTo>
                  <a:lnTo>
                    <a:pt x="4070" y="12109"/>
                  </a:lnTo>
                  <a:lnTo>
                    <a:pt x="8640" y="12109"/>
                  </a:lnTo>
                  <a:lnTo>
                    <a:pt x="13143" y="8206"/>
                  </a:lnTo>
                  <a:lnTo>
                    <a:pt x="12576" y="1234"/>
                  </a:lnTo>
                  <a:cubicBezTo>
                    <a:pt x="8740" y="1468"/>
                    <a:pt x="7772" y="6438"/>
                    <a:pt x="7772" y="6438"/>
                  </a:cubicBezTo>
                  <a:cubicBezTo>
                    <a:pt x="7506" y="1935"/>
                    <a:pt x="0" y="0"/>
                    <a:pt x="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2557825" y="1632450"/>
              <a:ext cx="49225" cy="521225"/>
            </a:xfrm>
            <a:custGeom>
              <a:rect b="b" l="l" r="r" t="t"/>
              <a:pathLst>
                <a:path extrusionOk="0" h="20849" w="1969">
                  <a:moveTo>
                    <a:pt x="1" y="0"/>
                  </a:moveTo>
                  <a:cubicBezTo>
                    <a:pt x="1" y="67"/>
                    <a:pt x="1" y="134"/>
                    <a:pt x="34" y="200"/>
                  </a:cubicBezTo>
                  <a:cubicBezTo>
                    <a:pt x="67" y="367"/>
                    <a:pt x="101" y="567"/>
                    <a:pt x="134" y="801"/>
                  </a:cubicBezTo>
                  <a:cubicBezTo>
                    <a:pt x="268" y="1368"/>
                    <a:pt x="401" y="2102"/>
                    <a:pt x="568" y="3036"/>
                  </a:cubicBezTo>
                  <a:cubicBezTo>
                    <a:pt x="901" y="4904"/>
                    <a:pt x="1268" y="7506"/>
                    <a:pt x="1502" y="10374"/>
                  </a:cubicBezTo>
                  <a:cubicBezTo>
                    <a:pt x="1735" y="13276"/>
                    <a:pt x="1769" y="15878"/>
                    <a:pt x="1769" y="17780"/>
                  </a:cubicBezTo>
                  <a:cubicBezTo>
                    <a:pt x="1769" y="18714"/>
                    <a:pt x="1769" y="19514"/>
                    <a:pt x="1769" y="20015"/>
                  </a:cubicBezTo>
                  <a:lnTo>
                    <a:pt x="1769" y="20648"/>
                  </a:lnTo>
                  <a:cubicBezTo>
                    <a:pt x="1802" y="20482"/>
                    <a:pt x="1835" y="20281"/>
                    <a:pt x="1835" y="20048"/>
                  </a:cubicBezTo>
                  <a:cubicBezTo>
                    <a:pt x="1869" y="19514"/>
                    <a:pt x="1902" y="18747"/>
                    <a:pt x="1935" y="17780"/>
                  </a:cubicBezTo>
                  <a:cubicBezTo>
                    <a:pt x="1969" y="15311"/>
                    <a:pt x="1902" y="12809"/>
                    <a:pt x="1702" y="10374"/>
                  </a:cubicBezTo>
                  <a:cubicBezTo>
                    <a:pt x="1502" y="7873"/>
                    <a:pt x="1168" y="5437"/>
                    <a:pt x="701" y="3002"/>
                  </a:cubicBezTo>
                  <a:cubicBezTo>
                    <a:pt x="501" y="2035"/>
                    <a:pt x="368" y="1301"/>
                    <a:pt x="234" y="801"/>
                  </a:cubicBezTo>
                  <a:cubicBezTo>
                    <a:pt x="168" y="567"/>
                    <a:pt x="101" y="367"/>
                    <a:pt x="67" y="200"/>
                  </a:cubicBezTo>
                  <a:cubicBezTo>
                    <a:pt x="67" y="134"/>
                    <a:pt x="34" y="67"/>
                    <a:pt x="1" y="0"/>
                  </a:cubicBezTo>
                  <a:close/>
                  <a:moveTo>
                    <a:pt x="1769" y="20648"/>
                  </a:moveTo>
                  <a:cubicBezTo>
                    <a:pt x="1735" y="20715"/>
                    <a:pt x="1735" y="20782"/>
                    <a:pt x="1769" y="20849"/>
                  </a:cubicBezTo>
                  <a:cubicBezTo>
                    <a:pt x="1769" y="20782"/>
                    <a:pt x="1769" y="20715"/>
                    <a:pt x="1769" y="20648"/>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2357700" y="1533200"/>
              <a:ext cx="193475" cy="182650"/>
            </a:xfrm>
            <a:custGeom>
              <a:rect b="b" l="l" r="r" t="t"/>
              <a:pathLst>
                <a:path extrusionOk="0" h="7306" w="7739">
                  <a:moveTo>
                    <a:pt x="334" y="1"/>
                  </a:moveTo>
                  <a:lnTo>
                    <a:pt x="334" y="1"/>
                  </a:lnTo>
                  <a:cubicBezTo>
                    <a:pt x="267" y="201"/>
                    <a:pt x="234" y="401"/>
                    <a:pt x="200" y="601"/>
                  </a:cubicBezTo>
                  <a:cubicBezTo>
                    <a:pt x="67" y="1135"/>
                    <a:pt x="0" y="1702"/>
                    <a:pt x="33" y="2269"/>
                  </a:cubicBezTo>
                  <a:cubicBezTo>
                    <a:pt x="33" y="2669"/>
                    <a:pt x="133" y="3036"/>
                    <a:pt x="300" y="3403"/>
                  </a:cubicBezTo>
                  <a:cubicBezTo>
                    <a:pt x="467" y="3837"/>
                    <a:pt x="767" y="4204"/>
                    <a:pt x="1134" y="4504"/>
                  </a:cubicBezTo>
                  <a:cubicBezTo>
                    <a:pt x="1901" y="5138"/>
                    <a:pt x="2702" y="5772"/>
                    <a:pt x="3536" y="6339"/>
                  </a:cubicBezTo>
                  <a:cubicBezTo>
                    <a:pt x="4003" y="6639"/>
                    <a:pt x="4470" y="6939"/>
                    <a:pt x="4937" y="7206"/>
                  </a:cubicBezTo>
                  <a:lnTo>
                    <a:pt x="5037" y="7306"/>
                  </a:lnTo>
                  <a:lnTo>
                    <a:pt x="5070" y="7139"/>
                  </a:lnTo>
                  <a:cubicBezTo>
                    <a:pt x="5404" y="5705"/>
                    <a:pt x="5904" y="4304"/>
                    <a:pt x="6505" y="2970"/>
                  </a:cubicBezTo>
                  <a:cubicBezTo>
                    <a:pt x="6605" y="2736"/>
                    <a:pt x="6738" y="2536"/>
                    <a:pt x="6872" y="2336"/>
                  </a:cubicBezTo>
                  <a:cubicBezTo>
                    <a:pt x="6972" y="2202"/>
                    <a:pt x="7105" y="2069"/>
                    <a:pt x="7272" y="2036"/>
                  </a:cubicBezTo>
                  <a:cubicBezTo>
                    <a:pt x="7370" y="1996"/>
                    <a:pt x="7456" y="1980"/>
                    <a:pt x="7544" y="1980"/>
                  </a:cubicBezTo>
                  <a:cubicBezTo>
                    <a:pt x="7606" y="1980"/>
                    <a:pt x="7670" y="1988"/>
                    <a:pt x="7739" y="2002"/>
                  </a:cubicBezTo>
                  <a:cubicBezTo>
                    <a:pt x="7739" y="2002"/>
                    <a:pt x="7651" y="1932"/>
                    <a:pt x="7474" y="1932"/>
                  </a:cubicBezTo>
                  <a:cubicBezTo>
                    <a:pt x="7408" y="1932"/>
                    <a:pt x="7329" y="1942"/>
                    <a:pt x="7239" y="1969"/>
                  </a:cubicBezTo>
                  <a:cubicBezTo>
                    <a:pt x="7072" y="2036"/>
                    <a:pt x="6905" y="2136"/>
                    <a:pt x="6772" y="2302"/>
                  </a:cubicBezTo>
                  <a:cubicBezTo>
                    <a:pt x="6605" y="2503"/>
                    <a:pt x="6471" y="2703"/>
                    <a:pt x="6371" y="2936"/>
                  </a:cubicBezTo>
                  <a:cubicBezTo>
                    <a:pt x="5726" y="4226"/>
                    <a:pt x="5237" y="5579"/>
                    <a:pt x="4904" y="6963"/>
                  </a:cubicBezTo>
                  <a:lnTo>
                    <a:pt x="4904" y="6963"/>
                  </a:lnTo>
                  <a:cubicBezTo>
                    <a:pt x="4482" y="6721"/>
                    <a:pt x="4062" y="6474"/>
                    <a:pt x="3669" y="6172"/>
                  </a:cubicBezTo>
                  <a:cubicBezTo>
                    <a:pt x="2835" y="5605"/>
                    <a:pt x="2001" y="5004"/>
                    <a:pt x="1234" y="4371"/>
                  </a:cubicBezTo>
                  <a:cubicBezTo>
                    <a:pt x="901" y="4104"/>
                    <a:pt x="634" y="3737"/>
                    <a:pt x="434" y="3370"/>
                  </a:cubicBezTo>
                  <a:cubicBezTo>
                    <a:pt x="300" y="3003"/>
                    <a:pt x="200" y="2636"/>
                    <a:pt x="200" y="2269"/>
                  </a:cubicBezTo>
                  <a:cubicBezTo>
                    <a:pt x="167" y="1702"/>
                    <a:pt x="200" y="1168"/>
                    <a:pt x="267" y="601"/>
                  </a:cubicBezTo>
                  <a:cubicBezTo>
                    <a:pt x="300" y="401"/>
                    <a:pt x="334" y="20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2573675" y="1485675"/>
              <a:ext cx="121775" cy="220175"/>
            </a:xfrm>
            <a:custGeom>
              <a:rect b="b" l="l" r="r" t="t"/>
              <a:pathLst>
                <a:path extrusionOk="0" h="8807" w="4871">
                  <a:moveTo>
                    <a:pt x="4237" y="0"/>
                  </a:moveTo>
                  <a:cubicBezTo>
                    <a:pt x="4237" y="201"/>
                    <a:pt x="4237" y="367"/>
                    <a:pt x="4237" y="567"/>
                  </a:cubicBezTo>
                  <a:cubicBezTo>
                    <a:pt x="4237" y="968"/>
                    <a:pt x="4237" y="1535"/>
                    <a:pt x="4304" y="2235"/>
                  </a:cubicBezTo>
                  <a:cubicBezTo>
                    <a:pt x="4337" y="2902"/>
                    <a:pt x="4404" y="3736"/>
                    <a:pt x="4537" y="4670"/>
                  </a:cubicBezTo>
                  <a:cubicBezTo>
                    <a:pt x="4637" y="5104"/>
                    <a:pt x="4671" y="5571"/>
                    <a:pt x="4604" y="6038"/>
                  </a:cubicBezTo>
                  <a:cubicBezTo>
                    <a:pt x="4437" y="6505"/>
                    <a:pt x="4103" y="6905"/>
                    <a:pt x="3703" y="7172"/>
                  </a:cubicBezTo>
                  <a:cubicBezTo>
                    <a:pt x="3163" y="7503"/>
                    <a:pt x="2649" y="7887"/>
                    <a:pt x="2187" y="8326"/>
                  </a:cubicBezTo>
                  <a:lnTo>
                    <a:pt x="2187" y="8326"/>
                  </a:lnTo>
                  <a:cubicBezTo>
                    <a:pt x="2065" y="7055"/>
                    <a:pt x="1670" y="5820"/>
                    <a:pt x="1001" y="4737"/>
                  </a:cubicBezTo>
                  <a:cubicBezTo>
                    <a:pt x="801" y="4404"/>
                    <a:pt x="568" y="4070"/>
                    <a:pt x="334" y="3770"/>
                  </a:cubicBezTo>
                  <a:cubicBezTo>
                    <a:pt x="234" y="3670"/>
                    <a:pt x="134" y="3570"/>
                    <a:pt x="34" y="3470"/>
                  </a:cubicBezTo>
                  <a:lnTo>
                    <a:pt x="34" y="3470"/>
                  </a:lnTo>
                  <a:cubicBezTo>
                    <a:pt x="1" y="3503"/>
                    <a:pt x="401" y="3937"/>
                    <a:pt x="868" y="4804"/>
                  </a:cubicBezTo>
                  <a:cubicBezTo>
                    <a:pt x="1502" y="5938"/>
                    <a:pt x="1902" y="7206"/>
                    <a:pt x="2002" y="8540"/>
                  </a:cubicBezTo>
                  <a:lnTo>
                    <a:pt x="2002" y="8807"/>
                  </a:lnTo>
                  <a:lnTo>
                    <a:pt x="2135" y="8607"/>
                  </a:lnTo>
                  <a:cubicBezTo>
                    <a:pt x="2669" y="8140"/>
                    <a:pt x="3236" y="7706"/>
                    <a:pt x="3803" y="7339"/>
                  </a:cubicBezTo>
                  <a:cubicBezTo>
                    <a:pt x="4270" y="7039"/>
                    <a:pt x="4604" y="6605"/>
                    <a:pt x="4804" y="6105"/>
                  </a:cubicBezTo>
                  <a:cubicBezTo>
                    <a:pt x="4871" y="5604"/>
                    <a:pt x="4837" y="5104"/>
                    <a:pt x="4704" y="4637"/>
                  </a:cubicBezTo>
                  <a:cubicBezTo>
                    <a:pt x="4570" y="3736"/>
                    <a:pt x="4470" y="2902"/>
                    <a:pt x="4437" y="2235"/>
                  </a:cubicBezTo>
                  <a:cubicBezTo>
                    <a:pt x="4370" y="1568"/>
                    <a:pt x="4337" y="1001"/>
                    <a:pt x="4304" y="601"/>
                  </a:cubicBezTo>
                  <a:cubicBezTo>
                    <a:pt x="4304" y="401"/>
                    <a:pt x="4304" y="201"/>
                    <a:pt x="42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2999825" y="1509850"/>
              <a:ext cx="322750" cy="400325"/>
            </a:xfrm>
            <a:custGeom>
              <a:rect b="b" l="l" r="r" t="t"/>
              <a:pathLst>
                <a:path extrusionOk="0" h="16013" w="12910">
                  <a:moveTo>
                    <a:pt x="11375" y="1"/>
                  </a:moveTo>
                  <a:cubicBezTo>
                    <a:pt x="11041" y="368"/>
                    <a:pt x="0" y="15145"/>
                    <a:pt x="0" y="15145"/>
                  </a:cubicBezTo>
                  <a:lnTo>
                    <a:pt x="1568" y="16012"/>
                  </a:lnTo>
                  <a:lnTo>
                    <a:pt x="12909" y="1402"/>
                  </a:lnTo>
                  <a:lnTo>
                    <a:pt x="1137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997425" y="1684300"/>
              <a:ext cx="1238425" cy="894750"/>
            </a:xfrm>
            <a:custGeom>
              <a:rect b="b" l="l" r="r" t="t"/>
              <a:pathLst>
                <a:path extrusionOk="0" h="35790" w="49537">
                  <a:moveTo>
                    <a:pt x="42108" y="1"/>
                  </a:moveTo>
                  <a:cubicBezTo>
                    <a:pt x="40835" y="1"/>
                    <a:pt x="39696" y="5298"/>
                    <a:pt x="39696" y="5298"/>
                  </a:cubicBezTo>
                  <a:cubicBezTo>
                    <a:pt x="38828" y="6499"/>
                    <a:pt x="38395" y="7066"/>
                    <a:pt x="38195" y="7366"/>
                  </a:cubicBezTo>
                  <a:cubicBezTo>
                    <a:pt x="36729" y="8636"/>
                    <a:pt x="21527" y="21767"/>
                    <a:pt x="19536" y="21767"/>
                  </a:cubicBezTo>
                  <a:cubicBezTo>
                    <a:pt x="19487" y="21767"/>
                    <a:pt x="19447" y="21759"/>
                    <a:pt x="19415" y="21743"/>
                  </a:cubicBezTo>
                  <a:cubicBezTo>
                    <a:pt x="18714" y="21443"/>
                    <a:pt x="7072" y="4698"/>
                    <a:pt x="7072" y="4698"/>
                  </a:cubicBezTo>
                  <a:lnTo>
                    <a:pt x="5271" y="5999"/>
                  </a:lnTo>
                  <a:cubicBezTo>
                    <a:pt x="1202" y="9001"/>
                    <a:pt x="1" y="14538"/>
                    <a:pt x="2436" y="18941"/>
                  </a:cubicBezTo>
                  <a:cubicBezTo>
                    <a:pt x="6464" y="26173"/>
                    <a:pt x="12486" y="35790"/>
                    <a:pt x="15940" y="35790"/>
                  </a:cubicBezTo>
                  <a:cubicBezTo>
                    <a:pt x="15976" y="35790"/>
                    <a:pt x="16011" y="35789"/>
                    <a:pt x="16046" y="35787"/>
                  </a:cubicBezTo>
                  <a:cubicBezTo>
                    <a:pt x="27954" y="35153"/>
                    <a:pt x="45333" y="13571"/>
                    <a:pt x="45333" y="13571"/>
                  </a:cubicBezTo>
                  <a:cubicBezTo>
                    <a:pt x="45333" y="13571"/>
                    <a:pt x="49203" y="8701"/>
                    <a:pt x="49436" y="4631"/>
                  </a:cubicBezTo>
                  <a:cubicBezTo>
                    <a:pt x="49536" y="3330"/>
                    <a:pt x="48435" y="261"/>
                    <a:pt x="48435" y="261"/>
                  </a:cubicBezTo>
                  <a:lnTo>
                    <a:pt x="47401" y="1629"/>
                  </a:lnTo>
                  <a:cubicBezTo>
                    <a:pt x="47291" y="2015"/>
                    <a:pt x="44559" y="5639"/>
                    <a:pt x="43106" y="5639"/>
                  </a:cubicBezTo>
                  <a:cubicBezTo>
                    <a:pt x="42802" y="5639"/>
                    <a:pt x="42554" y="5480"/>
                    <a:pt x="42398" y="5098"/>
                  </a:cubicBezTo>
                  <a:cubicBezTo>
                    <a:pt x="41530" y="2930"/>
                    <a:pt x="43632" y="461"/>
                    <a:pt x="42264" y="28"/>
                  </a:cubicBezTo>
                  <a:cubicBezTo>
                    <a:pt x="42212" y="10"/>
                    <a:pt x="42160" y="1"/>
                    <a:pt x="42108"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3184950" y="1741700"/>
              <a:ext cx="37550" cy="75900"/>
            </a:xfrm>
            <a:custGeom>
              <a:rect b="b" l="l" r="r" t="t"/>
              <a:pathLst>
                <a:path extrusionOk="0" h="3036" w="1502">
                  <a:moveTo>
                    <a:pt x="1501" y="0"/>
                  </a:moveTo>
                  <a:cubicBezTo>
                    <a:pt x="1468" y="0"/>
                    <a:pt x="1168" y="701"/>
                    <a:pt x="768" y="1534"/>
                  </a:cubicBezTo>
                  <a:cubicBezTo>
                    <a:pt x="367" y="2368"/>
                    <a:pt x="0" y="3002"/>
                    <a:pt x="0" y="3036"/>
                  </a:cubicBezTo>
                  <a:cubicBezTo>
                    <a:pt x="367" y="2602"/>
                    <a:pt x="667" y="2102"/>
                    <a:pt x="901" y="1601"/>
                  </a:cubicBezTo>
                  <a:cubicBezTo>
                    <a:pt x="1168" y="1101"/>
                    <a:pt x="1368" y="567"/>
                    <a:pt x="150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1813125" y="1597425"/>
              <a:ext cx="592125" cy="635475"/>
            </a:xfrm>
            <a:custGeom>
              <a:rect b="b" l="l" r="r" t="t"/>
              <a:pathLst>
                <a:path extrusionOk="0" h="25419" w="23685">
                  <a:moveTo>
                    <a:pt x="12476" y="0"/>
                  </a:moveTo>
                  <a:cubicBezTo>
                    <a:pt x="12476" y="0"/>
                    <a:pt x="1" y="4437"/>
                    <a:pt x="9274" y="25418"/>
                  </a:cubicBezTo>
                  <a:lnTo>
                    <a:pt x="23684" y="16712"/>
                  </a:lnTo>
                  <a:lnTo>
                    <a:pt x="21616" y="11809"/>
                  </a:lnTo>
                  <a:lnTo>
                    <a:pt x="1247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2044975" y="1606600"/>
              <a:ext cx="363600" cy="626300"/>
            </a:xfrm>
            <a:custGeom>
              <a:rect b="b" l="l" r="r" t="t"/>
              <a:pathLst>
                <a:path extrusionOk="0" h="25052" w="14544">
                  <a:moveTo>
                    <a:pt x="2268" y="0"/>
                  </a:moveTo>
                  <a:cubicBezTo>
                    <a:pt x="2769" y="34"/>
                    <a:pt x="3269" y="100"/>
                    <a:pt x="3769" y="200"/>
                  </a:cubicBezTo>
                  <a:cubicBezTo>
                    <a:pt x="4303" y="367"/>
                    <a:pt x="4837" y="634"/>
                    <a:pt x="5304" y="934"/>
                  </a:cubicBezTo>
                  <a:cubicBezTo>
                    <a:pt x="5938" y="1368"/>
                    <a:pt x="6538" y="1868"/>
                    <a:pt x="7072" y="2435"/>
                  </a:cubicBezTo>
                  <a:cubicBezTo>
                    <a:pt x="8406" y="3970"/>
                    <a:pt x="9540" y="5671"/>
                    <a:pt x="10408" y="7472"/>
                  </a:cubicBezTo>
                  <a:cubicBezTo>
                    <a:pt x="11442" y="9507"/>
                    <a:pt x="12409" y="11842"/>
                    <a:pt x="13410" y="14277"/>
                  </a:cubicBezTo>
                  <a:lnTo>
                    <a:pt x="14277" y="16333"/>
                  </a:lnTo>
                  <a:lnTo>
                    <a:pt x="14277" y="16333"/>
                  </a:lnTo>
                  <a:cubicBezTo>
                    <a:pt x="10149" y="18581"/>
                    <a:pt x="6551" y="20728"/>
                    <a:pt x="4036" y="22316"/>
                  </a:cubicBezTo>
                  <a:cubicBezTo>
                    <a:pt x="2769" y="23150"/>
                    <a:pt x="1735" y="23817"/>
                    <a:pt x="1068" y="24284"/>
                  </a:cubicBezTo>
                  <a:cubicBezTo>
                    <a:pt x="734" y="24551"/>
                    <a:pt x="467" y="24718"/>
                    <a:pt x="267" y="24851"/>
                  </a:cubicBezTo>
                  <a:cubicBezTo>
                    <a:pt x="167" y="24918"/>
                    <a:pt x="100" y="24985"/>
                    <a:pt x="0" y="25051"/>
                  </a:cubicBezTo>
                  <a:cubicBezTo>
                    <a:pt x="100" y="25018"/>
                    <a:pt x="200" y="24951"/>
                    <a:pt x="300" y="24885"/>
                  </a:cubicBezTo>
                  <a:lnTo>
                    <a:pt x="1101" y="24351"/>
                  </a:lnTo>
                  <a:cubicBezTo>
                    <a:pt x="1801" y="23917"/>
                    <a:pt x="2835" y="23250"/>
                    <a:pt x="4103" y="22450"/>
                  </a:cubicBezTo>
                  <a:cubicBezTo>
                    <a:pt x="6672" y="20848"/>
                    <a:pt x="10307" y="18747"/>
                    <a:pt x="14477" y="16479"/>
                  </a:cubicBezTo>
                  <a:lnTo>
                    <a:pt x="14544" y="16412"/>
                  </a:lnTo>
                  <a:lnTo>
                    <a:pt x="14510" y="16312"/>
                  </a:lnTo>
                  <a:lnTo>
                    <a:pt x="13643" y="14177"/>
                  </a:lnTo>
                  <a:cubicBezTo>
                    <a:pt x="12609" y="11742"/>
                    <a:pt x="11642" y="9440"/>
                    <a:pt x="10574" y="7405"/>
                  </a:cubicBezTo>
                  <a:cubicBezTo>
                    <a:pt x="9707" y="5537"/>
                    <a:pt x="8540" y="3836"/>
                    <a:pt x="7205" y="2302"/>
                  </a:cubicBezTo>
                  <a:cubicBezTo>
                    <a:pt x="6672" y="1735"/>
                    <a:pt x="6038" y="1234"/>
                    <a:pt x="5371" y="834"/>
                  </a:cubicBezTo>
                  <a:cubicBezTo>
                    <a:pt x="4870" y="534"/>
                    <a:pt x="4337" y="300"/>
                    <a:pt x="3769" y="134"/>
                  </a:cubicBezTo>
                  <a:cubicBezTo>
                    <a:pt x="3403" y="34"/>
                    <a:pt x="3036" y="0"/>
                    <a:pt x="2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3698050" y="2970900"/>
              <a:ext cx="153225" cy="130575"/>
            </a:xfrm>
            <a:custGeom>
              <a:rect b="b" l="l" r="r" t="t"/>
              <a:pathLst>
                <a:path extrusionOk="0" h="5223" w="6129">
                  <a:moveTo>
                    <a:pt x="3453" y="0"/>
                  </a:moveTo>
                  <a:cubicBezTo>
                    <a:pt x="1178" y="0"/>
                    <a:pt x="1" y="2812"/>
                    <a:pt x="1625" y="4437"/>
                  </a:cubicBezTo>
                  <a:cubicBezTo>
                    <a:pt x="2168" y="4980"/>
                    <a:pt x="2830" y="5222"/>
                    <a:pt x="3477" y="5222"/>
                  </a:cubicBezTo>
                  <a:cubicBezTo>
                    <a:pt x="4820" y="5222"/>
                    <a:pt x="6095" y="4178"/>
                    <a:pt x="6095" y="2602"/>
                  </a:cubicBezTo>
                  <a:cubicBezTo>
                    <a:pt x="6129" y="1168"/>
                    <a:pt x="4961" y="1"/>
                    <a:pt x="3493" y="1"/>
                  </a:cubicBezTo>
                  <a:cubicBezTo>
                    <a:pt x="3480" y="0"/>
                    <a:pt x="3467" y="0"/>
                    <a:pt x="34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3577750" y="2821100"/>
              <a:ext cx="416900" cy="141875"/>
            </a:xfrm>
            <a:custGeom>
              <a:rect b="b" l="l" r="r" t="t"/>
              <a:pathLst>
                <a:path extrusionOk="0" h="5675" w="16676">
                  <a:moveTo>
                    <a:pt x="8390" y="0"/>
                  </a:moveTo>
                  <a:cubicBezTo>
                    <a:pt x="5707" y="0"/>
                    <a:pt x="3022" y="1051"/>
                    <a:pt x="1000" y="3157"/>
                  </a:cubicBezTo>
                  <a:cubicBezTo>
                    <a:pt x="0" y="4209"/>
                    <a:pt x="991" y="5674"/>
                    <a:pt x="2109" y="5674"/>
                  </a:cubicBezTo>
                  <a:cubicBezTo>
                    <a:pt x="2446" y="5674"/>
                    <a:pt x="2793" y="5542"/>
                    <a:pt x="3102" y="5225"/>
                  </a:cubicBezTo>
                  <a:lnTo>
                    <a:pt x="3102" y="5259"/>
                  </a:lnTo>
                  <a:cubicBezTo>
                    <a:pt x="4526" y="3716"/>
                    <a:pt x="6459" y="2940"/>
                    <a:pt x="8397" y="2940"/>
                  </a:cubicBezTo>
                  <a:cubicBezTo>
                    <a:pt x="10271" y="2940"/>
                    <a:pt x="12149" y="3666"/>
                    <a:pt x="13576" y="5125"/>
                  </a:cubicBezTo>
                  <a:cubicBezTo>
                    <a:pt x="13879" y="5428"/>
                    <a:pt x="14220" y="5556"/>
                    <a:pt x="14550" y="5556"/>
                  </a:cubicBezTo>
                  <a:cubicBezTo>
                    <a:pt x="15674" y="5556"/>
                    <a:pt x="16675" y="4081"/>
                    <a:pt x="15644" y="3024"/>
                  </a:cubicBezTo>
                  <a:cubicBezTo>
                    <a:pt x="13646" y="1010"/>
                    <a:pt x="11019" y="0"/>
                    <a:pt x="83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3352800" y="2433850"/>
              <a:ext cx="867750" cy="223825"/>
            </a:xfrm>
            <a:custGeom>
              <a:rect b="b" l="l" r="r" t="t"/>
              <a:pathLst>
                <a:path extrusionOk="0" h="8953" w="34710">
                  <a:moveTo>
                    <a:pt x="17369" y="0"/>
                  </a:moveTo>
                  <a:cubicBezTo>
                    <a:pt x="17325" y="0"/>
                    <a:pt x="17281" y="0"/>
                    <a:pt x="17237" y="1"/>
                  </a:cubicBezTo>
                  <a:cubicBezTo>
                    <a:pt x="11132" y="1"/>
                    <a:pt x="5695" y="2502"/>
                    <a:pt x="1125" y="6472"/>
                  </a:cubicBezTo>
                  <a:cubicBezTo>
                    <a:pt x="0" y="7466"/>
                    <a:pt x="1050" y="8952"/>
                    <a:pt x="2247" y="8952"/>
                  </a:cubicBezTo>
                  <a:cubicBezTo>
                    <a:pt x="2577" y="8952"/>
                    <a:pt x="2917" y="8840"/>
                    <a:pt x="3227" y="8573"/>
                  </a:cubicBezTo>
                  <a:cubicBezTo>
                    <a:pt x="7196" y="5138"/>
                    <a:pt x="11933" y="2969"/>
                    <a:pt x="17237" y="2969"/>
                  </a:cubicBezTo>
                  <a:cubicBezTo>
                    <a:pt x="17324" y="2968"/>
                    <a:pt x="17411" y="2968"/>
                    <a:pt x="17498" y="2968"/>
                  </a:cubicBezTo>
                  <a:cubicBezTo>
                    <a:pt x="22708" y="2968"/>
                    <a:pt x="27708" y="4929"/>
                    <a:pt x="31547" y="8440"/>
                  </a:cubicBezTo>
                  <a:cubicBezTo>
                    <a:pt x="31853" y="8731"/>
                    <a:pt x="32196" y="8853"/>
                    <a:pt x="32528" y="8853"/>
                  </a:cubicBezTo>
                  <a:cubicBezTo>
                    <a:pt x="33682" y="8853"/>
                    <a:pt x="34710" y="7382"/>
                    <a:pt x="33648" y="6372"/>
                  </a:cubicBezTo>
                  <a:cubicBezTo>
                    <a:pt x="29211" y="2265"/>
                    <a:pt x="23393" y="0"/>
                    <a:pt x="173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3444100" y="2623750"/>
              <a:ext cx="682175" cy="204100"/>
            </a:xfrm>
            <a:custGeom>
              <a:rect b="b" l="l" r="r" t="t"/>
              <a:pathLst>
                <a:path extrusionOk="0" h="8164" w="27287">
                  <a:moveTo>
                    <a:pt x="13758" y="1"/>
                  </a:moveTo>
                  <a:cubicBezTo>
                    <a:pt x="9083" y="1"/>
                    <a:pt x="4408" y="1878"/>
                    <a:pt x="976" y="5614"/>
                  </a:cubicBezTo>
                  <a:cubicBezTo>
                    <a:pt x="1" y="6692"/>
                    <a:pt x="999" y="8164"/>
                    <a:pt x="2104" y="8164"/>
                  </a:cubicBezTo>
                  <a:cubicBezTo>
                    <a:pt x="2436" y="8164"/>
                    <a:pt x="2777" y="8031"/>
                    <a:pt x="3077" y="7716"/>
                  </a:cubicBezTo>
                  <a:cubicBezTo>
                    <a:pt x="5912" y="4542"/>
                    <a:pt x="9825" y="2948"/>
                    <a:pt x="13751" y="2948"/>
                  </a:cubicBezTo>
                  <a:cubicBezTo>
                    <a:pt x="17541" y="2948"/>
                    <a:pt x="21341" y="4433"/>
                    <a:pt x="24192" y="7415"/>
                  </a:cubicBezTo>
                  <a:cubicBezTo>
                    <a:pt x="24493" y="7731"/>
                    <a:pt x="24837" y="7864"/>
                    <a:pt x="25171" y="7864"/>
                  </a:cubicBezTo>
                  <a:cubicBezTo>
                    <a:pt x="26281" y="7864"/>
                    <a:pt x="27286" y="6399"/>
                    <a:pt x="26260" y="5347"/>
                  </a:cubicBezTo>
                  <a:cubicBezTo>
                    <a:pt x="22855" y="1777"/>
                    <a:pt x="18306" y="1"/>
                    <a:pt x="137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3699475" y="2924200"/>
              <a:ext cx="152650" cy="131400"/>
            </a:xfrm>
            <a:custGeom>
              <a:rect b="b" l="l" r="r" t="t"/>
              <a:pathLst>
                <a:path extrusionOk="0" h="5256" w="6106">
                  <a:moveTo>
                    <a:pt x="3503" y="1"/>
                  </a:moveTo>
                  <a:cubicBezTo>
                    <a:pt x="1168" y="1"/>
                    <a:pt x="1" y="2803"/>
                    <a:pt x="1635" y="4470"/>
                  </a:cubicBezTo>
                  <a:cubicBezTo>
                    <a:pt x="2167" y="5013"/>
                    <a:pt x="2825" y="5255"/>
                    <a:pt x="3472" y="5255"/>
                  </a:cubicBezTo>
                  <a:cubicBezTo>
                    <a:pt x="4814" y="5255"/>
                    <a:pt x="6105" y="4211"/>
                    <a:pt x="6105" y="2636"/>
                  </a:cubicBezTo>
                  <a:cubicBezTo>
                    <a:pt x="6105" y="1201"/>
                    <a:pt x="4938" y="34"/>
                    <a:pt x="350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3579400" y="2774400"/>
              <a:ext cx="416900" cy="141875"/>
            </a:xfrm>
            <a:custGeom>
              <a:rect b="b" l="l" r="r" t="t"/>
              <a:pathLst>
                <a:path extrusionOk="0" h="5675" w="16676">
                  <a:moveTo>
                    <a:pt x="3102" y="5225"/>
                  </a:moveTo>
                  <a:lnTo>
                    <a:pt x="3070" y="5258"/>
                  </a:lnTo>
                  <a:lnTo>
                    <a:pt x="3070" y="5258"/>
                  </a:lnTo>
                  <a:cubicBezTo>
                    <a:pt x="3081" y="5247"/>
                    <a:pt x="3092" y="5236"/>
                    <a:pt x="3102" y="5225"/>
                  </a:cubicBezTo>
                  <a:close/>
                  <a:moveTo>
                    <a:pt x="8366" y="0"/>
                  </a:moveTo>
                  <a:cubicBezTo>
                    <a:pt x="5683" y="0"/>
                    <a:pt x="3006" y="1051"/>
                    <a:pt x="1001" y="3157"/>
                  </a:cubicBezTo>
                  <a:cubicBezTo>
                    <a:pt x="1" y="4209"/>
                    <a:pt x="992" y="5674"/>
                    <a:pt x="2110" y="5674"/>
                  </a:cubicBezTo>
                  <a:cubicBezTo>
                    <a:pt x="2434" y="5674"/>
                    <a:pt x="2769" y="5551"/>
                    <a:pt x="3069" y="5258"/>
                  </a:cubicBezTo>
                  <a:lnTo>
                    <a:pt x="3069" y="5258"/>
                  </a:lnTo>
                  <a:cubicBezTo>
                    <a:pt x="3069" y="5259"/>
                    <a:pt x="3069" y="5259"/>
                    <a:pt x="3069" y="5259"/>
                  </a:cubicBezTo>
                  <a:lnTo>
                    <a:pt x="3070" y="5258"/>
                  </a:lnTo>
                  <a:lnTo>
                    <a:pt x="3070" y="5258"/>
                  </a:lnTo>
                  <a:cubicBezTo>
                    <a:pt x="3070" y="5258"/>
                    <a:pt x="3070" y="5258"/>
                    <a:pt x="3069" y="5258"/>
                  </a:cubicBezTo>
                  <a:lnTo>
                    <a:pt x="3069" y="5258"/>
                  </a:lnTo>
                  <a:cubicBezTo>
                    <a:pt x="4494" y="3716"/>
                    <a:pt x="6426" y="2940"/>
                    <a:pt x="8364" y="2940"/>
                  </a:cubicBezTo>
                  <a:cubicBezTo>
                    <a:pt x="10238" y="2940"/>
                    <a:pt x="12116" y="3666"/>
                    <a:pt x="13543" y="5125"/>
                  </a:cubicBezTo>
                  <a:cubicBezTo>
                    <a:pt x="13846" y="5428"/>
                    <a:pt x="14189" y="5556"/>
                    <a:pt x="14522" y="5556"/>
                  </a:cubicBezTo>
                  <a:cubicBezTo>
                    <a:pt x="15655" y="5556"/>
                    <a:pt x="16676" y="4081"/>
                    <a:pt x="15645" y="3024"/>
                  </a:cubicBezTo>
                  <a:cubicBezTo>
                    <a:pt x="13631" y="1010"/>
                    <a:pt x="10995" y="0"/>
                    <a:pt x="836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3355375" y="2387950"/>
              <a:ext cx="866675" cy="223350"/>
            </a:xfrm>
            <a:custGeom>
              <a:rect b="b" l="l" r="r" t="t"/>
              <a:pathLst>
                <a:path extrusionOk="0" h="8934" w="34667">
                  <a:moveTo>
                    <a:pt x="17493" y="0"/>
                  </a:moveTo>
                  <a:cubicBezTo>
                    <a:pt x="17407" y="0"/>
                    <a:pt x="17320" y="1"/>
                    <a:pt x="17234" y="2"/>
                  </a:cubicBezTo>
                  <a:cubicBezTo>
                    <a:pt x="11096" y="2"/>
                    <a:pt x="5659" y="2504"/>
                    <a:pt x="1122" y="6473"/>
                  </a:cubicBezTo>
                  <a:cubicBezTo>
                    <a:pt x="1" y="7438"/>
                    <a:pt x="1021" y="8934"/>
                    <a:pt x="2205" y="8934"/>
                  </a:cubicBezTo>
                  <a:cubicBezTo>
                    <a:pt x="2535" y="8934"/>
                    <a:pt x="2878" y="8818"/>
                    <a:pt x="3190" y="8541"/>
                  </a:cubicBezTo>
                  <a:lnTo>
                    <a:pt x="3157" y="8541"/>
                  </a:lnTo>
                  <a:cubicBezTo>
                    <a:pt x="7127" y="5106"/>
                    <a:pt x="11863" y="2937"/>
                    <a:pt x="17200" y="2937"/>
                  </a:cubicBezTo>
                  <a:cubicBezTo>
                    <a:pt x="17287" y="2936"/>
                    <a:pt x="17374" y="2936"/>
                    <a:pt x="17460" y="2936"/>
                  </a:cubicBezTo>
                  <a:cubicBezTo>
                    <a:pt x="22639" y="2936"/>
                    <a:pt x="27672" y="4897"/>
                    <a:pt x="31511" y="8408"/>
                  </a:cubicBezTo>
                  <a:cubicBezTo>
                    <a:pt x="31817" y="8699"/>
                    <a:pt x="32160" y="8821"/>
                    <a:pt x="32492" y="8821"/>
                  </a:cubicBezTo>
                  <a:cubicBezTo>
                    <a:pt x="33644" y="8821"/>
                    <a:pt x="34666" y="7350"/>
                    <a:pt x="33579" y="6340"/>
                  </a:cubicBezTo>
                  <a:cubicBezTo>
                    <a:pt x="29206" y="2263"/>
                    <a:pt x="23439" y="0"/>
                    <a:pt x="1749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3445775" y="2577050"/>
              <a:ext cx="682150" cy="204100"/>
            </a:xfrm>
            <a:custGeom>
              <a:rect b="b" l="l" r="r" t="t"/>
              <a:pathLst>
                <a:path extrusionOk="0" h="8164" w="27286">
                  <a:moveTo>
                    <a:pt x="13732" y="1"/>
                  </a:moveTo>
                  <a:cubicBezTo>
                    <a:pt x="9057" y="1"/>
                    <a:pt x="4391" y="1878"/>
                    <a:pt x="975" y="5614"/>
                  </a:cubicBezTo>
                  <a:cubicBezTo>
                    <a:pt x="1" y="6692"/>
                    <a:pt x="979" y="8164"/>
                    <a:pt x="2075" y="8164"/>
                  </a:cubicBezTo>
                  <a:cubicBezTo>
                    <a:pt x="2404" y="8164"/>
                    <a:pt x="2743" y="8031"/>
                    <a:pt x="3044" y="7715"/>
                  </a:cubicBezTo>
                  <a:cubicBezTo>
                    <a:pt x="5895" y="4542"/>
                    <a:pt x="9817" y="2948"/>
                    <a:pt x="13742" y="2948"/>
                  </a:cubicBezTo>
                  <a:cubicBezTo>
                    <a:pt x="17532" y="2948"/>
                    <a:pt x="21324" y="4433"/>
                    <a:pt x="24159" y="7415"/>
                  </a:cubicBezTo>
                  <a:cubicBezTo>
                    <a:pt x="24467" y="7731"/>
                    <a:pt x="24817" y="7864"/>
                    <a:pt x="25155" y="7864"/>
                  </a:cubicBezTo>
                  <a:cubicBezTo>
                    <a:pt x="26281" y="7864"/>
                    <a:pt x="27286" y="6399"/>
                    <a:pt x="26260" y="5347"/>
                  </a:cubicBezTo>
                  <a:cubicBezTo>
                    <a:pt x="22839" y="1777"/>
                    <a:pt x="18281" y="1"/>
                    <a:pt x="1373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Devolución de valores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17" name="Google Shape;317;p10"/>
          <p:cNvSpPr txBox="1"/>
          <p:nvPr/>
        </p:nvSpPr>
        <p:spPr>
          <a:xfrm>
            <a:off x="370649" y="948515"/>
            <a:ext cx="8456828" cy="17595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Hasta ahora hemos utilizado funciones simples que realizan acciones o tareas (en nuestro caso, mostrar por consola), pero habitualmente, lo que buscamos es que esa función realice una tarea y nos devuelva la información al </a:t>
            </a:r>
            <a:r>
              <a:rPr b="1" i="0" lang="es-AR" sz="1400" u="none" cap="none" strike="noStrike">
                <a:solidFill>
                  <a:srgbClr val="000000"/>
                </a:solidFill>
                <a:latin typeface="Montserrat"/>
                <a:ea typeface="Montserrat"/>
                <a:cs typeface="Montserrat"/>
                <a:sym typeface="Montserrat"/>
              </a:rPr>
              <a:t>exterior</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de la función</a:t>
            </a:r>
            <a:r>
              <a:rPr b="0" i="0" lang="es-AR" sz="1400" u="none" cap="none" strike="noStrike">
                <a:solidFill>
                  <a:srgbClr val="000000"/>
                </a:solidFill>
                <a:latin typeface="Montserrat"/>
                <a:ea typeface="Montserrat"/>
                <a:cs typeface="Montserrat"/>
                <a:sym typeface="Montserrat"/>
              </a:rPr>
              <a:t>, para así utilizarla o guardarla en una variable, que utilizaremos posteriormente para nuestros objetivos.</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ello, se utiliza la palabra clave </a:t>
            </a:r>
            <a:r>
              <a:rPr b="1" i="1" lang="es-AR" sz="1400" u="none" cap="none" strike="noStrike">
                <a:solidFill>
                  <a:srgbClr val="000000"/>
                </a:solidFill>
                <a:latin typeface="Montserrat"/>
                <a:ea typeface="Montserrat"/>
                <a:cs typeface="Montserrat"/>
                <a:sym typeface="Montserrat"/>
              </a:rPr>
              <a:t>return</a:t>
            </a:r>
            <a:r>
              <a:rPr b="0" i="0" lang="es-AR" sz="1400" u="none" cap="none" strike="noStrike">
                <a:solidFill>
                  <a:srgbClr val="000000"/>
                </a:solidFill>
                <a:latin typeface="Montserrat"/>
                <a:ea typeface="Montserrat"/>
                <a:cs typeface="Montserrat"/>
                <a:sym typeface="Montserrat"/>
              </a:rPr>
              <a:t>, que suele colocarse al final de la función, ya que con dicha devolución terminamos la ejecución de la función (si existe código después, nunca será ejecutado).</a:t>
            </a:r>
            <a:endParaRPr b="0" i="0" sz="1400" u="none" cap="none" strike="noStrike">
              <a:solidFill>
                <a:srgbClr val="000000"/>
              </a:solidFill>
              <a:latin typeface="Montserrat"/>
              <a:ea typeface="Montserrat"/>
              <a:cs typeface="Montserrat"/>
              <a:sym typeface="Montserrat"/>
            </a:endParaRPr>
          </a:p>
        </p:txBody>
      </p:sp>
      <p:sp>
        <p:nvSpPr>
          <p:cNvPr id="318" name="Google Shape;318;p10"/>
          <p:cNvSpPr/>
          <p:nvPr/>
        </p:nvSpPr>
        <p:spPr>
          <a:xfrm>
            <a:off x="1263846" y="3749778"/>
            <a:ext cx="712177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Ejecución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resultado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Se guarda 10 en la variable resultado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"La suma entre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y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es: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resultado</a:t>
            </a:r>
            <a:r>
              <a:rPr b="0" i="0" lang="es-AR" sz="1400" u="none" cap="none" strike="noStrike">
                <a:solidFill>
                  <a:srgbClr val="D5CED9"/>
                </a:solidFill>
                <a:latin typeface="Consolas"/>
                <a:ea typeface="Consolas"/>
                <a:cs typeface="Consolas"/>
                <a:sym typeface="Consolas"/>
              </a:rPr>
              <a:t>);</a:t>
            </a:r>
            <a:endParaRPr/>
          </a:p>
        </p:txBody>
      </p:sp>
      <p:sp>
        <p:nvSpPr>
          <p:cNvPr id="319" name="Google Shape;319;p10"/>
          <p:cNvSpPr/>
          <p:nvPr/>
        </p:nvSpPr>
        <p:spPr>
          <a:xfrm>
            <a:off x="608560" y="2708031"/>
            <a:ext cx="7913077"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Declaración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Devolvemos la suma de a y b al exterior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320" name="Google Shape;320;p10"/>
          <p:cNvSpPr txBox="1"/>
          <p:nvPr/>
        </p:nvSpPr>
        <p:spPr>
          <a:xfrm>
            <a:off x="7865187" y="374977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21" name="Google Shape;321;p10"/>
          <p:cNvSpPr txBox="1"/>
          <p:nvPr/>
        </p:nvSpPr>
        <p:spPr>
          <a:xfrm>
            <a:off x="8001209" y="270803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Devolución de valores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27" name="Google Shape;327;p11"/>
          <p:cNvSpPr txBox="1"/>
          <p:nvPr/>
        </p:nvSpPr>
        <p:spPr>
          <a:xfrm>
            <a:off x="370649" y="948515"/>
            <a:ext cx="8456828" cy="584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Sabemos entonces que una función devolverá un valor cuando utilicemos la palabra clave </a:t>
            </a:r>
            <a:r>
              <a:rPr b="1" i="1" lang="es-AR" sz="1400" u="none" cap="none" strike="noStrike">
                <a:solidFill>
                  <a:srgbClr val="000000"/>
                </a:solidFill>
                <a:latin typeface="Montserrat"/>
                <a:ea typeface="Montserrat"/>
                <a:cs typeface="Montserrat"/>
                <a:sym typeface="Montserrat"/>
              </a:rPr>
              <a:t>return</a:t>
            </a:r>
            <a:r>
              <a:rPr b="0" i="0" lang="es-AR" sz="1400" u="none" cap="none" strike="noStrike">
                <a:solidFill>
                  <a:srgbClr val="000000"/>
                </a:solidFill>
                <a:latin typeface="Montserrat"/>
                <a:ea typeface="Montserrat"/>
                <a:cs typeface="Montserrat"/>
                <a:sym typeface="Montserrat"/>
              </a:rPr>
              <a:t>. Veamos dos funciones que realizan lo mismo, pero una retorna valores y otra no:</a:t>
            </a:r>
            <a:endParaRPr b="0" i="0" sz="1400" u="none" cap="none" strike="noStrike">
              <a:solidFill>
                <a:srgbClr val="000000"/>
              </a:solidFill>
              <a:latin typeface="Montserrat"/>
              <a:ea typeface="Montserrat"/>
              <a:cs typeface="Montserrat"/>
              <a:sym typeface="Montserrat"/>
            </a:endParaRPr>
          </a:p>
        </p:txBody>
      </p:sp>
      <p:sp>
        <p:nvSpPr>
          <p:cNvPr id="328" name="Google Shape;328;p11"/>
          <p:cNvSpPr/>
          <p:nvPr/>
        </p:nvSpPr>
        <p:spPr>
          <a:xfrm>
            <a:off x="448235" y="1553500"/>
            <a:ext cx="3949637" cy="104644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sumar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num1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num2</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num2</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"La suma es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FE66D"/>
                </a:solidFill>
                <a:latin typeface="Consolas"/>
                <a:ea typeface="Consolas"/>
                <a:cs typeface="Consolas"/>
                <a:sym typeface="Consolas"/>
              </a:rPr>
              <a:t>sumar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2</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5</a:t>
            </a:r>
            <a:r>
              <a:rPr b="0" i="0" lang="es-AR" sz="1200" u="none" cap="none" strike="noStrike">
                <a:solidFill>
                  <a:srgbClr val="D5CED9"/>
                </a:solidFill>
                <a:latin typeface="Consolas"/>
                <a:ea typeface="Consolas"/>
                <a:cs typeface="Consolas"/>
                <a:sym typeface="Consolas"/>
              </a:rPr>
              <a:t>);</a:t>
            </a:r>
            <a:endParaRPr/>
          </a:p>
        </p:txBody>
      </p:sp>
      <p:sp>
        <p:nvSpPr>
          <p:cNvPr id="329" name="Google Shape;329;p11"/>
          <p:cNvSpPr txBox="1"/>
          <p:nvPr/>
        </p:nvSpPr>
        <p:spPr>
          <a:xfrm>
            <a:off x="3877444" y="15535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30" name="Google Shape;330;p11"/>
          <p:cNvSpPr/>
          <p:nvPr/>
        </p:nvSpPr>
        <p:spPr>
          <a:xfrm>
            <a:off x="4419642" y="1578429"/>
            <a:ext cx="4327194" cy="7517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función devuelve “La suma es …”, pero no está retornando valores, no devuelve un valor, hace lo mismo que una función que imprime por consola.</a:t>
            </a:r>
            <a:endParaRPr/>
          </a:p>
        </p:txBody>
      </p:sp>
      <p:sp>
        <p:nvSpPr>
          <p:cNvPr id="331" name="Google Shape;331;p11"/>
          <p:cNvSpPr/>
          <p:nvPr/>
        </p:nvSpPr>
        <p:spPr>
          <a:xfrm>
            <a:off x="448235" y="2748399"/>
            <a:ext cx="4052048" cy="1631216"/>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sumarDos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num1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num2</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num2</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00E8C6"/>
                </a:solidFill>
                <a:latin typeface="Consolas"/>
                <a:ea typeface="Consolas"/>
                <a:cs typeface="Consolas"/>
                <a:sym typeface="Consolas"/>
              </a:rPr>
              <a:t>n1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2</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00E8C6"/>
                </a:solidFill>
                <a:latin typeface="Consolas"/>
                <a:ea typeface="Consolas"/>
                <a:cs typeface="Consolas"/>
                <a:sym typeface="Consolas"/>
              </a:rPr>
              <a:t>n2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3</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resultado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sumarDos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n2</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"El resultado es: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resultado</a:t>
            </a:r>
            <a:r>
              <a:rPr b="0" i="0" lang="es-AR" sz="1200" u="none" cap="none" strike="noStrike">
                <a:solidFill>
                  <a:srgbClr val="D5CED9"/>
                </a:solidFill>
                <a:latin typeface="Consolas"/>
                <a:ea typeface="Consolas"/>
                <a:cs typeface="Consolas"/>
                <a:sym typeface="Consolas"/>
              </a:rPr>
              <a:t>);</a:t>
            </a:r>
            <a:endParaRPr/>
          </a:p>
        </p:txBody>
      </p:sp>
      <p:sp>
        <p:nvSpPr>
          <p:cNvPr id="332" name="Google Shape;332;p11"/>
          <p:cNvSpPr txBox="1"/>
          <p:nvPr/>
        </p:nvSpPr>
        <p:spPr>
          <a:xfrm>
            <a:off x="3979855" y="275458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33" name="Google Shape;333;p11"/>
          <p:cNvSpPr/>
          <p:nvPr/>
        </p:nvSpPr>
        <p:spPr>
          <a:xfrm>
            <a:off x="4572001" y="2694786"/>
            <a:ext cx="4464423" cy="110642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sí va a devolver un valor, ese valor se almacena en una variable llamada </a:t>
            </a:r>
            <a:r>
              <a:rPr b="1" i="1" lang="es-AR" sz="1200" u="none" cap="none" strike="noStrike">
                <a:solidFill>
                  <a:srgbClr val="9D66F9"/>
                </a:solidFill>
                <a:latin typeface="Montserrat"/>
                <a:ea typeface="Montserrat"/>
                <a:cs typeface="Montserrat"/>
                <a:sym typeface="Montserrat"/>
              </a:rPr>
              <a:t>resultado</a:t>
            </a:r>
            <a:r>
              <a:rPr b="0" i="1" lang="es-AR" sz="1200" u="none" cap="none" strike="noStrike">
                <a:solidFill>
                  <a:srgbClr val="9D66F9"/>
                </a:solidFill>
                <a:latin typeface="Montserrat"/>
                <a:ea typeface="Montserrat"/>
                <a:cs typeface="Montserrat"/>
                <a:sym typeface="Montserrat"/>
              </a:rPr>
              <a:t> que contiene la suma de dos valores realizada por la función sumarDos que ha retornado un valor.</a:t>
            </a:r>
            <a:endParaRPr b="0" i="1" sz="1200" u="none" cap="none" strike="noStrike">
              <a:solidFill>
                <a:srgbClr val="9D66F9"/>
              </a:solidFill>
              <a:latin typeface="Montserrat"/>
              <a:ea typeface="Montserrat"/>
              <a:cs typeface="Montserrat"/>
              <a:sym typeface="Montserrat"/>
            </a:endParaRPr>
          </a:p>
        </p:txBody>
      </p:sp>
      <p:sp>
        <p:nvSpPr>
          <p:cNvPr id="334" name="Google Shape;334;p11"/>
          <p:cNvSpPr txBox="1"/>
          <p:nvPr/>
        </p:nvSpPr>
        <p:spPr>
          <a:xfrm>
            <a:off x="4599063" y="3508990"/>
            <a:ext cx="4300979" cy="13140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nombre de los parámetros de la función no tiene que coincidir con el nombre de variable que le paso como argumento a la función. </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 esto se le denomina “pasaje por valor”, ya que estoy pasando una copia de la variable.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Devolución de valores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40" name="Google Shape;340;p12"/>
          <p:cNvSpPr txBox="1"/>
          <p:nvPr/>
        </p:nvSpPr>
        <p:spPr>
          <a:xfrm>
            <a:off x="370649" y="948515"/>
            <a:ext cx="8456828" cy="584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Otra alternativa es hacer que la función guarde directamente el resultado que devuelve en una variable:</a:t>
            </a:r>
            <a:endParaRPr b="0" i="0" sz="1400" u="none" cap="none" strike="noStrike">
              <a:solidFill>
                <a:srgbClr val="000000"/>
              </a:solidFill>
              <a:latin typeface="Montserrat"/>
              <a:ea typeface="Montserrat"/>
              <a:cs typeface="Montserrat"/>
              <a:sym typeface="Montserrat"/>
            </a:endParaRPr>
          </a:p>
        </p:txBody>
      </p:sp>
      <p:sp>
        <p:nvSpPr>
          <p:cNvPr id="341" name="Google Shape;341;p12"/>
          <p:cNvSpPr/>
          <p:nvPr/>
        </p:nvSpPr>
        <p:spPr>
          <a:xfrm>
            <a:off x="824754" y="1570116"/>
            <a:ext cx="5769472"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sumarTres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numero1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numero2</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numero1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numero2</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suma</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a:t>
            </a:r>
            <a:endParaRPr/>
          </a:p>
        </p:txBody>
      </p:sp>
      <p:sp>
        <p:nvSpPr>
          <p:cNvPr id="342" name="Google Shape;342;p12"/>
          <p:cNvSpPr txBox="1"/>
          <p:nvPr/>
        </p:nvSpPr>
        <p:spPr>
          <a:xfrm>
            <a:off x="6073797" y="157011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43" name="Google Shape;343;p12"/>
          <p:cNvSpPr/>
          <p:nvPr/>
        </p:nvSpPr>
        <p:spPr>
          <a:xfrm>
            <a:off x="6672149" y="1671271"/>
            <a:ext cx="2155328" cy="7517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Al retornar un valor éste se guarda en la variable </a:t>
            </a:r>
            <a:r>
              <a:rPr b="1" i="1" lang="es-AR" sz="1200" u="none" cap="none" strike="noStrike">
                <a:solidFill>
                  <a:srgbClr val="9D66F9"/>
                </a:solidFill>
                <a:latin typeface="Montserrat"/>
                <a:ea typeface="Montserrat"/>
                <a:cs typeface="Montserrat"/>
                <a:sym typeface="Montserrat"/>
              </a:rPr>
              <a:t>suma.</a:t>
            </a:r>
            <a:endParaRPr b="1" i="1" sz="1200" u="none" cap="none" strike="noStrike">
              <a:solidFill>
                <a:srgbClr val="9D66F9"/>
              </a:solidFill>
              <a:latin typeface="Montserrat"/>
              <a:ea typeface="Montserrat"/>
              <a:cs typeface="Montserrat"/>
              <a:sym typeface="Montserrat"/>
            </a:endParaRPr>
          </a:p>
        </p:txBody>
      </p:sp>
      <p:sp>
        <p:nvSpPr>
          <p:cNvPr id="344" name="Google Shape;344;p12"/>
          <p:cNvSpPr txBox="1"/>
          <p:nvPr/>
        </p:nvSpPr>
        <p:spPr>
          <a:xfrm>
            <a:off x="370649" y="2496033"/>
            <a:ext cx="8456828" cy="5600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general una función se utiliza para hacer una acción o tarea específica. Si quisiéramos hacer la resta de estos dos números nos conviene crear otra función.</a:t>
            </a:r>
            <a:endParaRPr b="0" i="1" sz="1200" u="none" cap="none" strike="noStrike">
              <a:solidFill>
                <a:srgbClr val="9D66F9"/>
              </a:solidFill>
              <a:latin typeface="Montserrat"/>
              <a:ea typeface="Montserrat"/>
              <a:cs typeface="Montserrat"/>
              <a:sym typeface="Montserrat"/>
            </a:endParaRPr>
          </a:p>
        </p:txBody>
      </p:sp>
      <p:sp>
        <p:nvSpPr>
          <p:cNvPr id="345" name="Google Shape;345;p12"/>
          <p:cNvSpPr/>
          <p:nvPr/>
        </p:nvSpPr>
        <p:spPr>
          <a:xfrm>
            <a:off x="636493" y="3003483"/>
            <a:ext cx="5871883"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numeroMaximo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valor2</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if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valor2</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valor1</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valor2</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un numero entero"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otro numero entero"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"El numero maximo es:"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numeroMaximo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v2</a:t>
            </a:r>
            <a:r>
              <a:rPr b="0" i="0" lang="es-AR" sz="1400" u="none" cap="none" strike="noStrike">
                <a:solidFill>
                  <a:srgbClr val="D5CED9"/>
                </a:solidFill>
                <a:latin typeface="Consolas"/>
                <a:ea typeface="Consolas"/>
                <a:cs typeface="Consolas"/>
                <a:sym typeface="Consolas"/>
              </a:rPr>
              <a:t>));</a:t>
            </a:r>
            <a:endParaRPr/>
          </a:p>
        </p:txBody>
      </p:sp>
      <p:sp>
        <p:nvSpPr>
          <p:cNvPr id="346" name="Google Shape;346;p12"/>
          <p:cNvSpPr txBox="1"/>
          <p:nvPr/>
        </p:nvSpPr>
        <p:spPr>
          <a:xfrm>
            <a:off x="5987948" y="3003483"/>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47" name="Google Shape;347;p12"/>
          <p:cNvSpPr/>
          <p:nvPr/>
        </p:nvSpPr>
        <p:spPr>
          <a:xfrm>
            <a:off x="6590261" y="3010236"/>
            <a:ext cx="2383409" cy="10776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se piden dos valores y si la condición no se cumple se asume que el valor2 es el máximo (no es necesario un else) </a:t>
            </a:r>
            <a:endParaRPr b="1" i="1" sz="1200" u="none" cap="none" strike="noStrike">
              <a:solidFill>
                <a:srgbClr val="9D66F9"/>
              </a:solidFill>
              <a:latin typeface="Montserrat"/>
              <a:ea typeface="Montserrat"/>
              <a:cs typeface="Montserrat"/>
              <a:sym typeface="Montserrat"/>
            </a:endParaRPr>
          </a:p>
        </p:txBody>
      </p:sp>
      <p:sp>
        <p:nvSpPr>
          <p:cNvPr id="348" name="Google Shape;348;p12"/>
          <p:cNvSpPr txBox="1"/>
          <p:nvPr/>
        </p:nvSpPr>
        <p:spPr>
          <a:xfrm>
            <a:off x="6590261" y="4469613"/>
            <a:ext cx="2309781"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funciones_2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Función flecha (arrow Function)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54" name="Google Shape;354;p13"/>
          <p:cNvSpPr txBox="1"/>
          <p:nvPr/>
        </p:nvSpPr>
        <p:spPr>
          <a:xfrm>
            <a:off x="370649" y="948515"/>
            <a:ext cx="8456828" cy="139127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JavaScript, al igual que en Python, existe la forma resumida de escribir las funciones. Se llaman </a:t>
            </a:r>
            <a:r>
              <a:rPr b="1" i="0" lang="es-AR" sz="1200" u="none" cap="none" strike="noStrike">
                <a:solidFill>
                  <a:srgbClr val="000000"/>
                </a:solidFill>
                <a:latin typeface="Montserrat"/>
                <a:ea typeface="Montserrat"/>
                <a:cs typeface="Montserrat"/>
                <a:sym typeface="Montserrat"/>
              </a:rPr>
              <a:t>funciones de tipo flechas</a:t>
            </a:r>
            <a:r>
              <a:rPr b="0" i="0" lang="es-AR" sz="1200" u="none" cap="none" strike="noStrike">
                <a:solidFill>
                  <a:srgbClr val="000000"/>
                </a:solidFill>
                <a:latin typeface="Montserrat"/>
                <a:ea typeface="Montserrat"/>
                <a:cs typeface="Montserrat"/>
                <a:sym typeface="Montserrat"/>
              </a:rPr>
              <a:t>, en Python se llaman funciones Lambda.</a:t>
            </a:r>
            <a:endParaRPr/>
          </a:p>
          <a:p>
            <a:pPr indent="0" lvl="0" marL="0" marR="0" rtl="0" algn="l">
              <a:lnSpc>
                <a:spcPct val="100000"/>
              </a:lnSpc>
              <a:spcBef>
                <a:spcPts val="60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Flecha hace alusión a </a:t>
            </a:r>
            <a:r>
              <a:rPr b="1" i="0" lang="es-AR" sz="1200" u="none" cap="none" strike="noStrike">
                <a:solidFill>
                  <a:srgbClr val="000000"/>
                </a:solidFill>
                <a:latin typeface="Montserrat"/>
                <a:ea typeface="Montserrat"/>
                <a:cs typeface="Montserrat"/>
                <a:sym typeface="Montserrat"/>
              </a:rPr>
              <a:t>=&gt;</a:t>
            </a:r>
            <a:r>
              <a:rPr b="0" i="0" lang="es-AR" sz="1200" u="none" cap="none" strike="noStrike">
                <a:solidFill>
                  <a:srgbClr val="000000"/>
                </a:solidFill>
                <a:latin typeface="Montserrat"/>
                <a:ea typeface="Montserrat"/>
                <a:cs typeface="Montserrat"/>
                <a:sym typeface="Montserrat"/>
              </a:rPr>
              <a:t> y hacen que sea un poco más fácil, más rápido y más breve la creación de una función. Es una alternativa más compacta para expresar una función. Es más limitada, como para funciones más chicas se pueden crear y que no ocupen tanto espacio en memoria.</a:t>
            </a:r>
            <a:endParaRPr/>
          </a:p>
          <a:p>
            <a:pPr indent="0" lvl="0" marL="0" marR="0" rtl="0" algn="l">
              <a:lnSpc>
                <a:spcPct val="100000"/>
              </a:lnSpc>
              <a:spcBef>
                <a:spcPts val="60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Para crear estas funciones flecha partiremos del ejemplo:</a:t>
            </a:r>
            <a:endParaRPr b="0" i="1" sz="1200" u="none" cap="none" strike="noStrike">
              <a:solidFill>
                <a:srgbClr val="000000"/>
              </a:solidFill>
              <a:latin typeface="Montserrat"/>
              <a:ea typeface="Montserrat"/>
              <a:cs typeface="Montserrat"/>
              <a:sym typeface="Montserrat"/>
            </a:endParaRPr>
          </a:p>
        </p:txBody>
      </p:sp>
      <p:sp>
        <p:nvSpPr>
          <p:cNvPr id="355" name="Google Shape;355;p13"/>
          <p:cNvSpPr/>
          <p:nvPr/>
        </p:nvSpPr>
        <p:spPr>
          <a:xfrm>
            <a:off x="618566" y="2401345"/>
            <a:ext cx="3299011"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Función tradicional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cuadrado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cuadrado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endParaRPr/>
          </a:p>
        </p:txBody>
      </p:sp>
      <p:sp>
        <p:nvSpPr>
          <p:cNvPr id="356" name="Google Shape;356;p13"/>
          <p:cNvSpPr txBox="1"/>
          <p:nvPr/>
        </p:nvSpPr>
        <p:spPr>
          <a:xfrm>
            <a:off x="3397149" y="240134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57" name="Google Shape;357;p13"/>
          <p:cNvSpPr/>
          <p:nvPr/>
        </p:nvSpPr>
        <p:spPr>
          <a:xfrm>
            <a:off x="4044265" y="2339789"/>
            <a:ext cx="4598894" cy="64633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función calcula el cuadrado de un número recibido como parámetro. Retorna x*x. Luego imprimo por consola y devolvería 4 porque le pasé el valor 2.</a:t>
            </a:r>
            <a:endParaRPr/>
          </a:p>
        </p:txBody>
      </p:sp>
      <p:sp>
        <p:nvSpPr>
          <p:cNvPr id="358" name="Google Shape;358;p13"/>
          <p:cNvSpPr/>
          <p:nvPr/>
        </p:nvSpPr>
        <p:spPr>
          <a:xfrm>
            <a:off x="4093776" y="3047676"/>
            <a:ext cx="3167636"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Función Arrow</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aCuadrado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a:p>
        </p:txBody>
      </p:sp>
      <p:sp>
        <p:nvSpPr>
          <p:cNvPr id="359" name="Google Shape;359;p13"/>
          <p:cNvSpPr txBox="1"/>
          <p:nvPr/>
        </p:nvSpPr>
        <p:spPr>
          <a:xfrm>
            <a:off x="6740984" y="30476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60" name="Google Shape;360;p13"/>
          <p:cNvSpPr/>
          <p:nvPr/>
        </p:nvSpPr>
        <p:spPr>
          <a:xfrm>
            <a:off x="546848" y="3570897"/>
            <a:ext cx="8597152" cy="13821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Declaro con </a:t>
            </a:r>
            <a:r>
              <a:rPr b="1" i="1" lang="es-AR" sz="1200" u="none" cap="none" strike="noStrike">
                <a:solidFill>
                  <a:srgbClr val="9D66F9"/>
                </a:solidFill>
                <a:latin typeface="Montserrat"/>
                <a:ea typeface="Montserrat"/>
                <a:cs typeface="Montserrat"/>
                <a:sym typeface="Montserrat"/>
              </a:rPr>
              <a:t>var </a:t>
            </a:r>
            <a:r>
              <a:rPr b="0" i="1" lang="es-AR" sz="1200" u="none" cap="none" strike="noStrike">
                <a:solidFill>
                  <a:srgbClr val="9D66F9"/>
                </a:solidFill>
                <a:latin typeface="Montserrat"/>
                <a:ea typeface="Montserrat"/>
                <a:cs typeface="Montserrat"/>
                <a:sym typeface="Montserrat"/>
              </a:rPr>
              <a:t>el nombre de la función porque las funciones son variables, ocupan un espacio en memoria cuando las defino. En la función aCuadrado le colocamos la “a” de “arrow.</a:t>
            </a:r>
            <a:endParaRPr/>
          </a:p>
          <a:p>
            <a:pPr indent="0" lvl="0" marL="0" marR="0" rtl="0" algn="l">
              <a:lnSpc>
                <a:spcPct val="100000"/>
              </a:lnSpc>
              <a:spcBef>
                <a:spcPts val="60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esta función X es el parámetro que antes se colocaba entre () y a la derecha de la flecha pongo lo que debe hacer la función (x*x), esto que está a la derecha es lo que se va a retornar.</a:t>
            </a:r>
            <a:endParaRPr/>
          </a:p>
          <a:p>
            <a:pPr indent="0" lvl="0" marL="0" marR="0" rtl="0" algn="l">
              <a:lnSpc>
                <a:spcPct val="100000"/>
              </a:lnSpc>
              <a:spcBef>
                <a:spcPts val="600"/>
              </a:spcBef>
              <a:spcAft>
                <a:spcPts val="600"/>
              </a:spcAft>
              <a:buClr>
                <a:schemeClr val="dk2"/>
              </a:buClr>
              <a:buSzPts val="1400"/>
              <a:buFont typeface="Montserrat"/>
              <a:buNone/>
            </a:pPr>
            <a:r>
              <a:rPr b="1" i="1" lang="es-AR" sz="1200" u="none" cap="none" strike="noStrike">
                <a:solidFill>
                  <a:srgbClr val="9D66F9"/>
                </a:solidFill>
                <a:latin typeface="Montserrat"/>
                <a:ea typeface="Montserrat"/>
                <a:cs typeface="Montserrat"/>
                <a:sym typeface="Montserrat"/>
              </a:rPr>
              <a:t>En conclusión: </a:t>
            </a:r>
            <a:r>
              <a:rPr b="0" i="1" lang="es-AR" sz="1200" u="none" cap="none" strike="noStrike">
                <a:solidFill>
                  <a:srgbClr val="9D66F9"/>
                </a:solidFill>
                <a:latin typeface="Montserrat"/>
                <a:ea typeface="Montserrat"/>
                <a:cs typeface="Montserrat"/>
                <a:sym typeface="Montserrat"/>
              </a:rPr>
              <a:t>lo que era </a:t>
            </a:r>
            <a:r>
              <a:rPr b="1" i="1" lang="es-AR" sz="1200" u="none" cap="none" strike="noStrike">
                <a:solidFill>
                  <a:srgbClr val="9D66F9"/>
                </a:solidFill>
                <a:latin typeface="Montserrat"/>
                <a:ea typeface="Montserrat"/>
                <a:cs typeface="Montserrat"/>
                <a:sym typeface="Montserrat"/>
              </a:rPr>
              <a:t>return x*x </a:t>
            </a:r>
            <a:r>
              <a:rPr b="0" i="1" lang="es-AR" sz="1200" u="none" cap="none" strike="noStrike">
                <a:solidFill>
                  <a:srgbClr val="9D66F9"/>
                </a:solidFill>
                <a:latin typeface="Montserrat"/>
                <a:ea typeface="Montserrat"/>
                <a:cs typeface="Montserrat"/>
                <a:sym typeface="Montserrat"/>
              </a:rPr>
              <a:t>lo pongo a la </a:t>
            </a:r>
            <a:r>
              <a:rPr b="1" i="1" lang="es-AR" sz="1200" u="none" cap="none" strike="noStrike">
                <a:solidFill>
                  <a:srgbClr val="9D66F9"/>
                </a:solidFill>
                <a:latin typeface="Montserrat"/>
                <a:ea typeface="Montserrat"/>
                <a:cs typeface="Montserrat"/>
                <a:sym typeface="Montserrat"/>
              </a:rPr>
              <a:t>derecha</a:t>
            </a:r>
            <a:r>
              <a:rPr b="0" i="1" lang="es-AR" sz="1200" u="none" cap="none" strike="noStrike">
                <a:solidFill>
                  <a:srgbClr val="9D66F9"/>
                </a:solidFill>
                <a:latin typeface="Montserrat"/>
                <a:ea typeface="Montserrat"/>
                <a:cs typeface="Montserrat"/>
                <a:sym typeface="Montserrat"/>
              </a:rPr>
              <a:t> de la flecha y lo que era </a:t>
            </a:r>
            <a:r>
              <a:rPr b="1" i="1" lang="es-AR" sz="1200" u="none" cap="none" strike="noStrike">
                <a:solidFill>
                  <a:srgbClr val="9D66F9"/>
                </a:solidFill>
                <a:latin typeface="Montserrat"/>
                <a:ea typeface="Montserrat"/>
                <a:cs typeface="Montserrat"/>
                <a:sym typeface="Montserrat"/>
              </a:rPr>
              <a:t>x</a:t>
            </a:r>
            <a:r>
              <a:rPr b="0" i="1" lang="es-AR" sz="1200" u="none" cap="none" strike="noStrike">
                <a:solidFill>
                  <a:srgbClr val="9D66F9"/>
                </a:solidFill>
                <a:latin typeface="Montserrat"/>
                <a:ea typeface="Montserrat"/>
                <a:cs typeface="Montserrat"/>
                <a:sym typeface="Montserrat"/>
              </a:rPr>
              <a:t> (lo que recibo como parámetro) lo pongo a la </a:t>
            </a:r>
            <a:r>
              <a:rPr b="1" i="1" lang="es-AR" sz="1200" u="none" cap="none" strike="noStrike">
                <a:solidFill>
                  <a:srgbClr val="9D66F9"/>
                </a:solidFill>
                <a:latin typeface="Montserrat"/>
                <a:ea typeface="Montserrat"/>
                <a:cs typeface="Montserrat"/>
                <a:sym typeface="Montserrat"/>
              </a:rPr>
              <a:t>izquierda </a:t>
            </a:r>
            <a:r>
              <a:rPr b="0" i="1" lang="es-AR" sz="1200" u="none" cap="none" strike="noStrike">
                <a:solidFill>
                  <a:srgbClr val="9D66F9"/>
                </a:solidFill>
                <a:latin typeface="Montserrat"/>
                <a:ea typeface="Montserrat"/>
                <a:cs typeface="Montserrat"/>
                <a:sym typeface="Montserrat"/>
              </a:rPr>
              <a:t>de la flecha.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Función flecha (arrow Function)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66" name="Google Shape;366;p14"/>
          <p:cNvSpPr txBox="1"/>
          <p:nvPr/>
        </p:nvSpPr>
        <p:spPr>
          <a:xfrm>
            <a:off x="370649" y="948515"/>
            <a:ext cx="8456828" cy="3564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Si tenemos más variables que pasarle, por ejemplo con la función sumar, tengo que usar los paréntesis:</a:t>
            </a:r>
            <a:endParaRPr/>
          </a:p>
        </p:txBody>
      </p:sp>
      <p:sp>
        <p:nvSpPr>
          <p:cNvPr id="367" name="Google Shape;367;p14"/>
          <p:cNvSpPr/>
          <p:nvPr/>
        </p:nvSpPr>
        <p:spPr>
          <a:xfrm>
            <a:off x="561975" y="1342076"/>
            <a:ext cx="3498477"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sumar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6</a:t>
            </a:r>
            <a:r>
              <a:rPr b="0" i="0" lang="es-AR" sz="1400" u="none" cap="none" strike="noStrike">
                <a:solidFill>
                  <a:srgbClr val="D5CED9"/>
                </a:solidFill>
                <a:latin typeface="Consolas"/>
                <a:ea typeface="Consolas"/>
                <a:cs typeface="Consolas"/>
                <a:sym typeface="Consolas"/>
              </a:rPr>
              <a:t>));</a:t>
            </a:r>
            <a:endParaRPr/>
          </a:p>
        </p:txBody>
      </p:sp>
      <p:sp>
        <p:nvSpPr>
          <p:cNvPr id="368" name="Google Shape;368;p14"/>
          <p:cNvSpPr/>
          <p:nvPr/>
        </p:nvSpPr>
        <p:spPr>
          <a:xfrm>
            <a:off x="4424125" y="1342076"/>
            <a:ext cx="4403352"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aSumar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aSumar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7</a:t>
            </a:r>
            <a:r>
              <a:rPr b="0" i="0" lang="es-AR" sz="1400" u="none" cap="none" strike="noStrike">
                <a:solidFill>
                  <a:srgbClr val="D5CED9"/>
                </a:solidFill>
                <a:latin typeface="Consolas"/>
                <a:ea typeface="Consolas"/>
                <a:cs typeface="Consolas"/>
                <a:sym typeface="Consolas"/>
              </a:rPr>
              <a:t>));</a:t>
            </a:r>
            <a:endParaRPr/>
          </a:p>
        </p:txBody>
      </p:sp>
      <p:sp>
        <p:nvSpPr>
          <p:cNvPr id="369" name="Google Shape;369;p14"/>
          <p:cNvSpPr txBox="1"/>
          <p:nvPr/>
        </p:nvSpPr>
        <p:spPr>
          <a:xfrm>
            <a:off x="3540024" y="13420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0" name="Google Shape;370;p14"/>
          <p:cNvSpPr txBox="1"/>
          <p:nvPr/>
        </p:nvSpPr>
        <p:spPr>
          <a:xfrm>
            <a:off x="8307049" y="13420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1" name="Google Shape;371;p14"/>
          <p:cNvSpPr/>
          <p:nvPr/>
        </p:nvSpPr>
        <p:spPr>
          <a:xfrm>
            <a:off x="4424124" y="1902447"/>
            <a:ext cx="4475917" cy="64633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mantenemos los parámetros entre paréntesis y colocamos a la derecha lo que devolverá la función.</a:t>
            </a:r>
            <a:endParaRPr b="0" i="1" sz="1200" u="none" cap="none" strike="noStrike">
              <a:solidFill>
                <a:srgbClr val="9D66F9"/>
              </a:solidFill>
              <a:latin typeface="Montserrat"/>
              <a:ea typeface="Montserrat"/>
              <a:cs typeface="Montserrat"/>
              <a:sym typeface="Montserrat"/>
            </a:endParaRPr>
          </a:p>
        </p:txBody>
      </p:sp>
      <p:sp>
        <p:nvSpPr>
          <p:cNvPr id="372" name="Google Shape;372;p14"/>
          <p:cNvSpPr txBox="1"/>
          <p:nvPr/>
        </p:nvSpPr>
        <p:spPr>
          <a:xfrm>
            <a:off x="370649" y="2561161"/>
            <a:ext cx="8456828" cy="3564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Si tengo más de una línea lo puedo colocar de esta manera:</a:t>
            </a:r>
            <a:endParaRPr/>
          </a:p>
        </p:txBody>
      </p:sp>
      <p:sp>
        <p:nvSpPr>
          <p:cNvPr id="373" name="Google Shape;373;p14"/>
          <p:cNvSpPr/>
          <p:nvPr/>
        </p:nvSpPr>
        <p:spPr>
          <a:xfrm>
            <a:off x="561975" y="2979141"/>
            <a:ext cx="3600450"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Función tradicional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multiplicar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producto</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producto</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multiplicar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a:t>
            </a:r>
            <a:r>
              <a:rPr b="0" i="0" lang="es-AR" sz="1400" u="none" cap="none" strike="noStrike">
                <a:solidFill>
                  <a:srgbClr val="D5CED9"/>
                </a:solidFill>
                <a:latin typeface="Consolas"/>
                <a:ea typeface="Consolas"/>
                <a:cs typeface="Consolas"/>
                <a:sym typeface="Consolas"/>
              </a:rPr>
              <a:t>));</a:t>
            </a:r>
            <a:endParaRPr/>
          </a:p>
        </p:txBody>
      </p:sp>
      <p:sp>
        <p:nvSpPr>
          <p:cNvPr id="374" name="Google Shape;374;p14"/>
          <p:cNvSpPr/>
          <p:nvPr/>
        </p:nvSpPr>
        <p:spPr>
          <a:xfrm>
            <a:off x="4424124" y="2979141"/>
            <a:ext cx="3710226"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Función Arrow</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aMultiplicar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producto</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producto</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aMultiplicar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6</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7</a:t>
            </a:r>
            <a:r>
              <a:rPr b="0" i="0" lang="es-AR" sz="1400" u="none" cap="none" strike="noStrike">
                <a:solidFill>
                  <a:srgbClr val="D5CED9"/>
                </a:solidFill>
                <a:latin typeface="Consolas"/>
                <a:ea typeface="Consolas"/>
                <a:cs typeface="Consolas"/>
                <a:sym typeface="Consolas"/>
              </a:rPr>
              <a:t>));</a:t>
            </a:r>
            <a:endParaRPr/>
          </a:p>
        </p:txBody>
      </p:sp>
      <p:sp>
        <p:nvSpPr>
          <p:cNvPr id="375" name="Google Shape;375;p14"/>
          <p:cNvSpPr txBox="1"/>
          <p:nvPr/>
        </p:nvSpPr>
        <p:spPr>
          <a:xfrm>
            <a:off x="3641997" y="406102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6" name="Google Shape;376;p14"/>
          <p:cNvSpPr txBox="1"/>
          <p:nvPr/>
        </p:nvSpPr>
        <p:spPr>
          <a:xfrm>
            <a:off x="7613922" y="427032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7" name="Google Shape;377;p14"/>
          <p:cNvSpPr txBox="1"/>
          <p:nvPr/>
        </p:nvSpPr>
        <p:spPr>
          <a:xfrm>
            <a:off x="561976" y="4381503"/>
            <a:ext cx="3771900" cy="3564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Esta forma me permite crear una función de tipo flecha más elaborada.</a:t>
            </a:r>
            <a:endParaRPr/>
          </a:p>
        </p:txBody>
      </p:sp>
      <p:sp>
        <p:nvSpPr>
          <p:cNvPr id="378" name="Google Shape;378;p14"/>
          <p:cNvSpPr txBox="1"/>
          <p:nvPr/>
        </p:nvSpPr>
        <p:spPr>
          <a:xfrm>
            <a:off x="5000625" y="4732575"/>
            <a:ext cx="3470547"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funciones_flecha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Función flecha (arrow Function)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84" name="Google Shape;384;p15"/>
          <p:cNvSpPr txBox="1"/>
          <p:nvPr/>
        </p:nvSpPr>
        <p:spPr>
          <a:xfrm>
            <a:off x="370649" y="948515"/>
            <a:ext cx="8456828" cy="86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Una expresión de función flecha es una alternativa compacta a una expresión de función tradicional, pero es limitada y no se puede utilizar en todas las situaciones.</a:t>
            </a:r>
            <a:endParaRPr/>
          </a:p>
          <a:p>
            <a:pPr indent="0" lvl="0" marL="0" marR="0" rtl="0" algn="l">
              <a:lnSpc>
                <a:spcPct val="100000"/>
              </a:lnSpc>
              <a:spcBef>
                <a:spcPts val="600"/>
              </a:spcBef>
              <a:spcAft>
                <a:spcPts val="60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Nota</a:t>
            </a:r>
            <a:r>
              <a:rPr b="0" i="0" lang="es-AR" sz="1400" u="none" cap="none" strike="noStrike">
                <a:solidFill>
                  <a:srgbClr val="000000"/>
                </a:solidFill>
                <a:latin typeface="Montserrat"/>
                <a:ea typeface="Montserrat"/>
                <a:cs typeface="Montserrat"/>
                <a:sym typeface="Montserrat"/>
              </a:rPr>
              <a:t>: Cada paso a lo largo del camino es una "función flecha" válida.</a:t>
            </a:r>
            <a:endParaRPr b="0" i="0" sz="1400" u="none" cap="none" strike="noStrike">
              <a:solidFill>
                <a:srgbClr val="000000"/>
              </a:solidFill>
              <a:latin typeface="Montserrat"/>
              <a:ea typeface="Montserrat"/>
              <a:cs typeface="Montserrat"/>
              <a:sym typeface="Montserrat"/>
            </a:endParaRPr>
          </a:p>
        </p:txBody>
      </p:sp>
      <p:sp>
        <p:nvSpPr>
          <p:cNvPr id="385" name="Google Shape;385;p15"/>
          <p:cNvSpPr/>
          <p:nvPr/>
        </p:nvSpPr>
        <p:spPr>
          <a:xfrm>
            <a:off x="690197" y="1811215"/>
            <a:ext cx="7763608" cy="304698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 Función tradicional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100</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Desglose de la función flecha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1. Elimina la palabra "function" y coloca la flecha entre el argumento y las llaves de apertura.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100</a:t>
            </a:r>
            <a:r>
              <a:rPr b="0" i="0" lang="es-AR" sz="1200" u="none" cap="none" strike="noStrike">
                <a:solidFill>
                  <a:srgbClr val="D5CED9"/>
                </a:solidFill>
                <a:latin typeface="Consolas"/>
                <a:ea typeface="Consolas"/>
                <a:cs typeface="Consolas"/>
                <a:sym typeface="Consolas"/>
              </a:rPr>
              <a:t>; } </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2. Quita los llaves{} del cuerpo y la palabra "return" — el return está implícito.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100</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3. Suprime los paréntesis de los argumentos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100</a:t>
            </a:r>
            <a:r>
              <a:rPr b="0" i="0" lang="es-AR" sz="1200" u="none" cap="none" strike="noStrike">
                <a:solidFill>
                  <a:srgbClr val="D5CED9"/>
                </a:solidFill>
                <a:latin typeface="Consolas"/>
                <a:ea typeface="Consolas"/>
                <a:cs typeface="Consolas"/>
                <a:sym typeface="Consolas"/>
              </a:rPr>
              <a:t>;</a:t>
            </a:r>
            <a:endParaRPr/>
          </a:p>
        </p:txBody>
      </p:sp>
      <p:sp>
        <p:nvSpPr>
          <p:cNvPr id="386" name="Google Shape;386;p15"/>
          <p:cNvSpPr txBox="1"/>
          <p:nvPr/>
        </p:nvSpPr>
        <p:spPr>
          <a:xfrm>
            <a:off x="7933377" y="181121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Sintaxis función flecha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92" name="Google Shape;392;p16"/>
          <p:cNvSpPr/>
          <p:nvPr/>
        </p:nvSpPr>
        <p:spPr>
          <a:xfrm>
            <a:off x="1040058" y="1078372"/>
            <a:ext cx="7189542" cy="378565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//Sintaxis básica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//Un parámetro. Con una expresión simple no se necesita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00E8C6"/>
                </a:solidFill>
                <a:latin typeface="Consolas"/>
                <a:ea typeface="Consolas"/>
                <a:cs typeface="Consolas"/>
                <a:sym typeface="Consolas"/>
              </a:rPr>
              <a:t>param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expression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//Varios parámetros requieren paréntesis. Con una expresión simple no se necesita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param1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paramN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expression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//Las declaraciones de varias líneas requieren llaves y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00E8C6"/>
                </a:solidFill>
                <a:latin typeface="Consolas"/>
                <a:ea typeface="Consolas"/>
                <a:cs typeface="Consolas"/>
                <a:sym typeface="Consolas"/>
              </a:rPr>
              <a:t>param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let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//Varios parámetros requieren paréntesis. Las declaraciones de varias líneas requieren llaves y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param1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paramN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let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393" name="Google Shape;393;p16"/>
          <p:cNvSpPr txBox="1"/>
          <p:nvPr/>
        </p:nvSpPr>
        <p:spPr>
          <a:xfrm>
            <a:off x="7709172" y="107837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Scope (alcance)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99" name="Google Shape;399;p17"/>
          <p:cNvSpPr txBox="1"/>
          <p:nvPr/>
        </p:nvSpPr>
        <p:spPr>
          <a:xfrm>
            <a:off x="370649" y="948514"/>
            <a:ext cx="8456828" cy="31304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scope</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alcance</a:t>
            </a:r>
            <a:r>
              <a:rPr b="0" i="0" lang="es-AR" sz="1400" u="none" cap="none" strike="noStrike">
                <a:solidFill>
                  <a:srgbClr val="000000"/>
                </a:solidFill>
                <a:latin typeface="Montserrat"/>
                <a:ea typeface="Montserrat"/>
                <a:cs typeface="Montserrat"/>
                <a:sym typeface="Montserrat"/>
              </a:rPr>
              <a:t>) determina la accesibilidad (visibilidad) de las variables. Define ¿en qué contexto las variables son visibles y cuándo no lo son?</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Una variable que no está “al alcance actual” no está disponible para su uso.</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JavaScript hay </a:t>
            </a:r>
            <a:r>
              <a:rPr b="1" i="0" lang="es-AR" sz="1400" u="none" cap="none" strike="noStrike">
                <a:solidFill>
                  <a:srgbClr val="000000"/>
                </a:solidFill>
                <a:latin typeface="Montserrat"/>
                <a:ea typeface="Montserrat"/>
                <a:cs typeface="Montserrat"/>
                <a:sym typeface="Montserrat"/>
              </a:rPr>
              <a:t>dos tipos de alcance</a:t>
            </a:r>
            <a:r>
              <a:rPr b="0" i="0" lang="es-AR" sz="1400" u="none" cap="none" strike="noStrike">
                <a:solidFill>
                  <a:srgbClr val="000000"/>
                </a:solidFill>
                <a:latin typeface="Montserrat"/>
                <a:ea typeface="Montserrat"/>
                <a:cs typeface="Montserrat"/>
                <a:sym typeface="Montserrat"/>
              </a:rPr>
              <a:t>:</a:t>
            </a:r>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Alcance local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Alcance global (entorno completo de JavaScript)</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JavaScript tiene un alcance de función: cada función crea un nuevo alcance.</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variables definidas dentro de una función </a:t>
            </a:r>
            <a:r>
              <a:rPr b="1" i="0" lang="es-AR" sz="1400" u="none" cap="none" strike="noStrike">
                <a:solidFill>
                  <a:srgbClr val="000000"/>
                </a:solidFill>
                <a:latin typeface="Montserrat"/>
                <a:ea typeface="Montserrat"/>
                <a:cs typeface="Montserrat"/>
                <a:sym typeface="Montserrat"/>
              </a:rPr>
              <a:t>no son accesibles </a:t>
            </a:r>
            <a:r>
              <a:rPr b="0" i="0" lang="es-AR" sz="1400" u="none" cap="none" strike="noStrike">
                <a:solidFill>
                  <a:srgbClr val="000000"/>
                </a:solidFill>
                <a:latin typeface="Montserrat"/>
                <a:ea typeface="Montserrat"/>
                <a:cs typeface="Montserrat"/>
                <a:sym typeface="Montserrat"/>
              </a:rPr>
              <a:t>(visibles) desde fuera de la función, o lo que es lo mismo, solamente se puede acceder a ellas dentro de la función. Esto sucede así porque la función “crea un ámbito cerrado” de forma tal que no se pueda acceder a una variable definida </a:t>
            </a:r>
            <a:r>
              <a:rPr b="1" i="0" lang="es-AR" sz="1400" u="none" cap="none" strike="noStrike">
                <a:solidFill>
                  <a:srgbClr val="000000"/>
                </a:solidFill>
                <a:latin typeface="Montserrat"/>
                <a:ea typeface="Montserrat"/>
                <a:cs typeface="Montserrat"/>
                <a:sym typeface="Montserrat"/>
              </a:rPr>
              <a:t>exclusivamente dentro de la función</a:t>
            </a:r>
            <a:r>
              <a:rPr b="0" i="0" lang="es-AR" sz="1400" u="none" cap="none" strike="noStrike">
                <a:solidFill>
                  <a:srgbClr val="000000"/>
                </a:solidFill>
                <a:latin typeface="Montserrat"/>
                <a:ea typeface="Montserrat"/>
                <a:cs typeface="Montserrat"/>
                <a:sym typeface="Montserrat"/>
              </a:rPr>
              <a:t> desde fuera de ella o dentro de otras funciones.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Scope (alcance)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05" name="Google Shape;405;p18"/>
          <p:cNvSpPr txBox="1"/>
          <p:nvPr/>
        </p:nvSpPr>
        <p:spPr>
          <a:xfrm>
            <a:off x="370649" y="948515"/>
            <a:ext cx="8456828" cy="9594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el siguiente ejemplo creamos una variable llamada carName a la cual le asignamos un valor:</a:t>
            </a:r>
            <a:endParaRPr b="0" i="0" sz="1400" u="none" cap="none" strike="noStrike">
              <a:solidFill>
                <a:srgbClr val="000000"/>
              </a:solidFill>
              <a:latin typeface="Montserrat"/>
              <a:ea typeface="Montserrat"/>
              <a:cs typeface="Montserrat"/>
              <a:sym typeface="Montserrat"/>
            </a:endParaRPr>
          </a:p>
        </p:txBody>
      </p:sp>
      <p:sp>
        <p:nvSpPr>
          <p:cNvPr id="406" name="Google Shape;406;p18"/>
          <p:cNvSpPr/>
          <p:nvPr/>
        </p:nvSpPr>
        <p:spPr>
          <a:xfrm>
            <a:off x="1393563" y="1521215"/>
            <a:ext cx="5089838"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aca no puedo usar la variable carName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myFunction</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carName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"Volvo"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aca si puedo usar la variable carName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aca no puedo usar la variable carName</a:t>
            </a:r>
            <a:endParaRPr b="0" i="0" sz="1400" u="none" cap="none" strike="noStrike">
              <a:solidFill>
                <a:srgbClr val="D5CED9"/>
              </a:solidFill>
              <a:latin typeface="Consolas"/>
              <a:ea typeface="Consolas"/>
              <a:cs typeface="Consolas"/>
              <a:sym typeface="Consolas"/>
            </a:endParaRPr>
          </a:p>
        </p:txBody>
      </p:sp>
      <p:sp>
        <p:nvSpPr>
          <p:cNvPr id="407" name="Google Shape;407;p18"/>
          <p:cNvSpPr txBox="1"/>
          <p:nvPr/>
        </p:nvSpPr>
        <p:spPr>
          <a:xfrm>
            <a:off x="5962973" y="152121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08" name="Google Shape;408;p18"/>
          <p:cNvSpPr/>
          <p:nvPr/>
        </p:nvSpPr>
        <p:spPr>
          <a:xfrm>
            <a:off x="6531235" y="1503966"/>
            <a:ext cx="2248408" cy="141949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Podremos acceder al contenido de esa variable solamente dentro de la función</a:t>
            </a:r>
            <a:endParaRPr/>
          </a:p>
          <a:p>
            <a:pPr indent="0" lvl="0" marL="0" marR="0" rtl="0" algn="l">
              <a:lnSpc>
                <a:spcPct val="100000"/>
              </a:lnSpc>
              <a:spcBef>
                <a:spcPts val="60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primer ejemplo de scope (.html y .js)</a:t>
            </a:r>
            <a:endParaRPr b="1" i="1" sz="1200" u="none" cap="none" strike="noStrike">
              <a:solidFill>
                <a:srgbClr val="9D66F9"/>
              </a:solidFill>
              <a:latin typeface="Montserrat"/>
              <a:ea typeface="Montserrat"/>
              <a:cs typeface="Montserrat"/>
              <a:sym typeface="Montserrat"/>
            </a:endParaRPr>
          </a:p>
        </p:txBody>
      </p:sp>
      <p:sp>
        <p:nvSpPr>
          <p:cNvPr id="409" name="Google Shape;409;p18"/>
          <p:cNvSpPr txBox="1"/>
          <p:nvPr/>
        </p:nvSpPr>
        <p:spPr>
          <a:xfrm>
            <a:off x="370649" y="3022211"/>
            <a:ext cx="8456828" cy="5636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tipo de variables son de </a:t>
            </a:r>
            <a:r>
              <a:rPr b="1" i="1" lang="es-AR" sz="1400" u="none" cap="none" strike="noStrike">
                <a:solidFill>
                  <a:srgbClr val="000000"/>
                </a:solidFill>
                <a:latin typeface="Montserrat"/>
                <a:ea typeface="Montserrat"/>
                <a:cs typeface="Montserrat"/>
                <a:sym typeface="Montserrat"/>
              </a:rPr>
              <a:t>alcance local</a:t>
            </a:r>
            <a:r>
              <a:rPr b="0" i="0" lang="es-AR" sz="1400" u="none" cap="none" strike="noStrike">
                <a:solidFill>
                  <a:srgbClr val="000000"/>
                </a:solidFill>
                <a:latin typeface="Montserrat"/>
                <a:ea typeface="Montserrat"/>
                <a:cs typeface="Montserrat"/>
                <a:sym typeface="Montserrat"/>
              </a:rPr>
              <a:t>, porque solamente valen en el ámbito de la función, y no en el ámbito a nivel de programa.</a:t>
            </a:r>
            <a:endParaRPr b="0" i="0" sz="1400" u="none" cap="none" strike="noStrike">
              <a:solidFill>
                <a:srgbClr val="000000"/>
              </a:solidFill>
              <a:latin typeface="Montserrat"/>
              <a:ea typeface="Montserrat"/>
              <a:cs typeface="Montserrat"/>
              <a:sym typeface="Montserrat"/>
            </a:endParaRPr>
          </a:p>
        </p:txBody>
      </p:sp>
      <p:sp>
        <p:nvSpPr>
          <p:cNvPr id="410" name="Google Shape;410;p18"/>
          <p:cNvSpPr txBox="1"/>
          <p:nvPr/>
        </p:nvSpPr>
        <p:spPr>
          <a:xfrm>
            <a:off x="370649" y="3604592"/>
            <a:ext cx="8456828" cy="8127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Argumentos de función</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argumentos de la función (parámetros) funcionan como </a:t>
            </a:r>
            <a:r>
              <a:rPr b="1" i="0" lang="es-AR" sz="1400" u="none" cap="none" strike="noStrike">
                <a:solidFill>
                  <a:srgbClr val="000000"/>
                </a:solidFill>
                <a:latin typeface="Montserrat"/>
                <a:ea typeface="Montserrat"/>
                <a:cs typeface="Montserrat"/>
                <a:sym typeface="Montserrat"/>
              </a:rPr>
              <a:t>variables locales </a:t>
            </a:r>
            <a:r>
              <a:rPr b="0" i="0" lang="es-AR" sz="1400" u="none" cap="none" strike="noStrike">
                <a:solidFill>
                  <a:srgbClr val="000000"/>
                </a:solidFill>
                <a:latin typeface="Montserrat"/>
                <a:ea typeface="Montserrat"/>
                <a:cs typeface="Montserrat"/>
                <a:sym typeface="Montserrat"/>
              </a:rPr>
              <a:t>dentro de las funciones.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Scope (alcance)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16" name="Google Shape;416;p19"/>
          <p:cNvSpPr txBox="1"/>
          <p:nvPr/>
        </p:nvSpPr>
        <p:spPr>
          <a:xfrm>
            <a:off x="370649" y="948515"/>
            <a:ext cx="8456828" cy="110440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Variables globales de JavaScript</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Una variable declarada fuera de una función se convierte en </a:t>
            </a:r>
            <a:r>
              <a:rPr b="1" i="0" lang="es-AR" sz="1400" u="none" cap="none" strike="noStrike">
                <a:solidFill>
                  <a:srgbClr val="000000"/>
                </a:solidFill>
                <a:latin typeface="Montserrat"/>
                <a:ea typeface="Montserrat"/>
                <a:cs typeface="Montserrat"/>
                <a:sym typeface="Montserrat"/>
              </a:rPr>
              <a:t>global</a:t>
            </a:r>
            <a:r>
              <a:rPr b="0" i="0" lang="es-AR" sz="1400" u="none" cap="none" strike="noStrike">
                <a:solidFill>
                  <a:srgbClr val="000000"/>
                </a:solidFill>
                <a:latin typeface="Montserrat"/>
                <a:ea typeface="Montserrat"/>
                <a:cs typeface="Montserrat"/>
                <a:sym typeface="Montserrat"/>
              </a:rPr>
              <a:t>. Esto quiere decir que tiene alcance global: todos los scripts y funciones de una página web pueden acceder a ella. </a:t>
            </a:r>
            <a:endParaRPr/>
          </a:p>
        </p:txBody>
      </p:sp>
      <p:sp>
        <p:nvSpPr>
          <p:cNvPr id="417" name="Google Shape;417;p19"/>
          <p:cNvSpPr/>
          <p:nvPr/>
        </p:nvSpPr>
        <p:spPr>
          <a:xfrm>
            <a:off x="1909481" y="2169459"/>
            <a:ext cx="5470389"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carName2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“Fiat"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aqui si puedo usar carName2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myFunction</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aqui tambien puedo usar la variable carName2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418" name="Google Shape;418;p19"/>
          <p:cNvSpPr txBox="1"/>
          <p:nvPr/>
        </p:nvSpPr>
        <p:spPr>
          <a:xfrm>
            <a:off x="6859442" y="216945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19" name="Google Shape;419;p19"/>
          <p:cNvSpPr/>
          <p:nvPr/>
        </p:nvSpPr>
        <p:spPr>
          <a:xfrm>
            <a:off x="908857" y="3339010"/>
            <a:ext cx="7471636" cy="78475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podremos acceder al contenido de esa variable tanto desde fuera como desde adentro de la función</a:t>
            </a:r>
            <a:endParaRPr/>
          </a:p>
          <a:p>
            <a:pPr indent="0" lvl="0" marL="0" marR="0" rtl="0" algn="r">
              <a:lnSpc>
                <a:spcPct val="100000"/>
              </a:lnSpc>
              <a:spcBef>
                <a:spcPts val="60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segundo ejemplo de scope (.html y .js)</a:t>
            </a:r>
            <a:endParaRPr b="1" i="1" sz="1200" u="none" cap="none" strike="noStrike">
              <a:solidFill>
                <a:srgbClr val="9D66F9"/>
              </a:solidFill>
              <a:latin typeface="Montserrat"/>
              <a:ea typeface="Montserrat"/>
              <a:cs typeface="Montserrat"/>
              <a:sym typeface="Montserrat"/>
            </a:endParaRPr>
          </a:p>
        </p:txBody>
      </p:sp>
      <p:sp>
        <p:nvSpPr>
          <p:cNvPr id="420" name="Google Shape;420;p19"/>
          <p:cNvSpPr txBox="1"/>
          <p:nvPr/>
        </p:nvSpPr>
        <p:spPr>
          <a:xfrm>
            <a:off x="443214" y="4135126"/>
            <a:ext cx="8456828" cy="7596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Como vimos en el tema “variables”, en JavaScript, los objetos y las funciones también son variables. El alcance determina la accesibilidad de variables, objetos y funciones de diferentes partes del código.</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lang="es-AR" sz="6000">
                <a:solidFill>
                  <a:schemeClr val="accent1"/>
                </a:solidFill>
              </a:rPr>
              <a:t>Javascript</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226" name="Google Shape;226;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s-AR" sz="2800" u="none" cap="none" strike="noStrike">
                <a:solidFill>
                  <a:srgbClr val="000000"/>
                </a:solidFill>
                <a:latin typeface="Arial"/>
                <a:ea typeface="Arial"/>
                <a:cs typeface="Arial"/>
                <a:sym typeface="Arial"/>
              </a:rPr>
              <a:t>Parte 3</a:t>
            </a:r>
            <a:endParaRPr b="1" i="1" sz="1400" u="none" cap="none" strike="noStrike">
              <a:solidFill>
                <a:srgbClr val="000000"/>
              </a:solidFill>
              <a:latin typeface="Arial"/>
              <a:ea typeface="Arial"/>
              <a:cs typeface="Arial"/>
              <a:sym typeface="Arial"/>
            </a:endParaRPr>
          </a:p>
        </p:txBody>
      </p:sp>
      <p:pic>
        <p:nvPicPr>
          <p:cNvPr id="227" name="Google Shape;227;p2"/>
          <p:cNvPicPr preferRelativeResize="0"/>
          <p:nvPr/>
        </p:nvPicPr>
        <p:blipFill>
          <a:blip r:embed="rId3">
            <a:alphaModFix/>
          </a:blip>
          <a:stretch>
            <a:fillRect/>
          </a:stretch>
        </p:blipFill>
        <p:spPr>
          <a:xfrm>
            <a:off x="3672000" y="2489877"/>
            <a:ext cx="1800000" cy="1800000"/>
          </a:xfrm>
          <a:prstGeom prst="rect">
            <a:avLst/>
          </a:prstGeom>
          <a:noFill/>
          <a:ln>
            <a:noFill/>
          </a:ln>
          <a:effectLst>
            <a:outerShdw blurRad="292100" rotWithShape="0" algn="tl" dir="2700000" dist="139700">
              <a:srgbClr val="333333">
                <a:alpha val="6353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Scope (alcance)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26" name="Google Shape;426;p20"/>
          <p:cNvSpPr txBox="1"/>
          <p:nvPr/>
        </p:nvSpPr>
        <p:spPr>
          <a:xfrm>
            <a:off x="370649" y="948515"/>
            <a:ext cx="8456828" cy="132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Automáticamente global</a:t>
            </a:r>
            <a:endParaRPr b="1" i="0" sz="1400" u="none" cap="none" strike="noStrike">
              <a:solidFill>
                <a:srgbClr val="9D66F9"/>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asignamos un valor a una variable que no ha sido declarada, automáticamente se convertirá en una variable </a:t>
            </a:r>
            <a:r>
              <a:rPr b="1" i="0" lang="es-AR" sz="1400" u="none" cap="none" strike="noStrike">
                <a:solidFill>
                  <a:srgbClr val="000000"/>
                </a:solidFill>
                <a:latin typeface="Montserrat"/>
                <a:ea typeface="Montserrat"/>
                <a:cs typeface="Montserrat"/>
                <a:sym typeface="Montserrat"/>
              </a:rPr>
              <a:t>global</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ejemplo de código declarará una variable global carName, incluso si el valor se asigna dentro de una función.</a:t>
            </a:r>
            <a:endParaRPr b="0" i="0" sz="1400" u="none" cap="none" strike="noStrike">
              <a:solidFill>
                <a:srgbClr val="000000"/>
              </a:solidFill>
              <a:latin typeface="Montserrat"/>
              <a:ea typeface="Montserrat"/>
              <a:cs typeface="Montserrat"/>
              <a:sym typeface="Montserrat"/>
            </a:endParaRPr>
          </a:p>
        </p:txBody>
      </p:sp>
      <p:sp>
        <p:nvSpPr>
          <p:cNvPr id="427" name="Google Shape;427;p20"/>
          <p:cNvSpPr/>
          <p:nvPr/>
        </p:nvSpPr>
        <p:spPr>
          <a:xfrm>
            <a:off x="1954306" y="2408173"/>
            <a:ext cx="5183518"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FE66D"/>
                </a:solidFill>
                <a:latin typeface="Consolas"/>
                <a:ea typeface="Consolas"/>
                <a:cs typeface="Consolas"/>
                <a:sym typeface="Consolas"/>
              </a:rPr>
              <a:t>myFunction</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aquí puede se puede usar carName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myFunction</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carName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"Volvo"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variable no declarada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428" name="Google Shape;428;p20"/>
          <p:cNvSpPr txBox="1"/>
          <p:nvPr/>
        </p:nvSpPr>
        <p:spPr>
          <a:xfrm>
            <a:off x="6617395" y="2408173"/>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29" name="Google Shape;429;p20"/>
          <p:cNvSpPr/>
          <p:nvPr/>
        </p:nvSpPr>
        <p:spPr>
          <a:xfrm>
            <a:off x="711633" y="3577724"/>
            <a:ext cx="7471636" cy="78475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podremos acceder al contenido de esa variable tanto desde fuera como desde adentro de la función, por ser </a:t>
            </a:r>
            <a:r>
              <a:rPr b="1" i="1" lang="es-AR" sz="1200" u="none" cap="none" strike="noStrike">
                <a:solidFill>
                  <a:srgbClr val="9D66F9"/>
                </a:solidFill>
                <a:latin typeface="Montserrat"/>
                <a:ea typeface="Montserrat"/>
                <a:cs typeface="Montserrat"/>
                <a:sym typeface="Montserrat"/>
              </a:rPr>
              <a:t>automáticamente global.</a:t>
            </a:r>
            <a:endParaRPr b="0" i="1" sz="1200" u="none" cap="none" strike="noStrike">
              <a:solidFill>
                <a:srgbClr val="9D66F9"/>
              </a:solidFill>
              <a:latin typeface="Montserrat"/>
              <a:ea typeface="Montserrat"/>
              <a:cs typeface="Montserrat"/>
              <a:sym typeface="Montserrat"/>
            </a:endParaRPr>
          </a:p>
          <a:p>
            <a:pPr indent="0" lvl="0" marL="0" marR="0" rtl="0" algn="r">
              <a:lnSpc>
                <a:spcPct val="100000"/>
              </a:lnSpc>
              <a:spcBef>
                <a:spcPts val="60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tercer ejemplo de scope (.html y .js)</a:t>
            </a:r>
            <a:endParaRPr b="1" i="1" sz="1200" u="none" cap="none" strike="noStrike">
              <a:solidFill>
                <a:srgbClr val="9D66F9"/>
              </a:solidFill>
              <a:latin typeface="Montserrat"/>
              <a:ea typeface="Montserrat"/>
              <a:cs typeface="Montserrat"/>
              <a:sym typeface="Montserrat"/>
            </a:endParaRPr>
          </a:p>
        </p:txBody>
      </p:sp>
      <p:sp>
        <p:nvSpPr>
          <p:cNvPr id="430" name="Google Shape;430;p20"/>
          <p:cNvSpPr txBox="1"/>
          <p:nvPr/>
        </p:nvSpPr>
        <p:spPr>
          <a:xfrm>
            <a:off x="370649" y="4382021"/>
            <a:ext cx="8456828" cy="5437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vida útil de una variable comienza cuando se declara. Las variables locales se eliminan cuando se completa la función.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let y var</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36" name="Google Shape;436;p21"/>
          <p:cNvSpPr txBox="1"/>
          <p:nvPr/>
        </p:nvSpPr>
        <p:spPr>
          <a:xfrm>
            <a:off x="370649" y="948515"/>
            <a:ext cx="8456828" cy="131059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instrucción </a:t>
            </a:r>
            <a:r>
              <a:rPr b="1" i="1" lang="es-AR" sz="1400" u="none" cap="none" strike="noStrike">
                <a:solidFill>
                  <a:srgbClr val="000000"/>
                </a:solidFill>
                <a:latin typeface="Montserrat"/>
                <a:ea typeface="Montserrat"/>
                <a:cs typeface="Montserrat"/>
                <a:sym typeface="Montserrat"/>
              </a:rPr>
              <a:t>let </a:t>
            </a:r>
            <a:r>
              <a:rPr b="0" i="0" lang="es-AR" sz="1400" u="none" cap="none" strike="noStrike">
                <a:solidFill>
                  <a:srgbClr val="000000"/>
                </a:solidFill>
                <a:latin typeface="Montserrat"/>
                <a:ea typeface="Montserrat"/>
                <a:cs typeface="Montserrat"/>
                <a:sym typeface="Montserrat"/>
              </a:rPr>
              <a:t>declara una variable de alcance local con ámbito de bloque, la cual, opcionalmente, puede ser inicializada con algún valor.</a:t>
            </a:r>
            <a:endParaRPr/>
          </a:p>
          <a:p>
            <a:pPr indent="0" lvl="0" marL="0" marR="0" rtl="0" algn="l">
              <a:lnSpc>
                <a:spcPct val="100000"/>
              </a:lnSpc>
              <a:spcBef>
                <a:spcPts val="600"/>
              </a:spcBef>
              <a:spcAft>
                <a:spcPts val="60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let </a:t>
            </a:r>
            <a:r>
              <a:rPr b="0" i="0" lang="es-AR" sz="1400" u="none" cap="none" strike="noStrike">
                <a:solidFill>
                  <a:srgbClr val="000000"/>
                </a:solidFill>
                <a:latin typeface="Montserrat"/>
                <a:ea typeface="Montserrat"/>
                <a:cs typeface="Montserrat"/>
                <a:sym typeface="Montserrat"/>
              </a:rPr>
              <a:t>te permite declarar variables limitando su alcance (</a:t>
            </a:r>
            <a:r>
              <a:rPr b="0" i="1" lang="es-AR" sz="1400" u="none" cap="none" strike="noStrike">
                <a:solidFill>
                  <a:srgbClr val="000000"/>
                </a:solidFill>
                <a:latin typeface="Montserrat"/>
                <a:ea typeface="Montserrat"/>
                <a:cs typeface="Montserrat"/>
                <a:sym typeface="Montserrat"/>
              </a:rPr>
              <a:t>scope</a:t>
            </a:r>
            <a:r>
              <a:rPr b="0" i="0" lang="es-AR" sz="1400" u="none" cap="none" strike="noStrike">
                <a:solidFill>
                  <a:srgbClr val="000000"/>
                </a:solidFill>
                <a:latin typeface="Montserrat"/>
                <a:ea typeface="Montserrat"/>
                <a:cs typeface="Montserrat"/>
                <a:sym typeface="Montserrat"/>
              </a:rPr>
              <a:t>) al bloque, declaración, o expresión donde se está usando, a diferencia de la palabra reservada </a:t>
            </a:r>
            <a:r>
              <a:rPr b="1" i="1" lang="es-AR" sz="1400" u="none" cap="none" strike="noStrike">
                <a:solidFill>
                  <a:srgbClr val="000000"/>
                </a:solidFill>
                <a:latin typeface="Montserrat"/>
                <a:ea typeface="Montserrat"/>
                <a:cs typeface="Montserrat"/>
                <a:sym typeface="Montserrat"/>
              </a:rPr>
              <a:t>var </a:t>
            </a:r>
            <a:r>
              <a:rPr b="0" i="0" lang="es-AR" sz="1400" u="none" cap="none" strike="noStrike">
                <a:solidFill>
                  <a:srgbClr val="000000"/>
                </a:solidFill>
                <a:latin typeface="Montserrat"/>
                <a:ea typeface="Montserrat"/>
                <a:cs typeface="Montserrat"/>
                <a:sym typeface="Montserrat"/>
              </a:rPr>
              <a:t>la cual define una variable </a:t>
            </a:r>
            <a:r>
              <a:rPr b="1" i="0" lang="es-AR" sz="1400" u="none" cap="none" strike="noStrike">
                <a:solidFill>
                  <a:srgbClr val="000000"/>
                </a:solidFill>
                <a:latin typeface="Montserrat"/>
                <a:ea typeface="Montserrat"/>
                <a:cs typeface="Montserrat"/>
                <a:sym typeface="Montserrat"/>
              </a:rPr>
              <a:t>global o local </a:t>
            </a:r>
            <a:r>
              <a:rPr b="0" i="0" lang="es-AR" sz="1400" u="none" cap="none" strike="noStrike">
                <a:solidFill>
                  <a:srgbClr val="000000"/>
                </a:solidFill>
                <a:latin typeface="Montserrat"/>
                <a:ea typeface="Montserrat"/>
                <a:cs typeface="Montserrat"/>
                <a:sym typeface="Montserrat"/>
              </a:rPr>
              <a:t>en una función </a:t>
            </a:r>
            <a:r>
              <a:rPr b="0" i="1" lang="es-AR" sz="1400" u="none" cap="none" strike="noStrike">
                <a:solidFill>
                  <a:srgbClr val="000000"/>
                </a:solidFill>
                <a:latin typeface="Montserrat"/>
                <a:ea typeface="Montserrat"/>
                <a:cs typeface="Montserrat"/>
                <a:sym typeface="Montserrat"/>
              </a:rPr>
              <a:t>sin importar el ámbito del bloque</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sp>
        <p:nvSpPr>
          <p:cNvPr id="437" name="Google Shape;437;p21"/>
          <p:cNvSpPr/>
          <p:nvPr/>
        </p:nvSpPr>
        <p:spPr>
          <a:xfrm>
            <a:off x="6006353" y="3429608"/>
            <a:ext cx="295835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Fuente: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https://developer.mozilla.org/es/docs/Web/JavaScript/Reference/Statements/let</a:t>
            </a:r>
            <a:endParaRPr b="0" i="0" sz="1400" u="none" cap="none" strike="noStrike">
              <a:solidFill>
                <a:srgbClr val="000000"/>
              </a:solidFill>
              <a:latin typeface="Montserrat"/>
              <a:ea typeface="Montserrat"/>
              <a:cs typeface="Montserrat"/>
              <a:sym typeface="Montserrat"/>
            </a:endParaRPr>
          </a:p>
        </p:txBody>
      </p:sp>
      <p:sp>
        <p:nvSpPr>
          <p:cNvPr id="438" name="Google Shape;438;p21"/>
          <p:cNvSpPr/>
          <p:nvPr/>
        </p:nvSpPr>
        <p:spPr>
          <a:xfrm>
            <a:off x="959223" y="2275576"/>
            <a:ext cx="5047130" cy="270843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//let vs var</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5</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C74DED"/>
                </a:solidFill>
                <a:latin typeface="Consolas"/>
                <a:ea typeface="Consolas"/>
                <a:cs typeface="Consolas"/>
                <a:sym typeface="Consolas"/>
              </a:rPr>
              <a:t>if</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5</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let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4</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alcance es dentro del bloque if</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15</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alcance es global, sobreescribe a 10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4, por alcance a nivel de bloque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1,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5,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1, por alcance global</a:t>
            </a:r>
            <a:endParaRPr b="0" i="0" sz="1200" u="none" cap="none" strike="noStrike">
              <a:solidFill>
                <a:srgbClr val="D5CED9"/>
              </a:solidFill>
              <a:latin typeface="Consolas"/>
              <a:ea typeface="Consolas"/>
              <a:cs typeface="Consolas"/>
              <a:sym typeface="Consolas"/>
            </a:endParaRPr>
          </a:p>
        </p:txBody>
      </p:sp>
      <p:sp>
        <p:nvSpPr>
          <p:cNvPr id="439" name="Google Shape;439;p21"/>
          <p:cNvSpPr txBox="1"/>
          <p:nvPr/>
        </p:nvSpPr>
        <p:spPr>
          <a:xfrm>
            <a:off x="5485925" y="22755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40" name="Google Shape;440;p21"/>
          <p:cNvSpPr/>
          <p:nvPr/>
        </p:nvSpPr>
        <p:spPr>
          <a:xfrm>
            <a:off x="6006353" y="4436017"/>
            <a:ext cx="2653671" cy="491161"/>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cuarto ejemplo de scope (.html y .js)</a:t>
            </a:r>
            <a:endParaRPr b="1"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Información adicional</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46" name="Google Shape;446;p22"/>
          <p:cNvSpPr txBox="1"/>
          <p:nvPr/>
        </p:nvSpPr>
        <p:spPr>
          <a:xfrm>
            <a:off x="370649" y="1002478"/>
            <a:ext cx="8456828" cy="35267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Funciones básicas: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https://lenguajejs.com/javascript/introduccion/funciones-basicas/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Curso Básico de Javascript 9.- Funciones:</a:t>
            </a:r>
            <a:endParaRPr b="1" i="0"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https://www.youtube.com/watch?v=AvMFiQl7AU0&amp;list=PLhSj3UTs2_yVC0iaCGf16glrrfXuiSd0G&amp;index=9</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Fundamentos sobre funciones:</a:t>
            </a:r>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https://lenguajejs.com/javascript/fundamentos/funciones/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Información adicional</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52" name="Google Shape;452;p23"/>
          <p:cNvSpPr txBox="1"/>
          <p:nvPr/>
        </p:nvSpPr>
        <p:spPr>
          <a:xfrm>
            <a:off x="359655" y="951651"/>
            <a:ext cx="8855334" cy="35267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Funciones Flecha: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https://developer.mozilla.org/es/docs/Web/JavaScript/Referencia/Funciones/Arrow_functions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Funciones Arrow (de Flecha) Javascript 2018:</a:t>
            </a:r>
            <a:endParaRPr b="1" i="0"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https://www.youtube.com/watch?v=eXwEYSRk73U&amp;ab_channel=Bluuweb%21</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Qué es una función de flecha - JavaScript Arrow Functions:</a:t>
            </a:r>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https://www.youtube.com/watch?v=aIKL5tQP25Y&amp;ab_channel=DominiCode</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JavaScript Arrow Function (W3Schools)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https://www.w3schools.com/js/js_arrow_function.asp</a:t>
            </a:r>
            <a:endParaRPr b="0" i="0" sz="1400" u="none" cap="none" strike="noStrike">
              <a:solidFill>
                <a:srgbClr val="000000"/>
              </a:solidFill>
              <a:latin typeface="Montserrat"/>
              <a:ea typeface="Montserrat"/>
              <a:cs typeface="Montserrat"/>
              <a:sym typeface="Montserrat"/>
            </a:endParaRPr>
          </a:p>
        </p:txBody>
      </p:sp>
      <p:sp>
        <p:nvSpPr>
          <p:cNvPr id="453" name="Google Shape;453;p23"/>
          <p:cNvSpPr txBox="1"/>
          <p:nvPr/>
        </p:nvSpPr>
        <p:spPr>
          <a:xfrm>
            <a:off x="1620241" y="4297445"/>
            <a:ext cx="6901962" cy="577874"/>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chemeClr val="dk2"/>
              </a:buClr>
              <a:buSzPts val="1400"/>
              <a:buFont typeface="Arial"/>
              <a:buChar char="•"/>
            </a:pPr>
            <a:r>
              <a:rPr b="0" i="0" lang="es-AR" sz="1200" u="none" cap="none" strike="noStrike">
                <a:solidFill>
                  <a:srgbClr val="000000"/>
                </a:solidFill>
                <a:latin typeface="Montserrat"/>
                <a:ea typeface="Montserrat"/>
                <a:cs typeface="Montserrat"/>
                <a:sym typeface="Montserrat"/>
              </a:rPr>
              <a:t>Del archivo </a:t>
            </a:r>
            <a:r>
              <a:rPr b="1" i="0" lang="es-AR" sz="1200" u="none" cap="none" strike="noStrike">
                <a:solidFill>
                  <a:srgbClr val="000000"/>
                </a:solidFill>
                <a:latin typeface="Montserrat"/>
                <a:ea typeface="Montserrat"/>
                <a:cs typeface="Montserrat"/>
                <a:sym typeface="Montserrat"/>
              </a:rPr>
              <a:t>“Actividad Práctica - JavaScript Unidad 2”</a:t>
            </a:r>
            <a:r>
              <a:rPr b="0" i="0" lang="es-AR" sz="1200" u="none" cap="none" strike="noStrike">
                <a:solidFill>
                  <a:srgbClr val="000000"/>
                </a:solidFill>
                <a:latin typeface="Montserrat"/>
                <a:ea typeface="Montserrat"/>
                <a:cs typeface="Montserrat"/>
                <a:sym typeface="Montserrat"/>
              </a:rPr>
              <a:t> están en condiciones de hacer los ejercicios: 1 al 18. Los ejercicios </a:t>
            </a:r>
            <a:r>
              <a:rPr b="1" i="0" lang="es-AR" sz="1200" u="none" cap="none" strike="noStrike">
                <a:solidFill>
                  <a:srgbClr val="000000"/>
                </a:solidFill>
                <a:latin typeface="Montserrat"/>
                <a:ea typeface="Montserrat"/>
                <a:cs typeface="Montserrat"/>
                <a:sym typeface="Montserrat"/>
              </a:rPr>
              <a:t>NO </a:t>
            </a:r>
            <a:r>
              <a:rPr b="0" i="0" lang="es-AR" sz="1200" u="none" cap="none" strike="noStrike">
                <a:solidFill>
                  <a:srgbClr val="000000"/>
                </a:solidFill>
                <a:latin typeface="Montserrat"/>
                <a:ea typeface="Montserrat"/>
                <a:cs typeface="Montserrat"/>
                <a:sym typeface="Montserrat"/>
              </a:rPr>
              <a:t>son obligatorios.</a:t>
            </a:r>
            <a:endParaRPr/>
          </a:p>
        </p:txBody>
      </p:sp>
      <p:sp>
        <p:nvSpPr>
          <p:cNvPr id="454" name="Google Shape;454;p23"/>
          <p:cNvSpPr txBox="1"/>
          <p:nvPr/>
        </p:nvSpPr>
        <p:spPr>
          <a:xfrm>
            <a:off x="438383" y="4269439"/>
            <a:ext cx="1277108"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Ejercicios</a:t>
            </a:r>
            <a:endParaRPr b="0" i="0" sz="16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Callback (devolución de llamada)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60" name="Google Shape;460;p24"/>
          <p:cNvSpPr txBox="1"/>
          <p:nvPr/>
        </p:nvSpPr>
        <p:spPr>
          <a:xfrm>
            <a:off x="370649" y="948515"/>
            <a:ext cx="8456828" cy="9594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Las funciones en JavaScript son objetos. Como cualquier otro objeto, puede pasarlos como parámetro. Por lo tanto, en JavaScript podemos </a:t>
            </a:r>
            <a:r>
              <a:rPr b="1" i="0" lang="es-AR" sz="1200" u="none" cap="none" strike="noStrike">
                <a:solidFill>
                  <a:srgbClr val="000000"/>
                </a:solidFill>
                <a:latin typeface="Montserrat"/>
                <a:ea typeface="Montserrat"/>
                <a:cs typeface="Montserrat"/>
                <a:sym typeface="Montserrat"/>
              </a:rPr>
              <a:t>pasar una función como argumento de otra función</a:t>
            </a:r>
            <a:r>
              <a:rPr b="0" i="0" lang="es-AR" sz="1200" u="none" cap="none" strike="noStrike">
                <a:solidFill>
                  <a:srgbClr val="000000"/>
                </a:solidFill>
                <a:latin typeface="Montserrat"/>
                <a:ea typeface="Montserrat"/>
                <a:cs typeface="Montserrat"/>
                <a:sym typeface="Montserrat"/>
              </a:rPr>
              <a:t>. Esto se llama función de devolución de llamada (</a:t>
            </a:r>
            <a:r>
              <a:rPr b="0" i="1" lang="es-AR" sz="1200" u="none" cap="none" strike="noStrike">
                <a:solidFill>
                  <a:srgbClr val="000000"/>
                </a:solidFill>
                <a:latin typeface="Montserrat"/>
                <a:ea typeface="Montserrat"/>
                <a:cs typeface="Montserrat"/>
                <a:sym typeface="Montserrat"/>
              </a:rPr>
              <a:t>callback</a:t>
            </a:r>
            <a:r>
              <a:rPr b="0" i="0" lang="es-AR" sz="1200" u="none" cap="none" strike="noStrike">
                <a:solidFill>
                  <a:srgbClr val="000000"/>
                </a:solidFill>
                <a:latin typeface="Montserrat"/>
                <a:ea typeface="Montserrat"/>
                <a:cs typeface="Montserrat"/>
                <a:sym typeface="Montserrat"/>
              </a:rPr>
              <a:t>). Las funciones también se pueden devolver como resultado de otra función.</a:t>
            </a:r>
            <a:endParaRPr b="0" i="0" sz="1200" u="none" cap="none" strike="noStrike">
              <a:solidFill>
                <a:srgbClr val="000000"/>
              </a:solidFill>
              <a:latin typeface="Montserrat"/>
              <a:ea typeface="Montserrat"/>
              <a:cs typeface="Montserrat"/>
              <a:sym typeface="Montserrat"/>
            </a:endParaRPr>
          </a:p>
        </p:txBody>
      </p:sp>
      <p:sp>
        <p:nvSpPr>
          <p:cNvPr id="461" name="Google Shape;461;p24"/>
          <p:cNvSpPr/>
          <p:nvPr/>
        </p:nvSpPr>
        <p:spPr>
          <a:xfrm>
            <a:off x="1670082" y="1790049"/>
            <a:ext cx="5758276"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saludar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alert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procesarEntradaUsuario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callback</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'Por favor ingresa tu nombre.'</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callback</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FE66D"/>
                </a:solidFill>
                <a:latin typeface="Consolas"/>
                <a:ea typeface="Consolas"/>
                <a:cs typeface="Consolas"/>
                <a:sym typeface="Consolas"/>
              </a:rPr>
              <a:t>procesarEntradaUsuario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saludar</a:t>
            </a:r>
            <a:r>
              <a:rPr b="0" i="0" lang="es-AR" sz="1400" u="none" cap="none" strike="noStrike">
                <a:solidFill>
                  <a:srgbClr val="D5CED9"/>
                </a:solidFill>
                <a:latin typeface="Consolas"/>
                <a:ea typeface="Consolas"/>
                <a:cs typeface="Consolas"/>
                <a:sym typeface="Consolas"/>
              </a:rPr>
              <a:t>);</a:t>
            </a:r>
            <a:endParaRPr/>
          </a:p>
        </p:txBody>
      </p:sp>
      <p:sp>
        <p:nvSpPr>
          <p:cNvPr id="462" name="Google Shape;462;p24"/>
          <p:cNvSpPr txBox="1"/>
          <p:nvPr/>
        </p:nvSpPr>
        <p:spPr>
          <a:xfrm>
            <a:off x="6891531" y="179004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63" name="Google Shape;463;p24"/>
          <p:cNvSpPr txBox="1"/>
          <p:nvPr/>
        </p:nvSpPr>
        <p:spPr>
          <a:xfrm>
            <a:off x="1182452" y="3821374"/>
            <a:ext cx="6733536" cy="37033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El ejemplo anterior es una callback sincrónica, ya que se ejecuta inmediatamente.</a:t>
            </a:r>
            <a:endParaRPr b="0" i="1" sz="1200" u="none" cap="none" strike="noStrike">
              <a:solidFill>
                <a:srgbClr val="9D66F9"/>
              </a:solidFill>
              <a:latin typeface="Montserrat"/>
              <a:ea typeface="Montserrat"/>
              <a:cs typeface="Montserrat"/>
              <a:sym typeface="Montserrat"/>
            </a:endParaRPr>
          </a:p>
        </p:txBody>
      </p:sp>
      <p:sp>
        <p:nvSpPr>
          <p:cNvPr id="464" name="Google Shape;464;p24"/>
          <p:cNvSpPr txBox="1"/>
          <p:nvPr/>
        </p:nvSpPr>
        <p:spPr>
          <a:xfrm>
            <a:off x="535437" y="4125029"/>
            <a:ext cx="8456828" cy="9136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¿Qué es un callback en JavaScript?: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https://www.youtube.com/watch?v=DaXuPcdKqQ4&amp;ab_channel=CodigoMentor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Callbacks: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https://lenguajejs.com/javascript/fundamentos/funciones/#callbacks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5"/>
          <p:cNvSpPr txBox="1"/>
          <p:nvPr/>
        </p:nvSpPr>
        <p:spPr>
          <a:xfrm>
            <a:off x="234436" y="2914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Clousure (cierre)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70" name="Google Shape;470;p25"/>
          <p:cNvSpPr txBox="1"/>
          <p:nvPr/>
        </p:nvSpPr>
        <p:spPr>
          <a:xfrm>
            <a:off x="361124" y="691340"/>
            <a:ext cx="8456828" cy="13902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Un cierre es una variable o función local que usa otra función y las referencias a la función se devuelven a la función. Es decir, devolvemos una función en una función externa que hace referencia a las variables locales de la función externa. Esto es posible si tenemos funciones anidadas en otra función y devueltas como referencia.  En la función interna, podemos usar las variables de la función externa. Debido al alcance de las variables locales, las funciones internas pueden acceder a las variables de la función externa.  Cuando devolvemos la función interna en la función externa, las referencias a las variables locales de la función externa todavía están referenciadas en la función interna.</a:t>
            </a:r>
            <a:endParaRPr/>
          </a:p>
        </p:txBody>
      </p:sp>
      <p:sp>
        <p:nvSpPr>
          <p:cNvPr id="471" name="Google Shape;471;p25"/>
          <p:cNvSpPr/>
          <p:nvPr/>
        </p:nvSpPr>
        <p:spPr>
          <a:xfrm>
            <a:off x="861599" y="2100629"/>
            <a:ext cx="7473462" cy="212365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iniciar</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"Codo a Codo"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La variable nombre es una variable local creada por iniciar.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mostrarNombre</a:t>
            </a:r>
            <a:r>
              <a:rPr b="0" i="0" lang="es-AR" sz="1200" u="none" cap="none" strike="noStrike">
                <a:solidFill>
                  <a:srgbClr val="D5CED9"/>
                </a:solidFill>
                <a:latin typeface="Consolas"/>
                <a:ea typeface="Consolas"/>
                <a:cs typeface="Consolas"/>
                <a:sym typeface="Consolas"/>
              </a:rPr>
              <a:t>() { </a:t>
            </a:r>
            <a:r>
              <a:rPr b="0" i="0" lang="es-AR" sz="1200" u="none" cap="none" strike="noStrike">
                <a:solidFill>
                  <a:srgbClr val="5F6167"/>
                </a:solidFill>
                <a:latin typeface="Consolas"/>
                <a:ea typeface="Consolas"/>
                <a:cs typeface="Consolas"/>
                <a:sym typeface="Consolas"/>
              </a:rPr>
              <a:t>// La función mostrarNombre es una función interna, una clausura.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alert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Usa una variable declarada en la función externa.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mostrarNombre</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FE66D"/>
                </a:solidFill>
                <a:latin typeface="Consolas"/>
                <a:ea typeface="Consolas"/>
                <a:cs typeface="Consolas"/>
                <a:sym typeface="Consolas"/>
              </a:rPr>
              <a:t>iniciar</a:t>
            </a:r>
            <a:r>
              <a:rPr b="0" i="0" lang="es-AR" sz="1200" u="none" cap="none" strike="noStrike">
                <a:solidFill>
                  <a:srgbClr val="D5CED9"/>
                </a:solidFill>
                <a:latin typeface="Consolas"/>
                <a:ea typeface="Consolas"/>
                <a:cs typeface="Consolas"/>
                <a:sym typeface="Consolas"/>
              </a:rPr>
              <a:t>();</a:t>
            </a:r>
            <a:endParaRPr/>
          </a:p>
        </p:txBody>
      </p:sp>
      <p:sp>
        <p:nvSpPr>
          <p:cNvPr id="472" name="Google Shape;472;p25"/>
          <p:cNvSpPr txBox="1"/>
          <p:nvPr/>
        </p:nvSpPr>
        <p:spPr>
          <a:xfrm>
            <a:off x="7814633" y="210062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73" name="Google Shape;473;p25"/>
          <p:cNvSpPr txBox="1"/>
          <p:nvPr/>
        </p:nvSpPr>
        <p:spPr>
          <a:xfrm>
            <a:off x="234436" y="4195712"/>
            <a:ext cx="8807762" cy="8239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100" u="none" cap="none" strike="noStrike">
                <a:solidFill>
                  <a:srgbClr val="9D66F9"/>
                </a:solidFill>
                <a:latin typeface="Montserrat"/>
                <a:ea typeface="Montserrat"/>
                <a:cs typeface="Montserrat"/>
                <a:sym typeface="Montserrat"/>
              </a:rPr>
              <a:t>La función </a:t>
            </a:r>
            <a:r>
              <a:rPr b="1" i="1" lang="es-AR" sz="1100" u="none" cap="none" strike="noStrike">
                <a:solidFill>
                  <a:srgbClr val="9D66F9"/>
                </a:solidFill>
                <a:latin typeface="Montserrat"/>
                <a:ea typeface="Montserrat"/>
                <a:cs typeface="Montserrat"/>
                <a:sym typeface="Montserrat"/>
              </a:rPr>
              <a:t>iniciar() </a:t>
            </a:r>
            <a:r>
              <a:rPr b="0" i="1" lang="es-AR" sz="1100" u="none" cap="none" strike="noStrike">
                <a:solidFill>
                  <a:srgbClr val="9D66F9"/>
                </a:solidFill>
                <a:latin typeface="Montserrat"/>
                <a:ea typeface="Montserrat"/>
                <a:cs typeface="Montserrat"/>
                <a:sym typeface="Montserrat"/>
              </a:rPr>
              <a:t> crea una variable local llamada </a:t>
            </a:r>
            <a:r>
              <a:rPr b="1" i="1" lang="es-AR" sz="1100" u="none" cap="none" strike="noStrike">
                <a:solidFill>
                  <a:srgbClr val="9D66F9"/>
                </a:solidFill>
                <a:latin typeface="Montserrat"/>
                <a:ea typeface="Montserrat"/>
                <a:cs typeface="Montserrat"/>
                <a:sym typeface="Montserrat"/>
              </a:rPr>
              <a:t>nombre </a:t>
            </a:r>
            <a:r>
              <a:rPr b="0" i="1" lang="es-AR" sz="1100" u="none" cap="none" strike="noStrike">
                <a:solidFill>
                  <a:srgbClr val="9D66F9"/>
                </a:solidFill>
                <a:latin typeface="Montserrat"/>
                <a:ea typeface="Montserrat"/>
                <a:cs typeface="Montserrat"/>
                <a:sym typeface="Montserrat"/>
              </a:rPr>
              <a:t>y una función interna llamada </a:t>
            </a:r>
            <a:r>
              <a:rPr b="1" i="1" lang="es-AR" sz="1100" u="none" cap="none" strike="noStrike">
                <a:solidFill>
                  <a:srgbClr val="9D66F9"/>
                </a:solidFill>
                <a:latin typeface="Montserrat"/>
                <a:ea typeface="Montserrat"/>
                <a:cs typeface="Montserrat"/>
                <a:sym typeface="Montserrat"/>
              </a:rPr>
              <a:t>mostrarNombre()</a:t>
            </a:r>
            <a:r>
              <a:rPr b="0" i="1" lang="es-AR" sz="1100" u="none" cap="none" strike="noStrike">
                <a:solidFill>
                  <a:srgbClr val="9D66F9"/>
                </a:solidFill>
                <a:latin typeface="Montserrat"/>
                <a:ea typeface="Montserrat"/>
                <a:cs typeface="Montserrat"/>
                <a:sym typeface="Montserrat"/>
              </a:rPr>
              <a:t>. Por ser una función interna, esta última solo está disponible dentro del cuerpo de </a:t>
            </a:r>
            <a:r>
              <a:rPr b="1" i="1" lang="es-AR" sz="1100" u="none" cap="none" strike="noStrike">
                <a:solidFill>
                  <a:srgbClr val="9D66F9"/>
                </a:solidFill>
                <a:latin typeface="Montserrat"/>
                <a:ea typeface="Montserrat"/>
                <a:cs typeface="Montserrat"/>
                <a:sym typeface="Montserrat"/>
              </a:rPr>
              <a:t>iniciar()</a:t>
            </a:r>
            <a:r>
              <a:rPr b="0" i="1" lang="es-AR" sz="1100" u="none" cap="none" strike="noStrike">
                <a:solidFill>
                  <a:srgbClr val="9D66F9"/>
                </a:solidFill>
                <a:latin typeface="Montserrat"/>
                <a:ea typeface="Montserrat"/>
                <a:cs typeface="Montserrat"/>
                <a:sym typeface="Montserrat"/>
              </a:rPr>
              <a:t>. Notemos a su vez que </a:t>
            </a:r>
            <a:r>
              <a:rPr b="1" i="1" lang="es-AR" sz="1100" u="none" cap="none" strike="noStrike">
                <a:solidFill>
                  <a:srgbClr val="9D66F9"/>
                </a:solidFill>
                <a:latin typeface="Montserrat"/>
                <a:ea typeface="Montserrat"/>
                <a:cs typeface="Montserrat"/>
                <a:sym typeface="Montserrat"/>
              </a:rPr>
              <a:t>mostrarNombre()</a:t>
            </a:r>
            <a:r>
              <a:rPr b="0" i="1" lang="es-AR" sz="1100" u="none" cap="none" strike="noStrike">
                <a:solidFill>
                  <a:srgbClr val="9D66F9"/>
                </a:solidFill>
                <a:latin typeface="Montserrat"/>
                <a:ea typeface="Montserrat"/>
                <a:cs typeface="Montserrat"/>
                <a:sym typeface="Montserrat"/>
              </a:rPr>
              <a:t> no tiene ninguna variable propia; pero, dado que las funciones internas tienen acceso a las variables de las funciones externas, </a:t>
            </a:r>
            <a:r>
              <a:rPr b="1" i="1" lang="es-AR" sz="1100" u="none" cap="none" strike="noStrike">
                <a:solidFill>
                  <a:srgbClr val="9D66F9"/>
                </a:solidFill>
                <a:latin typeface="Montserrat"/>
                <a:ea typeface="Montserrat"/>
                <a:cs typeface="Montserrat"/>
                <a:sym typeface="Montserrat"/>
              </a:rPr>
              <a:t>mostrarNombre() </a:t>
            </a:r>
            <a:r>
              <a:rPr b="0" i="1" lang="es-AR" sz="1100" u="none" cap="none" strike="noStrike">
                <a:solidFill>
                  <a:srgbClr val="9D66F9"/>
                </a:solidFill>
                <a:latin typeface="Montserrat"/>
                <a:ea typeface="Montserrat"/>
                <a:cs typeface="Montserrat"/>
                <a:sym typeface="Montserrat"/>
              </a:rPr>
              <a:t>puede acceder a la variable </a:t>
            </a:r>
            <a:r>
              <a:rPr b="1" i="1" lang="es-AR" sz="1100" u="none" cap="none" strike="noStrike">
                <a:solidFill>
                  <a:srgbClr val="9D66F9"/>
                </a:solidFill>
                <a:latin typeface="Montserrat"/>
                <a:ea typeface="Montserrat"/>
                <a:cs typeface="Montserrat"/>
                <a:sym typeface="Montserrat"/>
              </a:rPr>
              <a:t>nombre </a:t>
            </a:r>
            <a:r>
              <a:rPr b="0" i="1" lang="es-AR" sz="1100" u="none" cap="none" strike="noStrike">
                <a:solidFill>
                  <a:srgbClr val="9D66F9"/>
                </a:solidFill>
                <a:latin typeface="Montserrat"/>
                <a:ea typeface="Montserrat"/>
                <a:cs typeface="Montserrat"/>
                <a:sym typeface="Montserrat"/>
              </a:rPr>
              <a:t>declarada en la función </a:t>
            </a:r>
            <a:r>
              <a:rPr b="1" i="1" lang="es-AR" sz="1100" u="none" cap="none" strike="noStrike">
                <a:solidFill>
                  <a:srgbClr val="9D66F9"/>
                </a:solidFill>
                <a:latin typeface="Montserrat"/>
                <a:ea typeface="Montserrat"/>
                <a:cs typeface="Montserrat"/>
                <a:sym typeface="Montserrat"/>
              </a:rPr>
              <a:t>iniciar()</a:t>
            </a:r>
            <a:r>
              <a:rPr b="0" i="1" lang="es-AR" sz="1100" u="none" cap="none" strike="noStrike">
                <a:solidFill>
                  <a:srgbClr val="9D66F9"/>
                </a:solidFill>
                <a:latin typeface="Montserrat"/>
                <a:ea typeface="Montserrat"/>
                <a:cs typeface="Montserrat"/>
                <a:sym typeface="Montserrat"/>
              </a:rPr>
              <a:t>.</a:t>
            </a:r>
            <a:endParaRPr b="0" i="1" sz="11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33" name="Google Shape;233;p3"/>
          <p:cNvSpPr txBox="1"/>
          <p:nvPr/>
        </p:nvSpPr>
        <p:spPr>
          <a:xfrm>
            <a:off x="370649" y="948514"/>
            <a:ext cx="8456828" cy="25244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a:t>
            </a:r>
            <a:r>
              <a:rPr b="1" i="0" lang="es-AR" sz="1400" u="none" cap="none" strike="noStrike">
                <a:solidFill>
                  <a:srgbClr val="000000"/>
                </a:solidFill>
                <a:latin typeface="Montserrat"/>
                <a:ea typeface="Montserrat"/>
                <a:cs typeface="Montserrat"/>
                <a:sym typeface="Montserrat"/>
              </a:rPr>
              <a:t>funciones</a:t>
            </a:r>
            <a:r>
              <a:rPr b="0" i="0" lang="es-AR" sz="1400" u="none" cap="none" strike="noStrike">
                <a:solidFill>
                  <a:srgbClr val="000000"/>
                </a:solidFill>
                <a:latin typeface="Montserrat"/>
                <a:ea typeface="Montserrat"/>
                <a:cs typeface="Montserrat"/>
                <a:sym typeface="Montserrat"/>
              </a:rPr>
              <a:t> nos permiten agrupar líneas de código en tareas con un nombre (subprograma), para que, posteriormente, podamos hacer referencia a ese nombre para realizar todo lo que se agrupe en dicha tarea. Para usar funciones hay que hacer 2 cosas:</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60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Declarar la función</a:t>
            </a:r>
            <a:r>
              <a:rPr b="0" i="0" lang="es-AR" sz="1400" u="none" cap="none" strike="noStrike">
                <a:solidFill>
                  <a:srgbClr val="000000"/>
                </a:solidFill>
                <a:latin typeface="Montserrat"/>
                <a:ea typeface="Montserrat"/>
                <a:cs typeface="Montserrat"/>
                <a:sym typeface="Montserrat"/>
              </a:rPr>
              <a:t>: crear la función </a:t>
            </a:r>
            <a:r>
              <a:rPr b="1" i="1" lang="es-AR" sz="1400" u="none" cap="none" strike="noStrike">
                <a:solidFill>
                  <a:srgbClr val="000000"/>
                </a:solidFill>
                <a:latin typeface="Montserrat"/>
                <a:ea typeface="Montserrat"/>
                <a:cs typeface="Montserrat"/>
                <a:sym typeface="Montserrat"/>
              </a:rPr>
              <a:t>es darle un nombre</a:t>
            </a:r>
            <a:r>
              <a:rPr b="0" i="0" lang="es-AR" sz="1400" u="none" cap="none" strike="noStrike">
                <a:solidFill>
                  <a:srgbClr val="000000"/>
                </a:solidFill>
                <a:latin typeface="Montserrat"/>
                <a:ea typeface="Montserrat"/>
                <a:cs typeface="Montserrat"/>
                <a:sym typeface="Montserrat"/>
              </a:rPr>
              <a:t>, definir los datos de entrada (opcional) y decirle las tareas (instrucciones) que realizará y que valor retornará (opcional).</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60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Ejecutar la función</a:t>
            </a:r>
            <a:r>
              <a:rPr b="0" i="0" lang="es-AR" sz="1400" u="none" cap="none" strike="noStrike">
                <a:solidFill>
                  <a:srgbClr val="000000"/>
                </a:solidFill>
                <a:latin typeface="Montserrat"/>
                <a:ea typeface="Montserrat"/>
                <a:cs typeface="Montserrat"/>
                <a:sym typeface="Montserrat"/>
              </a:rPr>
              <a:t>: «Llamar» (Invocar) a la función para que realice las tareas de su contenido. Se puede invocar la función la cantidad de veces necesaria en el programa principal.</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el siguiente ejemplo vemos la declaración y la ejecución:</a:t>
            </a:r>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34" name="Google Shape;234;p3"/>
          <p:cNvSpPr/>
          <p:nvPr/>
        </p:nvSpPr>
        <p:spPr>
          <a:xfrm>
            <a:off x="484949" y="3431018"/>
            <a:ext cx="686542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Declaración de la función "saludar"</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saludar</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soy una función"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Contenido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235" name="Google Shape;235;p3"/>
          <p:cNvSpPr/>
          <p:nvPr/>
        </p:nvSpPr>
        <p:spPr>
          <a:xfrm>
            <a:off x="3922741" y="4451044"/>
            <a:ext cx="3427628"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Ejecución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FE66D"/>
                </a:solidFill>
                <a:latin typeface="Consolas"/>
                <a:ea typeface="Consolas"/>
                <a:cs typeface="Consolas"/>
                <a:sym typeface="Consolas"/>
              </a:rPr>
              <a:t>saludar</a:t>
            </a:r>
            <a:r>
              <a:rPr b="0" i="0" lang="es-AR" sz="1400" u="none" cap="none" strike="noStrike">
                <a:solidFill>
                  <a:srgbClr val="D5CED9"/>
                </a:solidFill>
                <a:latin typeface="Consolas"/>
                <a:ea typeface="Consolas"/>
                <a:cs typeface="Consolas"/>
                <a:sym typeface="Consolas"/>
              </a:rPr>
              <a:t>();</a:t>
            </a:r>
            <a:endParaRPr/>
          </a:p>
        </p:txBody>
      </p:sp>
      <p:sp>
        <p:nvSpPr>
          <p:cNvPr id="236" name="Google Shape;236;p3"/>
          <p:cNvSpPr txBox="1"/>
          <p:nvPr/>
        </p:nvSpPr>
        <p:spPr>
          <a:xfrm>
            <a:off x="6829941" y="343101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37" name="Google Shape;237;p3"/>
          <p:cNvSpPr txBox="1"/>
          <p:nvPr/>
        </p:nvSpPr>
        <p:spPr>
          <a:xfrm>
            <a:off x="6829941" y="444698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38" name="Google Shape;238;p3"/>
          <p:cNvSpPr txBox="1"/>
          <p:nvPr/>
        </p:nvSpPr>
        <p:spPr>
          <a:xfrm>
            <a:off x="7350369" y="3336314"/>
            <a:ext cx="1603796" cy="7157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200" u="none" cap="none" strike="noStrike">
                <a:solidFill>
                  <a:srgbClr val="9D66F9"/>
                </a:solidFill>
                <a:latin typeface="Montserrat"/>
                <a:ea typeface="Montserrat"/>
                <a:cs typeface="Montserrat"/>
                <a:sym typeface="Montserrat"/>
              </a:rPr>
              <a:t>Primer paso: </a:t>
            </a:r>
            <a:r>
              <a:rPr b="0" i="0" lang="es-AR" sz="1200" u="none" cap="none" strike="noStrike">
                <a:solidFill>
                  <a:srgbClr val="9D66F9"/>
                </a:solidFill>
                <a:latin typeface="Montserrat"/>
                <a:ea typeface="Montserrat"/>
                <a:cs typeface="Montserrat"/>
                <a:sym typeface="Montserrat"/>
              </a:rPr>
              <a:t>Declarar la función</a:t>
            </a:r>
            <a:endParaRPr b="0" i="0" sz="1200" u="none" cap="none" strike="noStrike">
              <a:solidFill>
                <a:srgbClr val="9D66F9"/>
              </a:solidFill>
              <a:latin typeface="Montserrat"/>
              <a:ea typeface="Montserrat"/>
              <a:cs typeface="Montserrat"/>
              <a:sym typeface="Montserrat"/>
            </a:endParaRPr>
          </a:p>
        </p:txBody>
      </p:sp>
      <p:sp>
        <p:nvSpPr>
          <p:cNvPr id="239" name="Google Shape;239;p3"/>
          <p:cNvSpPr txBox="1"/>
          <p:nvPr/>
        </p:nvSpPr>
        <p:spPr>
          <a:xfrm>
            <a:off x="7350369" y="4354787"/>
            <a:ext cx="1363325" cy="6194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200" u="none" cap="none" strike="noStrike">
                <a:solidFill>
                  <a:srgbClr val="9D66F9"/>
                </a:solidFill>
                <a:latin typeface="Montserrat"/>
                <a:ea typeface="Montserrat"/>
                <a:cs typeface="Montserrat"/>
                <a:sym typeface="Montserrat"/>
              </a:rPr>
              <a:t>Segundo paso: </a:t>
            </a:r>
            <a:r>
              <a:rPr b="0" i="0" lang="es-AR" sz="1200" u="none" cap="none" strike="noStrike">
                <a:solidFill>
                  <a:srgbClr val="9D66F9"/>
                </a:solidFill>
                <a:latin typeface="Montserrat"/>
                <a:ea typeface="Montserrat"/>
                <a:cs typeface="Montserrat"/>
                <a:sym typeface="Montserrat"/>
              </a:rPr>
              <a:t>Ejecutarla</a:t>
            </a:r>
            <a:endParaRPr b="0" i="0"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45" name="Google Shape;245;p4"/>
          <p:cNvSpPr txBox="1"/>
          <p:nvPr/>
        </p:nvSpPr>
        <p:spPr>
          <a:xfrm>
            <a:off x="380174" y="948514"/>
            <a:ext cx="8456828" cy="400448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Razones para declarar funciones:</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Cuando un conjunto de instrucciones se va a usar </a:t>
            </a:r>
            <a:r>
              <a:rPr b="1" i="0" lang="es-AR" sz="1400" u="none" cap="none" strike="noStrike">
                <a:solidFill>
                  <a:srgbClr val="000000"/>
                </a:solidFill>
                <a:latin typeface="Montserrat"/>
                <a:ea typeface="Montserrat"/>
                <a:cs typeface="Montserrat"/>
                <a:sym typeface="Montserrat"/>
              </a:rPr>
              <a:t>muchas veces</a:t>
            </a:r>
            <a:r>
              <a:rPr b="0" i="0" lang="es-AR" sz="1400" u="none" cap="none" strike="noStrike">
                <a:solidFill>
                  <a:srgbClr val="000000"/>
                </a:solidFill>
                <a:latin typeface="Montserrat"/>
                <a:ea typeface="Montserrat"/>
                <a:cs typeface="Montserrat"/>
                <a:sym typeface="Montserrat"/>
              </a:rPr>
              <a:t>, se declara una sola vez la función con esas instrucciones y se llama muchas veces. por ejemplo </a:t>
            </a:r>
            <a:r>
              <a:rPr b="1" i="0" lang="es-AR" sz="1400" u="none" cap="none" strike="noStrike">
                <a:solidFill>
                  <a:srgbClr val="000000"/>
                </a:solidFill>
                <a:latin typeface="Montserrat"/>
                <a:ea typeface="Montserrat"/>
                <a:cs typeface="Montserrat"/>
                <a:sym typeface="Montserrat"/>
              </a:rPr>
              <a:t>parseFloat()</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alert() </a:t>
            </a:r>
            <a:r>
              <a:rPr b="0" i="0" lang="es-AR" sz="1400" u="none" cap="none" strike="noStrike">
                <a:solidFill>
                  <a:srgbClr val="000000"/>
                </a:solidFill>
                <a:latin typeface="Montserrat"/>
                <a:ea typeface="Montserrat"/>
                <a:cs typeface="Montserrat"/>
                <a:sym typeface="Montserrat"/>
              </a:rPr>
              <a:t>y </a:t>
            </a:r>
            <a:r>
              <a:rPr b="1" i="0" lang="es-AR" sz="1400" u="none" cap="none" strike="noStrike">
                <a:solidFill>
                  <a:srgbClr val="000000"/>
                </a:solidFill>
                <a:latin typeface="Montserrat"/>
                <a:ea typeface="Montserrat"/>
                <a:cs typeface="Montserrat"/>
                <a:sym typeface="Montserrat"/>
              </a:rPr>
              <a:t>prompt(...)</a:t>
            </a:r>
            <a:r>
              <a:rPr b="0" i="0" lang="es-AR" sz="1400" u="none" cap="none" strike="noStrike">
                <a:solidFill>
                  <a:srgbClr val="000000"/>
                </a:solidFill>
                <a:latin typeface="Montserrat"/>
                <a:ea typeface="Montserrat"/>
                <a:cs typeface="Montserrat"/>
                <a:sym typeface="Montserrat"/>
              </a:rPr>
              <a:t> (son funciones de JS no escritas por el programador). Una función me permite </a:t>
            </a:r>
            <a:r>
              <a:rPr b="1" i="0" lang="es-AR" sz="1400" u="none" cap="none" strike="noStrike">
                <a:solidFill>
                  <a:srgbClr val="000000"/>
                </a:solidFill>
                <a:latin typeface="Montserrat"/>
                <a:ea typeface="Montserrat"/>
                <a:cs typeface="Montserrat"/>
                <a:sym typeface="Montserrat"/>
              </a:rPr>
              <a:t>modularizar</a:t>
            </a:r>
            <a:r>
              <a:rPr b="0" i="0" lang="es-AR" sz="1400" u="none" cap="none" strike="noStrike">
                <a:solidFill>
                  <a:srgbClr val="000000"/>
                </a:solidFill>
                <a:latin typeface="Montserrat"/>
                <a:ea typeface="Montserrat"/>
                <a:cs typeface="Montserrat"/>
                <a:sym typeface="Montserrat"/>
              </a:rPr>
              <a:t>, es decir, armar módulos. Nosotros hasta ahora programamos todo en el cuerpo principal del programa de JavaScript (el código todo junto), pero ahora podremos separar el código en partes, reduciendo un programa complejo en unidades más simples.</a:t>
            </a:r>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En el momento de </a:t>
            </a:r>
            <a:r>
              <a:rPr b="1" i="0" lang="es-AR" sz="1400" u="none" cap="none" strike="noStrike">
                <a:solidFill>
                  <a:srgbClr val="000000"/>
                </a:solidFill>
                <a:latin typeface="Montserrat"/>
                <a:ea typeface="Montserrat"/>
                <a:cs typeface="Montserrat"/>
                <a:sym typeface="Montserrat"/>
              </a:rPr>
              <a:t>trabajar en equipo </a:t>
            </a:r>
            <a:r>
              <a:rPr b="0" i="0" lang="es-AR" sz="1400" u="none" cap="none" strike="noStrike">
                <a:solidFill>
                  <a:srgbClr val="000000"/>
                </a:solidFill>
                <a:latin typeface="Montserrat"/>
                <a:ea typeface="Montserrat"/>
                <a:cs typeface="Montserrat"/>
                <a:sym typeface="Montserrat"/>
              </a:rPr>
              <a:t>dividimos el trabajo en partes, cada uno realizará una función y alguien o varias personas cumplirán la función de integradores de esas funciones y armarán un programa principal más grande, que haga uso de esas funciones.</a:t>
            </a:r>
            <a:endParaRPr/>
          </a:p>
          <a:p>
            <a:pPr indent="-285750" lvl="0" marL="285750" marR="0" rtl="0" algn="l">
              <a:lnSpc>
                <a:spcPct val="100000"/>
              </a:lnSpc>
              <a:spcBef>
                <a:spcPts val="600"/>
              </a:spcBef>
              <a:spcAft>
                <a:spcPts val="60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Por claridad</a:t>
            </a:r>
            <a:r>
              <a:rPr b="0" i="0" lang="es-AR" sz="1400" u="none" cap="none" strike="noStrike">
                <a:solidFill>
                  <a:srgbClr val="000000"/>
                </a:solidFill>
                <a:latin typeface="Montserrat"/>
                <a:ea typeface="Montserrat"/>
                <a:cs typeface="Montserrat"/>
                <a:sym typeface="Montserrat"/>
              </a:rPr>
              <a:t>. Para que programa no tenga muchas líneas y sea difícil seguirlo, lo que se hace es separar fracciones de código en una función con un nombre que las identifique y luego llamarlas, entonces el programa queda mucho más claro (aunque esa función solo se llame una vez), es reutilizable porque solamente tendré que cambiar los valores de entrada.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1" name="Google Shape;251;p5"/>
          <p:cNvSpPr txBox="1"/>
          <p:nvPr/>
        </p:nvSpPr>
        <p:spPr>
          <a:xfrm>
            <a:off x="370649" y="948514"/>
            <a:ext cx="8456828" cy="2270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nombre </a:t>
            </a:r>
            <a:r>
              <a:rPr b="0" i="0" lang="es-AR" sz="1400" u="none" cap="none" strike="noStrike">
                <a:solidFill>
                  <a:srgbClr val="000000"/>
                </a:solidFill>
                <a:latin typeface="Montserrat"/>
                <a:ea typeface="Montserrat"/>
                <a:cs typeface="Montserrat"/>
                <a:sym typeface="Montserrat"/>
              </a:rPr>
              <a:t>de la función tiene que ser significativo de lo que va a hacer la función También definiremos los datos de entrada (si es necesario) y decirle qué instrucciones va a tener dentro, qué es lo que va a hacer. También se puede definir de manera opcional qué valor retornará, que es lo más frecuente.</a:t>
            </a:r>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Recomendaciones de nombre para la función:</a:t>
            </a:r>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Nombres simples, claros.</a:t>
            </a:r>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Verbos en infinitivo (-ar, -er, -ir).</a:t>
            </a:r>
            <a:endParaRPr/>
          </a:p>
          <a:p>
            <a:pPr indent="-285750" lvl="0" marL="285750" marR="0" rtl="0" algn="l">
              <a:lnSpc>
                <a:spcPct val="100000"/>
              </a:lnSpc>
              <a:spcBef>
                <a:spcPts val="600"/>
              </a:spcBef>
              <a:spcAft>
                <a:spcPts val="60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Si es más de una palabra con nomenclatura camelCase.</a:t>
            </a:r>
            <a:endParaRPr b="0" i="0" sz="1400" u="none" cap="none" strike="noStrike">
              <a:solidFill>
                <a:srgbClr val="000000"/>
              </a:solidFill>
              <a:latin typeface="Montserrat"/>
              <a:ea typeface="Montserrat"/>
              <a:cs typeface="Montserrat"/>
              <a:sym typeface="Montserrat"/>
            </a:endParaRPr>
          </a:p>
        </p:txBody>
      </p:sp>
      <p:sp>
        <p:nvSpPr>
          <p:cNvPr id="252" name="Google Shape;252;p5"/>
          <p:cNvSpPr txBox="1"/>
          <p:nvPr/>
        </p:nvSpPr>
        <p:spPr>
          <a:xfrm>
            <a:off x="370649" y="3167929"/>
            <a:ext cx="8378904" cy="122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podemos clasificar como:</a:t>
            </a:r>
            <a:endParaRPr/>
          </a:p>
          <a:p>
            <a:pPr indent="-285750" lvl="0" marL="285750" marR="0" rtl="0" algn="l">
              <a:lnSpc>
                <a:spcPct val="100000"/>
              </a:lnSpc>
              <a:spcBef>
                <a:spcPts val="60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Funciones sin parámetros:</a:t>
            </a:r>
            <a:endParaRPr/>
          </a:p>
          <a:p>
            <a:pPr indent="-285750" lvl="1" marL="742950" marR="0" rtl="0" algn="l">
              <a:lnSpc>
                <a:spcPct val="100000"/>
              </a:lnSpc>
              <a:spcBef>
                <a:spcPts val="600"/>
              </a:spcBef>
              <a:spcAft>
                <a:spcPts val="0"/>
              </a:spcAft>
              <a:buClr>
                <a:schemeClr val="dk2"/>
              </a:buClr>
              <a:buSzPts val="1400"/>
              <a:buFont typeface="Courier New"/>
              <a:buChar char="o"/>
            </a:pPr>
            <a:r>
              <a:rPr b="0" i="0" lang="es-AR" sz="1400" u="none" cap="none" strike="noStrike">
                <a:solidFill>
                  <a:srgbClr val="000000"/>
                </a:solidFill>
                <a:latin typeface="Montserrat"/>
                <a:ea typeface="Montserrat"/>
                <a:cs typeface="Montserrat"/>
                <a:sym typeface="Montserrat"/>
              </a:rPr>
              <a:t>Que no devuelven valores</a:t>
            </a:r>
            <a:endParaRPr/>
          </a:p>
          <a:p>
            <a:pPr indent="-285750" lvl="1" marL="742950" marR="0" rtl="0" algn="l">
              <a:lnSpc>
                <a:spcPct val="100000"/>
              </a:lnSpc>
              <a:spcBef>
                <a:spcPts val="600"/>
              </a:spcBef>
              <a:spcAft>
                <a:spcPts val="0"/>
              </a:spcAft>
              <a:buClr>
                <a:schemeClr val="dk2"/>
              </a:buClr>
              <a:buSzPts val="1400"/>
              <a:buFont typeface="Courier New"/>
              <a:buChar char="o"/>
            </a:pPr>
            <a:r>
              <a:rPr b="0" i="0" lang="es-AR" sz="1400" u="none" cap="none" strike="noStrike">
                <a:solidFill>
                  <a:srgbClr val="000000"/>
                </a:solidFill>
                <a:latin typeface="Montserrat"/>
                <a:ea typeface="Montserrat"/>
                <a:cs typeface="Montserrat"/>
                <a:sym typeface="Montserrat"/>
              </a:rPr>
              <a:t>Que devuelven valores</a:t>
            </a:r>
            <a:endParaRPr/>
          </a:p>
          <a:p>
            <a:pPr indent="-285750" lvl="0" marL="285750" marR="0" rtl="0" algn="l">
              <a:lnSpc>
                <a:spcPct val="100000"/>
              </a:lnSpc>
              <a:spcBef>
                <a:spcPts val="60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Funciones con parámetros:</a:t>
            </a:r>
            <a:endParaRPr/>
          </a:p>
          <a:p>
            <a:pPr indent="-285750" lvl="1" marL="742950" marR="0" rtl="0" algn="l">
              <a:lnSpc>
                <a:spcPct val="100000"/>
              </a:lnSpc>
              <a:spcBef>
                <a:spcPts val="600"/>
              </a:spcBef>
              <a:spcAft>
                <a:spcPts val="0"/>
              </a:spcAft>
              <a:buClr>
                <a:schemeClr val="dk2"/>
              </a:buClr>
              <a:buSzPts val="1400"/>
              <a:buFont typeface="Courier New"/>
              <a:buChar char="o"/>
            </a:pPr>
            <a:r>
              <a:rPr b="0" i="0" lang="es-AR" sz="1400" u="none" cap="none" strike="noStrike">
                <a:solidFill>
                  <a:srgbClr val="000000"/>
                </a:solidFill>
                <a:latin typeface="Montserrat"/>
                <a:ea typeface="Montserrat"/>
                <a:cs typeface="Montserrat"/>
                <a:sym typeface="Montserrat"/>
              </a:rPr>
              <a:t>Que no devuelven valores</a:t>
            </a:r>
            <a:endParaRPr/>
          </a:p>
          <a:p>
            <a:pPr indent="-285750" lvl="1" marL="742950" marR="0" rtl="0" algn="l">
              <a:lnSpc>
                <a:spcPct val="100000"/>
              </a:lnSpc>
              <a:spcBef>
                <a:spcPts val="600"/>
              </a:spcBef>
              <a:spcAft>
                <a:spcPts val="600"/>
              </a:spcAft>
              <a:buClr>
                <a:schemeClr val="dk2"/>
              </a:buClr>
              <a:buSzPts val="1400"/>
              <a:buFont typeface="Courier New"/>
              <a:buChar char="o"/>
            </a:pPr>
            <a:r>
              <a:rPr b="0" i="0" lang="es-AR" sz="1400" u="none" cap="none" strike="noStrike">
                <a:solidFill>
                  <a:srgbClr val="000000"/>
                </a:solidFill>
                <a:latin typeface="Montserrat"/>
                <a:ea typeface="Montserrat"/>
                <a:cs typeface="Montserrat"/>
                <a:sym typeface="Montserrat"/>
              </a:rPr>
              <a:t>Que devuelven valores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Ejemplo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8" name="Google Shape;258;p6"/>
          <p:cNvSpPr txBox="1"/>
          <p:nvPr/>
        </p:nvSpPr>
        <p:spPr>
          <a:xfrm>
            <a:off x="370649" y="948515"/>
            <a:ext cx="4111704" cy="32447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Desarrollar la tabla de multiplicar del 1</a:t>
            </a:r>
            <a:endParaRPr b="1" i="0" sz="1400" u="none" cap="none" strike="noStrike">
              <a:solidFill>
                <a:srgbClr val="000000"/>
              </a:solidFill>
              <a:latin typeface="Montserrat"/>
              <a:ea typeface="Montserrat"/>
              <a:cs typeface="Montserrat"/>
              <a:sym typeface="Montserrat"/>
            </a:endParaRPr>
          </a:p>
        </p:txBody>
      </p:sp>
      <p:sp>
        <p:nvSpPr>
          <p:cNvPr id="259" name="Google Shape;259;p6"/>
          <p:cNvSpPr/>
          <p:nvPr/>
        </p:nvSpPr>
        <p:spPr>
          <a:xfrm>
            <a:off x="681318" y="1350771"/>
            <a:ext cx="4572000" cy="64633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for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&lt;=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"1 x"</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260" name="Google Shape;260;p6"/>
          <p:cNvSpPr txBox="1"/>
          <p:nvPr/>
        </p:nvSpPr>
        <p:spPr>
          <a:xfrm>
            <a:off x="4732890" y="135077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61" name="Google Shape;261;p6"/>
          <p:cNvSpPr txBox="1"/>
          <p:nvPr/>
        </p:nvSpPr>
        <p:spPr>
          <a:xfrm>
            <a:off x="5453637" y="1350771"/>
            <a:ext cx="3277987" cy="56767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Objetivo</a:t>
            </a:r>
            <a:r>
              <a:rPr b="0" i="0" lang="es-AR" sz="1400" u="none" cap="none" strike="noStrike">
                <a:solidFill>
                  <a:srgbClr val="000000"/>
                </a:solidFill>
                <a:latin typeface="Montserrat"/>
                <a:ea typeface="Montserrat"/>
                <a:cs typeface="Montserrat"/>
                <a:sym typeface="Montserrat"/>
              </a:rPr>
              <a:t>: mostrar esta tabla de multiplicar tres veces</a:t>
            </a:r>
            <a:endParaRPr b="0" i="0" sz="1400" u="none" cap="none" strike="noStrike">
              <a:solidFill>
                <a:srgbClr val="000000"/>
              </a:solidFill>
              <a:latin typeface="Montserrat"/>
              <a:ea typeface="Montserrat"/>
              <a:cs typeface="Montserrat"/>
              <a:sym typeface="Montserrat"/>
            </a:endParaRPr>
          </a:p>
        </p:txBody>
      </p:sp>
      <p:sp>
        <p:nvSpPr>
          <p:cNvPr id="262" name="Google Shape;262;p6"/>
          <p:cNvSpPr/>
          <p:nvPr/>
        </p:nvSpPr>
        <p:spPr>
          <a:xfrm>
            <a:off x="671878" y="2097739"/>
            <a:ext cx="6015794" cy="120032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 Primera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for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&lt;=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"1 x"</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 Segunda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for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&lt;=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"1 x"</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 Tercera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for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&lt;=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"1 x"</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a:t>
            </a:r>
            <a:endParaRPr/>
          </a:p>
        </p:txBody>
      </p:sp>
      <p:sp>
        <p:nvSpPr>
          <p:cNvPr id="263" name="Google Shape;263;p6"/>
          <p:cNvSpPr txBox="1"/>
          <p:nvPr/>
        </p:nvSpPr>
        <p:spPr>
          <a:xfrm>
            <a:off x="6167244" y="210478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64" name="Google Shape;264;p6"/>
          <p:cNvSpPr txBox="1"/>
          <p:nvPr/>
        </p:nvSpPr>
        <p:spPr>
          <a:xfrm>
            <a:off x="6687672" y="2085815"/>
            <a:ext cx="2079811" cy="106466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es una primer aproximación, pero repetimos mucho código</a:t>
            </a:r>
            <a:endParaRPr b="0" i="1" sz="1200" u="none" cap="none" strike="noStrike">
              <a:solidFill>
                <a:srgbClr val="9D66F9"/>
              </a:solidFill>
              <a:latin typeface="Montserrat"/>
              <a:ea typeface="Montserrat"/>
              <a:cs typeface="Montserrat"/>
              <a:sym typeface="Montserrat"/>
            </a:endParaRPr>
          </a:p>
        </p:txBody>
      </p:sp>
      <p:sp>
        <p:nvSpPr>
          <p:cNvPr id="265" name="Google Shape;265;p6"/>
          <p:cNvSpPr txBox="1"/>
          <p:nvPr/>
        </p:nvSpPr>
        <p:spPr>
          <a:xfrm>
            <a:off x="617853" y="3271892"/>
            <a:ext cx="4375251" cy="34809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 resolveremos usando bucles y funciones:</a:t>
            </a:r>
            <a:endParaRPr b="0" i="0" sz="1400" u="none" cap="none" strike="noStrike">
              <a:solidFill>
                <a:srgbClr val="000000"/>
              </a:solidFill>
              <a:latin typeface="Montserrat"/>
              <a:ea typeface="Montserrat"/>
              <a:cs typeface="Montserrat"/>
              <a:sym typeface="Montserrat"/>
            </a:endParaRPr>
          </a:p>
        </p:txBody>
      </p:sp>
      <p:sp>
        <p:nvSpPr>
          <p:cNvPr id="266" name="Google Shape;266;p6"/>
          <p:cNvSpPr/>
          <p:nvPr/>
        </p:nvSpPr>
        <p:spPr>
          <a:xfrm>
            <a:off x="681318" y="3665728"/>
            <a:ext cx="5746140" cy="120032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//Declaración de la función tablaDelUno()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tablaDelUno</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for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&lt;=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"1 x"</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//Bucle que ejecuta 3 veces la función tablaDelUno()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for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let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&lt;=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3</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tablaDelUno</a:t>
            </a:r>
            <a:r>
              <a:rPr b="0" i="0" lang="es-AR" sz="1200" u="none" cap="none" strike="noStrike">
                <a:solidFill>
                  <a:srgbClr val="D5CED9"/>
                </a:solidFill>
                <a:latin typeface="Consolas"/>
                <a:ea typeface="Consolas"/>
                <a:cs typeface="Consolas"/>
                <a:sym typeface="Consolas"/>
              </a:rPr>
              <a:t>();}</a:t>
            </a:r>
            <a:endParaRPr/>
          </a:p>
        </p:txBody>
      </p:sp>
      <p:sp>
        <p:nvSpPr>
          <p:cNvPr id="267" name="Google Shape;267;p6"/>
          <p:cNvSpPr txBox="1"/>
          <p:nvPr/>
        </p:nvSpPr>
        <p:spPr>
          <a:xfrm>
            <a:off x="5907030" y="366546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68" name="Google Shape;268;p6"/>
          <p:cNvSpPr txBox="1"/>
          <p:nvPr/>
        </p:nvSpPr>
        <p:spPr>
          <a:xfrm>
            <a:off x="6427458" y="3632678"/>
            <a:ext cx="2079811" cy="106466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La función tablaDelUno() llama a un For de 10 iteraciones. El siguiente For ejecuta la función 3 veces.</a:t>
            </a:r>
            <a:endParaRPr b="0" i="1" sz="1200" u="none" cap="none" strike="noStrike">
              <a:solidFill>
                <a:srgbClr val="9D66F9"/>
              </a:solidFill>
              <a:latin typeface="Montserrat"/>
              <a:ea typeface="Montserrat"/>
              <a:cs typeface="Montserrat"/>
              <a:sym typeface="Montserrat"/>
            </a:endParaRPr>
          </a:p>
        </p:txBody>
      </p:sp>
      <p:sp>
        <p:nvSpPr>
          <p:cNvPr id="269" name="Google Shape;269;p6"/>
          <p:cNvSpPr txBox="1"/>
          <p:nvPr/>
        </p:nvSpPr>
        <p:spPr>
          <a:xfrm>
            <a:off x="5587344" y="4826493"/>
            <a:ext cx="3312698"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funciones_1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Parámetros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75" name="Google Shape;275;p7"/>
          <p:cNvSpPr txBox="1"/>
          <p:nvPr/>
        </p:nvSpPr>
        <p:spPr>
          <a:xfrm>
            <a:off x="370649" y="891365"/>
            <a:ext cx="8456828" cy="8275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funciones se convierten en mucho más flexibles al pasarles parámetros, que no son más que variables que existirán sólo dentro de dicha función, con el valor pasado desde la ejecución.</a:t>
            </a:r>
            <a:endParaRPr b="0" i="0" sz="1400" u="none" cap="none" strike="noStrike">
              <a:solidFill>
                <a:srgbClr val="000000"/>
              </a:solidFill>
              <a:latin typeface="Montserrat"/>
              <a:ea typeface="Montserrat"/>
              <a:cs typeface="Montserrat"/>
              <a:sym typeface="Montserrat"/>
            </a:endParaRPr>
          </a:p>
        </p:txBody>
      </p:sp>
      <p:sp>
        <p:nvSpPr>
          <p:cNvPr id="276" name="Google Shape;276;p7"/>
          <p:cNvSpPr txBox="1"/>
          <p:nvPr/>
        </p:nvSpPr>
        <p:spPr>
          <a:xfrm>
            <a:off x="4657413" y="1642487"/>
            <a:ext cx="3805563" cy="5842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función tiene un solo parámetro que es el que indica hasta qué valor calculará.</a:t>
            </a:r>
            <a:endParaRPr b="0" i="1" sz="1200" u="none" cap="none" strike="noStrike">
              <a:solidFill>
                <a:srgbClr val="9D66F9"/>
              </a:solidFill>
              <a:latin typeface="Montserrat"/>
              <a:ea typeface="Montserrat"/>
              <a:cs typeface="Montserrat"/>
              <a:sym typeface="Montserrat"/>
            </a:endParaRPr>
          </a:p>
        </p:txBody>
      </p:sp>
      <p:sp>
        <p:nvSpPr>
          <p:cNvPr id="277" name="Google Shape;277;p7"/>
          <p:cNvSpPr/>
          <p:nvPr/>
        </p:nvSpPr>
        <p:spPr>
          <a:xfrm>
            <a:off x="495300" y="1718897"/>
            <a:ext cx="4038600" cy="1015663"/>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tablaMultiplicar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hasta</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for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&lt;=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hasta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"1 x"</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278" name="Google Shape;278;p7"/>
          <p:cNvSpPr/>
          <p:nvPr/>
        </p:nvSpPr>
        <p:spPr>
          <a:xfrm>
            <a:off x="4733574" y="2175066"/>
            <a:ext cx="2759490" cy="46166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FE66D"/>
                </a:solidFill>
                <a:latin typeface="Consolas"/>
                <a:ea typeface="Consolas"/>
                <a:cs typeface="Consolas"/>
                <a:sym typeface="Consolas"/>
              </a:rPr>
              <a:t>tablaMultiplicar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4</a:t>
            </a:r>
            <a:r>
              <a:rPr b="0" i="0" lang="es-AR" sz="1200" u="none" cap="none" strike="noStrike">
                <a:solidFill>
                  <a:srgbClr val="D5CED9"/>
                </a:solidFill>
                <a:latin typeface="Consolas"/>
                <a:ea typeface="Consolas"/>
                <a:cs typeface="Consolas"/>
                <a:sym typeface="Consolas"/>
              </a:rPr>
              <a:t>);</a:t>
            </a:r>
            <a:endParaRPr/>
          </a:p>
        </p:txBody>
      </p:sp>
      <p:sp>
        <p:nvSpPr>
          <p:cNvPr id="279" name="Google Shape;279;p7"/>
          <p:cNvSpPr txBox="1"/>
          <p:nvPr/>
        </p:nvSpPr>
        <p:spPr>
          <a:xfrm>
            <a:off x="4010297" y="172218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0" name="Google Shape;280;p7"/>
          <p:cNvSpPr txBox="1"/>
          <p:nvPr/>
        </p:nvSpPr>
        <p:spPr>
          <a:xfrm>
            <a:off x="6972636" y="217506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1" name="Google Shape;281;p7"/>
          <p:cNvSpPr/>
          <p:nvPr/>
        </p:nvSpPr>
        <p:spPr>
          <a:xfrm>
            <a:off x="495300" y="3802677"/>
            <a:ext cx="5158375" cy="83099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FE66D"/>
                </a:solidFill>
                <a:latin typeface="Consolas"/>
                <a:ea typeface="Consolas"/>
                <a:cs typeface="Consolas"/>
                <a:sym typeface="Consolas"/>
              </a:rPr>
              <a:t>saludarDos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"Juan Pablo"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//Parámetro fijo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prompt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"Ingrese su 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//Pedimos valores</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FE66D"/>
                </a:solidFill>
                <a:latin typeface="Consolas"/>
                <a:ea typeface="Consolas"/>
                <a:cs typeface="Consolas"/>
                <a:sym typeface="Consolas"/>
              </a:rPr>
              <a:t>saludarDos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//Parámetro variable</a:t>
            </a:r>
            <a:endParaRPr b="0" i="0" sz="1200" u="none" cap="none" strike="noStrike">
              <a:solidFill>
                <a:srgbClr val="D5CED9"/>
              </a:solidFill>
              <a:latin typeface="Consolas"/>
              <a:ea typeface="Consolas"/>
              <a:cs typeface="Consolas"/>
              <a:sym typeface="Consolas"/>
            </a:endParaRPr>
          </a:p>
        </p:txBody>
      </p:sp>
      <p:sp>
        <p:nvSpPr>
          <p:cNvPr id="282" name="Google Shape;282;p7"/>
          <p:cNvSpPr/>
          <p:nvPr/>
        </p:nvSpPr>
        <p:spPr>
          <a:xfrm>
            <a:off x="495300" y="2881648"/>
            <a:ext cx="3849496" cy="83099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saludarDos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miNombre</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"Hola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miNombre</a:t>
            </a:r>
            <a:r>
              <a:rPr b="0" i="0" lang="es-AR"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283" name="Google Shape;283;p7"/>
          <p:cNvSpPr txBox="1"/>
          <p:nvPr/>
        </p:nvSpPr>
        <p:spPr>
          <a:xfrm>
            <a:off x="3819797" y="288482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4" name="Google Shape;284;p7"/>
          <p:cNvSpPr txBox="1"/>
          <p:nvPr/>
        </p:nvSpPr>
        <p:spPr>
          <a:xfrm>
            <a:off x="5133247" y="38067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5" name="Google Shape;285;p7"/>
          <p:cNvSpPr txBox="1"/>
          <p:nvPr/>
        </p:nvSpPr>
        <p:spPr>
          <a:xfrm>
            <a:off x="4452995" y="3001127"/>
            <a:ext cx="4140339" cy="4783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ejemplo la función muestra un texto concatenado a un valor pasado por parámetro.</a:t>
            </a:r>
            <a:endParaRPr/>
          </a:p>
        </p:txBody>
      </p:sp>
      <p:sp>
        <p:nvSpPr>
          <p:cNvPr id="286" name="Google Shape;286;p7"/>
          <p:cNvSpPr txBox="1"/>
          <p:nvPr/>
        </p:nvSpPr>
        <p:spPr>
          <a:xfrm>
            <a:off x="5653676" y="3612562"/>
            <a:ext cx="3490324" cy="11761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Ese valor podrá ser asociado a una variable o ingresado por el usuario.</a:t>
            </a:r>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No necesariamente tiene que tener el mismo nombre la variable con la que creé la función (</a:t>
            </a:r>
            <a:r>
              <a:rPr b="1" i="1" lang="es-AR" sz="1200" u="none" cap="none" strike="noStrike">
                <a:solidFill>
                  <a:srgbClr val="9D66F9"/>
                </a:solidFill>
                <a:latin typeface="Montserrat"/>
                <a:ea typeface="Montserrat"/>
                <a:cs typeface="Montserrat"/>
                <a:sym typeface="Montserrat"/>
              </a:rPr>
              <a:t>miNombre</a:t>
            </a:r>
            <a:r>
              <a:rPr b="0" i="1" lang="es-AR" sz="1200" u="none" cap="none" strike="noStrike">
                <a:solidFill>
                  <a:srgbClr val="9D66F9"/>
                </a:solidFill>
                <a:latin typeface="Montserrat"/>
                <a:ea typeface="Montserrat"/>
                <a:cs typeface="Montserrat"/>
                <a:sym typeface="Montserrat"/>
              </a:rPr>
              <a:t>) que la variable que le paso como parámetro (</a:t>
            </a:r>
            <a:r>
              <a:rPr b="1" i="1" lang="es-AR" sz="1200" u="none" cap="none" strike="noStrike">
                <a:solidFill>
                  <a:srgbClr val="9D66F9"/>
                </a:solidFill>
                <a:latin typeface="Montserrat"/>
                <a:ea typeface="Montserrat"/>
                <a:cs typeface="Montserrat"/>
                <a:sym typeface="Montserrat"/>
              </a:rPr>
              <a:t>nombre</a:t>
            </a:r>
            <a:r>
              <a:rPr b="0" i="1" lang="es-AR" sz="1200" u="none" cap="none" strike="noStrike">
                <a:solidFill>
                  <a:srgbClr val="9D66F9"/>
                </a:solidFill>
                <a:latin typeface="Montserrat"/>
                <a:ea typeface="Montserrat"/>
                <a:cs typeface="Montserrat"/>
                <a:sym typeface="Montserrat"/>
              </a:rPr>
              <a:t>).</a:t>
            </a:r>
            <a:endParaRPr b="0" i="1" sz="1200" u="none" cap="none" strike="noStrike">
              <a:solidFill>
                <a:srgbClr val="9D66F9"/>
              </a:solidFill>
              <a:latin typeface="Montserrat"/>
              <a:ea typeface="Montserrat"/>
              <a:cs typeface="Montserrat"/>
              <a:sym typeface="Montserrat"/>
            </a:endParaRPr>
          </a:p>
        </p:txBody>
      </p:sp>
      <p:sp>
        <p:nvSpPr>
          <p:cNvPr id="287" name="Google Shape;287;p7"/>
          <p:cNvSpPr txBox="1"/>
          <p:nvPr/>
        </p:nvSpPr>
        <p:spPr>
          <a:xfrm>
            <a:off x="5316287" y="4788710"/>
            <a:ext cx="3312698"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funciones_2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Parámetros múltiples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93" name="Google Shape;293;p8"/>
          <p:cNvSpPr txBox="1"/>
          <p:nvPr/>
        </p:nvSpPr>
        <p:spPr>
          <a:xfrm>
            <a:off x="370649" y="948515"/>
            <a:ext cx="8456828" cy="8275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funciones también pueden recibir más de un parámetro. En este caso debemos tener en cuenta que hay que respetar el orden en que pasamos los valores y en el que los usamos al llamarla.</a:t>
            </a:r>
            <a:endParaRPr b="0" i="0" sz="1400" u="none" cap="none" strike="noStrike">
              <a:solidFill>
                <a:srgbClr val="000000"/>
              </a:solidFill>
              <a:latin typeface="Montserrat"/>
              <a:ea typeface="Montserrat"/>
              <a:cs typeface="Montserrat"/>
              <a:sym typeface="Montserrat"/>
            </a:endParaRPr>
          </a:p>
        </p:txBody>
      </p:sp>
      <p:sp>
        <p:nvSpPr>
          <p:cNvPr id="294" name="Google Shape;294;p8"/>
          <p:cNvSpPr/>
          <p:nvPr/>
        </p:nvSpPr>
        <p:spPr>
          <a:xfrm>
            <a:off x="669588" y="3279618"/>
            <a:ext cx="8052382"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Ejecución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FE66D"/>
                </a:solidFill>
                <a:latin typeface="Consolas"/>
                <a:ea typeface="Consolas"/>
                <a:cs typeface="Consolas"/>
                <a:sym typeface="Consolas"/>
              </a:rPr>
              <a:t>tablaMultiplicar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Tabla del 1, calcula desde el 1 hasta el 10</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FE66D"/>
                </a:solidFill>
                <a:latin typeface="Consolas"/>
                <a:ea typeface="Consolas"/>
                <a:cs typeface="Consolas"/>
                <a:sym typeface="Consolas"/>
              </a:rPr>
              <a:t>tablaMultiplicar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Tabla del 5, calcula desde el 1 hasta el 10</a:t>
            </a:r>
            <a:endParaRPr b="0" i="0" sz="1400" u="none" cap="none" strike="noStrike">
              <a:solidFill>
                <a:srgbClr val="D5CED9"/>
              </a:solidFill>
              <a:latin typeface="Consolas"/>
              <a:ea typeface="Consolas"/>
              <a:cs typeface="Consolas"/>
              <a:sym typeface="Consolas"/>
            </a:endParaRPr>
          </a:p>
        </p:txBody>
      </p:sp>
      <p:sp>
        <p:nvSpPr>
          <p:cNvPr id="295" name="Google Shape;295;p8"/>
          <p:cNvSpPr txBox="1"/>
          <p:nvPr/>
        </p:nvSpPr>
        <p:spPr>
          <a:xfrm>
            <a:off x="8189039" y="327961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96" name="Google Shape;296;p8"/>
          <p:cNvSpPr txBox="1"/>
          <p:nvPr/>
        </p:nvSpPr>
        <p:spPr>
          <a:xfrm>
            <a:off x="6693039" y="1752330"/>
            <a:ext cx="2207003" cy="9102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función tiene dos parámetros:</a:t>
            </a:r>
            <a:endParaRPr/>
          </a:p>
          <a:p>
            <a:pPr indent="-171450" lvl="0" marL="171450" marR="0" rtl="0" algn="l">
              <a:lnSpc>
                <a:spcPct val="100000"/>
              </a:lnSpc>
              <a:spcBef>
                <a:spcPts val="0"/>
              </a:spcBef>
              <a:spcAft>
                <a:spcPts val="0"/>
              </a:spcAft>
              <a:buClr>
                <a:schemeClr val="dk2"/>
              </a:buClr>
              <a:buSzPts val="1400"/>
              <a:buFont typeface="Arial"/>
              <a:buChar char="•"/>
            </a:pPr>
            <a:r>
              <a:rPr b="0" i="1" lang="es-AR" sz="1200" u="none" cap="none" strike="noStrike">
                <a:solidFill>
                  <a:srgbClr val="9D66F9"/>
                </a:solidFill>
                <a:latin typeface="Montserrat"/>
                <a:ea typeface="Montserrat"/>
                <a:cs typeface="Montserrat"/>
                <a:sym typeface="Montserrat"/>
              </a:rPr>
              <a:t>La tabla en sí.</a:t>
            </a:r>
            <a:endParaRPr/>
          </a:p>
          <a:p>
            <a:pPr indent="-171450" lvl="0" marL="171450" marR="0" rtl="0" algn="l">
              <a:lnSpc>
                <a:spcPct val="100000"/>
              </a:lnSpc>
              <a:spcBef>
                <a:spcPts val="0"/>
              </a:spcBef>
              <a:spcAft>
                <a:spcPts val="0"/>
              </a:spcAft>
              <a:buClr>
                <a:schemeClr val="dk2"/>
              </a:buClr>
              <a:buSzPts val="1400"/>
              <a:buFont typeface="Arial"/>
              <a:buChar char="•"/>
            </a:pPr>
            <a:r>
              <a:rPr b="0" i="1" lang="es-AR" sz="1200" u="none" cap="none" strike="noStrike">
                <a:solidFill>
                  <a:srgbClr val="9D66F9"/>
                </a:solidFill>
                <a:latin typeface="Montserrat"/>
                <a:ea typeface="Montserrat"/>
                <a:cs typeface="Montserrat"/>
                <a:sym typeface="Montserrat"/>
              </a:rPr>
              <a:t>Hasta qué valor calculará.</a:t>
            </a:r>
            <a:endParaRPr b="0" i="1" sz="1200" u="none" cap="none" strike="noStrike">
              <a:solidFill>
                <a:srgbClr val="9D66F9"/>
              </a:solidFill>
              <a:latin typeface="Montserrat"/>
              <a:ea typeface="Montserrat"/>
              <a:cs typeface="Montserrat"/>
              <a:sym typeface="Montserrat"/>
            </a:endParaRPr>
          </a:p>
        </p:txBody>
      </p:sp>
      <p:sp>
        <p:nvSpPr>
          <p:cNvPr id="297" name="Google Shape;297;p8"/>
          <p:cNvSpPr/>
          <p:nvPr/>
        </p:nvSpPr>
        <p:spPr>
          <a:xfrm>
            <a:off x="656159" y="4090692"/>
            <a:ext cx="77930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Lo que le paso a la función se llama </a:t>
            </a:r>
            <a:r>
              <a:rPr b="1" i="0" lang="es-AR" sz="1400" u="none" cap="none" strike="noStrike">
                <a:solidFill>
                  <a:srgbClr val="000000"/>
                </a:solidFill>
                <a:latin typeface="Montserrat"/>
                <a:ea typeface="Montserrat"/>
                <a:cs typeface="Montserrat"/>
                <a:sym typeface="Montserrat"/>
              </a:rPr>
              <a:t>argumento</a:t>
            </a:r>
            <a:r>
              <a:rPr b="0" i="0" lang="es-AR" sz="1400" u="none" cap="none" strike="noStrike">
                <a:solidFill>
                  <a:srgbClr val="000000"/>
                </a:solidFill>
                <a:latin typeface="Montserrat"/>
                <a:ea typeface="Montserrat"/>
                <a:cs typeface="Montserrat"/>
                <a:sym typeface="Montserrat"/>
              </a:rPr>
              <a:t> y lo que recibe la función se llama </a:t>
            </a:r>
            <a:r>
              <a:rPr b="1" i="0" lang="es-AR" sz="1400" u="none" cap="none" strike="noStrike">
                <a:solidFill>
                  <a:srgbClr val="000000"/>
                </a:solidFill>
                <a:latin typeface="Montserrat"/>
                <a:ea typeface="Montserrat"/>
                <a:cs typeface="Montserrat"/>
                <a:sym typeface="Montserrat"/>
              </a:rPr>
              <a:t>parámetro</a:t>
            </a:r>
            <a:r>
              <a:rPr b="0" i="0" lang="es-AR" sz="1400" u="none" cap="none" strike="noStrike">
                <a:solidFill>
                  <a:srgbClr val="000000"/>
                </a:solidFill>
                <a:latin typeface="Montserrat"/>
                <a:ea typeface="Montserrat"/>
                <a:cs typeface="Montserrat"/>
                <a:sym typeface="Montserrat"/>
              </a:rPr>
              <a:t>.</a:t>
            </a:r>
            <a:endParaRPr/>
          </a:p>
        </p:txBody>
      </p:sp>
      <p:sp>
        <p:nvSpPr>
          <p:cNvPr id="298" name="Google Shape;298;p8"/>
          <p:cNvSpPr/>
          <p:nvPr/>
        </p:nvSpPr>
        <p:spPr>
          <a:xfrm>
            <a:off x="656159" y="1777119"/>
            <a:ext cx="5917224"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Declaración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tablaMultiplicar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tabla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hasta</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hasta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tabla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x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tabla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299" name="Google Shape;299;p8"/>
          <p:cNvSpPr txBox="1"/>
          <p:nvPr/>
        </p:nvSpPr>
        <p:spPr>
          <a:xfrm>
            <a:off x="6060415" y="177604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Parámetros múltiples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05" name="Google Shape;305;p9"/>
          <p:cNvSpPr txBox="1"/>
          <p:nvPr/>
        </p:nvSpPr>
        <p:spPr>
          <a:xfrm>
            <a:off x="370649" y="948515"/>
            <a:ext cx="8456828" cy="3523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es un ejemplo con 3 parámetros donde se evalúa la mayoría de edad de una persona:</a:t>
            </a:r>
            <a:endParaRPr b="0" i="0" sz="1400" u="none" cap="none" strike="noStrike">
              <a:solidFill>
                <a:srgbClr val="000000"/>
              </a:solidFill>
              <a:latin typeface="Montserrat"/>
              <a:ea typeface="Montserrat"/>
              <a:cs typeface="Montserrat"/>
              <a:sym typeface="Montserrat"/>
            </a:endParaRPr>
          </a:p>
        </p:txBody>
      </p:sp>
      <p:sp>
        <p:nvSpPr>
          <p:cNvPr id="306" name="Google Shape;306;p9"/>
          <p:cNvSpPr/>
          <p:nvPr/>
        </p:nvSpPr>
        <p:spPr>
          <a:xfrm>
            <a:off x="843222" y="3235646"/>
            <a:ext cx="4572000"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//Ejecución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ape</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su apellido"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su nombre"</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edad</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su edad"</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FE66D"/>
                </a:solidFill>
                <a:latin typeface="Consolas"/>
                <a:ea typeface="Consolas"/>
                <a:cs typeface="Consolas"/>
                <a:sym typeface="Consolas"/>
              </a:rPr>
              <a:t>mayoriaEdad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ape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edad</a:t>
            </a:r>
            <a:r>
              <a:rPr b="0" i="0" lang="es-AR" sz="1400" u="none" cap="none" strike="noStrike">
                <a:solidFill>
                  <a:srgbClr val="D5CED9"/>
                </a:solidFill>
                <a:latin typeface="Consolas"/>
                <a:ea typeface="Consolas"/>
                <a:cs typeface="Consolas"/>
                <a:sym typeface="Consolas"/>
              </a:rPr>
              <a:t>);</a:t>
            </a:r>
            <a:endParaRPr/>
          </a:p>
        </p:txBody>
      </p:sp>
      <p:sp>
        <p:nvSpPr>
          <p:cNvPr id="307" name="Google Shape;307;p9"/>
          <p:cNvSpPr/>
          <p:nvPr/>
        </p:nvSpPr>
        <p:spPr>
          <a:xfrm>
            <a:off x="843222" y="1300885"/>
            <a:ext cx="7307936" cy="181588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Declaración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mayoriaEdad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miApellido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miNombre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miEdad</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"Apellido y nombre: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miApellido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miNombre</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if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miEdad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18</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"Es mayor de edad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miEdad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else</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"No es mayor de edad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miEdad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a:p>
        </p:txBody>
      </p:sp>
      <p:sp>
        <p:nvSpPr>
          <p:cNvPr id="308" name="Google Shape;308;p9"/>
          <p:cNvSpPr txBox="1"/>
          <p:nvPr/>
        </p:nvSpPr>
        <p:spPr>
          <a:xfrm>
            <a:off x="4894794" y="323245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09" name="Google Shape;309;p9"/>
          <p:cNvSpPr txBox="1"/>
          <p:nvPr/>
        </p:nvSpPr>
        <p:spPr>
          <a:xfrm>
            <a:off x="7630730" y="130088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10" name="Google Shape;310;p9"/>
          <p:cNvSpPr txBox="1"/>
          <p:nvPr/>
        </p:nvSpPr>
        <p:spPr>
          <a:xfrm>
            <a:off x="5546527" y="3295209"/>
            <a:ext cx="3280950" cy="9102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función recibe tres parámetros y en función del valor de uno de ellos (</a:t>
            </a:r>
            <a:r>
              <a:rPr b="1" i="1" lang="es-AR" sz="1200" u="none" cap="none" strike="noStrike">
                <a:solidFill>
                  <a:srgbClr val="9D66F9"/>
                </a:solidFill>
                <a:latin typeface="Montserrat"/>
                <a:ea typeface="Montserrat"/>
                <a:cs typeface="Montserrat"/>
                <a:sym typeface="Montserrat"/>
              </a:rPr>
              <a:t>miEdad</a:t>
            </a:r>
            <a:r>
              <a:rPr b="0" i="1" lang="es-AR" sz="1200" u="none" cap="none" strike="noStrike">
                <a:solidFill>
                  <a:srgbClr val="9D66F9"/>
                </a:solidFill>
                <a:latin typeface="Montserrat"/>
                <a:ea typeface="Montserrat"/>
                <a:cs typeface="Montserrat"/>
                <a:sym typeface="Montserrat"/>
              </a:rPr>
              <a:t>) determina si la persona es mayor de edad (&gt;=18)</a:t>
            </a:r>
            <a:endParaRPr b="0" i="1" sz="1200" u="none" cap="none" strike="noStrike">
              <a:solidFill>
                <a:srgbClr val="9D66F9"/>
              </a:solidFill>
              <a:latin typeface="Montserrat"/>
              <a:ea typeface="Montserrat"/>
              <a:cs typeface="Montserrat"/>
              <a:sym typeface="Montserrat"/>
            </a:endParaRPr>
          </a:p>
        </p:txBody>
      </p:sp>
      <p:sp>
        <p:nvSpPr>
          <p:cNvPr id="311" name="Google Shape;311;p9"/>
          <p:cNvSpPr txBox="1"/>
          <p:nvPr/>
        </p:nvSpPr>
        <p:spPr>
          <a:xfrm>
            <a:off x="5415222" y="4602520"/>
            <a:ext cx="3312698"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funciones_2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