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Montserrat SemiBold"/>
      <p:regular r:id="rId40"/>
      <p:bold r:id="rId41"/>
      <p:italic r:id="rId42"/>
      <p:boldItalic r:id="rId43"/>
    </p:embeddedFont>
    <p:embeddedFont>
      <p:font typeface="Montserrat"/>
      <p:regular r:id="rId44"/>
      <p:bold r:id="rId45"/>
      <p:italic r:id="rId46"/>
      <p:boldItalic r:id="rId47"/>
    </p:embeddedFont>
    <p:embeddedFont>
      <p:font typeface="Lato"/>
      <p:regular r:id="rId48"/>
      <p:bold r:id="rId49"/>
      <p:italic r:id="rId50"/>
      <p:boldItalic r:id="rId51"/>
    </p:embeddedFont>
    <p:embeddedFont>
      <p:font typeface="Montserrat ExtraBold"/>
      <p:bold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http://customooxmlschemas.google.com/">
      <go:slidesCustomData xmlns:go="http://customooxmlschemas.google.com/" r:id="rId54" roundtripDataSignature="AMtx7miNFTn4Pq9LxhMMiJiOvHEUFxjS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7E3509B-DA59-4A2F-BA0E-A99CB547CB79}">
  <a:tblStyle styleId="{37E3509B-DA59-4A2F-BA0E-A99CB547CB7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SemiBold-regular.fntdata"/><Relationship Id="rId42" Type="http://schemas.openxmlformats.org/officeDocument/2006/relationships/font" Target="fonts/MontserratSemiBold-italic.fntdata"/><Relationship Id="rId41" Type="http://schemas.openxmlformats.org/officeDocument/2006/relationships/font" Target="fonts/MontserratSemiBold-bold.fntdata"/><Relationship Id="rId44" Type="http://schemas.openxmlformats.org/officeDocument/2006/relationships/font" Target="fonts/Montserrat-regular.fntdata"/><Relationship Id="rId43" Type="http://schemas.openxmlformats.org/officeDocument/2006/relationships/font" Target="fonts/MontserratSemiBold-boldItalic.fntdata"/><Relationship Id="rId46" Type="http://schemas.openxmlformats.org/officeDocument/2006/relationships/font" Target="fonts/Montserrat-italic.fntdata"/><Relationship Id="rId45"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regular.fntdata"/><Relationship Id="rId47" Type="http://schemas.openxmlformats.org/officeDocument/2006/relationships/font" Target="fonts/Montserrat-boldItalic.fntdata"/><Relationship Id="rId49"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boldItalic.fntdata"/><Relationship Id="rId50" Type="http://schemas.openxmlformats.org/officeDocument/2006/relationships/font" Target="fonts/Lato-italic.fntdata"/><Relationship Id="rId53" Type="http://schemas.openxmlformats.org/officeDocument/2006/relationships/font" Target="fonts/MontserratExtraBold-boldItalic.fntdata"/><Relationship Id="rId52" Type="http://schemas.openxmlformats.org/officeDocument/2006/relationships/font" Target="fonts/MontserratExtraBold-bold.fntdata"/><Relationship Id="rId11" Type="http://schemas.openxmlformats.org/officeDocument/2006/relationships/slide" Target="slides/slide5.xml"/><Relationship Id="rId10" Type="http://schemas.openxmlformats.org/officeDocument/2006/relationships/slide" Target="slides/slide4.xml"/><Relationship Id="rId54"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f512bf30ef_0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f512bf30ef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6" name="Google Shape;48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8" name="Google Shape;49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2" name="Google Shape;51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0" name="Google Shape;53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5" name="Google Shape;54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0" name="Google Shape;56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6" name="Google Shape;57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5" name="Google Shape;58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f512bf30e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f512bf30e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4" name="Google Shape;59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2" name="Google Shape;60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3" name="Google Shape;613;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7" name="Google Shape;62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f512bf30ef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f512bf30ef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512bf30ef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f512bf30ef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f512bf30ef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f512bf30ef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f512bf30ef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f512bf30ef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f512bf30ef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f512bf30ef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f512bf30ef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f512bf30ef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35"/>
          <p:cNvSpPr txBox="1"/>
          <p:nvPr>
            <p:ph type="ctrTitle"/>
          </p:nvPr>
        </p:nvSpPr>
        <p:spPr>
          <a:xfrm>
            <a:off x="5062225" y="1471475"/>
            <a:ext cx="3507000" cy="16377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60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35"/>
          <p:cNvSpPr txBox="1"/>
          <p:nvPr>
            <p:ph idx="1" type="subTitle"/>
          </p:nvPr>
        </p:nvSpPr>
        <p:spPr>
          <a:xfrm>
            <a:off x="5490925" y="3039025"/>
            <a:ext cx="2649600" cy="691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00">
                <a:solidFill>
                  <a:schemeClr val="dk1"/>
                </a:solidFill>
                <a:latin typeface="Montserrat"/>
                <a:ea typeface="Montserrat"/>
                <a:cs typeface="Montserrat"/>
                <a:sym typeface="Montserrat"/>
              </a:defRPr>
            </a:lvl1pPr>
            <a:lvl2pPr lvl="1" algn="ctr">
              <a:lnSpc>
                <a:spcPct val="100000"/>
              </a:lnSpc>
              <a:spcBef>
                <a:spcPts val="0"/>
              </a:spcBef>
              <a:spcAft>
                <a:spcPts val="0"/>
              </a:spcAft>
              <a:buSzPts val="1400"/>
              <a:buNone/>
              <a:defRPr sz="1800">
                <a:latin typeface="Montserrat"/>
                <a:ea typeface="Montserrat"/>
                <a:cs typeface="Montserrat"/>
                <a:sym typeface="Montserrat"/>
              </a:defRPr>
            </a:lvl2pPr>
            <a:lvl3pPr lvl="2" algn="ctr">
              <a:lnSpc>
                <a:spcPct val="100000"/>
              </a:lnSpc>
              <a:spcBef>
                <a:spcPts val="0"/>
              </a:spcBef>
              <a:spcAft>
                <a:spcPts val="0"/>
              </a:spcAft>
              <a:buSzPts val="1400"/>
              <a:buNone/>
              <a:defRPr sz="1800">
                <a:latin typeface="Montserrat"/>
                <a:ea typeface="Montserrat"/>
                <a:cs typeface="Montserrat"/>
                <a:sym typeface="Montserrat"/>
              </a:defRPr>
            </a:lvl3pPr>
            <a:lvl4pPr lvl="3" algn="ctr">
              <a:lnSpc>
                <a:spcPct val="100000"/>
              </a:lnSpc>
              <a:spcBef>
                <a:spcPts val="0"/>
              </a:spcBef>
              <a:spcAft>
                <a:spcPts val="0"/>
              </a:spcAft>
              <a:buSzPts val="1400"/>
              <a:buNone/>
              <a:defRPr sz="1800">
                <a:latin typeface="Montserrat"/>
                <a:ea typeface="Montserrat"/>
                <a:cs typeface="Montserrat"/>
                <a:sym typeface="Montserrat"/>
              </a:defRPr>
            </a:lvl4pPr>
            <a:lvl5pPr lvl="4" algn="ctr">
              <a:lnSpc>
                <a:spcPct val="100000"/>
              </a:lnSpc>
              <a:spcBef>
                <a:spcPts val="0"/>
              </a:spcBef>
              <a:spcAft>
                <a:spcPts val="0"/>
              </a:spcAft>
              <a:buSzPts val="1400"/>
              <a:buNone/>
              <a:defRPr sz="1800">
                <a:latin typeface="Montserrat"/>
                <a:ea typeface="Montserrat"/>
                <a:cs typeface="Montserrat"/>
                <a:sym typeface="Montserrat"/>
              </a:defRPr>
            </a:lvl5pPr>
            <a:lvl6pPr lvl="5" algn="ctr">
              <a:lnSpc>
                <a:spcPct val="100000"/>
              </a:lnSpc>
              <a:spcBef>
                <a:spcPts val="0"/>
              </a:spcBef>
              <a:spcAft>
                <a:spcPts val="0"/>
              </a:spcAft>
              <a:buSzPts val="1400"/>
              <a:buNone/>
              <a:defRPr sz="1800">
                <a:latin typeface="Montserrat"/>
                <a:ea typeface="Montserrat"/>
                <a:cs typeface="Montserrat"/>
                <a:sym typeface="Montserrat"/>
              </a:defRPr>
            </a:lvl6pPr>
            <a:lvl7pPr lvl="6" algn="ctr">
              <a:lnSpc>
                <a:spcPct val="100000"/>
              </a:lnSpc>
              <a:spcBef>
                <a:spcPts val="0"/>
              </a:spcBef>
              <a:spcAft>
                <a:spcPts val="0"/>
              </a:spcAft>
              <a:buSzPts val="1400"/>
              <a:buNone/>
              <a:defRPr sz="1800">
                <a:latin typeface="Montserrat"/>
                <a:ea typeface="Montserrat"/>
                <a:cs typeface="Montserrat"/>
                <a:sym typeface="Montserrat"/>
              </a:defRPr>
            </a:lvl7pPr>
            <a:lvl8pPr lvl="7" algn="ctr">
              <a:lnSpc>
                <a:spcPct val="100000"/>
              </a:lnSpc>
              <a:spcBef>
                <a:spcPts val="0"/>
              </a:spcBef>
              <a:spcAft>
                <a:spcPts val="0"/>
              </a:spcAft>
              <a:buSzPts val="1400"/>
              <a:buNone/>
              <a:defRPr sz="1800">
                <a:latin typeface="Montserrat"/>
                <a:ea typeface="Montserrat"/>
                <a:cs typeface="Montserrat"/>
                <a:sym typeface="Montserrat"/>
              </a:defRPr>
            </a:lvl8pPr>
            <a:lvl9pPr lvl="8" algn="ctr">
              <a:lnSpc>
                <a:spcPct val="100000"/>
              </a:lnSpc>
              <a:spcBef>
                <a:spcPts val="0"/>
              </a:spcBef>
              <a:spcAft>
                <a:spcPts val="0"/>
              </a:spcAft>
              <a:buSzPts val="1400"/>
              <a:buNone/>
              <a:defRPr sz="1800">
                <a:latin typeface="Montserrat"/>
                <a:ea typeface="Montserrat"/>
                <a:cs typeface="Montserrat"/>
                <a:sym typeface="Montserrat"/>
              </a:defRPr>
            </a:lvl9pPr>
          </a:lstStyle>
          <a:p/>
        </p:txBody>
      </p:sp>
      <p:sp>
        <p:nvSpPr>
          <p:cNvPr id="11" name="Google Shape;11;p35"/>
          <p:cNvSpPr/>
          <p:nvPr/>
        </p:nvSpPr>
        <p:spPr>
          <a:xfrm flipH="1">
            <a:off x="8729100" y="0"/>
            <a:ext cx="414900" cy="414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2" name="Google Shape;12;p35"/>
          <p:cNvSpPr/>
          <p:nvPr/>
        </p:nvSpPr>
        <p:spPr>
          <a:xfrm flipH="1">
            <a:off x="125" y="3984300"/>
            <a:ext cx="288900" cy="1159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3" name="Google Shape;13;p35"/>
          <p:cNvSpPr/>
          <p:nvPr/>
        </p:nvSpPr>
        <p:spPr>
          <a:xfrm>
            <a:off x="8609050" y="256550"/>
            <a:ext cx="288900" cy="288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5"/>
          <p:cNvSpPr/>
          <p:nvPr/>
        </p:nvSpPr>
        <p:spPr>
          <a:xfrm flipH="1" rot="5400000">
            <a:off x="8645550" y="4645050"/>
            <a:ext cx="288900" cy="70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12">
    <p:spTree>
      <p:nvGrpSpPr>
        <p:cNvPr id="15" name="Shape 15"/>
        <p:cNvGrpSpPr/>
        <p:nvPr/>
      </p:nvGrpSpPr>
      <p:grpSpPr>
        <a:xfrm>
          <a:off x="0" y="0"/>
          <a:ext cx="0" cy="0"/>
          <a:chOff x="0" y="0"/>
          <a:chExt cx="0" cy="0"/>
        </a:xfrm>
      </p:grpSpPr>
      <p:sp>
        <p:nvSpPr>
          <p:cNvPr id="16" name="Google Shape;16;p36"/>
          <p:cNvSpPr txBox="1"/>
          <p:nvPr>
            <p:ph idx="1" type="subTitle"/>
          </p:nvPr>
        </p:nvSpPr>
        <p:spPr>
          <a:xfrm>
            <a:off x="3499000" y="154565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36"/>
          <p:cNvSpPr txBox="1"/>
          <p:nvPr>
            <p:ph idx="2" type="subTitle"/>
          </p:nvPr>
        </p:nvSpPr>
        <p:spPr>
          <a:xfrm>
            <a:off x="3533838" y="191960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18" name="Google Shape;18;p36"/>
          <p:cNvSpPr txBox="1"/>
          <p:nvPr>
            <p:ph idx="3" type="subTitle"/>
          </p:nvPr>
        </p:nvSpPr>
        <p:spPr>
          <a:xfrm>
            <a:off x="5977813" y="155965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36"/>
          <p:cNvSpPr txBox="1"/>
          <p:nvPr>
            <p:ph idx="4" type="subTitle"/>
          </p:nvPr>
        </p:nvSpPr>
        <p:spPr>
          <a:xfrm>
            <a:off x="5977813" y="1913188"/>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20" name="Google Shape;20;p36"/>
          <p:cNvSpPr txBox="1"/>
          <p:nvPr>
            <p:ph idx="5" type="subTitle"/>
          </p:nvPr>
        </p:nvSpPr>
        <p:spPr>
          <a:xfrm>
            <a:off x="3533850" y="3159825"/>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 name="Google Shape;21;p36"/>
          <p:cNvSpPr txBox="1"/>
          <p:nvPr>
            <p:ph idx="6" type="subTitle"/>
          </p:nvPr>
        </p:nvSpPr>
        <p:spPr>
          <a:xfrm>
            <a:off x="3533838" y="351980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22" name="Google Shape;22;p36"/>
          <p:cNvSpPr txBox="1"/>
          <p:nvPr>
            <p:ph idx="7" type="subTitle"/>
          </p:nvPr>
        </p:nvSpPr>
        <p:spPr>
          <a:xfrm>
            <a:off x="6012663" y="3173825"/>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36"/>
          <p:cNvSpPr txBox="1"/>
          <p:nvPr>
            <p:ph idx="8" type="subTitle"/>
          </p:nvPr>
        </p:nvSpPr>
        <p:spPr>
          <a:xfrm>
            <a:off x="6012663" y="353380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24" name="Google Shape;24;p36"/>
          <p:cNvSpPr txBox="1"/>
          <p:nvPr>
            <p:ph type="title"/>
          </p:nvPr>
        </p:nvSpPr>
        <p:spPr>
          <a:xfrm>
            <a:off x="713100" y="48187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500"/>
              <a:buFont typeface="Montserrat ExtraBold"/>
              <a:buNone/>
              <a:defRPr b="1" sz="2500">
                <a:solidFill>
                  <a:schemeClr val="accen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p:txBody>
      </p:sp>
      <p:sp>
        <p:nvSpPr>
          <p:cNvPr id="25" name="Google Shape;25;p36"/>
          <p:cNvSpPr/>
          <p:nvPr/>
        </p:nvSpPr>
        <p:spPr>
          <a:xfrm>
            <a:off x="0" y="4864875"/>
            <a:ext cx="11280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26" name="Google Shape;26;p36"/>
          <p:cNvSpPr/>
          <p:nvPr/>
        </p:nvSpPr>
        <p:spPr>
          <a:xfrm>
            <a:off x="8779200" y="0"/>
            <a:ext cx="3648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27" name="Google Shape;27;p36"/>
          <p:cNvSpPr/>
          <p:nvPr/>
        </p:nvSpPr>
        <p:spPr>
          <a:xfrm>
            <a:off x="8669900" y="104250"/>
            <a:ext cx="292500" cy="292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2">
  <p:cSld name="CUSTOM_13">
    <p:spTree>
      <p:nvGrpSpPr>
        <p:cNvPr id="28" name="Shape 28"/>
        <p:cNvGrpSpPr/>
        <p:nvPr/>
      </p:nvGrpSpPr>
      <p:grpSpPr>
        <a:xfrm>
          <a:off x="0" y="0"/>
          <a:ext cx="0" cy="0"/>
          <a:chOff x="0" y="0"/>
          <a:chExt cx="0" cy="0"/>
        </a:xfrm>
      </p:grpSpPr>
      <p:sp>
        <p:nvSpPr>
          <p:cNvPr id="29" name="Google Shape;29;p37"/>
          <p:cNvSpPr txBox="1"/>
          <p:nvPr>
            <p:ph type="title"/>
          </p:nvPr>
        </p:nvSpPr>
        <p:spPr>
          <a:xfrm>
            <a:off x="2067000" y="2255025"/>
            <a:ext cx="5010000" cy="104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800"/>
            </a:lvl1pPr>
            <a:lvl2pPr lvl="1"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2pPr>
            <a:lvl3pPr lvl="2"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3pPr>
            <a:lvl4pPr lvl="3"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4pPr>
            <a:lvl5pPr lvl="4"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5pPr>
            <a:lvl6pPr lvl="5"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6pPr>
            <a:lvl7pPr lvl="6"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7pPr>
            <a:lvl8pPr lvl="7"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8pPr>
            <a:lvl9pPr lvl="8"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9pPr>
          </a:lstStyle>
          <a:p/>
        </p:txBody>
      </p:sp>
      <p:sp>
        <p:nvSpPr>
          <p:cNvPr id="30" name="Google Shape;30;p37"/>
          <p:cNvSpPr txBox="1"/>
          <p:nvPr>
            <p:ph idx="1" type="subTitle"/>
          </p:nvPr>
        </p:nvSpPr>
        <p:spPr>
          <a:xfrm>
            <a:off x="1363350" y="3453725"/>
            <a:ext cx="6417300" cy="853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600">
                <a:latin typeface="Montserrat"/>
                <a:ea typeface="Montserrat"/>
                <a:cs typeface="Montserrat"/>
                <a:sym typeface="Montserrat"/>
              </a:defRPr>
            </a:lvl2pPr>
            <a:lvl3pPr lvl="2" algn="ctr">
              <a:lnSpc>
                <a:spcPct val="100000"/>
              </a:lnSpc>
              <a:spcBef>
                <a:spcPts val="0"/>
              </a:spcBef>
              <a:spcAft>
                <a:spcPts val="0"/>
              </a:spcAft>
              <a:buSzPts val="1400"/>
              <a:buNone/>
              <a:defRPr sz="1600">
                <a:latin typeface="Montserrat"/>
                <a:ea typeface="Montserrat"/>
                <a:cs typeface="Montserrat"/>
                <a:sym typeface="Montserrat"/>
              </a:defRPr>
            </a:lvl3pPr>
            <a:lvl4pPr lvl="3" algn="ctr">
              <a:lnSpc>
                <a:spcPct val="100000"/>
              </a:lnSpc>
              <a:spcBef>
                <a:spcPts val="0"/>
              </a:spcBef>
              <a:spcAft>
                <a:spcPts val="0"/>
              </a:spcAft>
              <a:buSzPts val="1400"/>
              <a:buNone/>
              <a:defRPr sz="1600">
                <a:latin typeface="Montserrat"/>
                <a:ea typeface="Montserrat"/>
                <a:cs typeface="Montserrat"/>
                <a:sym typeface="Montserrat"/>
              </a:defRPr>
            </a:lvl4pPr>
            <a:lvl5pPr lvl="4" algn="ctr">
              <a:lnSpc>
                <a:spcPct val="100000"/>
              </a:lnSpc>
              <a:spcBef>
                <a:spcPts val="0"/>
              </a:spcBef>
              <a:spcAft>
                <a:spcPts val="0"/>
              </a:spcAft>
              <a:buSzPts val="1400"/>
              <a:buNone/>
              <a:defRPr sz="1600">
                <a:latin typeface="Montserrat"/>
                <a:ea typeface="Montserrat"/>
                <a:cs typeface="Montserrat"/>
                <a:sym typeface="Montserrat"/>
              </a:defRPr>
            </a:lvl5pPr>
            <a:lvl6pPr lvl="5" algn="ctr">
              <a:lnSpc>
                <a:spcPct val="100000"/>
              </a:lnSpc>
              <a:spcBef>
                <a:spcPts val="0"/>
              </a:spcBef>
              <a:spcAft>
                <a:spcPts val="0"/>
              </a:spcAft>
              <a:buSzPts val="1400"/>
              <a:buNone/>
              <a:defRPr sz="1600">
                <a:latin typeface="Montserrat"/>
                <a:ea typeface="Montserrat"/>
                <a:cs typeface="Montserrat"/>
                <a:sym typeface="Montserrat"/>
              </a:defRPr>
            </a:lvl6pPr>
            <a:lvl7pPr lvl="6" algn="ctr">
              <a:lnSpc>
                <a:spcPct val="100000"/>
              </a:lnSpc>
              <a:spcBef>
                <a:spcPts val="0"/>
              </a:spcBef>
              <a:spcAft>
                <a:spcPts val="0"/>
              </a:spcAft>
              <a:buSzPts val="1400"/>
              <a:buNone/>
              <a:defRPr sz="1600">
                <a:latin typeface="Montserrat"/>
                <a:ea typeface="Montserrat"/>
                <a:cs typeface="Montserrat"/>
                <a:sym typeface="Montserrat"/>
              </a:defRPr>
            </a:lvl7pPr>
            <a:lvl8pPr lvl="7" algn="ctr">
              <a:lnSpc>
                <a:spcPct val="100000"/>
              </a:lnSpc>
              <a:spcBef>
                <a:spcPts val="0"/>
              </a:spcBef>
              <a:spcAft>
                <a:spcPts val="0"/>
              </a:spcAft>
              <a:buSzPts val="1400"/>
              <a:buNone/>
              <a:defRPr sz="1600">
                <a:latin typeface="Montserrat"/>
                <a:ea typeface="Montserrat"/>
                <a:cs typeface="Montserrat"/>
                <a:sym typeface="Montserrat"/>
              </a:defRPr>
            </a:lvl8pPr>
            <a:lvl9pPr lvl="8" algn="ctr">
              <a:lnSpc>
                <a:spcPct val="100000"/>
              </a:lnSpc>
              <a:spcBef>
                <a:spcPts val="0"/>
              </a:spcBef>
              <a:spcAft>
                <a:spcPts val="0"/>
              </a:spcAft>
              <a:buSzPts val="1400"/>
              <a:buNone/>
              <a:defRPr sz="1600">
                <a:latin typeface="Montserrat"/>
                <a:ea typeface="Montserrat"/>
                <a:cs typeface="Montserrat"/>
                <a:sym typeface="Montserrat"/>
              </a:defRPr>
            </a:lvl9pPr>
          </a:lstStyle>
          <a:p/>
        </p:txBody>
      </p:sp>
      <p:sp>
        <p:nvSpPr>
          <p:cNvPr id="31" name="Google Shape;31;p37"/>
          <p:cNvSpPr/>
          <p:nvPr/>
        </p:nvSpPr>
        <p:spPr>
          <a:xfrm>
            <a:off x="0" y="4290200"/>
            <a:ext cx="414900" cy="364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2" name="Google Shape;32;p37"/>
          <p:cNvSpPr/>
          <p:nvPr/>
        </p:nvSpPr>
        <p:spPr>
          <a:xfrm>
            <a:off x="8849350" y="0"/>
            <a:ext cx="294900" cy="1107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3" name="Google Shape;33;p37"/>
          <p:cNvSpPr/>
          <p:nvPr/>
        </p:nvSpPr>
        <p:spPr>
          <a:xfrm>
            <a:off x="8724675" y="919625"/>
            <a:ext cx="294900" cy="29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7"/>
          <p:cNvSpPr/>
          <p:nvPr/>
        </p:nvSpPr>
        <p:spPr>
          <a:xfrm flipH="1" rot="-5400000">
            <a:off x="1109100" y="-395850"/>
            <a:ext cx="291900" cy="1083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spTree>
      <p:nvGrpSpPr>
        <p:cNvPr id="35" name="Shape 35"/>
        <p:cNvGrpSpPr/>
        <p:nvPr/>
      </p:nvGrpSpPr>
      <p:grpSpPr>
        <a:xfrm>
          <a:off x="0" y="0"/>
          <a:ext cx="0" cy="0"/>
          <a:chOff x="0" y="0"/>
          <a:chExt cx="0" cy="0"/>
        </a:xfrm>
      </p:grpSpPr>
      <p:sp>
        <p:nvSpPr>
          <p:cNvPr id="36" name="Google Shape;36;p38"/>
          <p:cNvSpPr txBox="1"/>
          <p:nvPr>
            <p:ph type="title"/>
          </p:nvPr>
        </p:nvSpPr>
        <p:spPr>
          <a:xfrm>
            <a:off x="1109550" y="1831800"/>
            <a:ext cx="6924900" cy="1319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500"/>
              <a:buNone/>
              <a:defRPr>
                <a:solidFill>
                  <a:schemeClr val="accent1"/>
                </a:solidFill>
              </a:defRPr>
            </a:lvl1pPr>
            <a:lvl2pPr lvl="1" algn="ctr">
              <a:lnSpc>
                <a:spcPct val="100000"/>
              </a:lnSpc>
              <a:spcBef>
                <a:spcPts val="0"/>
              </a:spcBef>
              <a:spcAft>
                <a:spcPts val="0"/>
              </a:spcAft>
              <a:buClr>
                <a:schemeClr val="accent1"/>
              </a:buClr>
              <a:buSzPts val="2800"/>
              <a:buNone/>
              <a:defRPr>
                <a:solidFill>
                  <a:schemeClr val="accent1"/>
                </a:solidFill>
              </a:defRPr>
            </a:lvl2pPr>
            <a:lvl3pPr lvl="2" algn="ctr">
              <a:lnSpc>
                <a:spcPct val="100000"/>
              </a:lnSpc>
              <a:spcBef>
                <a:spcPts val="0"/>
              </a:spcBef>
              <a:spcAft>
                <a:spcPts val="0"/>
              </a:spcAft>
              <a:buClr>
                <a:schemeClr val="accent1"/>
              </a:buClr>
              <a:buSzPts val="2800"/>
              <a:buNone/>
              <a:defRPr>
                <a:solidFill>
                  <a:schemeClr val="accent1"/>
                </a:solidFill>
              </a:defRPr>
            </a:lvl3pPr>
            <a:lvl4pPr lvl="3" algn="ctr">
              <a:lnSpc>
                <a:spcPct val="100000"/>
              </a:lnSpc>
              <a:spcBef>
                <a:spcPts val="0"/>
              </a:spcBef>
              <a:spcAft>
                <a:spcPts val="0"/>
              </a:spcAft>
              <a:buClr>
                <a:schemeClr val="accent1"/>
              </a:buClr>
              <a:buSzPts val="2800"/>
              <a:buNone/>
              <a:defRPr>
                <a:solidFill>
                  <a:schemeClr val="accent1"/>
                </a:solidFill>
              </a:defRPr>
            </a:lvl4pPr>
            <a:lvl5pPr lvl="4" algn="ctr">
              <a:lnSpc>
                <a:spcPct val="100000"/>
              </a:lnSpc>
              <a:spcBef>
                <a:spcPts val="0"/>
              </a:spcBef>
              <a:spcAft>
                <a:spcPts val="0"/>
              </a:spcAft>
              <a:buClr>
                <a:schemeClr val="accent1"/>
              </a:buClr>
              <a:buSzPts val="2800"/>
              <a:buNone/>
              <a:defRPr>
                <a:solidFill>
                  <a:schemeClr val="accent1"/>
                </a:solidFill>
              </a:defRPr>
            </a:lvl5pPr>
            <a:lvl6pPr lvl="5" algn="ctr">
              <a:lnSpc>
                <a:spcPct val="100000"/>
              </a:lnSpc>
              <a:spcBef>
                <a:spcPts val="0"/>
              </a:spcBef>
              <a:spcAft>
                <a:spcPts val="0"/>
              </a:spcAft>
              <a:buClr>
                <a:schemeClr val="accent1"/>
              </a:buClr>
              <a:buSzPts val="2800"/>
              <a:buNone/>
              <a:defRPr>
                <a:solidFill>
                  <a:schemeClr val="accent1"/>
                </a:solidFill>
              </a:defRPr>
            </a:lvl6pPr>
            <a:lvl7pPr lvl="6" algn="ctr">
              <a:lnSpc>
                <a:spcPct val="100000"/>
              </a:lnSpc>
              <a:spcBef>
                <a:spcPts val="0"/>
              </a:spcBef>
              <a:spcAft>
                <a:spcPts val="0"/>
              </a:spcAft>
              <a:buClr>
                <a:schemeClr val="accent1"/>
              </a:buClr>
              <a:buSzPts val="2800"/>
              <a:buNone/>
              <a:defRPr>
                <a:solidFill>
                  <a:schemeClr val="accent1"/>
                </a:solidFill>
              </a:defRPr>
            </a:lvl7pPr>
            <a:lvl8pPr lvl="7" algn="ctr">
              <a:lnSpc>
                <a:spcPct val="100000"/>
              </a:lnSpc>
              <a:spcBef>
                <a:spcPts val="0"/>
              </a:spcBef>
              <a:spcAft>
                <a:spcPts val="0"/>
              </a:spcAft>
              <a:buClr>
                <a:schemeClr val="accent1"/>
              </a:buClr>
              <a:buSzPts val="2800"/>
              <a:buNone/>
              <a:defRPr>
                <a:solidFill>
                  <a:schemeClr val="accent1"/>
                </a:solidFill>
              </a:defRPr>
            </a:lvl8pPr>
            <a:lvl9pPr lvl="8" algn="ctr">
              <a:lnSpc>
                <a:spcPct val="100000"/>
              </a:lnSpc>
              <a:spcBef>
                <a:spcPts val="0"/>
              </a:spcBef>
              <a:spcAft>
                <a:spcPts val="0"/>
              </a:spcAft>
              <a:buClr>
                <a:schemeClr val="accent1"/>
              </a:buClr>
              <a:buSzPts val="2800"/>
              <a:buNone/>
              <a:defRPr>
                <a:solidFill>
                  <a:schemeClr val="accent1"/>
                </a:solidFill>
              </a:defRPr>
            </a:lvl9pPr>
          </a:lstStyle>
          <a:p/>
        </p:txBody>
      </p:sp>
      <p:sp>
        <p:nvSpPr>
          <p:cNvPr id="37" name="Google Shape;37;p38"/>
          <p:cNvSpPr txBox="1"/>
          <p:nvPr>
            <p:ph idx="1" type="body"/>
          </p:nvPr>
        </p:nvSpPr>
        <p:spPr>
          <a:xfrm>
            <a:off x="4416150" y="3348725"/>
            <a:ext cx="3618300" cy="337200"/>
          </a:xfrm>
          <a:prstGeom prst="rect">
            <a:avLst/>
          </a:prstGeom>
          <a:noFill/>
          <a:ln>
            <a:noFill/>
          </a:ln>
        </p:spPr>
        <p:txBody>
          <a:bodyPr anchorCtr="0" anchor="t" bIns="91425" lIns="91425" spcFirstLastPara="1" rIns="91425" wrap="square" tIns="91425">
            <a:noAutofit/>
          </a:bodyPr>
          <a:lstStyle>
            <a:lvl1pPr indent="-317500" lvl="0" marL="457200" algn="r">
              <a:lnSpc>
                <a:spcPct val="100000"/>
              </a:lnSpc>
              <a:spcBef>
                <a:spcPts val="0"/>
              </a:spcBef>
              <a:spcAft>
                <a:spcPts val="0"/>
              </a:spcAft>
              <a:buSzPts val="1400"/>
              <a:buChar char="●"/>
              <a:defRPr sz="1800"/>
            </a:lvl1pPr>
            <a:lvl2pPr indent="-317500" lvl="1" marL="914400" algn="ctr">
              <a:lnSpc>
                <a:spcPct val="100000"/>
              </a:lnSpc>
              <a:spcBef>
                <a:spcPts val="0"/>
              </a:spcBef>
              <a:spcAft>
                <a:spcPts val="0"/>
              </a:spcAft>
              <a:buSzPts val="1400"/>
              <a:buChar char="○"/>
              <a:defRPr/>
            </a:lvl2pPr>
            <a:lvl3pPr indent="-317500" lvl="2" marL="1371600" algn="ctr">
              <a:lnSpc>
                <a:spcPct val="100000"/>
              </a:lnSpc>
              <a:spcBef>
                <a:spcPts val="0"/>
              </a:spcBef>
              <a:spcAft>
                <a:spcPts val="0"/>
              </a:spcAft>
              <a:buSzPts val="1400"/>
              <a:buChar char="■"/>
              <a:defRPr/>
            </a:lvl3pPr>
            <a:lvl4pPr indent="-317500" lvl="3" marL="1828800" algn="ctr">
              <a:lnSpc>
                <a:spcPct val="100000"/>
              </a:lnSpc>
              <a:spcBef>
                <a:spcPts val="0"/>
              </a:spcBef>
              <a:spcAft>
                <a:spcPts val="0"/>
              </a:spcAft>
              <a:buSzPts val="1400"/>
              <a:buChar char="●"/>
              <a:defRPr/>
            </a:lvl4pPr>
            <a:lvl5pPr indent="-317500" lvl="4" marL="2286000" algn="ctr">
              <a:lnSpc>
                <a:spcPct val="100000"/>
              </a:lnSpc>
              <a:spcBef>
                <a:spcPts val="0"/>
              </a:spcBef>
              <a:spcAft>
                <a:spcPts val="0"/>
              </a:spcAft>
              <a:buSzPts val="1400"/>
              <a:buChar char="○"/>
              <a:defRPr/>
            </a:lvl5pPr>
            <a:lvl6pPr indent="-317500" lvl="5" marL="2743200" algn="ctr">
              <a:lnSpc>
                <a:spcPct val="100000"/>
              </a:lnSpc>
              <a:spcBef>
                <a:spcPts val="0"/>
              </a:spcBef>
              <a:spcAft>
                <a:spcPts val="0"/>
              </a:spcAft>
              <a:buSzPts val="1400"/>
              <a:buChar char="■"/>
              <a:defRPr/>
            </a:lvl6pPr>
            <a:lvl7pPr indent="-317500" lvl="6" marL="3200400" algn="ctr">
              <a:lnSpc>
                <a:spcPct val="100000"/>
              </a:lnSpc>
              <a:spcBef>
                <a:spcPts val="0"/>
              </a:spcBef>
              <a:spcAft>
                <a:spcPts val="0"/>
              </a:spcAft>
              <a:buSzPts val="1400"/>
              <a:buChar char="●"/>
              <a:defRPr/>
            </a:lvl7pPr>
            <a:lvl8pPr indent="-317500" lvl="7" marL="3657600" algn="ctr">
              <a:lnSpc>
                <a:spcPct val="100000"/>
              </a:lnSpc>
              <a:spcBef>
                <a:spcPts val="0"/>
              </a:spcBef>
              <a:spcAft>
                <a:spcPts val="0"/>
              </a:spcAft>
              <a:buSzPts val="1400"/>
              <a:buChar char="○"/>
              <a:defRPr/>
            </a:lvl8pPr>
            <a:lvl9pPr indent="-317500" lvl="8" marL="4114800" algn="ctr">
              <a:lnSpc>
                <a:spcPct val="100000"/>
              </a:lnSpc>
              <a:spcBef>
                <a:spcPts val="0"/>
              </a:spcBef>
              <a:spcAft>
                <a:spcPts val="0"/>
              </a:spcAft>
              <a:buSzPts val="1400"/>
              <a:buChar char="■"/>
              <a:defRPr/>
            </a:lvl9pPr>
          </a:lstStyle>
          <a:p/>
        </p:txBody>
      </p:sp>
      <p:sp>
        <p:nvSpPr>
          <p:cNvPr id="38" name="Google Shape;38;p38"/>
          <p:cNvSpPr/>
          <p:nvPr/>
        </p:nvSpPr>
        <p:spPr>
          <a:xfrm flipH="1">
            <a:off x="0" y="1953650"/>
            <a:ext cx="414900" cy="414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9" name="Google Shape;39;p38"/>
          <p:cNvSpPr/>
          <p:nvPr/>
        </p:nvSpPr>
        <p:spPr>
          <a:xfrm flipH="1" rot="10800000">
            <a:off x="6867350" y="-75"/>
            <a:ext cx="2276700" cy="305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0" name="Google Shape;40;p38"/>
          <p:cNvSpPr/>
          <p:nvPr/>
        </p:nvSpPr>
        <p:spPr>
          <a:xfrm rot="-5400000">
            <a:off x="6811750" y="-110225"/>
            <a:ext cx="252000" cy="821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8"/>
          <p:cNvSpPr/>
          <p:nvPr/>
        </p:nvSpPr>
        <p:spPr>
          <a:xfrm flipH="1" rot="5400000">
            <a:off x="3042025" y="4175700"/>
            <a:ext cx="288900" cy="16467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39"/>
          <p:cNvSpPr txBox="1"/>
          <p:nvPr>
            <p:ph type="title"/>
          </p:nvPr>
        </p:nvSpPr>
        <p:spPr>
          <a:xfrm>
            <a:off x="713100" y="48187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500"/>
              <a:buFont typeface="Montserrat ExtraBold"/>
              <a:buNone/>
              <a:defRPr b="1" sz="2500">
                <a:solidFill>
                  <a:schemeClr val="accen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p:txBody>
      </p:sp>
      <p:sp>
        <p:nvSpPr>
          <p:cNvPr id="44" name="Google Shape;44;p39"/>
          <p:cNvSpPr/>
          <p:nvPr/>
        </p:nvSpPr>
        <p:spPr>
          <a:xfrm>
            <a:off x="0" y="0"/>
            <a:ext cx="1200900" cy="244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5" name="Google Shape;45;p39"/>
          <p:cNvSpPr/>
          <p:nvPr/>
        </p:nvSpPr>
        <p:spPr>
          <a:xfrm rot="-5400000">
            <a:off x="8814825" y="4814250"/>
            <a:ext cx="327300" cy="331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6" name="Google Shape;46;p39"/>
          <p:cNvSpPr/>
          <p:nvPr/>
        </p:nvSpPr>
        <p:spPr>
          <a:xfrm flipH="1" rot="-5400000">
            <a:off x="-90300" y="4694300"/>
            <a:ext cx="540600" cy="360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7" name="Google Shape;47;p39"/>
          <p:cNvSpPr/>
          <p:nvPr/>
        </p:nvSpPr>
        <p:spPr>
          <a:xfrm rot="-5400000">
            <a:off x="8680525" y="4664250"/>
            <a:ext cx="298500" cy="298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0">
    <p:spTree>
      <p:nvGrpSpPr>
        <p:cNvPr id="48" name="Shape 48"/>
        <p:cNvGrpSpPr/>
        <p:nvPr/>
      </p:nvGrpSpPr>
      <p:grpSpPr>
        <a:xfrm>
          <a:off x="0" y="0"/>
          <a:ext cx="0" cy="0"/>
          <a:chOff x="0" y="0"/>
          <a:chExt cx="0" cy="0"/>
        </a:xfrm>
      </p:grpSpPr>
      <p:sp>
        <p:nvSpPr>
          <p:cNvPr id="49" name="Google Shape;49;p40"/>
          <p:cNvSpPr/>
          <p:nvPr/>
        </p:nvSpPr>
        <p:spPr>
          <a:xfrm>
            <a:off x="8016000" y="0"/>
            <a:ext cx="11280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0" name="Google Shape;50;p40"/>
          <p:cNvSpPr/>
          <p:nvPr/>
        </p:nvSpPr>
        <p:spPr>
          <a:xfrm>
            <a:off x="5119950" y="4851000"/>
            <a:ext cx="11280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1" name="Google Shape;51;p40"/>
          <p:cNvSpPr/>
          <p:nvPr/>
        </p:nvSpPr>
        <p:spPr>
          <a:xfrm flipH="1" rot="5400000">
            <a:off x="-1130850" y="3735748"/>
            <a:ext cx="2538600" cy="276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2" name="Google Shape;52;p40"/>
          <p:cNvSpPr/>
          <p:nvPr/>
        </p:nvSpPr>
        <p:spPr>
          <a:xfrm rot="10800000">
            <a:off x="155050" y="2425681"/>
            <a:ext cx="228300" cy="1281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1">
    <p:spTree>
      <p:nvGrpSpPr>
        <p:cNvPr id="53" name="Shape 53"/>
        <p:cNvGrpSpPr/>
        <p:nvPr/>
      </p:nvGrpSpPr>
      <p:grpSpPr>
        <a:xfrm>
          <a:off x="0" y="0"/>
          <a:ext cx="0" cy="0"/>
          <a:chOff x="0" y="0"/>
          <a:chExt cx="0" cy="0"/>
        </a:xfrm>
      </p:grpSpPr>
      <p:sp>
        <p:nvSpPr>
          <p:cNvPr id="54" name="Google Shape;54;p41"/>
          <p:cNvSpPr/>
          <p:nvPr/>
        </p:nvSpPr>
        <p:spPr>
          <a:xfrm>
            <a:off x="8932725" y="0"/>
            <a:ext cx="211200" cy="2861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5" name="Google Shape;55;p41"/>
          <p:cNvSpPr/>
          <p:nvPr/>
        </p:nvSpPr>
        <p:spPr>
          <a:xfrm flipH="1" rot="5400000">
            <a:off x="1277125" y="3620098"/>
            <a:ext cx="246300" cy="2800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6" name="Google Shape;56;p41"/>
          <p:cNvSpPr/>
          <p:nvPr/>
        </p:nvSpPr>
        <p:spPr>
          <a:xfrm>
            <a:off x="0" y="0"/>
            <a:ext cx="364800" cy="364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7" name="Google Shape;57;p41"/>
          <p:cNvSpPr/>
          <p:nvPr/>
        </p:nvSpPr>
        <p:spPr>
          <a:xfrm rot="-5400000">
            <a:off x="164175" y="155950"/>
            <a:ext cx="277800" cy="281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oACodo">
  <p:cSld name="TITLE_1">
    <p:spTree>
      <p:nvGrpSpPr>
        <p:cNvPr id="58" name="Shape 58"/>
        <p:cNvGrpSpPr/>
        <p:nvPr/>
      </p:nvGrpSpPr>
      <p:grpSpPr>
        <a:xfrm>
          <a:off x="0" y="0"/>
          <a:ext cx="0" cy="0"/>
          <a:chOff x="0" y="0"/>
          <a:chExt cx="0" cy="0"/>
        </a:xfrm>
      </p:grpSpPr>
      <p:cxnSp>
        <p:nvCxnSpPr>
          <p:cNvPr id="59" name="Google Shape;59;p42"/>
          <p:cNvCxnSpPr/>
          <p:nvPr/>
        </p:nvCxnSpPr>
        <p:spPr>
          <a:xfrm>
            <a:off x="341399" y="847950"/>
            <a:ext cx="6244200" cy="0"/>
          </a:xfrm>
          <a:prstGeom prst="straightConnector1">
            <a:avLst/>
          </a:prstGeom>
          <a:noFill/>
          <a:ln cap="flat" cmpd="sng" w="38100">
            <a:solidFill>
              <a:schemeClr val="lt1"/>
            </a:solidFill>
            <a:prstDash val="solid"/>
            <a:round/>
            <a:headEnd len="sm" w="sm" type="none"/>
            <a:tailEnd len="sm" w="sm" type="none"/>
          </a:ln>
        </p:spPr>
      </p:cxnSp>
      <p:cxnSp>
        <p:nvCxnSpPr>
          <p:cNvPr id="60" name="Google Shape;60;p4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61" name="Google Shape;61;p42"/>
          <p:cNvCxnSpPr/>
          <p:nvPr/>
        </p:nvCxnSpPr>
        <p:spPr>
          <a:xfrm>
            <a:off x="425198" y="1863450"/>
            <a:ext cx="183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42"/>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63" name="Google Shape;63;p42"/>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64" name="Google Shape;64;p4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AR"/>
              <a:t>‹#›</a:t>
            </a:fld>
            <a:endParaRPr/>
          </a:p>
        </p:txBody>
      </p:sp>
      <p:sp>
        <p:nvSpPr>
          <p:cNvPr id="65" name="Google Shape;65;p42"/>
          <p:cNvSpPr txBox="1"/>
          <p:nvPr>
            <p:ph idx="2" type="title"/>
          </p:nvPr>
        </p:nvSpPr>
        <p:spPr>
          <a:xfrm>
            <a:off x="507350" y="847950"/>
            <a:ext cx="8214600" cy="7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oACodo 1">
  <p:cSld name="TITLE_2">
    <p:spTree>
      <p:nvGrpSpPr>
        <p:cNvPr id="66" name="Shape 66"/>
        <p:cNvGrpSpPr/>
        <p:nvPr/>
      </p:nvGrpSpPr>
      <p:grpSpPr>
        <a:xfrm>
          <a:off x="0" y="0"/>
          <a:ext cx="0" cy="0"/>
          <a:chOff x="0" y="0"/>
          <a:chExt cx="0" cy="0"/>
        </a:xfrm>
      </p:grpSpPr>
      <p:cxnSp>
        <p:nvCxnSpPr>
          <p:cNvPr id="67" name="Google Shape;67;p43"/>
          <p:cNvCxnSpPr/>
          <p:nvPr/>
        </p:nvCxnSpPr>
        <p:spPr>
          <a:xfrm>
            <a:off x="341399" y="847950"/>
            <a:ext cx="6244200" cy="0"/>
          </a:xfrm>
          <a:prstGeom prst="straightConnector1">
            <a:avLst/>
          </a:prstGeom>
          <a:noFill/>
          <a:ln cap="flat" cmpd="sng" w="38100">
            <a:solidFill>
              <a:schemeClr val="lt1"/>
            </a:solidFill>
            <a:prstDash val="solid"/>
            <a:round/>
            <a:headEnd len="sm" w="sm" type="none"/>
            <a:tailEnd len="sm" w="sm" type="none"/>
          </a:ln>
        </p:spPr>
      </p:cxnSp>
      <p:cxnSp>
        <p:nvCxnSpPr>
          <p:cNvPr id="68" name="Google Shape;68;p43"/>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69" name="Google Shape;69;p43"/>
          <p:cNvCxnSpPr/>
          <p:nvPr/>
        </p:nvCxnSpPr>
        <p:spPr>
          <a:xfrm>
            <a:off x="425198" y="1863450"/>
            <a:ext cx="183300" cy="0"/>
          </a:xfrm>
          <a:prstGeom prst="straightConnector1">
            <a:avLst/>
          </a:prstGeom>
          <a:noFill/>
          <a:ln cap="flat" cmpd="sng" w="19050">
            <a:solidFill>
              <a:schemeClr val="lt1"/>
            </a:solidFill>
            <a:prstDash val="solid"/>
            <a:round/>
            <a:headEnd len="sm" w="sm" type="none"/>
            <a:tailEnd len="sm" w="sm" type="none"/>
          </a:ln>
        </p:spPr>
      </p:cxnSp>
      <p:sp>
        <p:nvSpPr>
          <p:cNvPr id="70" name="Google Shape;70;p43"/>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71" name="Google Shape;71;p43"/>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72" name="Google Shape;72;p4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AR"/>
              <a:t>‹#›</a:t>
            </a:fld>
            <a:endParaRPr/>
          </a:p>
        </p:txBody>
      </p:sp>
      <p:sp>
        <p:nvSpPr>
          <p:cNvPr id="73" name="Google Shape;73;p43"/>
          <p:cNvSpPr txBox="1"/>
          <p:nvPr>
            <p:ph idx="2" type="title"/>
          </p:nvPr>
        </p:nvSpPr>
        <p:spPr>
          <a:xfrm>
            <a:off x="507350" y="847950"/>
            <a:ext cx="8214600" cy="7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4"/>
          <p:cNvSpPr txBox="1"/>
          <p:nvPr>
            <p:ph type="title"/>
          </p:nvPr>
        </p:nvSpPr>
        <p:spPr>
          <a:xfrm>
            <a:off x="713100" y="481875"/>
            <a:ext cx="77178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accent1"/>
              </a:buClr>
              <a:buSzPts val="2500"/>
              <a:buFont typeface="Montserrat ExtraBold"/>
              <a:buNone/>
              <a:defRPr b="1" i="0" sz="2500" u="none" cap="none" strike="noStrike">
                <a:solidFill>
                  <a:schemeClr val="accent1"/>
                </a:solidFill>
                <a:latin typeface="Montserrat ExtraBold"/>
                <a:ea typeface="Montserrat ExtraBold"/>
                <a:cs typeface="Montserrat ExtraBold"/>
                <a:sym typeface="Montserrat ExtraBold"/>
              </a:defRPr>
            </a:lvl1pPr>
            <a:lvl2pPr lvl="1"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2pPr>
            <a:lvl3pPr lvl="2"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3pPr>
            <a:lvl4pPr lvl="3"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4pPr>
            <a:lvl5pPr lvl="4"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5pPr>
            <a:lvl6pPr lvl="5"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6pPr>
            <a:lvl7pPr lvl="6"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7pPr>
            <a:lvl8pPr lvl="7"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8pPr>
            <a:lvl9pPr lvl="8"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9pPr>
          </a:lstStyle>
          <a:p/>
        </p:txBody>
      </p:sp>
      <p:sp>
        <p:nvSpPr>
          <p:cNvPr id="7" name="Google Shape;7;p34"/>
          <p:cNvSpPr txBox="1"/>
          <p:nvPr>
            <p:ph idx="1" type="body"/>
          </p:nvPr>
        </p:nvSpPr>
        <p:spPr>
          <a:xfrm>
            <a:off x="713225" y="2488400"/>
            <a:ext cx="7482300" cy="1796100"/>
          </a:xfrm>
          <a:prstGeom prst="rect">
            <a:avLst/>
          </a:prstGeom>
          <a:noFill/>
          <a:ln>
            <a:noFill/>
          </a:ln>
        </p:spPr>
        <p:txBody>
          <a:bodyPr anchorCtr="0" anchor="t" bIns="91425" lIns="91425" spcFirstLastPara="1" rIns="91425" wrap="square" tIns="91425">
            <a:noAutofit/>
          </a:bodyPr>
          <a:lstStyle>
            <a:lvl1pPr indent="-317500" lvl="0" marL="4572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1pPr>
            <a:lvl2pPr indent="-317500" lvl="1" marL="9144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2pPr>
            <a:lvl3pPr indent="-317500" lvl="2" marL="13716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3pPr>
            <a:lvl4pPr indent="-317500" lvl="3" marL="18288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4pPr>
            <a:lvl5pPr indent="-317500" lvl="4" marL="22860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5pPr>
            <a:lvl6pPr indent="-317500" lvl="5" marL="27432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6pPr>
            <a:lvl7pPr indent="-317500" lvl="6" marL="32004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7pPr>
            <a:lvl8pPr indent="-317500" lvl="7" marL="36576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8pPr>
            <a:lvl9pPr indent="-317500" lvl="8" marL="41148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6.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lenguajejs.com/javascript/fundamentos/array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www.w3schools.com/jsref/jsref_splice.asp" TargetMode="External"/><Relationship Id="rId4" Type="http://schemas.openxmlformats.org/officeDocument/2006/relationships/hyperlink" Target="https://www.w3schools.com/jsref/jsref_slice_array.as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s://lenguajejs.com/javascript/caracteristicas/array-function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0.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9.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0.png"/><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8.png"/><Relationship Id="rId4" Type="http://schemas.openxmlformats.org/officeDocument/2006/relationships/hyperlink" Target="https://uniwebsidad.com/tutoriales/las-nuevas-cadenas-de-texto-de-javascript-6"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12.png"/><Relationship Id="rId5"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
          <p:cNvSpPr txBox="1"/>
          <p:nvPr>
            <p:ph type="ctrTitle"/>
          </p:nvPr>
        </p:nvSpPr>
        <p:spPr>
          <a:xfrm>
            <a:off x="2227006" y="370752"/>
            <a:ext cx="6806380" cy="2605875"/>
          </a:xfrm>
          <a:prstGeom prst="rect">
            <a:avLst/>
          </a:prstGeom>
          <a:noFill/>
          <a:ln>
            <a:noFill/>
          </a:ln>
        </p:spPr>
        <p:txBody>
          <a:bodyPr anchorCtr="0" anchor="b" bIns="91425" lIns="91425" spcFirstLastPara="1" rIns="91425" wrap="square" tIns="91425">
            <a:noAutofit/>
          </a:bodyPr>
          <a:lstStyle/>
          <a:p>
            <a:pPr indent="0" lvl="0" marL="0" rtl="0" algn="ctr">
              <a:lnSpc>
                <a:spcPct val="80000"/>
              </a:lnSpc>
              <a:spcBef>
                <a:spcPts val="0"/>
              </a:spcBef>
              <a:spcAft>
                <a:spcPts val="0"/>
              </a:spcAft>
              <a:buSzPts val="6000"/>
              <a:buNone/>
            </a:pPr>
            <a:r>
              <a:rPr lang="es-AR" sz="6000"/>
              <a:t>Curso </a:t>
            </a:r>
            <a:r>
              <a:rPr lang="es-AR"/>
              <a:t>FullStack </a:t>
            </a:r>
            <a:r>
              <a:rPr lang="es-AR" sz="6000"/>
              <a:t>Python </a:t>
            </a:r>
            <a:endParaRPr/>
          </a:p>
        </p:txBody>
      </p:sp>
      <p:sp>
        <p:nvSpPr>
          <p:cNvPr id="79" name="Google Shape;79;p1"/>
          <p:cNvSpPr txBox="1"/>
          <p:nvPr>
            <p:ph idx="1" type="subTitle"/>
          </p:nvPr>
        </p:nvSpPr>
        <p:spPr>
          <a:xfrm>
            <a:off x="5872413" y="2747599"/>
            <a:ext cx="2649600" cy="69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AR">
                <a:solidFill>
                  <a:srgbClr val="000000"/>
                </a:solidFill>
              </a:rPr>
              <a:t>Codo a Codo 4.0</a:t>
            </a:r>
            <a:endParaRPr/>
          </a:p>
        </p:txBody>
      </p:sp>
      <p:pic>
        <p:nvPicPr>
          <p:cNvPr id="80" name="Google Shape;80;p1"/>
          <p:cNvPicPr preferRelativeResize="0"/>
          <p:nvPr/>
        </p:nvPicPr>
        <p:blipFill rotWithShape="1">
          <a:blip r:embed="rId3">
            <a:alphaModFix/>
          </a:blip>
          <a:srcRect b="0" l="0" r="0" t="0"/>
          <a:stretch/>
        </p:blipFill>
        <p:spPr>
          <a:xfrm>
            <a:off x="276852" y="69732"/>
            <a:ext cx="2173731" cy="835276"/>
          </a:xfrm>
          <a:prstGeom prst="rect">
            <a:avLst/>
          </a:prstGeom>
          <a:noFill/>
          <a:ln>
            <a:noFill/>
          </a:ln>
        </p:spPr>
      </p:pic>
      <p:pic>
        <p:nvPicPr>
          <p:cNvPr id="81" name="Google Shape;81;p1"/>
          <p:cNvPicPr preferRelativeResize="0"/>
          <p:nvPr/>
        </p:nvPicPr>
        <p:blipFill rotWithShape="1">
          <a:blip r:embed="rId4">
            <a:alphaModFix/>
          </a:blip>
          <a:srcRect b="0" l="0" r="0" t="0"/>
          <a:stretch/>
        </p:blipFill>
        <p:spPr>
          <a:xfrm>
            <a:off x="276838" y="3691700"/>
            <a:ext cx="1848005" cy="1451786"/>
          </a:xfrm>
          <a:prstGeom prst="rect">
            <a:avLst/>
          </a:prstGeom>
          <a:noFill/>
          <a:ln>
            <a:noFill/>
          </a:ln>
        </p:spPr>
      </p:pic>
      <p:pic>
        <p:nvPicPr>
          <p:cNvPr id="82" name="Google Shape;82;p1"/>
          <p:cNvPicPr preferRelativeResize="0"/>
          <p:nvPr/>
        </p:nvPicPr>
        <p:blipFill rotWithShape="1">
          <a:blip r:embed="rId5">
            <a:alphaModFix/>
          </a:blip>
          <a:srcRect b="0" l="0" r="0" t="0"/>
          <a:stretch/>
        </p:blipFill>
        <p:spPr>
          <a:xfrm>
            <a:off x="7083681" y="3532703"/>
            <a:ext cx="1769806" cy="1769806"/>
          </a:xfrm>
          <a:prstGeom prst="rect">
            <a:avLst/>
          </a:prstGeom>
          <a:noFill/>
          <a:ln>
            <a:noFill/>
          </a:ln>
        </p:spPr>
      </p:pic>
      <p:pic>
        <p:nvPicPr>
          <p:cNvPr id="83" name="Google Shape;83;p1"/>
          <p:cNvPicPr preferRelativeResize="0"/>
          <p:nvPr/>
        </p:nvPicPr>
        <p:blipFill rotWithShape="1">
          <a:blip r:embed="rId6">
            <a:alphaModFix/>
          </a:blip>
          <a:srcRect b="0" l="0" r="0" t="0"/>
          <a:stretch/>
        </p:blipFill>
        <p:spPr>
          <a:xfrm>
            <a:off x="2251978" y="3252184"/>
            <a:ext cx="4202580" cy="2101290"/>
          </a:xfrm>
          <a:prstGeom prst="rect">
            <a:avLst/>
          </a:prstGeom>
          <a:noFill/>
          <a:ln>
            <a:noFill/>
          </a:ln>
        </p:spPr>
      </p:pic>
      <p:grpSp>
        <p:nvGrpSpPr>
          <p:cNvPr id="84" name="Google Shape;84;p1"/>
          <p:cNvGrpSpPr/>
          <p:nvPr/>
        </p:nvGrpSpPr>
        <p:grpSpPr>
          <a:xfrm>
            <a:off x="498778" y="1529183"/>
            <a:ext cx="2113474" cy="1909916"/>
            <a:chOff x="1668025" y="747500"/>
            <a:chExt cx="4519100" cy="4476625"/>
          </a:xfrm>
        </p:grpSpPr>
        <p:sp>
          <p:nvSpPr>
            <p:cNvPr id="85" name="Google Shape;85;p1"/>
            <p:cNvSpPr/>
            <p:nvPr/>
          </p:nvSpPr>
          <p:spPr>
            <a:xfrm>
              <a:off x="5969425" y="1632050"/>
              <a:ext cx="217700" cy="254775"/>
            </a:xfrm>
            <a:custGeom>
              <a:rect b="b" l="l" r="r" t="t"/>
              <a:pathLst>
                <a:path extrusionOk="0" h="10191" w="8708">
                  <a:moveTo>
                    <a:pt x="6107" y="0"/>
                  </a:moveTo>
                  <a:cubicBezTo>
                    <a:pt x="5217" y="0"/>
                    <a:pt x="4349" y="282"/>
                    <a:pt x="3637" y="817"/>
                  </a:cubicBezTo>
                  <a:cubicBezTo>
                    <a:pt x="2703" y="1484"/>
                    <a:pt x="1936" y="2385"/>
                    <a:pt x="1402" y="3419"/>
                  </a:cubicBezTo>
                  <a:cubicBezTo>
                    <a:pt x="301" y="5387"/>
                    <a:pt x="1" y="7922"/>
                    <a:pt x="68" y="10190"/>
                  </a:cubicBezTo>
                  <a:cubicBezTo>
                    <a:pt x="2536" y="9957"/>
                    <a:pt x="4571" y="7889"/>
                    <a:pt x="5505" y="6788"/>
                  </a:cubicBezTo>
                  <a:cubicBezTo>
                    <a:pt x="7039" y="5020"/>
                    <a:pt x="8707" y="950"/>
                    <a:pt x="6939" y="83"/>
                  </a:cubicBezTo>
                  <a:cubicBezTo>
                    <a:pt x="6662" y="28"/>
                    <a:pt x="6384" y="0"/>
                    <a:pt x="610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
            <p:cNvSpPr/>
            <p:nvPr/>
          </p:nvSpPr>
          <p:spPr>
            <a:xfrm>
              <a:off x="5775125" y="1754600"/>
              <a:ext cx="132625" cy="173925"/>
            </a:xfrm>
            <a:custGeom>
              <a:rect b="b" l="l" r="r" t="t"/>
              <a:pathLst>
                <a:path extrusionOk="0" h="6957" w="5305">
                  <a:moveTo>
                    <a:pt x="1491" y="1"/>
                  </a:moveTo>
                  <a:cubicBezTo>
                    <a:pt x="1340" y="1"/>
                    <a:pt x="1187" y="17"/>
                    <a:pt x="1035" y="51"/>
                  </a:cubicBezTo>
                  <a:cubicBezTo>
                    <a:pt x="501" y="285"/>
                    <a:pt x="134" y="785"/>
                    <a:pt x="67" y="1352"/>
                  </a:cubicBezTo>
                  <a:cubicBezTo>
                    <a:pt x="1" y="1919"/>
                    <a:pt x="101" y="2453"/>
                    <a:pt x="334" y="2987"/>
                  </a:cubicBezTo>
                  <a:cubicBezTo>
                    <a:pt x="1068" y="4754"/>
                    <a:pt x="2069" y="6356"/>
                    <a:pt x="3903" y="6956"/>
                  </a:cubicBezTo>
                  <a:cubicBezTo>
                    <a:pt x="4871" y="6089"/>
                    <a:pt x="5304" y="4721"/>
                    <a:pt x="5004" y="3454"/>
                  </a:cubicBezTo>
                  <a:cubicBezTo>
                    <a:pt x="4671" y="2186"/>
                    <a:pt x="3870" y="1085"/>
                    <a:pt x="2736" y="418"/>
                  </a:cubicBezTo>
                  <a:cubicBezTo>
                    <a:pt x="2363" y="144"/>
                    <a:pt x="1934" y="1"/>
                    <a:pt x="149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
            <p:cNvSpPr/>
            <p:nvPr/>
          </p:nvSpPr>
          <p:spPr>
            <a:xfrm>
              <a:off x="5824325" y="1826750"/>
              <a:ext cx="53400" cy="281900"/>
            </a:xfrm>
            <a:custGeom>
              <a:rect b="b" l="l" r="r" t="t"/>
              <a:pathLst>
                <a:path extrusionOk="0" h="11276" w="2136">
                  <a:moveTo>
                    <a:pt x="434" y="0"/>
                  </a:moveTo>
                  <a:lnTo>
                    <a:pt x="434" y="0"/>
                  </a:lnTo>
                  <a:cubicBezTo>
                    <a:pt x="768" y="467"/>
                    <a:pt x="1035" y="968"/>
                    <a:pt x="1268" y="1502"/>
                  </a:cubicBezTo>
                  <a:cubicBezTo>
                    <a:pt x="1769" y="2802"/>
                    <a:pt x="1902" y="4237"/>
                    <a:pt x="1735" y="5605"/>
                  </a:cubicBezTo>
                  <a:cubicBezTo>
                    <a:pt x="1502" y="6972"/>
                    <a:pt x="1135" y="8340"/>
                    <a:pt x="601" y="9641"/>
                  </a:cubicBezTo>
                  <a:lnTo>
                    <a:pt x="167" y="10808"/>
                  </a:lnTo>
                  <a:cubicBezTo>
                    <a:pt x="101" y="10975"/>
                    <a:pt x="34" y="11108"/>
                    <a:pt x="1" y="11275"/>
                  </a:cubicBezTo>
                  <a:cubicBezTo>
                    <a:pt x="101" y="11142"/>
                    <a:pt x="167" y="11008"/>
                    <a:pt x="234" y="10842"/>
                  </a:cubicBezTo>
                  <a:cubicBezTo>
                    <a:pt x="368" y="10575"/>
                    <a:pt x="534" y="10174"/>
                    <a:pt x="735" y="9674"/>
                  </a:cubicBezTo>
                  <a:cubicBezTo>
                    <a:pt x="1302" y="8373"/>
                    <a:pt x="1702" y="7006"/>
                    <a:pt x="1935" y="5638"/>
                  </a:cubicBezTo>
                  <a:cubicBezTo>
                    <a:pt x="2136" y="4203"/>
                    <a:pt x="1969" y="2769"/>
                    <a:pt x="1402" y="1468"/>
                  </a:cubicBezTo>
                  <a:cubicBezTo>
                    <a:pt x="1235" y="1068"/>
                    <a:pt x="1001" y="668"/>
                    <a:pt x="768" y="334"/>
                  </a:cubicBezTo>
                  <a:cubicBezTo>
                    <a:pt x="668" y="201"/>
                    <a:pt x="568" y="101"/>
                    <a:pt x="434"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
            <p:cNvSpPr/>
            <p:nvPr/>
          </p:nvSpPr>
          <p:spPr>
            <a:xfrm>
              <a:off x="5817650" y="1709175"/>
              <a:ext cx="286075" cy="400300"/>
            </a:xfrm>
            <a:custGeom>
              <a:rect b="b" l="l" r="r" t="t"/>
              <a:pathLst>
                <a:path extrusionOk="0" h="16012" w="11443">
                  <a:moveTo>
                    <a:pt x="11442" y="0"/>
                  </a:moveTo>
                  <a:cubicBezTo>
                    <a:pt x="11409" y="33"/>
                    <a:pt x="11376" y="67"/>
                    <a:pt x="11342" y="100"/>
                  </a:cubicBezTo>
                  <a:lnTo>
                    <a:pt x="10975" y="567"/>
                  </a:lnTo>
                  <a:cubicBezTo>
                    <a:pt x="10642" y="967"/>
                    <a:pt x="10208" y="1535"/>
                    <a:pt x="9641" y="2235"/>
                  </a:cubicBezTo>
                  <a:cubicBezTo>
                    <a:pt x="8540" y="3636"/>
                    <a:pt x="7073" y="5604"/>
                    <a:pt x="5471" y="7806"/>
                  </a:cubicBezTo>
                  <a:cubicBezTo>
                    <a:pt x="3904" y="10041"/>
                    <a:pt x="2503" y="12075"/>
                    <a:pt x="1535" y="13543"/>
                  </a:cubicBezTo>
                  <a:cubicBezTo>
                    <a:pt x="1035" y="14310"/>
                    <a:pt x="635" y="14911"/>
                    <a:pt x="368" y="15344"/>
                  </a:cubicBezTo>
                  <a:lnTo>
                    <a:pt x="68" y="15811"/>
                  </a:lnTo>
                  <a:cubicBezTo>
                    <a:pt x="1" y="15945"/>
                    <a:pt x="1" y="16012"/>
                    <a:pt x="1" y="16012"/>
                  </a:cubicBezTo>
                  <a:cubicBezTo>
                    <a:pt x="34" y="15945"/>
                    <a:pt x="68" y="15912"/>
                    <a:pt x="134" y="15845"/>
                  </a:cubicBezTo>
                  <a:lnTo>
                    <a:pt x="468" y="15378"/>
                  </a:lnTo>
                  <a:lnTo>
                    <a:pt x="1635" y="13643"/>
                  </a:lnTo>
                  <a:cubicBezTo>
                    <a:pt x="2669" y="12176"/>
                    <a:pt x="4070" y="10174"/>
                    <a:pt x="5638" y="7939"/>
                  </a:cubicBezTo>
                  <a:cubicBezTo>
                    <a:pt x="7239" y="5738"/>
                    <a:pt x="8707" y="3769"/>
                    <a:pt x="9775" y="2335"/>
                  </a:cubicBezTo>
                  <a:lnTo>
                    <a:pt x="11009" y="634"/>
                  </a:lnTo>
                  <a:lnTo>
                    <a:pt x="11342" y="167"/>
                  </a:lnTo>
                  <a:cubicBezTo>
                    <a:pt x="11409" y="67"/>
                    <a:pt x="11442" y="0"/>
                    <a:pt x="11442"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
            <p:cNvSpPr/>
            <p:nvPr/>
          </p:nvSpPr>
          <p:spPr>
            <a:xfrm>
              <a:off x="5916075" y="1943975"/>
              <a:ext cx="233500" cy="98000"/>
            </a:xfrm>
            <a:custGeom>
              <a:rect b="b" l="l" r="r" t="t"/>
              <a:pathLst>
                <a:path extrusionOk="0" h="3920" w="9340">
                  <a:moveTo>
                    <a:pt x="5682" y="0"/>
                  </a:moveTo>
                  <a:cubicBezTo>
                    <a:pt x="3651" y="0"/>
                    <a:pt x="1643" y="732"/>
                    <a:pt x="67" y="2083"/>
                  </a:cubicBezTo>
                  <a:lnTo>
                    <a:pt x="0" y="2250"/>
                  </a:lnTo>
                  <a:cubicBezTo>
                    <a:pt x="1338" y="3352"/>
                    <a:pt x="3001" y="3919"/>
                    <a:pt x="4680" y="3919"/>
                  </a:cubicBezTo>
                  <a:cubicBezTo>
                    <a:pt x="5848" y="3919"/>
                    <a:pt x="7025" y="3645"/>
                    <a:pt x="8106" y="3084"/>
                  </a:cubicBezTo>
                  <a:cubicBezTo>
                    <a:pt x="8706" y="2750"/>
                    <a:pt x="9340" y="2183"/>
                    <a:pt x="9240" y="1483"/>
                  </a:cubicBezTo>
                  <a:cubicBezTo>
                    <a:pt x="9140" y="782"/>
                    <a:pt x="8406" y="415"/>
                    <a:pt x="7706" y="248"/>
                  </a:cubicBezTo>
                  <a:cubicBezTo>
                    <a:pt x="7038" y="82"/>
                    <a:pt x="6359" y="0"/>
                    <a:pt x="5682"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
            <p:cNvSpPr/>
            <p:nvPr/>
          </p:nvSpPr>
          <p:spPr>
            <a:xfrm>
              <a:off x="5823500" y="1977700"/>
              <a:ext cx="246025" cy="115975"/>
            </a:xfrm>
            <a:custGeom>
              <a:rect b="b" l="l" r="r" t="t"/>
              <a:pathLst>
                <a:path extrusionOk="0" h="4639" w="9841">
                  <a:moveTo>
                    <a:pt x="8140" y="0"/>
                  </a:moveTo>
                  <a:cubicBezTo>
                    <a:pt x="7539" y="0"/>
                    <a:pt x="6939" y="34"/>
                    <a:pt x="6338" y="167"/>
                  </a:cubicBezTo>
                  <a:cubicBezTo>
                    <a:pt x="4871" y="434"/>
                    <a:pt x="3470" y="1068"/>
                    <a:pt x="2269" y="2002"/>
                  </a:cubicBezTo>
                  <a:cubicBezTo>
                    <a:pt x="1802" y="2369"/>
                    <a:pt x="1368" y="2769"/>
                    <a:pt x="968" y="3236"/>
                  </a:cubicBezTo>
                  <a:cubicBezTo>
                    <a:pt x="801" y="3403"/>
                    <a:pt x="634" y="3603"/>
                    <a:pt x="501" y="3770"/>
                  </a:cubicBezTo>
                  <a:cubicBezTo>
                    <a:pt x="401" y="3936"/>
                    <a:pt x="301" y="4070"/>
                    <a:pt x="234" y="4237"/>
                  </a:cubicBezTo>
                  <a:cubicBezTo>
                    <a:pt x="134" y="4337"/>
                    <a:pt x="67" y="4470"/>
                    <a:pt x="0" y="4637"/>
                  </a:cubicBezTo>
                  <a:cubicBezTo>
                    <a:pt x="2" y="4638"/>
                    <a:pt x="4" y="4638"/>
                    <a:pt x="7" y="4638"/>
                  </a:cubicBezTo>
                  <a:cubicBezTo>
                    <a:pt x="84" y="4638"/>
                    <a:pt x="387" y="4082"/>
                    <a:pt x="1068" y="3369"/>
                  </a:cubicBezTo>
                  <a:cubicBezTo>
                    <a:pt x="1468" y="2902"/>
                    <a:pt x="1935" y="2502"/>
                    <a:pt x="2402" y="2168"/>
                  </a:cubicBezTo>
                  <a:cubicBezTo>
                    <a:pt x="3003" y="1735"/>
                    <a:pt x="3636" y="1368"/>
                    <a:pt x="4303" y="1068"/>
                  </a:cubicBezTo>
                  <a:cubicBezTo>
                    <a:pt x="4971" y="767"/>
                    <a:pt x="5671" y="534"/>
                    <a:pt x="6372" y="367"/>
                  </a:cubicBezTo>
                  <a:cubicBezTo>
                    <a:pt x="6972" y="267"/>
                    <a:pt x="7572" y="167"/>
                    <a:pt x="8173" y="167"/>
                  </a:cubicBezTo>
                  <a:cubicBezTo>
                    <a:pt x="8289" y="163"/>
                    <a:pt x="8401" y="162"/>
                    <a:pt x="8507" y="162"/>
                  </a:cubicBezTo>
                  <a:cubicBezTo>
                    <a:pt x="9236" y="162"/>
                    <a:pt x="9709" y="239"/>
                    <a:pt x="9817" y="239"/>
                  </a:cubicBezTo>
                  <a:cubicBezTo>
                    <a:pt x="9833" y="239"/>
                    <a:pt x="9841" y="237"/>
                    <a:pt x="9841" y="234"/>
                  </a:cubicBezTo>
                  <a:cubicBezTo>
                    <a:pt x="9674" y="167"/>
                    <a:pt x="9541" y="134"/>
                    <a:pt x="9374" y="100"/>
                  </a:cubicBezTo>
                  <a:cubicBezTo>
                    <a:pt x="9207" y="67"/>
                    <a:pt x="9040" y="34"/>
                    <a:pt x="8840" y="34"/>
                  </a:cubicBezTo>
                  <a:cubicBezTo>
                    <a:pt x="8607" y="0"/>
                    <a:pt x="8373" y="0"/>
                    <a:pt x="8140"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
            <p:cNvSpPr/>
            <p:nvPr/>
          </p:nvSpPr>
          <p:spPr>
            <a:xfrm>
              <a:off x="1680550" y="994350"/>
              <a:ext cx="199325" cy="269525"/>
            </a:xfrm>
            <a:custGeom>
              <a:rect b="b" l="l" r="r" t="t"/>
              <a:pathLst>
                <a:path extrusionOk="0" h="10781" w="7973">
                  <a:moveTo>
                    <a:pt x="1737" y="0"/>
                  </a:moveTo>
                  <a:cubicBezTo>
                    <a:pt x="1445" y="0"/>
                    <a:pt x="1173" y="85"/>
                    <a:pt x="934" y="273"/>
                  </a:cubicBezTo>
                  <a:cubicBezTo>
                    <a:pt x="267" y="1207"/>
                    <a:pt x="0" y="2408"/>
                    <a:pt x="200" y="3575"/>
                  </a:cubicBezTo>
                  <a:cubicBezTo>
                    <a:pt x="400" y="4709"/>
                    <a:pt x="901" y="5777"/>
                    <a:pt x="1601" y="6711"/>
                  </a:cubicBezTo>
                  <a:cubicBezTo>
                    <a:pt x="2902" y="8545"/>
                    <a:pt x="5070" y="9880"/>
                    <a:pt x="7138" y="10780"/>
                  </a:cubicBezTo>
                  <a:cubicBezTo>
                    <a:pt x="7972" y="8445"/>
                    <a:pt x="6972" y="5743"/>
                    <a:pt x="6371" y="4409"/>
                  </a:cubicBezTo>
                  <a:cubicBezTo>
                    <a:pt x="5608" y="2600"/>
                    <a:pt x="3360" y="0"/>
                    <a:pt x="173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
            <p:cNvSpPr/>
            <p:nvPr/>
          </p:nvSpPr>
          <p:spPr>
            <a:xfrm>
              <a:off x="1668025" y="1306000"/>
              <a:ext cx="187675" cy="102900"/>
            </a:xfrm>
            <a:custGeom>
              <a:rect b="b" l="l" r="r" t="t"/>
              <a:pathLst>
                <a:path extrusionOk="0" h="4116" w="7507">
                  <a:moveTo>
                    <a:pt x="3851" y="0"/>
                  </a:moveTo>
                  <a:cubicBezTo>
                    <a:pt x="2857" y="0"/>
                    <a:pt x="1884" y="288"/>
                    <a:pt x="1068" y="850"/>
                  </a:cubicBezTo>
                  <a:cubicBezTo>
                    <a:pt x="534" y="1150"/>
                    <a:pt x="134" y="1650"/>
                    <a:pt x="34" y="2251"/>
                  </a:cubicBezTo>
                  <a:cubicBezTo>
                    <a:pt x="1" y="2818"/>
                    <a:pt x="268" y="3351"/>
                    <a:pt x="768" y="3652"/>
                  </a:cubicBezTo>
                  <a:cubicBezTo>
                    <a:pt x="1235" y="3918"/>
                    <a:pt x="1802" y="4085"/>
                    <a:pt x="2369" y="4085"/>
                  </a:cubicBezTo>
                  <a:cubicBezTo>
                    <a:pt x="2650" y="4105"/>
                    <a:pt x="2930" y="4116"/>
                    <a:pt x="3207" y="4116"/>
                  </a:cubicBezTo>
                  <a:cubicBezTo>
                    <a:pt x="4811" y="4116"/>
                    <a:pt x="6340" y="3750"/>
                    <a:pt x="7506" y="2584"/>
                  </a:cubicBezTo>
                  <a:cubicBezTo>
                    <a:pt x="7106" y="1350"/>
                    <a:pt x="6038" y="383"/>
                    <a:pt x="4771" y="82"/>
                  </a:cubicBezTo>
                  <a:cubicBezTo>
                    <a:pt x="4465" y="27"/>
                    <a:pt x="4157" y="0"/>
                    <a:pt x="385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
            <p:cNvSpPr/>
            <p:nvPr/>
          </p:nvSpPr>
          <p:spPr>
            <a:xfrm>
              <a:off x="1747250" y="1354425"/>
              <a:ext cx="250200" cy="137100"/>
            </a:xfrm>
            <a:custGeom>
              <a:rect b="b" l="l" r="r" t="t"/>
              <a:pathLst>
                <a:path extrusionOk="0" h="5484" w="10008">
                  <a:moveTo>
                    <a:pt x="1410" y="1"/>
                  </a:moveTo>
                  <a:cubicBezTo>
                    <a:pt x="1085" y="1"/>
                    <a:pt x="759" y="38"/>
                    <a:pt x="434" y="113"/>
                  </a:cubicBezTo>
                  <a:cubicBezTo>
                    <a:pt x="267" y="147"/>
                    <a:pt x="134" y="180"/>
                    <a:pt x="1" y="247"/>
                  </a:cubicBezTo>
                  <a:cubicBezTo>
                    <a:pt x="568" y="180"/>
                    <a:pt x="1135" y="147"/>
                    <a:pt x="1702" y="147"/>
                  </a:cubicBezTo>
                  <a:cubicBezTo>
                    <a:pt x="3103" y="280"/>
                    <a:pt x="4437" y="747"/>
                    <a:pt x="5605" y="1514"/>
                  </a:cubicBezTo>
                  <a:cubicBezTo>
                    <a:pt x="6772" y="2282"/>
                    <a:pt x="7806" y="3216"/>
                    <a:pt x="8774" y="4250"/>
                  </a:cubicBezTo>
                  <a:lnTo>
                    <a:pt x="9641" y="5150"/>
                  </a:lnTo>
                  <a:cubicBezTo>
                    <a:pt x="9741" y="5284"/>
                    <a:pt x="9874" y="5384"/>
                    <a:pt x="10008" y="5484"/>
                  </a:cubicBezTo>
                  <a:cubicBezTo>
                    <a:pt x="9908" y="5350"/>
                    <a:pt x="9808" y="5217"/>
                    <a:pt x="9708" y="5117"/>
                  </a:cubicBezTo>
                  <a:cubicBezTo>
                    <a:pt x="9507" y="4883"/>
                    <a:pt x="9241" y="4550"/>
                    <a:pt x="8874" y="4150"/>
                  </a:cubicBezTo>
                  <a:cubicBezTo>
                    <a:pt x="7940" y="3049"/>
                    <a:pt x="6906" y="2115"/>
                    <a:pt x="5738" y="1314"/>
                  </a:cubicBezTo>
                  <a:cubicBezTo>
                    <a:pt x="4537" y="514"/>
                    <a:pt x="3136" y="80"/>
                    <a:pt x="1735" y="13"/>
                  </a:cubicBezTo>
                  <a:cubicBezTo>
                    <a:pt x="1627" y="5"/>
                    <a:pt x="1518" y="1"/>
                    <a:pt x="1410"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
            <p:cNvSpPr/>
            <p:nvPr/>
          </p:nvSpPr>
          <p:spPr>
            <a:xfrm>
              <a:off x="1754750" y="1067875"/>
              <a:ext cx="240200" cy="431175"/>
            </a:xfrm>
            <a:custGeom>
              <a:rect b="b" l="l" r="r" t="t"/>
              <a:pathLst>
                <a:path extrusionOk="0" h="17247" w="9608">
                  <a:moveTo>
                    <a:pt x="34" y="0"/>
                  </a:moveTo>
                  <a:cubicBezTo>
                    <a:pt x="1" y="0"/>
                    <a:pt x="34" y="67"/>
                    <a:pt x="101" y="201"/>
                  </a:cubicBezTo>
                  <a:lnTo>
                    <a:pt x="334" y="701"/>
                  </a:lnTo>
                  <a:cubicBezTo>
                    <a:pt x="535" y="1168"/>
                    <a:pt x="868" y="1802"/>
                    <a:pt x="1268" y="2602"/>
                  </a:cubicBezTo>
                  <a:cubicBezTo>
                    <a:pt x="2069" y="4203"/>
                    <a:pt x="3236" y="6405"/>
                    <a:pt x="4537" y="8773"/>
                  </a:cubicBezTo>
                  <a:cubicBezTo>
                    <a:pt x="5872" y="11142"/>
                    <a:pt x="7139" y="13277"/>
                    <a:pt x="8040" y="14811"/>
                  </a:cubicBezTo>
                  <a:cubicBezTo>
                    <a:pt x="8507" y="15578"/>
                    <a:pt x="8907" y="16179"/>
                    <a:pt x="9174" y="16579"/>
                  </a:cubicBezTo>
                  <a:lnTo>
                    <a:pt x="9474" y="17079"/>
                  </a:lnTo>
                  <a:cubicBezTo>
                    <a:pt x="9508" y="17146"/>
                    <a:pt x="9541" y="17179"/>
                    <a:pt x="9608" y="17246"/>
                  </a:cubicBezTo>
                  <a:cubicBezTo>
                    <a:pt x="9608" y="17246"/>
                    <a:pt x="9608" y="17179"/>
                    <a:pt x="9508" y="17046"/>
                  </a:cubicBezTo>
                  <a:cubicBezTo>
                    <a:pt x="9441" y="16913"/>
                    <a:pt x="9341" y="16746"/>
                    <a:pt x="9241" y="16546"/>
                  </a:cubicBezTo>
                  <a:lnTo>
                    <a:pt x="8173" y="14711"/>
                  </a:lnTo>
                  <a:cubicBezTo>
                    <a:pt x="7306" y="13177"/>
                    <a:pt x="6072" y="11042"/>
                    <a:pt x="4738" y="8673"/>
                  </a:cubicBezTo>
                  <a:cubicBezTo>
                    <a:pt x="3403" y="6305"/>
                    <a:pt x="2236" y="4103"/>
                    <a:pt x="1402" y="2536"/>
                  </a:cubicBezTo>
                  <a:cubicBezTo>
                    <a:pt x="1002" y="1768"/>
                    <a:pt x="668" y="1135"/>
                    <a:pt x="401" y="668"/>
                  </a:cubicBezTo>
                  <a:cubicBezTo>
                    <a:pt x="301" y="467"/>
                    <a:pt x="201" y="301"/>
                    <a:pt x="134" y="167"/>
                  </a:cubicBezTo>
                  <a:cubicBezTo>
                    <a:pt x="68" y="67"/>
                    <a:pt x="34" y="0"/>
                    <a:pt x="34"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
            <p:cNvSpPr/>
            <p:nvPr/>
          </p:nvSpPr>
          <p:spPr>
            <a:xfrm>
              <a:off x="1916550" y="1144025"/>
              <a:ext cx="130100" cy="219075"/>
            </a:xfrm>
            <a:custGeom>
              <a:rect b="b" l="l" r="r" t="t"/>
              <a:pathLst>
                <a:path extrusionOk="0" h="8763" w="5204">
                  <a:moveTo>
                    <a:pt x="3774" y="0"/>
                  </a:moveTo>
                  <a:cubicBezTo>
                    <a:pt x="3230" y="0"/>
                    <a:pt x="2725" y="445"/>
                    <a:pt x="2335" y="891"/>
                  </a:cubicBezTo>
                  <a:cubicBezTo>
                    <a:pt x="601" y="3059"/>
                    <a:pt x="0" y="5928"/>
                    <a:pt x="734" y="8596"/>
                  </a:cubicBezTo>
                  <a:lnTo>
                    <a:pt x="867" y="8763"/>
                  </a:lnTo>
                  <a:cubicBezTo>
                    <a:pt x="3536" y="7495"/>
                    <a:pt x="5204" y="4727"/>
                    <a:pt x="5070" y="1758"/>
                  </a:cubicBezTo>
                  <a:cubicBezTo>
                    <a:pt x="5037" y="1091"/>
                    <a:pt x="4770" y="290"/>
                    <a:pt x="4103" y="57"/>
                  </a:cubicBezTo>
                  <a:cubicBezTo>
                    <a:pt x="3992" y="18"/>
                    <a:pt x="3883" y="0"/>
                    <a:pt x="377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
            <p:cNvSpPr/>
            <p:nvPr/>
          </p:nvSpPr>
          <p:spPr>
            <a:xfrm>
              <a:off x="1942400" y="1216325"/>
              <a:ext cx="46725" cy="268550"/>
            </a:xfrm>
            <a:custGeom>
              <a:rect b="b" l="l" r="r" t="t"/>
              <a:pathLst>
                <a:path extrusionOk="0" h="10742" w="1869">
                  <a:moveTo>
                    <a:pt x="1835" y="0"/>
                  </a:moveTo>
                  <a:lnTo>
                    <a:pt x="1835" y="0"/>
                  </a:lnTo>
                  <a:cubicBezTo>
                    <a:pt x="1735" y="100"/>
                    <a:pt x="1635" y="234"/>
                    <a:pt x="1568" y="367"/>
                  </a:cubicBezTo>
                  <a:cubicBezTo>
                    <a:pt x="1468" y="500"/>
                    <a:pt x="1368" y="634"/>
                    <a:pt x="1268" y="801"/>
                  </a:cubicBezTo>
                  <a:cubicBezTo>
                    <a:pt x="1134" y="1001"/>
                    <a:pt x="1034" y="1201"/>
                    <a:pt x="934" y="1434"/>
                  </a:cubicBezTo>
                  <a:cubicBezTo>
                    <a:pt x="667" y="1968"/>
                    <a:pt x="467" y="2535"/>
                    <a:pt x="300" y="3136"/>
                  </a:cubicBezTo>
                  <a:cubicBezTo>
                    <a:pt x="134" y="3869"/>
                    <a:pt x="34" y="4603"/>
                    <a:pt x="0" y="5337"/>
                  </a:cubicBezTo>
                  <a:cubicBezTo>
                    <a:pt x="0" y="6104"/>
                    <a:pt x="67" y="6838"/>
                    <a:pt x="234" y="7572"/>
                  </a:cubicBezTo>
                  <a:cubicBezTo>
                    <a:pt x="367" y="8173"/>
                    <a:pt x="534" y="8740"/>
                    <a:pt x="767" y="9307"/>
                  </a:cubicBezTo>
                  <a:cubicBezTo>
                    <a:pt x="867" y="9507"/>
                    <a:pt x="968" y="9740"/>
                    <a:pt x="1101" y="9940"/>
                  </a:cubicBezTo>
                  <a:cubicBezTo>
                    <a:pt x="1168" y="10074"/>
                    <a:pt x="1268" y="10241"/>
                    <a:pt x="1368" y="10374"/>
                  </a:cubicBezTo>
                  <a:cubicBezTo>
                    <a:pt x="1435" y="10508"/>
                    <a:pt x="1535" y="10641"/>
                    <a:pt x="1635" y="10741"/>
                  </a:cubicBezTo>
                  <a:cubicBezTo>
                    <a:pt x="1668" y="10741"/>
                    <a:pt x="1301" y="10207"/>
                    <a:pt x="934" y="9240"/>
                  </a:cubicBezTo>
                  <a:cubicBezTo>
                    <a:pt x="701" y="8673"/>
                    <a:pt x="534" y="8106"/>
                    <a:pt x="434" y="7539"/>
                  </a:cubicBezTo>
                  <a:cubicBezTo>
                    <a:pt x="300" y="6805"/>
                    <a:pt x="234" y="6104"/>
                    <a:pt x="234" y="5371"/>
                  </a:cubicBezTo>
                  <a:cubicBezTo>
                    <a:pt x="267" y="4637"/>
                    <a:pt x="334" y="3903"/>
                    <a:pt x="501" y="3202"/>
                  </a:cubicBezTo>
                  <a:cubicBezTo>
                    <a:pt x="634" y="2602"/>
                    <a:pt x="834" y="2035"/>
                    <a:pt x="1068" y="1501"/>
                  </a:cubicBezTo>
                  <a:cubicBezTo>
                    <a:pt x="1501" y="567"/>
                    <a:pt x="1868" y="33"/>
                    <a:pt x="1835"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
            <p:cNvSpPr/>
            <p:nvPr/>
          </p:nvSpPr>
          <p:spPr>
            <a:xfrm>
              <a:off x="2824700" y="4993825"/>
              <a:ext cx="247700" cy="230300"/>
            </a:xfrm>
            <a:custGeom>
              <a:rect b="b" l="l" r="r" t="t"/>
              <a:pathLst>
                <a:path extrusionOk="0" h="9212" w="9908">
                  <a:moveTo>
                    <a:pt x="9633" y="1"/>
                  </a:moveTo>
                  <a:cubicBezTo>
                    <a:pt x="7241" y="1"/>
                    <a:pt x="5097" y="1645"/>
                    <a:pt x="4036" y="2577"/>
                  </a:cubicBezTo>
                  <a:cubicBezTo>
                    <a:pt x="2268" y="4078"/>
                    <a:pt x="0" y="7880"/>
                    <a:pt x="1635" y="8981"/>
                  </a:cubicBezTo>
                  <a:cubicBezTo>
                    <a:pt x="2093" y="9134"/>
                    <a:pt x="2574" y="9212"/>
                    <a:pt x="3055" y="9212"/>
                  </a:cubicBezTo>
                  <a:cubicBezTo>
                    <a:pt x="3728" y="9212"/>
                    <a:pt x="4400" y="9059"/>
                    <a:pt x="5004" y="8748"/>
                  </a:cubicBezTo>
                  <a:cubicBezTo>
                    <a:pt x="6038" y="8181"/>
                    <a:pt x="6905" y="7413"/>
                    <a:pt x="7605" y="6479"/>
                  </a:cubicBezTo>
                  <a:cubicBezTo>
                    <a:pt x="8973" y="4712"/>
                    <a:pt x="9640" y="2243"/>
                    <a:pt x="9907" y="8"/>
                  </a:cubicBezTo>
                  <a:cubicBezTo>
                    <a:pt x="9815" y="3"/>
                    <a:pt x="9724" y="1"/>
                    <a:pt x="963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
            <p:cNvSpPr/>
            <p:nvPr/>
          </p:nvSpPr>
          <p:spPr>
            <a:xfrm>
              <a:off x="3133250" y="4966500"/>
              <a:ext cx="120100" cy="181900"/>
            </a:xfrm>
            <a:custGeom>
              <a:rect b="b" l="l" r="r" t="t"/>
              <a:pathLst>
                <a:path extrusionOk="0" h="7276" w="4804">
                  <a:moveTo>
                    <a:pt x="1701" y="0"/>
                  </a:moveTo>
                  <a:cubicBezTo>
                    <a:pt x="601" y="734"/>
                    <a:pt x="0" y="2002"/>
                    <a:pt x="100" y="3336"/>
                  </a:cubicBezTo>
                  <a:cubicBezTo>
                    <a:pt x="234" y="4637"/>
                    <a:pt x="867" y="5838"/>
                    <a:pt x="1902" y="6672"/>
                  </a:cubicBezTo>
                  <a:cubicBezTo>
                    <a:pt x="2304" y="7075"/>
                    <a:pt x="2851" y="7276"/>
                    <a:pt x="3407" y="7276"/>
                  </a:cubicBezTo>
                  <a:cubicBezTo>
                    <a:pt x="3450" y="7276"/>
                    <a:pt x="3493" y="7275"/>
                    <a:pt x="3536" y="7272"/>
                  </a:cubicBezTo>
                  <a:cubicBezTo>
                    <a:pt x="4070" y="7139"/>
                    <a:pt x="4503" y="6705"/>
                    <a:pt x="4670" y="6138"/>
                  </a:cubicBezTo>
                  <a:cubicBezTo>
                    <a:pt x="4804" y="5604"/>
                    <a:pt x="4770" y="5004"/>
                    <a:pt x="4637" y="4470"/>
                  </a:cubicBezTo>
                  <a:cubicBezTo>
                    <a:pt x="4170" y="2602"/>
                    <a:pt x="3403" y="901"/>
                    <a:pt x="170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
            <p:cNvSpPr/>
            <p:nvPr/>
          </p:nvSpPr>
          <p:spPr>
            <a:xfrm>
              <a:off x="3169925" y="4796375"/>
              <a:ext cx="80100" cy="276900"/>
            </a:xfrm>
            <a:custGeom>
              <a:rect b="b" l="l" r="r" t="t"/>
              <a:pathLst>
                <a:path extrusionOk="0" h="11076" w="3204">
                  <a:moveTo>
                    <a:pt x="3203" y="1"/>
                  </a:moveTo>
                  <a:cubicBezTo>
                    <a:pt x="3103" y="101"/>
                    <a:pt x="3003" y="234"/>
                    <a:pt x="2936" y="367"/>
                  </a:cubicBezTo>
                  <a:cubicBezTo>
                    <a:pt x="2770" y="601"/>
                    <a:pt x="2536" y="968"/>
                    <a:pt x="2236" y="1435"/>
                  </a:cubicBezTo>
                  <a:cubicBezTo>
                    <a:pt x="1469" y="2636"/>
                    <a:pt x="868" y="3903"/>
                    <a:pt x="468" y="5271"/>
                  </a:cubicBezTo>
                  <a:cubicBezTo>
                    <a:pt x="34" y="6639"/>
                    <a:pt x="1" y="8106"/>
                    <a:pt x="368" y="9474"/>
                  </a:cubicBezTo>
                  <a:cubicBezTo>
                    <a:pt x="468" y="9908"/>
                    <a:pt x="635" y="10308"/>
                    <a:pt x="835" y="10675"/>
                  </a:cubicBezTo>
                  <a:cubicBezTo>
                    <a:pt x="902" y="10808"/>
                    <a:pt x="1002" y="10942"/>
                    <a:pt x="1102" y="11075"/>
                  </a:cubicBezTo>
                  <a:cubicBezTo>
                    <a:pt x="868" y="10541"/>
                    <a:pt x="668" y="10008"/>
                    <a:pt x="501" y="9441"/>
                  </a:cubicBezTo>
                  <a:cubicBezTo>
                    <a:pt x="201" y="8073"/>
                    <a:pt x="268" y="6672"/>
                    <a:pt x="668" y="5338"/>
                  </a:cubicBezTo>
                  <a:cubicBezTo>
                    <a:pt x="1102" y="4003"/>
                    <a:pt x="1669" y="2702"/>
                    <a:pt x="2369" y="1502"/>
                  </a:cubicBezTo>
                  <a:lnTo>
                    <a:pt x="3003" y="401"/>
                  </a:lnTo>
                  <a:cubicBezTo>
                    <a:pt x="3070" y="267"/>
                    <a:pt x="3170" y="134"/>
                    <a:pt x="3203"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
            <p:cNvSpPr/>
            <p:nvPr/>
          </p:nvSpPr>
          <p:spPr>
            <a:xfrm>
              <a:off x="2914750" y="4795550"/>
              <a:ext cx="343600" cy="354425"/>
            </a:xfrm>
            <a:custGeom>
              <a:rect b="b" l="l" r="r" t="t"/>
              <a:pathLst>
                <a:path extrusionOk="0" h="14177" w="13744">
                  <a:moveTo>
                    <a:pt x="13744" y="0"/>
                  </a:moveTo>
                  <a:lnTo>
                    <a:pt x="13744" y="0"/>
                  </a:lnTo>
                  <a:cubicBezTo>
                    <a:pt x="13743" y="1"/>
                    <a:pt x="13710" y="67"/>
                    <a:pt x="13610" y="134"/>
                  </a:cubicBezTo>
                  <a:lnTo>
                    <a:pt x="13177" y="567"/>
                  </a:lnTo>
                  <a:lnTo>
                    <a:pt x="11742" y="2102"/>
                  </a:lnTo>
                  <a:cubicBezTo>
                    <a:pt x="10541" y="3403"/>
                    <a:pt x="8840" y="5204"/>
                    <a:pt x="6939" y="7172"/>
                  </a:cubicBezTo>
                  <a:cubicBezTo>
                    <a:pt x="5038" y="9107"/>
                    <a:pt x="3303" y="10875"/>
                    <a:pt x="2035" y="12109"/>
                  </a:cubicBezTo>
                  <a:lnTo>
                    <a:pt x="568" y="13610"/>
                  </a:lnTo>
                  <a:lnTo>
                    <a:pt x="134" y="14010"/>
                  </a:lnTo>
                  <a:cubicBezTo>
                    <a:pt x="34" y="14110"/>
                    <a:pt x="1" y="14177"/>
                    <a:pt x="1" y="14177"/>
                  </a:cubicBezTo>
                  <a:cubicBezTo>
                    <a:pt x="67" y="14144"/>
                    <a:pt x="134" y="14110"/>
                    <a:pt x="167" y="14044"/>
                  </a:cubicBezTo>
                  <a:lnTo>
                    <a:pt x="601" y="13677"/>
                  </a:lnTo>
                  <a:cubicBezTo>
                    <a:pt x="968" y="13343"/>
                    <a:pt x="1502" y="12843"/>
                    <a:pt x="2135" y="12242"/>
                  </a:cubicBezTo>
                  <a:cubicBezTo>
                    <a:pt x="3436" y="11008"/>
                    <a:pt x="5171" y="9273"/>
                    <a:pt x="7072" y="7305"/>
                  </a:cubicBezTo>
                  <a:cubicBezTo>
                    <a:pt x="9007" y="5337"/>
                    <a:pt x="10675" y="3536"/>
                    <a:pt x="11876" y="2202"/>
                  </a:cubicBezTo>
                  <a:cubicBezTo>
                    <a:pt x="12476" y="1535"/>
                    <a:pt x="12943" y="1001"/>
                    <a:pt x="13277" y="634"/>
                  </a:cubicBezTo>
                  <a:lnTo>
                    <a:pt x="13644" y="167"/>
                  </a:lnTo>
                  <a:cubicBezTo>
                    <a:pt x="13677" y="134"/>
                    <a:pt x="13710" y="67"/>
                    <a:pt x="13744"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2912250" y="4829100"/>
              <a:ext cx="231850" cy="97725"/>
            </a:xfrm>
            <a:custGeom>
              <a:rect b="b" l="l" r="r" t="t"/>
              <a:pathLst>
                <a:path extrusionOk="0" h="3909" w="9274">
                  <a:moveTo>
                    <a:pt x="3807" y="0"/>
                  </a:moveTo>
                  <a:cubicBezTo>
                    <a:pt x="2987" y="0"/>
                    <a:pt x="2163" y="139"/>
                    <a:pt x="1368" y="426"/>
                  </a:cubicBezTo>
                  <a:cubicBezTo>
                    <a:pt x="701" y="660"/>
                    <a:pt x="1" y="1160"/>
                    <a:pt x="1" y="1827"/>
                  </a:cubicBezTo>
                  <a:cubicBezTo>
                    <a:pt x="1" y="2528"/>
                    <a:pt x="668" y="2995"/>
                    <a:pt x="1335" y="3261"/>
                  </a:cubicBezTo>
                  <a:cubicBezTo>
                    <a:pt x="2378" y="3695"/>
                    <a:pt x="3476" y="3908"/>
                    <a:pt x="4572" y="3908"/>
                  </a:cubicBezTo>
                  <a:cubicBezTo>
                    <a:pt x="6173" y="3908"/>
                    <a:pt x="7767" y="3452"/>
                    <a:pt x="9174" y="2561"/>
                  </a:cubicBezTo>
                  <a:lnTo>
                    <a:pt x="9274" y="2428"/>
                  </a:lnTo>
                  <a:cubicBezTo>
                    <a:pt x="7847" y="858"/>
                    <a:pt x="5843" y="0"/>
                    <a:pt x="380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2989800" y="4810525"/>
              <a:ext cx="259375" cy="86775"/>
            </a:xfrm>
            <a:custGeom>
              <a:rect b="b" l="l" r="r" t="t"/>
              <a:pathLst>
                <a:path extrusionOk="0" h="3471" w="10375">
                  <a:moveTo>
                    <a:pt x="10367" y="0"/>
                  </a:moveTo>
                  <a:cubicBezTo>
                    <a:pt x="10282" y="0"/>
                    <a:pt x="9882" y="489"/>
                    <a:pt x="9107" y="1102"/>
                  </a:cubicBezTo>
                  <a:cubicBezTo>
                    <a:pt x="8640" y="1469"/>
                    <a:pt x="8140" y="1803"/>
                    <a:pt x="7606" y="2103"/>
                  </a:cubicBezTo>
                  <a:cubicBezTo>
                    <a:pt x="6972" y="2437"/>
                    <a:pt x="6272" y="2704"/>
                    <a:pt x="5571" y="2937"/>
                  </a:cubicBezTo>
                  <a:cubicBezTo>
                    <a:pt x="4871" y="3104"/>
                    <a:pt x="4137" y="3237"/>
                    <a:pt x="3403" y="3271"/>
                  </a:cubicBezTo>
                  <a:cubicBezTo>
                    <a:pt x="3154" y="3284"/>
                    <a:pt x="2911" y="3293"/>
                    <a:pt x="2669" y="3293"/>
                  </a:cubicBezTo>
                  <a:cubicBezTo>
                    <a:pt x="2327" y="3293"/>
                    <a:pt x="1987" y="3276"/>
                    <a:pt x="1635" y="3237"/>
                  </a:cubicBezTo>
                  <a:cubicBezTo>
                    <a:pt x="679" y="3114"/>
                    <a:pt x="93" y="2933"/>
                    <a:pt x="11" y="2933"/>
                  </a:cubicBezTo>
                  <a:cubicBezTo>
                    <a:pt x="4" y="2933"/>
                    <a:pt x="1" y="2935"/>
                    <a:pt x="1" y="2937"/>
                  </a:cubicBezTo>
                  <a:cubicBezTo>
                    <a:pt x="134" y="3004"/>
                    <a:pt x="268" y="3037"/>
                    <a:pt x="401" y="3070"/>
                  </a:cubicBezTo>
                  <a:cubicBezTo>
                    <a:pt x="568" y="3137"/>
                    <a:pt x="735" y="3171"/>
                    <a:pt x="901" y="3204"/>
                  </a:cubicBezTo>
                  <a:cubicBezTo>
                    <a:pt x="1135" y="3271"/>
                    <a:pt x="1368" y="3304"/>
                    <a:pt x="1602" y="3337"/>
                  </a:cubicBezTo>
                  <a:cubicBezTo>
                    <a:pt x="2202" y="3437"/>
                    <a:pt x="2803" y="3471"/>
                    <a:pt x="3403" y="3471"/>
                  </a:cubicBezTo>
                  <a:cubicBezTo>
                    <a:pt x="4170" y="3404"/>
                    <a:pt x="4904" y="3304"/>
                    <a:pt x="5638" y="3104"/>
                  </a:cubicBezTo>
                  <a:cubicBezTo>
                    <a:pt x="6339" y="2904"/>
                    <a:pt x="7039" y="2603"/>
                    <a:pt x="7706" y="2270"/>
                  </a:cubicBezTo>
                  <a:cubicBezTo>
                    <a:pt x="8240" y="1970"/>
                    <a:pt x="8740" y="1636"/>
                    <a:pt x="9207" y="1236"/>
                  </a:cubicBezTo>
                  <a:cubicBezTo>
                    <a:pt x="9407" y="1069"/>
                    <a:pt x="9574" y="902"/>
                    <a:pt x="9741" y="735"/>
                  </a:cubicBezTo>
                  <a:cubicBezTo>
                    <a:pt x="9841" y="635"/>
                    <a:pt x="9975" y="502"/>
                    <a:pt x="10075" y="369"/>
                  </a:cubicBezTo>
                  <a:cubicBezTo>
                    <a:pt x="10175" y="235"/>
                    <a:pt x="10275" y="135"/>
                    <a:pt x="10375" y="2"/>
                  </a:cubicBezTo>
                  <a:cubicBezTo>
                    <a:pt x="10373" y="1"/>
                    <a:pt x="10370" y="0"/>
                    <a:pt x="10367"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4863650" y="3740850"/>
              <a:ext cx="236850" cy="208625"/>
            </a:xfrm>
            <a:custGeom>
              <a:rect b="b" l="l" r="r" t="t"/>
              <a:pathLst>
                <a:path extrusionOk="0" h="8345" w="9474">
                  <a:moveTo>
                    <a:pt x="4731" y="0"/>
                  </a:moveTo>
                  <a:cubicBezTo>
                    <a:pt x="3394" y="0"/>
                    <a:pt x="2078" y="641"/>
                    <a:pt x="1268" y="1826"/>
                  </a:cubicBezTo>
                  <a:cubicBezTo>
                    <a:pt x="0" y="3761"/>
                    <a:pt x="501" y="6329"/>
                    <a:pt x="2402" y="7630"/>
                  </a:cubicBezTo>
                  <a:cubicBezTo>
                    <a:pt x="3110" y="8114"/>
                    <a:pt x="3914" y="8344"/>
                    <a:pt x="4713" y="8344"/>
                  </a:cubicBezTo>
                  <a:cubicBezTo>
                    <a:pt x="6060" y="8344"/>
                    <a:pt x="7389" y="7690"/>
                    <a:pt x="8206" y="6496"/>
                  </a:cubicBezTo>
                  <a:cubicBezTo>
                    <a:pt x="9474" y="4595"/>
                    <a:pt x="8973" y="1993"/>
                    <a:pt x="7072" y="725"/>
                  </a:cubicBezTo>
                  <a:cubicBezTo>
                    <a:pt x="6355" y="235"/>
                    <a:pt x="5539" y="0"/>
                    <a:pt x="4731"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5131325" y="3547150"/>
              <a:ext cx="243550" cy="209300"/>
            </a:xfrm>
            <a:custGeom>
              <a:rect b="b" l="l" r="r" t="t"/>
              <a:pathLst>
                <a:path extrusionOk="0" h="8372" w="9742">
                  <a:moveTo>
                    <a:pt x="5572" y="0"/>
                  </a:moveTo>
                  <a:cubicBezTo>
                    <a:pt x="1836" y="0"/>
                    <a:pt x="1" y="4504"/>
                    <a:pt x="2603" y="7139"/>
                  </a:cubicBezTo>
                  <a:cubicBezTo>
                    <a:pt x="3454" y="7990"/>
                    <a:pt x="4501" y="8372"/>
                    <a:pt x="5528" y="8372"/>
                  </a:cubicBezTo>
                  <a:cubicBezTo>
                    <a:pt x="7678" y="8372"/>
                    <a:pt x="9741" y="6699"/>
                    <a:pt x="9741" y="4170"/>
                  </a:cubicBezTo>
                  <a:cubicBezTo>
                    <a:pt x="9741" y="1868"/>
                    <a:pt x="7873" y="0"/>
                    <a:pt x="5572"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5166350" y="3980800"/>
              <a:ext cx="208525" cy="226000"/>
            </a:xfrm>
            <a:custGeom>
              <a:rect b="b" l="l" r="r" t="t"/>
              <a:pathLst>
                <a:path extrusionOk="0" h="9040" w="8341">
                  <a:moveTo>
                    <a:pt x="4171" y="0"/>
                  </a:moveTo>
                  <a:cubicBezTo>
                    <a:pt x="1902" y="0"/>
                    <a:pt x="1" y="2002"/>
                    <a:pt x="1" y="4503"/>
                  </a:cubicBezTo>
                  <a:cubicBezTo>
                    <a:pt x="1" y="7005"/>
                    <a:pt x="1869" y="9040"/>
                    <a:pt x="4171" y="9040"/>
                  </a:cubicBezTo>
                  <a:cubicBezTo>
                    <a:pt x="6506" y="9040"/>
                    <a:pt x="8340" y="7005"/>
                    <a:pt x="8340" y="4503"/>
                  </a:cubicBezTo>
                  <a:cubicBezTo>
                    <a:pt x="8340" y="2002"/>
                    <a:pt x="6439" y="0"/>
                    <a:pt x="4171"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4942025" y="3879975"/>
              <a:ext cx="303575" cy="200825"/>
            </a:xfrm>
            <a:custGeom>
              <a:rect b="b" l="l" r="r" t="t"/>
              <a:pathLst>
                <a:path extrusionOk="0" h="8033" w="12143">
                  <a:moveTo>
                    <a:pt x="281" y="1"/>
                  </a:moveTo>
                  <a:cubicBezTo>
                    <a:pt x="240" y="1"/>
                    <a:pt x="213" y="10"/>
                    <a:pt x="201" y="30"/>
                  </a:cubicBezTo>
                  <a:cubicBezTo>
                    <a:pt x="1" y="297"/>
                    <a:pt x="2503" y="2299"/>
                    <a:pt x="5738" y="4500"/>
                  </a:cubicBezTo>
                  <a:cubicBezTo>
                    <a:pt x="8733" y="6538"/>
                    <a:pt x="11327" y="8032"/>
                    <a:pt x="11856" y="8032"/>
                  </a:cubicBezTo>
                  <a:cubicBezTo>
                    <a:pt x="11899" y="8032"/>
                    <a:pt x="11928" y="8023"/>
                    <a:pt x="11943" y="8003"/>
                  </a:cubicBezTo>
                  <a:cubicBezTo>
                    <a:pt x="12143" y="7736"/>
                    <a:pt x="9641" y="5734"/>
                    <a:pt x="6372" y="3533"/>
                  </a:cubicBezTo>
                  <a:cubicBezTo>
                    <a:pt x="3378" y="1495"/>
                    <a:pt x="783" y="1"/>
                    <a:pt x="281"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4987075" y="3644000"/>
              <a:ext cx="266050" cy="199800"/>
            </a:xfrm>
            <a:custGeom>
              <a:rect b="b" l="l" r="r" t="t"/>
              <a:pathLst>
                <a:path extrusionOk="0" h="7992" w="10642">
                  <a:moveTo>
                    <a:pt x="10395" y="0"/>
                  </a:moveTo>
                  <a:cubicBezTo>
                    <a:pt x="9911" y="0"/>
                    <a:pt x="7598" y="1525"/>
                    <a:pt x="4970" y="3565"/>
                  </a:cubicBezTo>
                  <a:cubicBezTo>
                    <a:pt x="2135" y="5733"/>
                    <a:pt x="0" y="7735"/>
                    <a:pt x="200" y="7968"/>
                  </a:cubicBezTo>
                  <a:cubicBezTo>
                    <a:pt x="214" y="7984"/>
                    <a:pt x="237" y="7991"/>
                    <a:pt x="269" y="7991"/>
                  </a:cubicBezTo>
                  <a:cubicBezTo>
                    <a:pt x="729" y="7991"/>
                    <a:pt x="3055" y="6490"/>
                    <a:pt x="5671" y="4466"/>
                  </a:cubicBezTo>
                  <a:cubicBezTo>
                    <a:pt x="8506" y="2264"/>
                    <a:pt x="10641" y="263"/>
                    <a:pt x="10474" y="29"/>
                  </a:cubicBezTo>
                  <a:cubicBezTo>
                    <a:pt x="10460" y="10"/>
                    <a:pt x="10433" y="0"/>
                    <a:pt x="10395"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4666000" y="2646500"/>
              <a:ext cx="7525" cy="125125"/>
            </a:xfrm>
            <a:custGeom>
              <a:rect b="b" l="l" r="r" t="t"/>
              <a:pathLst>
                <a:path extrusionOk="0" h="5005" w="301">
                  <a:moveTo>
                    <a:pt x="167" y="1"/>
                  </a:moveTo>
                  <a:cubicBezTo>
                    <a:pt x="34" y="801"/>
                    <a:pt x="1" y="1635"/>
                    <a:pt x="34" y="2502"/>
                  </a:cubicBezTo>
                  <a:cubicBezTo>
                    <a:pt x="1" y="3336"/>
                    <a:pt x="34" y="4170"/>
                    <a:pt x="167" y="5004"/>
                  </a:cubicBezTo>
                  <a:cubicBezTo>
                    <a:pt x="267" y="4170"/>
                    <a:pt x="301" y="3336"/>
                    <a:pt x="267" y="2502"/>
                  </a:cubicBezTo>
                  <a:cubicBezTo>
                    <a:pt x="301" y="1635"/>
                    <a:pt x="267" y="801"/>
                    <a:pt x="16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4666000" y="2396325"/>
              <a:ext cx="7525" cy="125125"/>
            </a:xfrm>
            <a:custGeom>
              <a:rect b="b" l="l" r="r" t="t"/>
              <a:pathLst>
                <a:path extrusionOk="0" h="5005" w="301">
                  <a:moveTo>
                    <a:pt x="167" y="0"/>
                  </a:moveTo>
                  <a:cubicBezTo>
                    <a:pt x="34" y="801"/>
                    <a:pt x="1" y="1635"/>
                    <a:pt x="34" y="2502"/>
                  </a:cubicBezTo>
                  <a:cubicBezTo>
                    <a:pt x="1" y="3336"/>
                    <a:pt x="34" y="4170"/>
                    <a:pt x="167" y="5004"/>
                  </a:cubicBezTo>
                  <a:cubicBezTo>
                    <a:pt x="267" y="4170"/>
                    <a:pt x="301" y="3336"/>
                    <a:pt x="267" y="2502"/>
                  </a:cubicBezTo>
                  <a:cubicBezTo>
                    <a:pt x="301" y="1635"/>
                    <a:pt x="267" y="801"/>
                    <a:pt x="16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4666000" y="2146150"/>
              <a:ext cx="7525" cy="125100"/>
            </a:xfrm>
            <a:custGeom>
              <a:rect b="b" l="l" r="r" t="t"/>
              <a:pathLst>
                <a:path extrusionOk="0" h="5004" w="301">
                  <a:moveTo>
                    <a:pt x="167" y="0"/>
                  </a:moveTo>
                  <a:cubicBezTo>
                    <a:pt x="34" y="801"/>
                    <a:pt x="1" y="1635"/>
                    <a:pt x="34" y="2502"/>
                  </a:cubicBezTo>
                  <a:cubicBezTo>
                    <a:pt x="1" y="3336"/>
                    <a:pt x="34" y="4170"/>
                    <a:pt x="167" y="5004"/>
                  </a:cubicBezTo>
                  <a:cubicBezTo>
                    <a:pt x="267" y="4170"/>
                    <a:pt x="301" y="3336"/>
                    <a:pt x="267" y="2502"/>
                  </a:cubicBezTo>
                  <a:cubicBezTo>
                    <a:pt x="301" y="1635"/>
                    <a:pt x="267" y="801"/>
                    <a:pt x="16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4666000" y="1895975"/>
              <a:ext cx="7525" cy="125100"/>
            </a:xfrm>
            <a:custGeom>
              <a:rect b="b" l="l" r="r" t="t"/>
              <a:pathLst>
                <a:path extrusionOk="0" h="5004" w="301">
                  <a:moveTo>
                    <a:pt x="167" y="0"/>
                  </a:moveTo>
                  <a:cubicBezTo>
                    <a:pt x="34" y="801"/>
                    <a:pt x="1" y="1635"/>
                    <a:pt x="34" y="2502"/>
                  </a:cubicBezTo>
                  <a:cubicBezTo>
                    <a:pt x="1" y="3336"/>
                    <a:pt x="34" y="4170"/>
                    <a:pt x="167" y="5004"/>
                  </a:cubicBezTo>
                  <a:cubicBezTo>
                    <a:pt x="267" y="4170"/>
                    <a:pt x="301" y="3336"/>
                    <a:pt x="267" y="2502"/>
                  </a:cubicBezTo>
                  <a:cubicBezTo>
                    <a:pt x="301" y="1635"/>
                    <a:pt x="267" y="801"/>
                    <a:pt x="16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4666000" y="1645775"/>
              <a:ext cx="7525" cy="125125"/>
            </a:xfrm>
            <a:custGeom>
              <a:rect b="b" l="l" r="r" t="t"/>
              <a:pathLst>
                <a:path extrusionOk="0" h="5005" w="301">
                  <a:moveTo>
                    <a:pt x="167" y="1"/>
                  </a:moveTo>
                  <a:cubicBezTo>
                    <a:pt x="34" y="802"/>
                    <a:pt x="1" y="1635"/>
                    <a:pt x="34" y="2503"/>
                  </a:cubicBezTo>
                  <a:cubicBezTo>
                    <a:pt x="1" y="3337"/>
                    <a:pt x="34" y="4171"/>
                    <a:pt x="167" y="5005"/>
                  </a:cubicBezTo>
                  <a:cubicBezTo>
                    <a:pt x="267" y="4171"/>
                    <a:pt x="301" y="3337"/>
                    <a:pt x="267" y="2503"/>
                  </a:cubicBezTo>
                  <a:cubicBezTo>
                    <a:pt x="301" y="1635"/>
                    <a:pt x="267" y="802"/>
                    <a:pt x="16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4599300" y="1463675"/>
              <a:ext cx="74225" cy="57050"/>
            </a:xfrm>
            <a:custGeom>
              <a:rect b="b" l="l" r="r" t="t"/>
              <a:pathLst>
                <a:path extrusionOk="0" h="2282" w="2969">
                  <a:moveTo>
                    <a:pt x="1858" y="1"/>
                  </a:moveTo>
                  <a:cubicBezTo>
                    <a:pt x="1220" y="1"/>
                    <a:pt x="600" y="38"/>
                    <a:pt x="0" y="113"/>
                  </a:cubicBezTo>
                  <a:cubicBezTo>
                    <a:pt x="600" y="188"/>
                    <a:pt x="1220" y="226"/>
                    <a:pt x="1858" y="226"/>
                  </a:cubicBezTo>
                  <a:cubicBezTo>
                    <a:pt x="2070" y="226"/>
                    <a:pt x="2285" y="222"/>
                    <a:pt x="2502" y="213"/>
                  </a:cubicBezTo>
                  <a:lnTo>
                    <a:pt x="2731" y="213"/>
                  </a:lnTo>
                  <a:cubicBezTo>
                    <a:pt x="2705" y="911"/>
                    <a:pt x="2740" y="1581"/>
                    <a:pt x="2835" y="2281"/>
                  </a:cubicBezTo>
                  <a:cubicBezTo>
                    <a:pt x="2935" y="1548"/>
                    <a:pt x="2969" y="847"/>
                    <a:pt x="2935" y="113"/>
                  </a:cubicBezTo>
                  <a:lnTo>
                    <a:pt x="2935" y="13"/>
                  </a:lnTo>
                  <a:lnTo>
                    <a:pt x="2502" y="13"/>
                  </a:lnTo>
                  <a:cubicBezTo>
                    <a:pt x="2285" y="5"/>
                    <a:pt x="2070" y="1"/>
                    <a:pt x="185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4349100" y="1464000"/>
              <a:ext cx="125125" cy="5025"/>
            </a:xfrm>
            <a:custGeom>
              <a:rect b="b" l="l" r="r" t="t"/>
              <a:pathLst>
                <a:path extrusionOk="0" h="201" w="5005">
                  <a:moveTo>
                    <a:pt x="2490" y="0"/>
                  </a:moveTo>
                  <a:cubicBezTo>
                    <a:pt x="1652" y="0"/>
                    <a:pt x="818" y="33"/>
                    <a:pt x="1" y="100"/>
                  </a:cubicBezTo>
                  <a:cubicBezTo>
                    <a:pt x="818" y="167"/>
                    <a:pt x="1652" y="200"/>
                    <a:pt x="2490" y="200"/>
                  </a:cubicBezTo>
                  <a:cubicBezTo>
                    <a:pt x="3328" y="200"/>
                    <a:pt x="4171" y="167"/>
                    <a:pt x="5004" y="100"/>
                  </a:cubicBezTo>
                  <a:cubicBezTo>
                    <a:pt x="4171" y="33"/>
                    <a:pt x="3328" y="0"/>
                    <a:pt x="249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4236525" y="1325550"/>
              <a:ext cx="6700" cy="125125"/>
            </a:xfrm>
            <a:custGeom>
              <a:rect b="b" l="l" r="r" t="t"/>
              <a:pathLst>
                <a:path extrusionOk="0" h="5005" w="268">
                  <a:moveTo>
                    <a:pt x="134" y="1"/>
                  </a:moveTo>
                  <a:cubicBezTo>
                    <a:pt x="34" y="801"/>
                    <a:pt x="1" y="1669"/>
                    <a:pt x="34" y="2503"/>
                  </a:cubicBezTo>
                  <a:cubicBezTo>
                    <a:pt x="1" y="3337"/>
                    <a:pt x="34" y="4170"/>
                    <a:pt x="134" y="5004"/>
                  </a:cubicBezTo>
                  <a:cubicBezTo>
                    <a:pt x="234" y="4170"/>
                    <a:pt x="268" y="3337"/>
                    <a:pt x="234" y="2503"/>
                  </a:cubicBezTo>
                  <a:cubicBezTo>
                    <a:pt x="268" y="1669"/>
                    <a:pt x="234" y="801"/>
                    <a:pt x="13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4236525" y="1124575"/>
              <a:ext cx="6700" cy="75075"/>
            </a:xfrm>
            <a:custGeom>
              <a:rect b="b" l="l" r="r" t="t"/>
              <a:pathLst>
                <a:path extrusionOk="0" h="3003" w="268">
                  <a:moveTo>
                    <a:pt x="134" y="1"/>
                  </a:moveTo>
                  <a:cubicBezTo>
                    <a:pt x="34" y="468"/>
                    <a:pt x="1" y="1001"/>
                    <a:pt x="34" y="1502"/>
                  </a:cubicBezTo>
                  <a:cubicBezTo>
                    <a:pt x="1" y="2002"/>
                    <a:pt x="34" y="2503"/>
                    <a:pt x="134" y="3003"/>
                  </a:cubicBezTo>
                  <a:cubicBezTo>
                    <a:pt x="234" y="2503"/>
                    <a:pt x="268" y="2002"/>
                    <a:pt x="234" y="1502"/>
                  </a:cubicBezTo>
                  <a:cubicBezTo>
                    <a:pt x="268" y="1001"/>
                    <a:pt x="234" y="468"/>
                    <a:pt x="13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2731300" y="3959325"/>
              <a:ext cx="62550" cy="5650"/>
            </a:xfrm>
            <a:custGeom>
              <a:rect b="b" l="l" r="r" t="t"/>
              <a:pathLst>
                <a:path extrusionOk="0" h="226" w="2502">
                  <a:moveTo>
                    <a:pt x="1238" y="0"/>
                  </a:moveTo>
                  <a:cubicBezTo>
                    <a:pt x="817" y="0"/>
                    <a:pt x="400" y="42"/>
                    <a:pt x="0" y="125"/>
                  </a:cubicBezTo>
                  <a:cubicBezTo>
                    <a:pt x="400" y="192"/>
                    <a:pt x="817" y="225"/>
                    <a:pt x="1238" y="225"/>
                  </a:cubicBezTo>
                  <a:cubicBezTo>
                    <a:pt x="1660" y="225"/>
                    <a:pt x="2085" y="192"/>
                    <a:pt x="2502" y="125"/>
                  </a:cubicBezTo>
                  <a:cubicBezTo>
                    <a:pt x="2085" y="42"/>
                    <a:pt x="1660" y="0"/>
                    <a:pt x="123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2458600" y="3958800"/>
              <a:ext cx="135950" cy="6475"/>
            </a:xfrm>
            <a:custGeom>
              <a:rect b="b" l="l" r="r" t="t"/>
              <a:pathLst>
                <a:path extrusionOk="0" h="259" w="5438">
                  <a:moveTo>
                    <a:pt x="2064" y="1"/>
                  </a:moveTo>
                  <a:cubicBezTo>
                    <a:pt x="1376" y="1"/>
                    <a:pt x="688" y="44"/>
                    <a:pt x="0" y="146"/>
                  </a:cubicBezTo>
                  <a:cubicBezTo>
                    <a:pt x="676" y="221"/>
                    <a:pt x="1351" y="259"/>
                    <a:pt x="2027" y="259"/>
                  </a:cubicBezTo>
                  <a:cubicBezTo>
                    <a:pt x="2252" y="259"/>
                    <a:pt x="2477" y="255"/>
                    <a:pt x="2702" y="246"/>
                  </a:cubicBezTo>
                  <a:cubicBezTo>
                    <a:pt x="2936" y="255"/>
                    <a:pt x="3167" y="259"/>
                    <a:pt x="3397" y="259"/>
                  </a:cubicBezTo>
                  <a:cubicBezTo>
                    <a:pt x="4086" y="259"/>
                    <a:pt x="4762" y="221"/>
                    <a:pt x="5437" y="146"/>
                  </a:cubicBezTo>
                  <a:cubicBezTo>
                    <a:pt x="4749" y="44"/>
                    <a:pt x="4061" y="1"/>
                    <a:pt x="3358" y="1"/>
                  </a:cubicBezTo>
                  <a:cubicBezTo>
                    <a:pt x="3141" y="1"/>
                    <a:pt x="2923" y="5"/>
                    <a:pt x="2702" y="13"/>
                  </a:cubicBezTo>
                  <a:cubicBezTo>
                    <a:pt x="2490" y="5"/>
                    <a:pt x="2277" y="1"/>
                    <a:pt x="206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2185075" y="3959100"/>
              <a:ext cx="136775" cy="6175"/>
            </a:xfrm>
            <a:custGeom>
              <a:rect b="b" l="l" r="r" t="t"/>
              <a:pathLst>
                <a:path extrusionOk="0" h="247" w="5471">
                  <a:moveTo>
                    <a:pt x="1826" y="1"/>
                  </a:moveTo>
                  <a:cubicBezTo>
                    <a:pt x="1216" y="1"/>
                    <a:pt x="601" y="45"/>
                    <a:pt x="0" y="134"/>
                  </a:cubicBezTo>
                  <a:cubicBezTo>
                    <a:pt x="676" y="209"/>
                    <a:pt x="1370" y="247"/>
                    <a:pt x="2055" y="247"/>
                  </a:cubicBezTo>
                  <a:cubicBezTo>
                    <a:pt x="2283" y="247"/>
                    <a:pt x="2510" y="243"/>
                    <a:pt x="2735" y="234"/>
                  </a:cubicBezTo>
                  <a:cubicBezTo>
                    <a:pt x="2961" y="243"/>
                    <a:pt x="3188" y="247"/>
                    <a:pt x="3416" y="247"/>
                  </a:cubicBezTo>
                  <a:cubicBezTo>
                    <a:pt x="4101" y="247"/>
                    <a:pt x="4795" y="209"/>
                    <a:pt x="5471" y="134"/>
                  </a:cubicBezTo>
                  <a:cubicBezTo>
                    <a:pt x="4822" y="62"/>
                    <a:pt x="4155" y="7"/>
                    <a:pt x="3496" y="7"/>
                  </a:cubicBezTo>
                  <a:cubicBezTo>
                    <a:pt x="3241" y="7"/>
                    <a:pt x="2987" y="16"/>
                    <a:pt x="2735" y="34"/>
                  </a:cubicBezTo>
                  <a:cubicBezTo>
                    <a:pt x="2435" y="12"/>
                    <a:pt x="2131" y="1"/>
                    <a:pt x="182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1983250" y="3899900"/>
              <a:ext cx="65900" cy="64250"/>
            </a:xfrm>
            <a:custGeom>
              <a:rect b="b" l="l" r="r" t="t"/>
              <a:pathLst>
                <a:path extrusionOk="0" h="2570" w="2636">
                  <a:moveTo>
                    <a:pt x="134" y="1"/>
                  </a:moveTo>
                  <a:cubicBezTo>
                    <a:pt x="34" y="801"/>
                    <a:pt x="1" y="1635"/>
                    <a:pt x="34" y="2469"/>
                  </a:cubicBezTo>
                  <a:lnTo>
                    <a:pt x="34" y="2469"/>
                  </a:lnTo>
                  <a:cubicBezTo>
                    <a:pt x="48" y="2483"/>
                    <a:pt x="102" y="2537"/>
                    <a:pt x="134" y="2569"/>
                  </a:cubicBezTo>
                  <a:lnTo>
                    <a:pt x="1902" y="2569"/>
                  </a:lnTo>
                  <a:cubicBezTo>
                    <a:pt x="2136" y="2569"/>
                    <a:pt x="2402" y="2536"/>
                    <a:pt x="2636" y="2469"/>
                  </a:cubicBezTo>
                  <a:cubicBezTo>
                    <a:pt x="2402" y="2402"/>
                    <a:pt x="2136" y="2402"/>
                    <a:pt x="1902" y="2402"/>
                  </a:cubicBezTo>
                  <a:lnTo>
                    <a:pt x="1101" y="2369"/>
                  </a:lnTo>
                  <a:lnTo>
                    <a:pt x="239" y="2369"/>
                  </a:lnTo>
                  <a:cubicBezTo>
                    <a:pt x="264" y="1576"/>
                    <a:pt x="229" y="758"/>
                    <a:pt x="13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1983250" y="3657225"/>
              <a:ext cx="6700" cy="120950"/>
            </a:xfrm>
            <a:custGeom>
              <a:rect b="b" l="l" r="r" t="t"/>
              <a:pathLst>
                <a:path extrusionOk="0" h="4838" w="268">
                  <a:moveTo>
                    <a:pt x="134" y="1"/>
                  </a:moveTo>
                  <a:cubicBezTo>
                    <a:pt x="1" y="1602"/>
                    <a:pt x="1" y="3236"/>
                    <a:pt x="134" y="4837"/>
                  </a:cubicBezTo>
                  <a:cubicBezTo>
                    <a:pt x="268" y="3236"/>
                    <a:pt x="268" y="1602"/>
                    <a:pt x="13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1983250" y="3414550"/>
              <a:ext cx="6700" cy="120950"/>
            </a:xfrm>
            <a:custGeom>
              <a:rect b="b" l="l" r="r" t="t"/>
              <a:pathLst>
                <a:path extrusionOk="0" h="4838" w="268">
                  <a:moveTo>
                    <a:pt x="134" y="1"/>
                  </a:moveTo>
                  <a:cubicBezTo>
                    <a:pt x="1" y="1602"/>
                    <a:pt x="1" y="3236"/>
                    <a:pt x="134" y="4837"/>
                  </a:cubicBezTo>
                  <a:cubicBezTo>
                    <a:pt x="268" y="3236"/>
                    <a:pt x="268" y="1602"/>
                    <a:pt x="13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1983250" y="3231100"/>
              <a:ext cx="6700" cy="62550"/>
            </a:xfrm>
            <a:custGeom>
              <a:rect b="b" l="l" r="r" t="t"/>
              <a:pathLst>
                <a:path extrusionOk="0" h="2502" w="268">
                  <a:moveTo>
                    <a:pt x="134" y="0"/>
                  </a:moveTo>
                  <a:cubicBezTo>
                    <a:pt x="1" y="801"/>
                    <a:pt x="1" y="1668"/>
                    <a:pt x="134" y="2502"/>
                  </a:cubicBezTo>
                  <a:cubicBezTo>
                    <a:pt x="268" y="1668"/>
                    <a:pt x="268" y="801"/>
                    <a:pt x="13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681500" y="2854450"/>
              <a:ext cx="792975" cy="304100"/>
            </a:xfrm>
            <a:custGeom>
              <a:rect b="b" l="l" r="r" t="t"/>
              <a:pathLst>
                <a:path extrusionOk="0" h="12164" w="31719">
                  <a:moveTo>
                    <a:pt x="17481" y="0"/>
                  </a:moveTo>
                  <a:cubicBezTo>
                    <a:pt x="15109" y="0"/>
                    <a:pt x="12727" y="1126"/>
                    <a:pt x="11270" y="3458"/>
                  </a:cubicBezTo>
                  <a:cubicBezTo>
                    <a:pt x="10803" y="4192"/>
                    <a:pt x="10436" y="5059"/>
                    <a:pt x="9669" y="5493"/>
                  </a:cubicBezTo>
                  <a:cubicBezTo>
                    <a:pt x="9276" y="5709"/>
                    <a:pt x="8844" y="5778"/>
                    <a:pt x="8396" y="5778"/>
                  </a:cubicBezTo>
                  <a:cubicBezTo>
                    <a:pt x="7742" y="5778"/>
                    <a:pt x="7053" y="5632"/>
                    <a:pt x="6400" y="5593"/>
                  </a:cubicBezTo>
                  <a:cubicBezTo>
                    <a:pt x="6296" y="5585"/>
                    <a:pt x="6192" y="5582"/>
                    <a:pt x="6089" y="5582"/>
                  </a:cubicBezTo>
                  <a:cubicBezTo>
                    <a:pt x="2905" y="5582"/>
                    <a:pt x="1" y="8998"/>
                    <a:pt x="162" y="12164"/>
                  </a:cubicBezTo>
                  <a:lnTo>
                    <a:pt x="31151" y="12164"/>
                  </a:lnTo>
                  <a:cubicBezTo>
                    <a:pt x="31718" y="10463"/>
                    <a:pt x="31151" y="8595"/>
                    <a:pt x="29783" y="7494"/>
                  </a:cubicBezTo>
                  <a:cubicBezTo>
                    <a:pt x="29083" y="6960"/>
                    <a:pt x="28216" y="6660"/>
                    <a:pt x="27348" y="6627"/>
                  </a:cubicBezTo>
                  <a:cubicBezTo>
                    <a:pt x="26014" y="6560"/>
                    <a:pt x="24813" y="5759"/>
                    <a:pt x="24279" y="4525"/>
                  </a:cubicBezTo>
                  <a:cubicBezTo>
                    <a:pt x="23036" y="1553"/>
                    <a:pt x="20266" y="0"/>
                    <a:pt x="17481" y="0"/>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3804650" y="820350"/>
              <a:ext cx="793000" cy="304250"/>
            </a:xfrm>
            <a:custGeom>
              <a:rect b="b" l="l" r="r" t="t"/>
              <a:pathLst>
                <a:path extrusionOk="0" h="12170" w="31720">
                  <a:moveTo>
                    <a:pt x="17468" y="1"/>
                  </a:moveTo>
                  <a:cubicBezTo>
                    <a:pt x="15101" y="1"/>
                    <a:pt x="12726" y="1118"/>
                    <a:pt x="11271" y="3430"/>
                  </a:cubicBezTo>
                  <a:cubicBezTo>
                    <a:pt x="10804" y="4164"/>
                    <a:pt x="10437" y="5031"/>
                    <a:pt x="9670" y="5465"/>
                  </a:cubicBezTo>
                  <a:cubicBezTo>
                    <a:pt x="9277" y="5682"/>
                    <a:pt x="8845" y="5750"/>
                    <a:pt x="8398" y="5750"/>
                  </a:cubicBezTo>
                  <a:cubicBezTo>
                    <a:pt x="7743" y="5750"/>
                    <a:pt x="7055" y="5605"/>
                    <a:pt x="6401" y="5565"/>
                  </a:cubicBezTo>
                  <a:cubicBezTo>
                    <a:pt x="6311" y="5560"/>
                    <a:pt x="6220" y="5557"/>
                    <a:pt x="6130" y="5557"/>
                  </a:cubicBezTo>
                  <a:cubicBezTo>
                    <a:pt x="2931" y="5557"/>
                    <a:pt x="0" y="8958"/>
                    <a:pt x="130" y="12170"/>
                  </a:cubicBezTo>
                  <a:lnTo>
                    <a:pt x="31152" y="12170"/>
                  </a:lnTo>
                  <a:cubicBezTo>
                    <a:pt x="31719" y="10468"/>
                    <a:pt x="31152" y="8600"/>
                    <a:pt x="29785" y="7466"/>
                  </a:cubicBezTo>
                  <a:cubicBezTo>
                    <a:pt x="29084" y="6933"/>
                    <a:pt x="28217" y="6632"/>
                    <a:pt x="27350" y="6599"/>
                  </a:cubicBezTo>
                  <a:cubicBezTo>
                    <a:pt x="26015" y="6566"/>
                    <a:pt x="24814" y="5732"/>
                    <a:pt x="24281" y="4531"/>
                  </a:cubicBezTo>
                  <a:cubicBezTo>
                    <a:pt x="23035" y="1553"/>
                    <a:pt x="20257" y="1"/>
                    <a:pt x="17468"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4538400" y="1807975"/>
              <a:ext cx="1528625" cy="1392700"/>
            </a:xfrm>
            <a:custGeom>
              <a:rect b="b" l="l" r="r" t="t"/>
              <a:pathLst>
                <a:path extrusionOk="0" h="55708" w="61145">
                  <a:moveTo>
                    <a:pt x="30573" y="1"/>
                  </a:moveTo>
                  <a:cubicBezTo>
                    <a:pt x="23443" y="1"/>
                    <a:pt x="16313" y="2720"/>
                    <a:pt x="10875" y="8157"/>
                  </a:cubicBezTo>
                  <a:cubicBezTo>
                    <a:pt x="1" y="19031"/>
                    <a:pt x="1" y="36677"/>
                    <a:pt x="10875" y="47552"/>
                  </a:cubicBezTo>
                  <a:cubicBezTo>
                    <a:pt x="16313" y="52989"/>
                    <a:pt x="23443" y="55707"/>
                    <a:pt x="30573" y="55707"/>
                  </a:cubicBezTo>
                  <a:cubicBezTo>
                    <a:pt x="37703" y="55707"/>
                    <a:pt x="44833" y="52989"/>
                    <a:pt x="50270" y="47552"/>
                  </a:cubicBezTo>
                  <a:cubicBezTo>
                    <a:pt x="61145" y="36677"/>
                    <a:pt x="61145" y="19031"/>
                    <a:pt x="50270" y="8157"/>
                  </a:cubicBezTo>
                  <a:cubicBezTo>
                    <a:pt x="44833" y="2720"/>
                    <a:pt x="37703" y="1"/>
                    <a:pt x="3057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2917550" y="3600375"/>
              <a:ext cx="1540000" cy="1519750"/>
            </a:xfrm>
            <a:custGeom>
              <a:rect b="b" l="l" r="r" t="t"/>
              <a:pathLst>
                <a:path extrusionOk="0" h="60790" w="61600">
                  <a:moveTo>
                    <a:pt x="28153" y="0"/>
                  </a:moveTo>
                  <a:cubicBezTo>
                    <a:pt x="12322" y="0"/>
                    <a:pt x="0" y="14898"/>
                    <a:pt x="289" y="31028"/>
                  </a:cubicBezTo>
                  <a:cubicBezTo>
                    <a:pt x="618" y="47569"/>
                    <a:pt x="14129" y="60789"/>
                    <a:pt x="30629" y="60789"/>
                  </a:cubicBezTo>
                  <a:cubicBezTo>
                    <a:pt x="30834" y="60789"/>
                    <a:pt x="31039" y="60787"/>
                    <a:pt x="31244" y="60783"/>
                  </a:cubicBezTo>
                  <a:cubicBezTo>
                    <a:pt x="47990" y="60450"/>
                    <a:pt x="60332" y="46606"/>
                    <a:pt x="60999" y="29828"/>
                  </a:cubicBezTo>
                  <a:cubicBezTo>
                    <a:pt x="61599" y="14550"/>
                    <a:pt x="47890" y="1441"/>
                    <a:pt x="30077" y="73"/>
                  </a:cubicBezTo>
                  <a:cubicBezTo>
                    <a:pt x="29430" y="24"/>
                    <a:pt x="28789" y="0"/>
                    <a:pt x="28153"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1738075" y="1132075"/>
              <a:ext cx="1558650" cy="1420000"/>
            </a:xfrm>
            <a:custGeom>
              <a:rect b="b" l="l" r="r" t="t"/>
              <a:pathLst>
                <a:path extrusionOk="0" h="56800" w="62346">
                  <a:moveTo>
                    <a:pt x="31169" y="1"/>
                  </a:moveTo>
                  <a:cubicBezTo>
                    <a:pt x="23901" y="1"/>
                    <a:pt x="16629" y="2770"/>
                    <a:pt x="11075" y="8307"/>
                  </a:cubicBezTo>
                  <a:cubicBezTo>
                    <a:pt x="1" y="19415"/>
                    <a:pt x="1" y="37394"/>
                    <a:pt x="11075" y="48469"/>
                  </a:cubicBezTo>
                  <a:cubicBezTo>
                    <a:pt x="16629" y="54023"/>
                    <a:pt x="23901" y="56800"/>
                    <a:pt x="31169" y="56800"/>
                  </a:cubicBezTo>
                  <a:cubicBezTo>
                    <a:pt x="38436" y="56800"/>
                    <a:pt x="45700" y="54023"/>
                    <a:pt x="51237" y="48469"/>
                  </a:cubicBezTo>
                  <a:cubicBezTo>
                    <a:pt x="62345" y="37394"/>
                    <a:pt x="62345" y="19415"/>
                    <a:pt x="51237" y="8307"/>
                  </a:cubicBezTo>
                  <a:cubicBezTo>
                    <a:pt x="45700" y="2770"/>
                    <a:pt x="38436" y="1"/>
                    <a:pt x="31169"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3959675" y="2668725"/>
              <a:ext cx="1264250" cy="1346525"/>
            </a:xfrm>
            <a:custGeom>
              <a:rect b="b" l="l" r="r" t="t"/>
              <a:pathLst>
                <a:path extrusionOk="0" h="53861" w="50570">
                  <a:moveTo>
                    <a:pt x="50102" y="1"/>
                  </a:moveTo>
                  <a:cubicBezTo>
                    <a:pt x="49290" y="1"/>
                    <a:pt x="37981" y="11587"/>
                    <a:pt x="24484" y="26198"/>
                  </a:cubicBezTo>
                  <a:cubicBezTo>
                    <a:pt x="10774" y="41075"/>
                    <a:pt x="0" y="53451"/>
                    <a:pt x="467" y="53851"/>
                  </a:cubicBezTo>
                  <a:cubicBezTo>
                    <a:pt x="474" y="53857"/>
                    <a:pt x="485" y="53861"/>
                    <a:pt x="498" y="53861"/>
                  </a:cubicBezTo>
                  <a:cubicBezTo>
                    <a:pt x="1283" y="53861"/>
                    <a:pt x="12604" y="42295"/>
                    <a:pt x="26085" y="27665"/>
                  </a:cubicBezTo>
                  <a:cubicBezTo>
                    <a:pt x="39795" y="12788"/>
                    <a:pt x="50570" y="413"/>
                    <a:pt x="50136" y="12"/>
                  </a:cubicBezTo>
                  <a:cubicBezTo>
                    <a:pt x="50128" y="5"/>
                    <a:pt x="50117" y="1"/>
                    <a:pt x="50102"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2960625" y="1704200"/>
              <a:ext cx="2113200" cy="461100"/>
            </a:xfrm>
            <a:custGeom>
              <a:rect b="b" l="l" r="r" t="t"/>
              <a:pathLst>
                <a:path extrusionOk="0" h="18444" w="84528">
                  <a:moveTo>
                    <a:pt x="455" y="1"/>
                  </a:moveTo>
                  <a:cubicBezTo>
                    <a:pt x="252" y="1"/>
                    <a:pt x="143" y="22"/>
                    <a:pt x="134" y="66"/>
                  </a:cubicBezTo>
                  <a:cubicBezTo>
                    <a:pt x="0" y="633"/>
                    <a:pt x="18780" y="5203"/>
                    <a:pt x="42030" y="10273"/>
                  </a:cubicBezTo>
                  <a:cubicBezTo>
                    <a:pt x="63592" y="14975"/>
                    <a:pt x="81482" y="18444"/>
                    <a:pt x="84072" y="18444"/>
                  </a:cubicBezTo>
                  <a:cubicBezTo>
                    <a:pt x="84275" y="18444"/>
                    <a:pt x="84384" y="18422"/>
                    <a:pt x="84394" y="18379"/>
                  </a:cubicBezTo>
                  <a:cubicBezTo>
                    <a:pt x="84527" y="17812"/>
                    <a:pt x="65747" y="13208"/>
                    <a:pt x="42497" y="8138"/>
                  </a:cubicBezTo>
                  <a:cubicBezTo>
                    <a:pt x="20905" y="3467"/>
                    <a:pt x="3042" y="1"/>
                    <a:pt x="45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2200075" y="1885075"/>
              <a:ext cx="1148350" cy="1994075"/>
            </a:xfrm>
            <a:custGeom>
              <a:rect b="b" l="l" r="r" t="t"/>
              <a:pathLst>
                <a:path extrusionOk="0" h="79763" w="45934">
                  <a:moveTo>
                    <a:pt x="277" y="1"/>
                  </a:moveTo>
                  <a:cubicBezTo>
                    <a:pt x="274" y="1"/>
                    <a:pt x="270" y="1"/>
                    <a:pt x="267" y="2"/>
                  </a:cubicBezTo>
                  <a:cubicBezTo>
                    <a:pt x="1" y="103"/>
                    <a:pt x="2135" y="4806"/>
                    <a:pt x="5905" y="12211"/>
                  </a:cubicBezTo>
                  <a:cubicBezTo>
                    <a:pt x="9641" y="19650"/>
                    <a:pt x="15078" y="29790"/>
                    <a:pt x="21316" y="40832"/>
                  </a:cubicBezTo>
                  <a:cubicBezTo>
                    <a:pt x="27587" y="51840"/>
                    <a:pt x="33524" y="61647"/>
                    <a:pt x="37994" y="68685"/>
                  </a:cubicBezTo>
                  <a:cubicBezTo>
                    <a:pt x="42395" y="75582"/>
                    <a:pt x="45341" y="79763"/>
                    <a:pt x="45654" y="79763"/>
                  </a:cubicBezTo>
                  <a:cubicBezTo>
                    <a:pt x="45659" y="79763"/>
                    <a:pt x="45663" y="79762"/>
                    <a:pt x="45666" y="79760"/>
                  </a:cubicBezTo>
                  <a:cubicBezTo>
                    <a:pt x="45933" y="79593"/>
                    <a:pt x="43432" y="75090"/>
                    <a:pt x="39329" y="67918"/>
                  </a:cubicBezTo>
                  <a:lnTo>
                    <a:pt x="23184" y="39764"/>
                  </a:lnTo>
                  <a:cubicBezTo>
                    <a:pt x="16946" y="28723"/>
                    <a:pt x="11309" y="18749"/>
                    <a:pt x="7239" y="11511"/>
                  </a:cubicBezTo>
                  <a:cubicBezTo>
                    <a:pt x="3182" y="4386"/>
                    <a:pt x="592" y="1"/>
                    <a:pt x="27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5462400" y="1544875"/>
              <a:ext cx="281900" cy="562925"/>
            </a:xfrm>
            <a:custGeom>
              <a:rect b="b" l="l" r="r" t="t"/>
              <a:pathLst>
                <a:path extrusionOk="0" h="22517" w="11276">
                  <a:moveTo>
                    <a:pt x="4070" y="1"/>
                  </a:moveTo>
                  <a:lnTo>
                    <a:pt x="1" y="9407"/>
                  </a:lnTo>
                  <a:lnTo>
                    <a:pt x="701" y="21383"/>
                  </a:lnTo>
                  <a:lnTo>
                    <a:pt x="10341" y="22517"/>
                  </a:lnTo>
                  <a:cubicBezTo>
                    <a:pt x="11275" y="20849"/>
                    <a:pt x="10642" y="18714"/>
                    <a:pt x="9708" y="17046"/>
                  </a:cubicBezTo>
                  <a:cubicBezTo>
                    <a:pt x="8740" y="15345"/>
                    <a:pt x="7506" y="13777"/>
                    <a:pt x="7139" y="11876"/>
                  </a:cubicBezTo>
                  <a:cubicBezTo>
                    <a:pt x="6939" y="10708"/>
                    <a:pt x="7106" y="9574"/>
                    <a:pt x="6806" y="8373"/>
                  </a:cubicBezTo>
                  <a:cubicBezTo>
                    <a:pt x="6505" y="7173"/>
                    <a:pt x="5771" y="6105"/>
                    <a:pt x="5271" y="5004"/>
                  </a:cubicBezTo>
                  <a:cubicBezTo>
                    <a:pt x="4370" y="3103"/>
                    <a:pt x="4204" y="2369"/>
                    <a:pt x="407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4882825" y="1443150"/>
              <a:ext cx="527900" cy="781650"/>
            </a:xfrm>
            <a:custGeom>
              <a:rect b="b" l="l" r="r" t="t"/>
              <a:pathLst>
                <a:path extrusionOk="0" h="31266" w="21116">
                  <a:moveTo>
                    <a:pt x="8073" y="0"/>
                  </a:moveTo>
                  <a:lnTo>
                    <a:pt x="8073" y="0"/>
                  </a:lnTo>
                  <a:cubicBezTo>
                    <a:pt x="6839" y="2635"/>
                    <a:pt x="8573" y="5304"/>
                    <a:pt x="7306" y="7939"/>
                  </a:cubicBezTo>
                  <a:cubicBezTo>
                    <a:pt x="6639" y="9240"/>
                    <a:pt x="6105" y="10608"/>
                    <a:pt x="5738" y="12009"/>
                  </a:cubicBezTo>
                  <a:cubicBezTo>
                    <a:pt x="5438" y="13243"/>
                    <a:pt x="5371" y="14611"/>
                    <a:pt x="4871" y="15811"/>
                  </a:cubicBezTo>
                  <a:cubicBezTo>
                    <a:pt x="4037" y="17713"/>
                    <a:pt x="2169" y="19014"/>
                    <a:pt x="1301" y="20915"/>
                  </a:cubicBezTo>
                  <a:cubicBezTo>
                    <a:pt x="0" y="23717"/>
                    <a:pt x="1368" y="27220"/>
                    <a:pt x="3837" y="29088"/>
                  </a:cubicBezTo>
                  <a:cubicBezTo>
                    <a:pt x="5961" y="30695"/>
                    <a:pt x="8679" y="31265"/>
                    <a:pt x="11351" y="31265"/>
                  </a:cubicBezTo>
                  <a:cubicBezTo>
                    <a:pt x="11784" y="31265"/>
                    <a:pt x="12215" y="31250"/>
                    <a:pt x="12643" y="31223"/>
                  </a:cubicBezTo>
                  <a:cubicBezTo>
                    <a:pt x="14511" y="31089"/>
                    <a:pt x="16412" y="30689"/>
                    <a:pt x="18013" y="29755"/>
                  </a:cubicBezTo>
                  <a:cubicBezTo>
                    <a:pt x="19614" y="28787"/>
                    <a:pt x="20915" y="27153"/>
                    <a:pt x="21116" y="25285"/>
                  </a:cubicBezTo>
                  <a:lnTo>
                    <a:pt x="8073"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5073800" y="1325550"/>
              <a:ext cx="839775" cy="1049125"/>
            </a:xfrm>
            <a:custGeom>
              <a:rect b="b" l="l" r="r" t="t"/>
              <a:pathLst>
                <a:path extrusionOk="0" h="41965" w="33591">
                  <a:moveTo>
                    <a:pt x="14744" y="1"/>
                  </a:moveTo>
                  <a:lnTo>
                    <a:pt x="934" y="8974"/>
                  </a:lnTo>
                  <a:cubicBezTo>
                    <a:pt x="0" y="11075"/>
                    <a:pt x="567" y="16279"/>
                    <a:pt x="1234" y="18447"/>
                  </a:cubicBezTo>
                  <a:cubicBezTo>
                    <a:pt x="1902" y="20616"/>
                    <a:pt x="3803" y="21550"/>
                    <a:pt x="3403" y="23818"/>
                  </a:cubicBezTo>
                  <a:cubicBezTo>
                    <a:pt x="3102" y="25619"/>
                    <a:pt x="2035" y="27220"/>
                    <a:pt x="1535" y="28988"/>
                  </a:cubicBezTo>
                  <a:cubicBezTo>
                    <a:pt x="934" y="31323"/>
                    <a:pt x="1268" y="33792"/>
                    <a:pt x="2502" y="35860"/>
                  </a:cubicBezTo>
                  <a:cubicBezTo>
                    <a:pt x="3770" y="37961"/>
                    <a:pt x="5704" y="39562"/>
                    <a:pt x="7973" y="40430"/>
                  </a:cubicBezTo>
                  <a:cubicBezTo>
                    <a:pt x="10741" y="41531"/>
                    <a:pt x="13843" y="41631"/>
                    <a:pt x="16846" y="41697"/>
                  </a:cubicBezTo>
                  <a:lnTo>
                    <a:pt x="28621" y="41964"/>
                  </a:lnTo>
                  <a:cubicBezTo>
                    <a:pt x="29388" y="41964"/>
                    <a:pt x="30188" y="41964"/>
                    <a:pt x="30856" y="41597"/>
                  </a:cubicBezTo>
                  <a:cubicBezTo>
                    <a:pt x="31690" y="41097"/>
                    <a:pt x="31990" y="40063"/>
                    <a:pt x="32257" y="39162"/>
                  </a:cubicBezTo>
                  <a:cubicBezTo>
                    <a:pt x="32924" y="36827"/>
                    <a:pt x="33591" y="34459"/>
                    <a:pt x="33458" y="32024"/>
                  </a:cubicBezTo>
                  <a:cubicBezTo>
                    <a:pt x="33357" y="29622"/>
                    <a:pt x="32323" y="27120"/>
                    <a:pt x="30255" y="25786"/>
                  </a:cubicBezTo>
                  <a:cubicBezTo>
                    <a:pt x="29154" y="25085"/>
                    <a:pt x="27753" y="24652"/>
                    <a:pt x="27153" y="23518"/>
                  </a:cubicBezTo>
                  <a:cubicBezTo>
                    <a:pt x="26653" y="22550"/>
                    <a:pt x="26886" y="21416"/>
                    <a:pt x="26653" y="20349"/>
                  </a:cubicBezTo>
                  <a:cubicBezTo>
                    <a:pt x="26352" y="19014"/>
                    <a:pt x="25285" y="17980"/>
                    <a:pt x="24218" y="17146"/>
                  </a:cubicBezTo>
                  <a:cubicBezTo>
                    <a:pt x="23117" y="16279"/>
                    <a:pt x="22249" y="15946"/>
                    <a:pt x="22216" y="14311"/>
                  </a:cubicBezTo>
                  <a:cubicBezTo>
                    <a:pt x="22183" y="12943"/>
                    <a:pt x="20949" y="2736"/>
                    <a:pt x="1474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4670175" y="1998525"/>
              <a:ext cx="1274275" cy="1202700"/>
            </a:xfrm>
            <a:custGeom>
              <a:rect b="b" l="l" r="r" t="t"/>
              <a:pathLst>
                <a:path extrusionOk="0" h="48108" w="50971">
                  <a:moveTo>
                    <a:pt x="20125" y="1"/>
                  </a:moveTo>
                  <a:cubicBezTo>
                    <a:pt x="19381" y="1"/>
                    <a:pt x="11541" y="152"/>
                    <a:pt x="6905" y="6439"/>
                  </a:cubicBezTo>
                  <a:cubicBezTo>
                    <a:pt x="6171" y="7473"/>
                    <a:pt x="0" y="18848"/>
                    <a:pt x="0" y="18848"/>
                  </a:cubicBezTo>
                  <a:lnTo>
                    <a:pt x="8406" y="26954"/>
                  </a:lnTo>
                  <a:lnTo>
                    <a:pt x="12343" y="21316"/>
                  </a:lnTo>
                  <a:lnTo>
                    <a:pt x="13744" y="33492"/>
                  </a:lnTo>
                  <a:lnTo>
                    <a:pt x="10775" y="44233"/>
                  </a:lnTo>
                  <a:cubicBezTo>
                    <a:pt x="15264" y="46814"/>
                    <a:pt x="20280" y="48107"/>
                    <a:pt x="25295" y="48107"/>
                  </a:cubicBezTo>
                  <a:cubicBezTo>
                    <a:pt x="30454" y="48107"/>
                    <a:pt x="35612" y="46739"/>
                    <a:pt x="40196" y="43999"/>
                  </a:cubicBezTo>
                  <a:cubicBezTo>
                    <a:pt x="38261" y="39062"/>
                    <a:pt x="35759" y="32591"/>
                    <a:pt x="35759" y="32591"/>
                  </a:cubicBezTo>
                  <a:lnTo>
                    <a:pt x="36026" y="23084"/>
                  </a:lnTo>
                  <a:lnTo>
                    <a:pt x="37994" y="29289"/>
                  </a:lnTo>
                  <a:lnTo>
                    <a:pt x="50970" y="28288"/>
                  </a:lnTo>
                  <a:cubicBezTo>
                    <a:pt x="47434" y="12110"/>
                    <a:pt x="43131" y="5572"/>
                    <a:pt x="43131" y="5572"/>
                  </a:cubicBezTo>
                  <a:cubicBezTo>
                    <a:pt x="39263" y="913"/>
                    <a:pt x="33645" y="629"/>
                    <a:pt x="32336" y="629"/>
                  </a:cubicBezTo>
                  <a:cubicBezTo>
                    <a:pt x="32155" y="629"/>
                    <a:pt x="32057" y="635"/>
                    <a:pt x="32057" y="635"/>
                  </a:cubicBezTo>
                  <a:lnTo>
                    <a:pt x="20181" y="1"/>
                  </a:lnTo>
                  <a:cubicBezTo>
                    <a:pt x="20181" y="1"/>
                    <a:pt x="20162" y="1"/>
                    <a:pt x="2012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4854475" y="2158775"/>
              <a:ext cx="914000" cy="296075"/>
            </a:xfrm>
            <a:custGeom>
              <a:rect b="b" l="l" r="r" t="t"/>
              <a:pathLst>
                <a:path extrusionOk="0" h="11843" w="36560">
                  <a:moveTo>
                    <a:pt x="29886" y="5149"/>
                  </a:moveTo>
                  <a:cubicBezTo>
                    <a:pt x="30265" y="5304"/>
                    <a:pt x="30624" y="5498"/>
                    <a:pt x="30956" y="5733"/>
                  </a:cubicBezTo>
                  <a:cubicBezTo>
                    <a:pt x="31323" y="6000"/>
                    <a:pt x="31656" y="6367"/>
                    <a:pt x="31856" y="6801"/>
                  </a:cubicBezTo>
                  <a:cubicBezTo>
                    <a:pt x="32057" y="7201"/>
                    <a:pt x="32090" y="7668"/>
                    <a:pt x="31956" y="8101"/>
                  </a:cubicBezTo>
                  <a:cubicBezTo>
                    <a:pt x="31823" y="8502"/>
                    <a:pt x="31556" y="8835"/>
                    <a:pt x="31156" y="9035"/>
                  </a:cubicBezTo>
                  <a:cubicBezTo>
                    <a:pt x="31022" y="9080"/>
                    <a:pt x="30885" y="9102"/>
                    <a:pt x="30749" y="9102"/>
                  </a:cubicBezTo>
                  <a:cubicBezTo>
                    <a:pt x="30478" y="9102"/>
                    <a:pt x="30211" y="9013"/>
                    <a:pt x="29988" y="8835"/>
                  </a:cubicBezTo>
                  <a:cubicBezTo>
                    <a:pt x="29655" y="8602"/>
                    <a:pt x="29421" y="8268"/>
                    <a:pt x="29321" y="7901"/>
                  </a:cubicBezTo>
                  <a:cubicBezTo>
                    <a:pt x="29221" y="7501"/>
                    <a:pt x="29188" y="7134"/>
                    <a:pt x="29288" y="6734"/>
                  </a:cubicBezTo>
                  <a:cubicBezTo>
                    <a:pt x="29394" y="6179"/>
                    <a:pt x="29604" y="5645"/>
                    <a:pt x="29886" y="5149"/>
                  </a:cubicBezTo>
                  <a:close/>
                  <a:moveTo>
                    <a:pt x="11751" y="5020"/>
                  </a:moveTo>
                  <a:lnTo>
                    <a:pt x="11751" y="5020"/>
                  </a:lnTo>
                  <a:cubicBezTo>
                    <a:pt x="11759" y="5035"/>
                    <a:pt x="11767" y="5051"/>
                    <a:pt x="11775" y="5066"/>
                  </a:cubicBezTo>
                  <a:lnTo>
                    <a:pt x="11942" y="5400"/>
                  </a:lnTo>
                  <a:cubicBezTo>
                    <a:pt x="11976" y="5500"/>
                    <a:pt x="12042" y="5600"/>
                    <a:pt x="12076" y="5700"/>
                  </a:cubicBezTo>
                  <a:cubicBezTo>
                    <a:pt x="12142" y="5933"/>
                    <a:pt x="12242" y="6167"/>
                    <a:pt x="12342" y="6400"/>
                  </a:cubicBezTo>
                  <a:cubicBezTo>
                    <a:pt x="12476" y="6867"/>
                    <a:pt x="12543" y="7368"/>
                    <a:pt x="12509" y="7835"/>
                  </a:cubicBezTo>
                  <a:cubicBezTo>
                    <a:pt x="12476" y="8335"/>
                    <a:pt x="12242" y="8802"/>
                    <a:pt x="11842" y="9102"/>
                  </a:cubicBezTo>
                  <a:cubicBezTo>
                    <a:pt x="11649" y="9213"/>
                    <a:pt x="11455" y="9277"/>
                    <a:pt x="11262" y="9277"/>
                  </a:cubicBezTo>
                  <a:cubicBezTo>
                    <a:pt x="11222" y="9277"/>
                    <a:pt x="11182" y="9275"/>
                    <a:pt x="11142" y="9269"/>
                  </a:cubicBezTo>
                  <a:cubicBezTo>
                    <a:pt x="10875" y="9236"/>
                    <a:pt x="10641" y="9136"/>
                    <a:pt x="10441" y="8969"/>
                  </a:cubicBezTo>
                  <a:cubicBezTo>
                    <a:pt x="9540" y="8268"/>
                    <a:pt x="9474" y="6934"/>
                    <a:pt x="10241" y="6133"/>
                  </a:cubicBezTo>
                  <a:cubicBezTo>
                    <a:pt x="10645" y="5656"/>
                    <a:pt x="11171" y="5300"/>
                    <a:pt x="11751" y="5020"/>
                  </a:cubicBezTo>
                  <a:close/>
                  <a:moveTo>
                    <a:pt x="21121" y="6888"/>
                  </a:moveTo>
                  <a:cubicBezTo>
                    <a:pt x="21155" y="6959"/>
                    <a:pt x="21186" y="7030"/>
                    <a:pt x="21215" y="7101"/>
                  </a:cubicBezTo>
                  <a:cubicBezTo>
                    <a:pt x="21449" y="7735"/>
                    <a:pt x="21549" y="8368"/>
                    <a:pt x="21516" y="9002"/>
                  </a:cubicBezTo>
                  <a:cubicBezTo>
                    <a:pt x="21549" y="9669"/>
                    <a:pt x="21449" y="10303"/>
                    <a:pt x="21182" y="10903"/>
                  </a:cubicBezTo>
                  <a:cubicBezTo>
                    <a:pt x="21049" y="11204"/>
                    <a:pt x="20849" y="11404"/>
                    <a:pt x="20582" y="11537"/>
                  </a:cubicBezTo>
                  <a:cubicBezTo>
                    <a:pt x="20458" y="11584"/>
                    <a:pt x="20327" y="11609"/>
                    <a:pt x="20195" y="11609"/>
                  </a:cubicBezTo>
                  <a:cubicBezTo>
                    <a:pt x="20043" y="11609"/>
                    <a:pt x="19891" y="11575"/>
                    <a:pt x="19748" y="11504"/>
                  </a:cubicBezTo>
                  <a:cubicBezTo>
                    <a:pt x="19514" y="11370"/>
                    <a:pt x="19314" y="11170"/>
                    <a:pt x="19147" y="10903"/>
                  </a:cubicBezTo>
                  <a:cubicBezTo>
                    <a:pt x="19014" y="10670"/>
                    <a:pt x="18947" y="10403"/>
                    <a:pt x="18947" y="10103"/>
                  </a:cubicBezTo>
                  <a:cubicBezTo>
                    <a:pt x="18981" y="9536"/>
                    <a:pt x="19181" y="9002"/>
                    <a:pt x="19548" y="8535"/>
                  </a:cubicBezTo>
                  <a:cubicBezTo>
                    <a:pt x="19993" y="7912"/>
                    <a:pt x="20527" y="7362"/>
                    <a:pt x="21121" y="6888"/>
                  </a:cubicBezTo>
                  <a:close/>
                  <a:moveTo>
                    <a:pt x="3403" y="0"/>
                  </a:moveTo>
                  <a:cubicBezTo>
                    <a:pt x="3170" y="0"/>
                    <a:pt x="2936" y="10"/>
                    <a:pt x="2702" y="29"/>
                  </a:cubicBezTo>
                  <a:cubicBezTo>
                    <a:pt x="1968" y="62"/>
                    <a:pt x="1235" y="229"/>
                    <a:pt x="534" y="463"/>
                  </a:cubicBezTo>
                  <a:lnTo>
                    <a:pt x="0" y="696"/>
                  </a:lnTo>
                  <a:lnTo>
                    <a:pt x="534" y="529"/>
                  </a:lnTo>
                  <a:cubicBezTo>
                    <a:pt x="1235" y="296"/>
                    <a:pt x="1968" y="129"/>
                    <a:pt x="2736" y="96"/>
                  </a:cubicBezTo>
                  <a:cubicBezTo>
                    <a:pt x="2904" y="86"/>
                    <a:pt x="3073" y="81"/>
                    <a:pt x="3241" y="81"/>
                  </a:cubicBezTo>
                  <a:cubicBezTo>
                    <a:pt x="4239" y="81"/>
                    <a:pt x="5234" y="249"/>
                    <a:pt x="6205" y="563"/>
                  </a:cubicBezTo>
                  <a:cubicBezTo>
                    <a:pt x="7672" y="1030"/>
                    <a:pt x="9040" y="1830"/>
                    <a:pt x="10141" y="2931"/>
                  </a:cubicBezTo>
                  <a:cubicBezTo>
                    <a:pt x="10743" y="3503"/>
                    <a:pt x="11237" y="4130"/>
                    <a:pt x="11646" y="4836"/>
                  </a:cubicBezTo>
                  <a:lnTo>
                    <a:pt x="11646" y="4836"/>
                  </a:lnTo>
                  <a:cubicBezTo>
                    <a:pt x="11062" y="5121"/>
                    <a:pt x="10525" y="5491"/>
                    <a:pt x="10108" y="6000"/>
                  </a:cubicBezTo>
                  <a:cubicBezTo>
                    <a:pt x="9907" y="6233"/>
                    <a:pt x="9774" y="6500"/>
                    <a:pt x="9641" y="6767"/>
                  </a:cubicBezTo>
                  <a:cubicBezTo>
                    <a:pt x="9540" y="7034"/>
                    <a:pt x="9507" y="7334"/>
                    <a:pt x="9507" y="7634"/>
                  </a:cubicBezTo>
                  <a:cubicBezTo>
                    <a:pt x="9574" y="8202"/>
                    <a:pt x="9874" y="8735"/>
                    <a:pt x="10341" y="9136"/>
                  </a:cubicBezTo>
                  <a:cubicBezTo>
                    <a:pt x="10541" y="9302"/>
                    <a:pt x="10808" y="9436"/>
                    <a:pt x="11108" y="9469"/>
                  </a:cubicBezTo>
                  <a:cubicBezTo>
                    <a:pt x="11158" y="9475"/>
                    <a:pt x="11208" y="9477"/>
                    <a:pt x="11258" y="9477"/>
                  </a:cubicBezTo>
                  <a:cubicBezTo>
                    <a:pt x="11507" y="9477"/>
                    <a:pt x="11748" y="9408"/>
                    <a:pt x="11942" y="9269"/>
                  </a:cubicBezTo>
                  <a:cubicBezTo>
                    <a:pt x="12409" y="8935"/>
                    <a:pt x="12676" y="8402"/>
                    <a:pt x="12676" y="7868"/>
                  </a:cubicBezTo>
                  <a:cubicBezTo>
                    <a:pt x="12743" y="7334"/>
                    <a:pt x="12676" y="6834"/>
                    <a:pt x="12509" y="6334"/>
                  </a:cubicBezTo>
                  <a:cubicBezTo>
                    <a:pt x="12443" y="6100"/>
                    <a:pt x="12342" y="5867"/>
                    <a:pt x="12242" y="5633"/>
                  </a:cubicBezTo>
                  <a:cubicBezTo>
                    <a:pt x="12209" y="5533"/>
                    <a:pt x="12142" y="5433"/>
                    <a:pt x="12109" y="5299"/>
                  </a:cubicBezTo>
                  <a:lnTo>
                    <a:pt x="11942" y="4999"/>
                  </a:lnTo>
                  <a:cubicBezTo>
                    <a:pt x="11932" y="4981"/>
                    <a:pt x="11922" y="4963"/>
                    <a:pt x="11912" y="4945"/>
                  </a:cubicBezTo>
                  <a:lnTo>
                    <a:pt x="11912" y="4945"/>
                  </a:lnTo>
                  <a:cubicBezTo>
                    <a:pt x="12339" y="4753"/>
                    <a:pt x="12791" y="4598"/>
                    <a:pt x="13243" y="4466"/>
                  </a:cubicBezTo>
                  <a:cubicBezTo>
                    <a:pt x="14164" y="4150"/>
                    <a:pt x="15106" y="4000"/>
                    <a:pt x="16052" y="4000"/>
                  </a:cubicBezTo>
                  <a:cubicBezTo>
                    <a:pt x="16305" y="4000"/>
                    <a:pt x="16559" y="4011"/>
                    <a:pt x="16812" y="4032"/>
                  </a:cubicBezTo>
                  <a:cubicBezTo>
                    <a:pt x="18080" y="4165"/>
                    <a:pt x="19247" y="4699"/>
                    <a:pt x="20148" y="5533"/>
                  </a:cubicBezTo>
                  <a:cubicBezTo>
                    <a:pt x="20512" y="5871"/>
                    <a:pt x="20816" y="6290"/>
                    <a:pt x="21042" y="6728"/>
                  </a:cubicBezTo>
                  <a:lnTo>
                    <a:pt x="21042" y="6728"/>
                  </a:lnTo>
                  <a:cubicBezTo>
                    <a:pt x="20418" y="7223"/>
                    <a:pt x="19860" y="7807"/>
                    <a:pt x="19381" y="8468"/>
                  </a:cubicBezTo>
                  <a:cubicBezTo>
                    <a:pt x="19014" y="8935"/>
                    <a:pt x="18780" y="9536"/>
                    <a:pt x="18747" y="10170"/>
                  </a:cubicBezTo>
                  <a:cubicBezTo>
                    <a:pt x="18747" y="10470"/>
                    <a:pt x="18814" y="10803"/>
                    <a:pt x="18981" y="11070"/>
                  </a:cubicBezTo>
                  <a:cubicBezTo>
                    <a:pt x="19147" y="11337"/>
                    <a:pt x="19381" y="11571"/>
                    <a:pt x="19648" y="11737"/>
                  </a:cubicBezTo>
                  <a:cubicBezTo>
                    <a:pt x="19826" y="11809"/>
                    <a:pt x="20015" y="11842"/>
                    <a:pt x="20202" y="11842"/>
                  </a:cubicBezTo>
                  <a:cubicBezTo>
                    <a:pt x="20365" y="11842"/>
                    <a:pt x="20527" y="11817"/>
                    <a:pt x="20682" y="11771"/>
                  </a:cubicBezTo>
                  <a:cubicBezTo>
                    <a:pt x="20982" y="11604"/>
                    <a:pt x="21249" y="11337"/>
                    <a:pt x="21382" y="11037"/>
                  </a:cubicBezTo>
                  <a:cubicBezTo>
                    <a:pt x="21649" y="10403"/>
                    <a:pt x="21783" y="9703"/>
                    <a:pt x="21749" y="9035"/>
                  </a:cubicBezTo>
                  <a:cubicBezTo>
                    <a:pt x="21783" y="8368"/>
                    <a:pt x="21649" y="7701"/>
                    <a:pt x="21449" y="7034"/>
                  </a:cubicBezTo>
                  <a:cubicBezTo>
                    <a:pt x="21405" y="6935"/>
                    <a:pt x="21359" y="6838"/>
                    <a:pt x="21309" y="6741"/>
                  </a:cubicBezTo>
                  <a:lnTo>
                    <a:pt x="21309" y="6741"/>
                  </a:lnTo>
                  <a:cubicBezTo>
                    <a:pt x="21548" y="6561"/>
                    <a:pt x="21795" y="6391"/>
                    <a:pt x="22049" y="6233"/>
                  </a:cubicBezTo>
                  <a:cubicBezTo>
                    <a:pt x="22983" y="5700"/>
                    <a:pt x="24017" y="5266"/>
                    <a:pt x="25085" y="4999"/>
                  </a:cubicBezTo>
                  <a:cubicBezTo>
                    <a:pt x="25802" y="4784"/>
                    <a:pt x="26552" y="4689"/>
                    <a:pt x="27301" y="4689"/>
                  </a:cubicBezTo>
                  <a:cubicBezTo>
                    <a:pt x="27597" y="4689"/>
                    <a:pt x="27894" y="4704"/>
                    <a:pt x="28187" y="4732"/>
                  </a:cubicBezTo>
                  <a:cubicBezTo>
                    <a:pt x="28741" y="4788"/>
                    <a:pt x="29285" y="4915"/>
                    <a:pt x="29796" y="5113"/>
                  </a:cubicBezTo>
                  <a:lnTo>
                    <a:pt x="29796" y="5113"/>
                  </a:lnTo>
                  <a:cubicBezTo>
                    <a:pt x="29499" y="5632"/>
                    <a:pt x="29286" y="6183"/>
                    <a:pt x="29154" y="6734"/>
                  </a:cubicBezTo>
                  <a:cubicBezTo>
                    <a:pt x="29054" y="7134"/>
                    <a:pt x="29088" y="7568"/>
                    <a:pt x="29188" y="7968"/>
                  </a:cubicBezTo>
                  <a:cubicBezTo>
                    <a:pt x="29321" y="8368"/>
                    <a:pt x="29588" y="8735"/>
                    <a:pt x="29922" y="9002"/>
                  </a:cubicBezTo>
                  <a:cubicBezTo>
                    <a:pt x="30166" y="9180"/>
                    <a:pt x="30470" y="9284"/>
                    <a:pt x="30774" y="9284"/>
                  </a:cubicBezTo>
                  <a:cubicBezTo>
                    <a:pt x="30926" y="9284"/>
                    <a:pt x="31078" y="9258"/>
                    <a:pt x="31223" y="9202"/>
                  </a:cubicBezTo>
                  <a:cubicBezTo>
                    <a:pt x="31690" y="9002"/>
                    <a:pt x="32023" y="8635"/>
                    <a:pt x="32123" y="8168"/>
                  </a:cubicBezTo>
                  <a:cubicBezTo>
                    <a:pt x="32290" y="7701"/>
                    <a:pt x="32257" y="7201"/>
                    <a:pt x="32023" y="6734"/>
                  </a:cubicBezTo>
                  <a:cubicBezTo>
                    <a:pt x="31823" y="6300"/>
                    <a:pt x="31489" y="5900"/>
                    <a:pt x="31089" y="5633"/>
                  </a:cubicBezTo>
                  <a:cubicBezTo>
                    <a:pt x="30741" y="5382"/>
                    <a:pt x="30364" y="5172"/>
                    <a:pt x="29970" y="5005"/>
                  </a:cubicBezTo>
                  <a:lnTo>
                    <a:pt x="29970" y="5005"/>
                  </a:lnTo>
                  <a:cubicBezTo>
                    <a:pt x="30019" y="4924"/>
                    <a:pt x="30069" y="4845"/>
                    <a:pt x="30122" y="4766"/>
                  </a:cubicBezTo>
                  <a:cubicBezTo>
                    <a:pt x="30489" y="4199"/>
                    <a:pt x="30922" y="3698"/>
                    <a:pt x="31389" y="3265"/>
                  </a:cubicBezTo>
                  <a:cubicBezTo>
                    <a:pt x="32123" y="2531"/>
                    <a:pt x="33024" y="1964"/>
                    <a:pt x="33991" y="1563"/>
                  </a:cubicBezTo>
                  <a:cubicBezTo>
                    <a:pt x="34592" y="1297"/>
                    <a:pt x="35225" y="1130"/>
                    <a:pt x="35859" y="1030"/>
                  </a:cubicBezTo>
                  <a:cubicBezTo>
                    <a:pt x="36093" y="996"/>
                    <a:pt x="36260" y="963"/>
                    <a:pt x="36393" y="963"/>
                  </a:cubicBezTo>
                  <a:cubicBezTo>
                    <a:pt x="36426" y="963"/>
                    <a:pt x="36493" y="930"/>
                    <a:pt x="36560" y="930"/>
                  </a:cubicBezTo>
                  <a:cubicBezTo>
                    <a:pt x="36326" y="930"/>
                    <a:pt x="36093" y="963"/>
                    <a:pt x="35859" y="996"/>
                  </a:cubicBezTo>
                  <a:cubicBezTo>
                    <a:pt x="35225" y="1096"/>
                    <a:pt x="34558" y="1263"/>
                    <a:pt x="33958" y="1497"/>
                  </a:cubicBezTo>
                  <a:cubicBezTo>
                    <a:pt x="32991" y="1897"/>
                    <a:pt x="32090" y="2497"/>
                    <a:pt x="31323" y="3198"/>
                  </a:cubicBezTo>
                  <a:cubicBezTo>
                    <a:pt x="30822" y="3665"/>
                    <a:pt x="30422" y="4165"/>
                    <a:pt x="30055" y="4699"/>
                  </a:cubicBezTo>
                  <a:cubicBezTo>
                    <a:pt x="29994" y="4788"/>
                    <a:pt x="29936" y="4878"/>
                    <a:pt x="29881" y="4969"/>
                  </a:cubicBezTo>
                  <a:lnTo>
                    <a:pt x="29881" y="4969"/>
                  </a:lnTo>
                  <a:cubicBezTo>
                    <a:pt x="29357" y="4757"/>
                    <a:pt x="28806" y="4621"/>
                    <a:pt x="28254" y="4566"/>
                  </a:cubicBezTo>
                  <a:cubicBezTo>
                    <a:pt x="27942" y="4527"/>
                    <a:pt x="27628" y="4508"/>
                    <a:pt x="27313" y="4508"/>
                  </a:cubicBezTo>
                  <a:cubicBezTo>
                    <a:pt x="26550" y="4508"/>
                    <a:pt x="25784" y="4620"/>
                    <a:pt x="25052" y="4832"/>
                  </a:cubicBezTo>
                  <a:cubicBezTo>
                    <a:pt x="23951" y="5099"/>
                    <a:pt x="22917" y="5533"/>
                    <a:pt x="21949" y="6100"/>
                  </a:cubicBezTo>
                  <a:cubicBezTo>
                    <a:pt x="21700" y="6250"/>
                    <a:pt x="21459" y="6412"/>
                    <a:pt x="21227" y="6586"/>
                  </a:cubicBezTo>
                  <a:lnTo>
                    <a:pt x="21227" y="6586"/>
                  </a:lnTo>
                  <a:cubicBezTo>
                    <a:pt x="20988" y="6153"/>
                    <a:pt x="20689" y="5748"/>
                    <a:pt x="20315" y="5400"/>
                  </a:cubicBezTo>
                  <a:cubicBezTo>
                    <a:pt x="19381" y="4532"/>
                    <a:pt x="18147" y="3965"/>
                    <a:pt x="16846" y="3832"/>
                  </a:cubicBezTo>
                  <a:cubicBezTo>
                    <a:pt x="16585" y="3811"/>
                    <a:pt x="16323" y="3800"/>
                    <a:pt x="16061" y="3800"/>
                  </a:cubicBezTo>
                  <a:cubicBezTo>
                    <a:pt x="15081" y="3800"/>
                    <a:pt x="14097" y="3950"/>
                    <a:pt x="13176" y="4265"/>
                  </a:cubicBezTo>
                  <a:cubicBezTo>
                    <a:pt x="12716" y="4401"/>
                    <a:pt x="12250" y="4558"/>
                    <a:pt x="11808" y="4760"/>
                  </a:cubicBezTo>
                  <a:lnTo>
                    <a:pt x="11808" y="4760"/>
                  </a:lnTo>
                  <a:cubicBezTo>
                    <a:pt x="11394" y="4046"/>
                    <a:pt x="10875" y="3368"/>
                    <a:pt x="10274" y="2798"/>
                  </a:cubicBezTo>
                  <a:cubicBezTo>
                    <a:pt x="9107" y="1730"/>
                    <a:pt x="7739" y="896"/>
                    <a:pt x="6238" y="429"/>
                  </a:cubicBezTo>
                  <a:cubicBezTo>
                    <a:pt x="5325" y="161"/>
                    <a:pt x="4368" y="0"/>
                    <a:pt x="3403"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5595825" y="2521425"/>
              <a:ext cx="298575" cy="177025"/>
            </a:xfrm>
            <a:custGeom>
              <a:rect b="b" l="l" r="r" t="t"/>
              <a:pathLst>
                <a:path extrusionOk="0" h="7081" w="11943">
                  <a:moveTo>
                    <a:pt x="29" y="4605"/>
                  </a:moveTo>
                  <a:lnTo>
                    <a:pt x="29" y="4605"/>
                  </a:lnTo>
                  <a:cubicBezTo>
                    <a:pt x="20" y="4615"/>
                    <a:pt x="10" y="4626"/>
                    <a:pt x="1" y="4637"/>
                  </a:cubicBezTo>
                  <a:cubicBezTo>
                    <a:pt x="17" y="4621"/>
                    <a:pt x="25" y="4613"/>
                    <a:pt x="29" y="4605"/>
                  </a:cubicBezTo>
                  <a:close/>
                  <a:moveTo>
                    <a:pt x="8937" y="2531"/>
                  </a:moveTo>
                  <a:lnTo>
                    <a:pt x="8937" y="2531"/>
                  </a:lnTo>
                  <a:cubicBezTo>
                    <a:pt x="9569" y="2988"/>
                    <a:pt x="9927" y="3767"/>
                    <a:pt x="9841" y="4570"/>
                  </a:cubicBezTo>
                  <a:cubicBezTo>
                    <a:pt x="9808" y="5004"/>
                    <a:pt x="9574" y="5371"/>
                    <a:pt x="9207" y="5571"/>
                  </a:cubicBezTo>
                  <a:cubicBezTo>
                    <a:pt x="9148" y="5594"/>
                    <a:pt x="9085" y="5605"/>
                    <a:pt x="9021" y="5605"/>
                  </a:cubicBezTo>
                  <a:cubicBezTo>
                    <a:pt x="8903" y="5605"/>
                    <a:pt x="8781" y="5569"/>
                    <a:pt x="8674" y="5504"/>
                  </a:cubicBezTo>
                  <a:cubicBezTo>
                    <a:pt x="8540" y="5404"/>
                    <a:pt x="8440" y="5237"/>
                    <a:pt x="8373" y="5070"/>
                  </a:cubicBezTo>
                  <a:cubicBezTo>
                    <a:pt x="8273" y="4703"/>
                    <a:pt x="8273" y="4303"/>
                    <a:pt x="8373" y="3936"/>
                  </a:cubicBezTo>
                  <a:cubicBezTo>
                    <a:pt x="8474" y="3569"/>
                    <a:pt x="8574" y="3236"/>
                    <a:pt x="8740" y="2935"/>
                  </a:cubicBezTo>
                  <a:cubicBezTo>
                    <a:pt x="8800" y="2797"/>
                    <a:pt x="8866" y="2663"/>
                    <a:pt x="8937" y="2531"/>
                  </a:cubicBezTo>
                  <a:close/>
                  <a:moveTo>
                    <a:pt x="4690" y="3737"/>
                  </a:moveTo>
                  <a:cubicBezTo>
                    <a:pt x="5049" y="3992"/>
                    <a:pt x="5352" y="4324"/>
                    <a:pt x="5571" y="4703"/>
                  </a:cubicBezTo>
                  <a:cubicBezTo>
                    <a:pt x="5805" y="5037"/>
                    <a:pt x="5938" y="5437"/>
                    <a:pt x="5938" y="5838"/>
                  </a:cubicBezTo>
                  <a:cubicBezTo>
                    <a:pt x="5938" y="6238"/>
                    <a:pt x="5705" y="6638"/>
                    <a:pt x="5338" y="6805"/>
                  </a:cubicBezTo>
                  <a:cubicBezTo>
                    <a:pt x="5234" y="6848"/>
                    <a:pt x="5125" y="6869"/>
                    <a:pt x="5018" y="6869"/>
                  </a:cubicBezTo>
                  <a:cubicBezTo>
                    <a:pt x="4713" y="6869"/>
                    <a:pt x="4419" y="6701"/>
                    <a:pt x="4271" y="6405"/>
                  </a:cubicBezTo>
                  <a:cubicBezTo>
                    <a:pt x="4070" y="5971"/>
                    <a:pt x="4037" y="5504"/>
                    <a:pt x="4170" y="5037"/>
                  </a:cubicBezTo>
                  <a:cubicBezTo>
                    <a:pt x="4265" y="4579"/>
                    <a:pt x="4442" y="4137"/>
                    <a:pt x="4690" y="3737"/>
                  </a:cubicBezTo>
                  <a:close/>
                  <a:moveTo>
                    <a:pt x="11943" y="0"/>
                  </a:moveTo>
                  <a:lnTo>
                    <a:pt x="11943" y="0"/>
                  </a:lnTo>
                  <a:cubicBezTo>
                    <a:pt x="11542" y="100"/>
                    <a:pt x="11176" y="234"/>
                    <a:pt x="10809" y="434"/>
                  </a:cubicBezTo>
                  <a:cubicBezTo>
                    <a:pt x="10042" y="883"/>
                    <a:pt x="9401" y="1501"/>
                    <a:pt x="8935" y="2236"/>
                  </a:cubicBezTo>
                  <a:lnTo>
                    <a:pt x="8935" y="2236"/>
                  </a:lnTo>
                  <a:cubicBezTo>
                    <a:pt x="8862" y="2187"/>
                    <a:pt x="8786" y="2142"/>
                    <a:pt x="8707" y="2102"/>
                  </a:cubicBezTo>
                  <a:cubicBezTo>
                    <a:pt x="8301" y="1925"/>
                    <a:pt x="7866" y="1837"/>
                    <a:pt x="7434" y="1837"/>
                  </a:cubicBezTo>
                  <a:cubicBezTo>
                    <a:pt x="6802" y="1837"/>
                    <a:pt x="6173" y="2025"/>
                    <a:pt x="5638" y="2402"/>
                  </a:cubicBezTo>
                  <a:cubicBezTo>
                    <a:pt x="5225" y="2688"/>
                    <a:pt x="4873" y="3049"/>
                    <a:pt x="4592" y="3465"/>
                  </a:cubicBezTo>
                  <a:lnTo>
                    <a:pt x="4592" y="3465"/>
                  </a:lnTo>
                  <a:cubicBezTo>
                    <a:pt x="4387" y="3348"/>
                    <a:pt x="4168" y="3249"/>
                    <a:pt x="3937" y="3169"/>
                  </a:cubicBezTo>
                  <a:cubicBezTo>
                    <a:pt x="3596" y="3055"/>
                    <a:pt x="3244" y="2995"/>
                    <a:pt x="2888" y="2995"/>
                  </a:cubicBezTo>
                  <a:cubicBezTo>
                    <a:pt x="2617" y="2995"/>
                    <a:pt x="2343" y="3030"/>
                    <a:pt x="2069" y="3102"/>
                  </a:cubicBezTo>
                  <a:cubicBezTo>
                    <a:pt x="1602" y="3202"/>
                    <a:pt x="1168" y="3436"/>
                    <a:pt x="801" y="3736"/>
                  </a:cubicBezTo>
                  <a:cubicBezTo>
                    <a:pt x="568" y="3903"/>
                    <a:pt x="334" y="4136"/>
                    <a:pt x="168" y="4370"/>
                  </a:cubicBezTo>
                  <a:cubicBezTo>
                    <a:pt x="134" y="4437"/>
                    <a:pt x="101" y="4503"/>
                    <a:pt x="34" y="4570"/>
                  </a:cubicBezTo>
                  <a:cubicBezTo>
                    <a:pt x="34" y="4588"/>
                    <a:pt x="34" y="4596"/>
                    <a:pt x="29" y="4605"/>
                  </a:cubicBezTo>
                  <a:lnTo>
                    <a:pt x="29" y="4605"/>
                  </a:lnTo>
                  <a:cubicBezTo>
                    <a:pt x="287" y="4315"/>
                    <a:pt x="545" y="4028"/>
                    <a:pt x="835" y="3803"/>
                  </a:cubicBezTo>
                  <a:cubicBezTo>
                    <a:pt x="1235" y="3536"/>
                    <a:pt x="1635" y="3336"/>
                    <a:pt x="2102" y="3236"/>
                  </a:cubicBezTo>
                  <a:cubicBezTo>
                    <a:pt x="2353" y="3166"/>
                    <a:pt x="2609" y="3131"/>
                    <a:pt x="2863" y="3131"/>
                  </a:cubicBezTo>
                  <a:cubicBezTo>
                    <a:pt x="3219" y="3131"/>
                    <a:pt x="3573" y="3200"/>
                    <a:pt x="3904" y="3336"/>
                  </a:cubicBezTo>
                  <a:cubicBezTo>
                    <a:pt x="4111" y="3405"/>
                    <a:pt x="4311" y="3498"/>
                    <a:pt x="4497" y="3611"/>
                  </a:cubicBezTo>
                  <a:lnTo>
                    <a:pt x="4497" y="3611"/>
                  </a:lnTo>
                  <a:cubicBezTo>
                    <a:pt x="4237" y="4032"/>
                    <a:pt x="4046" y="4503"/>
                    <a:pt x="3937" y="5004"/>
                  </a:cubicBezTo>
                  <a:cubicBezTo>
                    <a:pt x="3804" y="5504"/>
                    <a:pt x="3870" y="6038"/>
                    <a:pt x="4104" y="6505"/>
                  </a:cubicBezTo>
                  <a:cubicBezTo>
                    <a:pt x="4237" y="6705"/>
                    <a:pt x="4437" y="6905"/>
                    <a:pt x="4671" y="7005"/>
                  </a:cubicBezTo>
                  <a:cubicBezTo>
                    <a:pt x="4788" y="7055"/>
                    <a:pt x="4913" y="7080"/>
                    <a:pt x="5042" y="7080"/>
                  </a:cubicBezTo>
                  <a:cubicBezTo>
                    <a:pt x="5171" y="7080"/>
                    <a:pt x="5305" y="7055"/>
                    <a:pt x="5438" y="7005"/>
                  </a:cubicBezTo>
                  <a:cubicBezTo>
                    <a:pt x="5872" y="6772"/>
                    <a:pt x="6139" y="6338"/>
                    <a:pt x="6139" y="5838"/>
                  </a:cubicBezTo>
                  <a:cubicBezTo>
                    <a:pt x="6139" y="5371"/>
                    <a:pt x="6005" y="4937"/>
                    <a:pt x="5738" y="4570"/>
                  </a:cubicBezTo>
                  <a:cubicBezTo>
                    <a:pt x="5498" y="4170"/>
                    <a:pt x="5175" y="3842"/>
                    <a:pt x="4789" y="3586"/>
                  </a:cubicBezTo>
                  <a:lnTo>
                    <a:pt x="4789" y="3586"/>
                  </a:lnTo>
                  <a:cubicBezTo>
                    <a:pt x="5052" y="3204"/>
                    <a:pt x="5383" y="2866"/>
                    <a:pt x="5772" y="2602"/>
                  </a:cubicBezTo>
                  <a:cubicBezTo>
                    <a:pt x="6262" y="2249"/>
                    <a:pt x="6834" y="2069"/>
                    <a:pt x="7412" y="2069"/>
                  </a:cubicBezTo>
                  <a:cubicBezTo>
                    <a:pt x="7816" y="2069"/>
                    <a:pt x="8223" y="2157"/>
                    <a:pt x="8607" y="2335"/>
                  </a:cubicBezTo>
                  <a:cubicBezTo>
                    <a:pt x="8677" y="2368"/>
                    <a:pt x="8744" y="2405"/>
                    <a:pt x="8809" y="2446"/>
                  </a:cubicBezTo>
                  <a:lnTo>
                    <a:pt x="8809" y="2446"/>
                  </a:lnTo>
                  <a:cubicBezTo>
                    <a:pt x="8736" y="2572"/>
                    <a:pt x="8669" y="2702"/>
                    <a:pt x="8607" y="2835"/>
                  </a:cubicBezTo>
                  <a:cubicBezTo>
                    <a:pt x="8440" y="3169"/>
                    <a:pt x="8307" y="3503"/>
                    <a:pt x="8240" y="3869"/>
                  </a:cubicBezTo>
                  <a:cubicBezTo>
                    <a:pt x="8107" y="4270"/>
                    <a:pt x="8107" y="4703"/>
                    <a:pt x="8240" y="5070"/>
                  </a:cubicBezTo>
                  <a:cubicBezTo>
                    <a:pt x="8273" y="5304"/>
                    <a:pt x="8407" y="5504"/>
                    <a:pt x="8607" y="5637"/>
                  </a:cubicBezTo>
                  <a:cubicBezTo>
                    <a:pt x="8730" y="5740"/>
                    <a:pt x="8877" y="5779"/>
                    <a:pt x="9027" y="5779"/>
                  </a:cubicBezTo>
                  <a:cubicBezTo>
                    <a:pt x="9122" y="5779"/>
                    <a:pt x="9217" y="5763"/>
                    <a:pt x="9307" y="5737"/>
                  </a:cubicBezTo>
                  <a:cubicBezTo>
                    <a:pt x="9741" y="5504"/>
                    <a:pt x="10041" y="5070"/>
                    <a:pt x="10075" y="4570"/>
                  </a:cubicBezTo>
                  <a:cubicBezTo>
                    <a:pt x="10161" y="3706"/>
                    <a:pt x="9750" y="2842"/>
                    <a:pt x="9056" y="2321"/>
                  </a:cubicBezTo>
                  <a:lnTo>
                    <a:pt x="9056" y="2321"/>
                  </a:lnTo>
                  <a:cubicBezTo>
                    <a:pt x="9495" y="1593"/>
                    <a:pt x="10106" y="980"/>
                    <a:pt x="10842" y="534"/>
                  </a:cubicBezTo>
                  <a:cubicBezTo>
                    <a:pt x="11209" y="334"/>
                    <a:pt x="11576" y="167"/>
                    <a:pt x="11943"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5062950" y="2602100"/>
              <a:ext cx="502050" cy="181825"/>
            </a:xfrm>
            <a:custGeom>
              <a:rect b="b" l="l" r="r" t="t"/>
              <a:pathLst>
                <a:path extrusionOk="0" h="7273" w="20082">
                  <a:moveTo>
                    <a:pt x="25" y="334"/>
                  </a:moveTo>
                  <a:lnTo>
                    <a:pt x="25" y="334"/>
                  </a:lnTo>
                  <a:cubicBezTo>
                    <a:pt x="17" y="337"/>
                    <a:pt x="9" y="340"/>
                    <a:pt x="1" y="342"/>
                  </a:cubicBezTo>
                  <a:cubicBezTo>
                    <a:pt x="1" y="342"/>
                    <a:pt x="9" y="342"/>
                    <a:pt x="25" y="334"/>
                  </a:cubicBezTo>
                  <a:close/>
                  <a:moveTo>
                    <a:pt x="6257" y="2630"/>
                  </a:moveTo>
                  <a:lnTo>
                    <a:pt x="6257" y="2630"/>
                  </a:lnTo>
                  <a:cubicBezTo>
                    <a:pt x="6273" y="2657"/>
                    <a:pt x="6289" y="2684"/>
                    <a:pt x="6305" y="2711"/>
                  </a:cubicBezTo>
                  <a:cubicBezTo>
                    <a:pt x="6572" y="3144"/>
                    <a:pt x="6739" y="3645"/>
                    <a:pt x="6805" y="4145"/>
                  </a:cubicBezTo>
                  <a:cubicBezTo>
                    <a:pt x="6872" y="4679"/>
                    <a:pt x="6672" y="5212"/>
                    <a:pt x="6238" y="5513"/>
                  </a:cubicBezTo>
                  <a:cubicBezTo>
                    <a:pt x="6005" y="5679"/>
                    <a:pt x="5738" y="5746"/>
                    <a:pt x="5471" y="5746"/>
                  </a:cubicBezTo>
                  <a:cubicBezTo>
                    <a:pt x="5204" y="5713"/>
                    <a:pt x="4971" y="5579"/>
                    <a:pt x="4837" y="5346"/>
                  </a:cubicBezTo>
                  <a:cubicBezTo>
                    <a:pt x="4704" y="5079"/>
                    <a:pt x="4704" y="4779"/>
                    <a:pt x="4771" y="4512"/>
                  </a:cubicBezTo>
                  <a:cubicBezTo>
                    <a:pt x="4837" y="4212"/>
                    <a:pt x="4971" y="3911"/>
                    <a:pt x="5138" y="3678"/>
                  </a:cubicBezTo>
                  <a:cubicBezTo>
                    <a:pt x="5461" y="3273"/>
                    <a:pt x="5829" y="2912"/>
                    <a:pt x="6257" y="2630"/>
                  </a:cubicBezTo>
                  <a:close/>
                  <a:moveTo>
                    <a:pt x="13241" y="3649"/>
                  </a:moveTo>
                  <a:lnTo>
                    <a:pt x="13241" y="3649"/>
                  </a:lnTo>
                  <a:cubicBezTo>
                    <a:pt x="13361" y="3796"/>
                    <a:pt x="13473" y="3951"/>
                    <a:pt x="13577" y="4112"/>
                  </a:cubicBezTo>
                  <a:cubicBezTo>
                    <a:pt x="13944" y="4612"/>
                    <a:pt x="14111" y="5246"/>
                    <a:pt x="14077" y="5880"/>
                  </a:cubicBezTo>
                  <a:cubicBezTo>
                    <a:pt x="14011" y="6447"/>
                    <a:pt x="13577" y="6947"/>
                    <a:pt x="13010" y="7114"/>
                  </a:cubicBezTo>
                  <a:cubicBezTo>
                    <a:pt x="12964" y="7120"/>
                    <a:pt x="12917" y="7122"/>
                    <a:pt x="12870" y="7122"/>
                  </a:cubicBezTo>
                  <a:cubicBezTo>
                    <a:pt x="12643" y="7122"/>
                    <a:pt x="12409" y="7058"/>
                    <a:pt x="12243" y="6947"/>
                  </a:cubicBezTo>
                  <a:cubicBezTo>
                    <a:pt x="12009" y="6780"/>
                    <a:pt x="11842" y="6547"/>
                    <a:pt x="11776" y="6280"/>
                  </a:cubicBezTo>
                  <a:cubicBezTo>
                    <a:pt x="11576" y="5779"/>
                    <a:pt x="11676" y="5212"/>
                    <a:pt x="11976" y="4779"/>
                  </a:cubicBezTo>
                  <a:cubicBezTo>
                    <a:pt x="12276" y="4345"/>
                    <a:pt x="12643" y="4012"/>
                    <a:pt x="13077" y="3745"/>
                  </a:cubicBezTo>
                  <a:cubicBezTo>
                    <a:pt x="13131" y="3713"/>
                    <a:pt x="13186" y="3681"/>
                    <a:pt x="13241" y="3649"/>
                  </a:cubicBezTo>
                  <a:close/>
                  <a:moveTo>
                    <a:pt x="1843" y="1"/>
                  </a:moveTo>
                  <a:cubicBezTo>
                    <a:pt x="1741" y="1"/>
                    <a:pt x="1638" y="3"/>
                    <a:pt x="1535" y="9"/>
                  </a:cubicBezTo>
                  <a:cubicBezTo>
                    <a:pt x="1135" y="9"/>
                    <a:pt x="768" y="75"/>
                    <a:pt x="368" y="175"/>
                  </a:cubicBezTo>
                  <a:lnTo>
                    <a:pt x="101" y="276"/>
                  </a:lnTo>
                  <a:cubicBezTo>
                    <a:pt x="67" y="309"/>
                    <a:pt x="42" y="326"/>
                    <a:pt x="25" y="334"/>
                  </a:cubicBezTo>
                  <a:lnTo>
                    <a:pt x="25" y="334"/>
                  </a:lnTo>
                  <a:cubicBezTo>
                    <a:pt x="517" y="173"/>
                    <a:pt x="1010" y="108"/>
                    <a:pt x="1535" y="75"/>
                  </a:cubicBezTo>
                  <a:cubicBezTo>
                    <a:pt x="2169" y="75"/>
                    <a:pt x="2769" y="175"/>
                    <a:pt x="3370" y="376"/>
                  </a:cubicBezTo>
                  <a:cubicBezTo>
                    <a:pt x="4137" y="609"/>
                    <a:pt x="4837" y="1043"/>
                    <a:pt x="5438" y="1610"/>
                  </a:cubicBezTo>
                  <a:cubicBezTo>
                    <a:pt x="5688" y="1860"/>
                    <a:pt x="5919" y="2128"/>
                    <a:pt x="6117" y="2415"/>
                  </a:cubicBezTo>
                  <a:lnTo>
                    <a:pt x="6117" y="2415"/>
                  </a:lnTo>
                  <a:cubicBezTo>
                    <a:pt x="5682" y="2715"/>
                    <a:pt x="5294" y="3081"/>
                    <a:pt x="4971" y="3511"/>
                  </a:cubicBezTo>
                  <a:cubicBezTo>
                    <a:pt x="4771" y="3778"/>
                    <a:pt x="4637" y="4078"/>
                    <a:pt x="4571" y="4412"/>
                  </a:cubicBezTo>
                  <a:cubicBezTo>
                    <a:pt x="4470" y="4712"/>
                    <a:pt x="4504" y="5079"/>
                    <a:pt x="4671" y="5379"/>
                  </a:cubicBezTo>
                  <a:cubicBezTo>
                    <a:pt x="4837" y="5646"/>
                    <a:pt x="5138" y="5846"/>
                    <a:pt x="5471" y="5880"/>
                  </a:cubicBezTo>
                  <a:cubicBezTo>
                    <a:pt x="5510" y="5884"/>
                    <a:pt x="5549" y="5886"/>
                    <a:pt x="5587" y="5886"/>
                  </a:cubicBezTo>
                  <a:cubicBezTo>
                    <a:pt x="5848" y="5886"/>
                    <a:pt x="6106" y="5791"/>
                    <a:pt x="6338" y="5646"/>
                  </a:cubicBezTo>
                  <a:cubicBezTo>
                    <a:pt x="6605" y="5446"/>
                    <a:pt x="6772" y="5212"/>
                    <a:pt x="6872" y="4912"/>
                  </a:cubicBezTo>
                  <a:cubicBezTo>
                    <a:pt x="6972" y="4645"/>
                    <a:pt x="7006" y="4378"/>
                    <a:pt x="6972" y="4078"/>
                  </a:cubicBezTo>
                  <a:cubicBezTo>
                    <a:pt x="6906" y="3545"/>
                    <a:pt x="6739" y="3044"/>
                    <a:pt x="6472" y="2611"/>
                  </a:cubicBezTo>
                  <a:cubicBezTo>
                    <a:pt x="6455" y="2583"/>
                    <a:pt x="6438" y="2556"/>
                    <a:pt x="6421" y="2528"/>
                  </a:cubicBezTo>
                  <a:lnTo>
                    <a:pt x="6421" y="2528"/>
                  </a:lnTo>
                  <a:cubicBezTo>
                    <a:pt x="6470" y="2499"/>
                    <a:pt x="6521" y="2471"/>
                    <a:pt x="6572" y="2444"/>
                  </a:cubicBezTo>
                  <a:cubicBezTo>
                    <a:pt x="7366" y="1953"/>
                    <a:pt x="8291" y="1708"/>
                    <a:pt x="9220" y="1708"/>
                  </a:cubicBezTo>
                  <a:cubicBezTo>
                    <a:pt x="9619" y="1708"/>
                    <a:pt x="10018" y="1753"/>
                    <a:pt x="10408" y="1843"/>
                  </a:cubicBezTo>
                  <a:cubicBezTo>
                    <a:pt x="11458" y="2113"/>
                    <a:pt x="12399" y="2686"/>
                    <a:pt x="13109" y="3493"/>
                  </a:cubicBezTo>
                  <a:lnTo>
                    <a:pt x="13109" y="3493"/>
                  </a:lnTo>
                  <a:cubicBezTo>
                    <a:pt x="13064" y="3520"/>
                    <a:pt x="13020" y="3549"/>
                    <a:pt x="12977" y="3578"/>
                  </a:cubicBezTo>
                  <a:cubicBezTo>
                    <a:pt x="12510" y="3845"/>
                    <a:pt x="12109" y="4212"/>
                    <a:pt x="11809" y="4645"/>
                  </a:cubicBezTo>
                  <a:cubicBezTo>
                    <a:pt x="11642" y="4879"/>
                    <a:pt x="11542" y="5146"/>
                    <a:pt x="11475" y="5446"/>
                  </a:cubicBezTo>
                  <a:cubicBezTo>
                    <a:pt x="11442" y="5713"/>
                    <a:pt x="11475" y="6046"/>
                    <a:pt x="11576" y="6313"/>
                  </a:cubicBezTo>
                  <a:cubicBezTo>
                    <a:pt x="11676" y="6613"/>
                    <a:pt x="11842" y="6880"/>
                    <a:pt x="12109" y="7047"/>
                  </a:cubicBezTo>
                  <a:cubicBezTo>
                    <a:pt x="12309" y="7197"/>
                    <a:pt x="12547" y="7272"/>
                    <a:pt x="12780" y="7272"/>
                  </a:cubicBezTo>
                  <a:cubicBezTo>
                    <a:pt x="12858" y="7272"/>
                    <a:pt x="12935" y="7264"/>
                    <a:pt x="13010" y="7247"/>
                  </a:cubicBezTo>
                  <a:cubicBezTo>
                    <a:pt x="13677" y="7080"/>
                    <a:pt x="14177" y="6547"/>
                    <a:pt x="14277" y="5880"/>
                  </a:cubicBezTo>
                  <a:cubicBezTo>
                    <a:pt x="14344" y="5179"/>
                    <a:pt x="14144" y="4512"/>
                    <a:pt x="13777" y="3978"/>
                  </a:cubicBezTo>
                  <a:cubicBezTo>
                    <a:pt x="13677" y="3821"/>
                    <a:pt x="13569" y="3671"/>
                    <a:pt x="13455" y="3527"/>
                  </a:cubicBezTo>
                  <a:lnTo>
                    <a:pt x="13455" y="3527"/>
                  </a:lnTo>
                  <a:cubicBezTo>
                    <a:pt x="13732" y="3371"/>
                    <a:pt x="14013" y="3225"/>
                    <a:pt x="14311" y="3111"/>
                  </a:cubicBezTo>
                  <a:cubicBezTo>
                    <a:pt x="15378" y="2684"/>
                    <a:pt x="16531" y="2470"/>
                    <a:pt x="17684" y="2470"/>
                  </a:cubicBezTo>
                  <a:cubicBezTo>
                    <a:pt x="17972" y="2470"/>
                    <a:pt x="18260" y="2484"/>
                    <a:pt x="18547" y="2510"/>
                  </a:cubicBezTo>
                  <a:cubicBezTo>
                    <a:pt x="18914" y="2544"/>
                    <a:pt x="19314" y="2611"/>
                    <a:pt x="19681" y="2711"/>
                  </a:cubicBezTo>
                  <a:lnTo>
                    <a:pt x="19982" y="2777"/>
                  </a:lnTo>
                  <a:lnTo>
                    <a:pt x="20082" y="2777"/>
                  </a:lnTo>
                  <a:cubicBezTo>
                    <a:pt x="19581" y="2577"/>
                    <a:pt x="19081" y="2477"/>
                    <a:pt x="18547" y="2410"/>
                  </a:cubicBezTo>
                  <a:cubicBezTo>
                    <a:pt x="18181" y="2359"/>
                    <a:pt x="17810" y="2334"/>
                    <a:pt x="17439" y="2334"/>
                  </a:cubicBezTo>
                  <a:cubicBezTo>
                    <a:pt x="16357" y="2334"/>
                    <a:pt x="15271" y="2547"/>
                    <a:pt x="14277" y="2944"/>
                  </a:cubicBezTo>
                  <a:cubicBezTo>
                    <a:pt x="13942" y="3064"/>
                    <a:pt x="13624" y="3201"/>
                    <a:pt x="13323" y="3367"/>
                  </a:cubicBezTo>
                  <a:lnTo>
                    <a:pt x="13323" y="3367"/>
                  </a:lnTo>
                  <a:cubicBezTo>
                    <a:pt x="12573" y="2494"/>
                    <a:pt x="11563" y="1883"/>
                    <a:pt x="10441" y="1610"/>
                  </a:cubicBezTo>
                  <a:cubicBezTo>
                    <a:pt x="10038" y="1509"/>
                    <a:pt x="9626" y="1460"/>
                    <a:pt x="9213" y="1460"/>
                  </a:cubicBezTo>
                  <a:cubicBezTo>
                    <a:pt x="8259" y="1460"/>
                    <a:pt x="7300" y="1721"/>
                    <a:pt x="6439" y="2210"/>
                  </a:cubicBezTo>
                  <a:cubicBezTo>
                    <a:pt x="6383" y="2243"/>
                    <a:pt x="6328" y="2276"/>
                    <a:pt x="6274" y="2311"/>
                  </a:cubicBezTo>
                  <a:lnTo>
                    <a:pt x="6274" y="2311"/>
                  </a:lnTo>
                  <a:cubicBezTo>
                    <a:pt x="6058" y="2005"/>
                    <a:pt x="5817" y="1738"/>
                    <a:pt x="5538" y="1510"/>
                  </a:cubicBezTo>
                  <a:cubicBezTo>
                    <a:pt x="4904" y="943"/>
                    <a:pt x="4204" y="509"/>
                    <a:pt x="3403" y="242"/>
                  </a:cubicBezTo>
                  <a:cubicBezTo>
                    <a:pt x="2900" y="75"/>
                    <a:pt x="2374" y="1"/>
                    <a:pt x="1843"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386625" y="1737475"/>
              <a:ext cx="462875" cy="1068925"/>
            </a:xfrm>
            <a:custGeom>
              <a:rect b="b" l="l" r="r" t="t"/>
              <a:pathLst>
                <a:path extrusionOk="0" h="42757" w="18515">
                  <a:moveTo>
                    <a:pt x="4675" y="1"/>
                  </a:moveTo>
                  <a:cubicBezTo>
                    <a:pt x="3573" y="1"/>
                    <a:pt x="3737" y="5644"/>
                    <a:pt x="3770" y="6173"/>
                  </a:cubicBezTo>
                  <a:cubicBezTo>
                    <a:pt x="3787" y="6353"/>
                    <a:pt x="3643" y="6445"/>
                    <a:pt x="3493" y="6445"/>
                  </a:cubicBezTo>
                  <a:cubicBezTo>
                    <a:pt x="3335" y="6445"/>
                    <a:pt x="3170" y="6344"/>
                    <a:pt x="3170" y="6140"/>
                  </a:cubicBezTo>
                  <a:cubicBezTo>
                    <a:pt x="3170" y="5706"/>
                    <a:pt x="3537" y="769"/>
                    <a:pt x="2336" y="669"/>
                  </a:cubicBezTo>
                  <a:cubicBezTo>
                    <a:pt x="2327" y="668"/>
                    <a:pt x="2318" y="668"/>
                    <a:pt x="2310" y="668"/>
                  </a:cubicBezTo>
                  <a:cubicBezTo>
                    <a:pt x="1489" y="668"/>
                    <a:pt x="2463" y="5383"/>
                    <a:pt x="1836" y="6373"/>
                  </a:cubicBezTo>
                  <a:cubicBezTo>
                    <a:pt x="1775" y="6469"/>
                    <a:pt x="1722" y="6512"/>
                    <a:pt x="1676" y="6512"/>
                  </a:cubicBezTo>
                  <a:cubicBezTo>
                    <a:pt x="1236" y="6512"/>
                    <a:pt x="1353" y="2634"/>
                    <a:pt x="568" y="2604"/>
                  </a:cubicBezTo>
                  <a:cubicBezTo>
                    <a:pt x="234" y="2604"/>
                    <a:pt x="1" y="2637"/>
                    <a:pt x="234" y="5373"/>
                  </a:cubicBezTo>
                  <a:cubicBezTo>
                    <a:pt x="368" y="6807"/>
                    <a:pt x="1135" y="8975"/>
                    <a:pt x="1202" y="11811"/>
                  </a:cubicBezTo>
                  <a:lnTo>
                    <a:pt x="1235" y="11811"/>
                  </a:lnTo>
                  <a:lnTo>
                    <a:pt x="3503" y="37296"/>
                  </a:lnTo>
                  <a:cubicBezTo>
                    <a:pt x="3570" y="38363"/>
                    <a:pt x="3937" y="39397"/>
                    <a:pt x="4604" y="40264"/>
                  </a:cubicBezTo>
                  <a:cubicBezTo>
                    <a:pt x="4704" y="40398"/>
                    <a:pt x="4771" y="40498"/>
                    <a:pt x="4871" y="40631"/>
                  </a:cubicBezTo>
                  <a:cubicBezTo>
                    <a:pt x="6157" y="42062"/>
                    <a:pt x="7931" y="42757"/>
                    <a:pt x="9715" y="42757"/>
                  </a:cubicBezTo>
                  <a:cubicBezTo>
                    <a:pt x="11633" y="42757"/>
                    <a:pt x="13564" y="41953"/>
                    <a:pt x="14912" y="40398"/>
                  </a:cubicBezTo>
                  <a:lnTo>
                    <a:pt x="18514" y="36262"/>
                  </a:lnTo>
                  <a:lnTo>
                    <a:pt x="11643" y="29623"/>
                  </a:lnTo>
                  <a:lnTo>
                    <a:pt x="10442" y="31125"/>
                  </a:lnTo>
                  <a:lnTo>
                    <a:pt x="8807" y="11477"/>
                  </a:lnTo>
                  <a:cubicBezTo>
                    <a:pt x="8941" y="10943"/>
                    <a:pt x="9141" y="10443"/>
                    <a:pt x="9441" y="9976"/>
                  </a:cubicBezTo>
                  <a:cubicBezTo>
                    <a:pt x="9708" y="9542"/>
                    <a:pt x="10008" y="9142"/>
                    <a:pt x="10342" y="8775"/>
                  </a:cubicBezTo>
                  <a:cubicBezTo>
                    <a:pt x="10775" y="8308"/>
                    <a:pt x="11276" y="7908"/>
                    <a:pt x="11809" y="7608"/>
                  </a:cubicBezTo>
                  <a:cubicBezTo>
                    <a:pt x="12343" y="7341"/>
                    <a:pt x="12310" y="6607"/>
                    <a:pt x="11809" y="6507"/>
                  </a:cubicBezTo>
                  <a:cubicBezTo>
                    <a:pt x="11775" y="6500"/>
                    <a:pt x="11737" y="6497"/>
                    <a:pt x="11694" y="6497"/>
                  </a:cubicBezTo>
                  <a:cubicBezTo>
                    <a:pt x="11110" y="6497"/>
                    <a:pt x="9760" y="7136"/>
                    <a:pt x="8640" y="8442"/>
                  </a:cubicBezTo>
                  <a:cubicBezTo>
                    <a:pt x="8406" y="8707"/>
                    <a:pt x="8222" y="8819"/>
                    <a:pt x="8076" y="8819"/>
                  </a:cubicBezTo>
                  <a:cubicBezTo>
                    <a:pt x="7453" y="8819"/>
                    <a:pt x="7546" y="6772"/>
                    <a:pt x="7573" y="5906"/>
                  </a:cubicBezTo>
                  <a:cubicBezTo>
                    <a:pt x="7606" y="4839"/>
                    <a:pt x="7540" y="1570"/>
                    <a:pt x="7206" y="1303"/>
                  </a:cubicBezTo>
                  <a:cubicBezTo>
                    <a:pt x="7104" y="1217"/>
                    <a:pt x="6997" y="1175"/>
                    <a:pt x="6892" y="1175"/>
                  </a:cubicBezTo>
                  <a:cubicBezTo>
                    <a:pt x="6551" y="1175"/>
                    <a:pt x="6239" y="1621"/>
                    <a:pt x="6239" y="2437"/>
                  </a:cubicBezTo>
                  <a:cubicBezTo>
                    <a:pt x="6239" y="3466"/>
                    <a:pt x="6008" y="6607"/>
                    <a:pt x="5447" y="6607"/>
                  </a:cubicBezTo>
                  <a:cubicBezTo>
                    <a:pt x="5444" y="6607"/>
                    <a:pt x="5441" y="6607"/>
                    <a:pt x="5438" y="6607"/>
                  </a:cubicBezTo>
                  <a:cubicBezTo>
                    <a:pt x="4904" y="6574"/>
                    <a:pt x="5138" y="1203"/>
                    <a:pt x="5138" y="1203"/>
                  </a:cubicBezTo>
                  <a:cubicBezTo>
                    <a:pt x="5138" y="1203"/>
                    <a:pt x="5338" y="69"/>
                    <a:pt x="4704" y="2"/>
                  </a:cubicBezTo>
                  <a:cubicBezTo>
                    <a:pt x="4695" y="1"/>
                    <a:pt x="4685" y="1"/>
                    <a:pt x="4675" y="1"/>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5063775" y="1367750"/>
              <a:ext cx="419500" cy="829375"/>
            </a:xfrm>
            <a:custGeom>
              <a:rect b="b" l="l" r="r" t="t"/>
              <a:pathLst>
                <a:path extrusionOk="0" h="33175" w="16780">
                  <a:moveTo>
                    <a:pt x="7081" y="1"/>
                  </a:moveTo>
                  <a:cubicBezTo>
                    <a:pt x="5114" y="1"/>
                    <a:pt x="3101" y="392"/>
                    <a:pt x="1168" y="1148"/>
                  </a:cubicBezTo>
                  <a:cubicBezTo>
                    <a:pt x="1168" y="1148"/>
                    <a:pt x="1" y="11389"/>
                    <a:pt x="701" y="16159"/>
                  </a:cubicBezTo>
                  <a:cubicBezTo>
                    <a:pt x="1435" y="21129"/>
                    <a:pt x="5238" y="21830"/>
                    <a:pt x="5238" y="21830"/>
                  </a:cubicBezTo>
                  <a:cubicBezTo>
                    <a:pt x="5238" y="21830"/>
                    <a:pt x="5271" y="24932"/>
                    <a:pt x="5238" y="27901"/>
                  </a:cubicBezTo>
                  <a:cubicBezTo>
                    <a:pt x="5205" y="30736"/>
                    <a:pt x="7640" y="33104"/>
                    <a:pt x="10675" y="33171"/>
                  </a:cubicBezTo>
                  <a:cubicBezTo>
                    <a:pt x="10742" y="33173"/>
                    <a:pt x="10809" y="33174"/>
                    <a:pt x="10875" y="33174"/>
                  </a:cubicBezTo>
                  <a:cubicBezTo>
                    <a:pt x="13785" y="33174"/>
                    <a:pt x="16114" y="31041"/>
                    <a:pt x="16179" y="28334"/>
                  </a:cubicBezTo>
                  <a:lnTo>
                    <a:pt x="16780" y="4250"/>
                  </a:lnTo>
                  <a:cubicBezTo>
                    <a:pt x="14260" y="1362"/>
                    <a:pt x="10751" y="1"/>
                    <a:pt x="7081" y="1"/>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5118825" y="1579000"/>
              <a:ext cx="32550" cy="30950"/>
            </a:xfrm>
            <a:custGeom>
              <a:rect b="b" l="l" r="r" t="t"/>
              <a:pathLst>
                <a:path extrusionOk="0" h="1238" w="1302">
                  <a:moveTo>
                    <a:pt x="611" y="1"/>
                  </a:moveTo>
                  <a:cubicBezTo>
                    <a:pt x="301" y="1"/>
                    <a:pt x="32" y="256"/>
                    <a:pt x="1" y="570"/>
                  </a:cubicBezTo>
                  <a:cubicBezTo>
                    <a:pt x="1" y="904"/>
                    <a:pt x="267" y="1204"/>
                    <a:pt x="634" y="1238"/>
                  </a:cubicBezTo>
                  <a:cubicBezTo>
                    <a:pt x="968" y="1238"/>
                    <a:pt x="1268" y="1004"/>
                    <a:pt x="1301" y="637"/>
                  </a:cubicBezTo>
                  <a:cubicBezTo>
                    <a:pt x="1301" y="304"/>
                    <a:pt x="1035" y="3"/>
                    <a:pt x="668" y="3"/>
                  </a:cubicBezTo>
                  <a:cubicBezTo>
                    <a:pt x="649" y="2"/>
                    <a:pt x="630" y="1"/>
                    <a:pt x="61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5092150" y="1558225"/>
              <a:ext cx="65900" cy="17750"/>
            </a:xfrm>
            <a:custGeom>
              <a:rect b="b" l="l" r="r" t="t"/>
              <a:pathLst>
                <a:path extrusionOk="0" h="710" w="2636">
                  <a:moveTo>
                    <a:pt x="1301" y="0"/>
                  </a:moveTo>
                  <a:cubicBezTo>
                    <a:pt x="934" y="0"/>
                    <a:pt x="567" y="101"/>
                    <a:pt x="300" y="334"/>
                  </a:cubicBezTo>
                  <a:cubicBezTo>
                    <a:pt x="100" y="467"/>
                    <a:pt x="0" y="634"/>
                    <a:pt x="67" y="668"/>
                  </a:cubicBezTo>
                  <a:cubicBezTo>
                    <a:pt x="75" y="680"/>
                    <a:pt x="89" y="685"/>
                    <a:pt x="109" y="685"/>
                  </a:cubicBezTo>
                  <a:cubicBezTo>
                    <a:pt x="256" y="685"/>
                    <a:pt x="714" y="401"/>
                    <a:pt x="1301" y="401"/>
                  </a:cubicBezTo>
                  <a:cubicBezTo>
                    <a:pt x="1938" y="431"/>
                    <a:pt x="2410" y="710"/>
                    <a:pt x="2540" y="710"/>
                  </a:cubicBezTo>
                  <a:cubicBezTo>
                    <a:pt x="2553" y="710"/>
                    <a:pt x="2563" y="707"/>
                    <a:pt x="2569" y="701"/>
                  </a:cubicBezTo>
                  <a:cubicBezTo>
                    <a:pt x="2635" y="601"/>
                    <a:pt x="2502" y="501"/>
                    <a:pt x="2302" y="334"/>
                  </a:cubicBezTo>
                  <a:cubicBezTo>
                    <a:pt x="2002" y="134"/>
                    <a:pt x="1635" y="0"/>
                    <a:pt x="130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5294775" y="1584000"/>
              <a:ext cx="32550" cy="30200"/>
            </a:xfrm>
            <a:custGeom>
              <a:rect b="b" l="l" r="r" t="t"/>
              <a:pathLst>
                <a:path extrusionOk="0" h="1208" w="1302">
                  <a:moveTo>
                    <a:pt x="612" y="1"/>
                  </a:moveTo>
                  <a:cubicBezTo>
                    <a:pt x="301" y="1"/>
                    <a:pt x="32" y="256"/>
                    <a:pt x="1" y="571"/>
                  </a:cubicBezTo>
                  <a:cubicBezTo>
                    <a:pt x="1" y="904"/>
                    <a:pt x="268" y="1204"/>
                    <a:pt x="635" y="1204"/>
                  </a:cubicBezTo>
                  <a:cubicBezTo>
                    <a:pt x="656" y="1207"/>
                    <a:pt x="677" y="1208"/>
                    <a:pt x="698" y="1208"/>
                  </a:cubicBezTo>
                  <a:cubicBezTo>
                    <a:pt x="1005" y="1208"/>
                    <a:pt x="1271" y="981"/>
                    <a:pt x="1302" y="637"/>
                  </a:cubicBezTo>
                  <a:cubicBezTo>
                    <a:pt x="1302" y="304"/>
                    <a:pt x="1035" y="4"/>
                    <a:pt x="668" y="4"/>
                  </a:cubicBezTo>
                  <a:cubicBezTo>
                    <a:pt x="649" y="2"/>
                    <a:pt x="630" y="1"/>
                    <a:pt x="61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5271425" y="1566575"/>
              <a:ext cx="65075" cy="17125"/>
            </a:xfrm>
            <a:custGeom>
              <a:rect b="b" l="l" r="r" t="t"/>
              <a:pathLst>
                <a:path extrusionOk="0" h="685" w="2603">
                  <a:moveTo>
                    <a:pt x="1302" y="0"/>
                  </a:moveTo>
                  <a:cubicBezTo>
                    <a:pt x="935" y="0"/>
                    <a:pt x="568" y="100"/>
                    <a:pt x="301" y="300"/>
                  </a:cubicBezTo>
                  <a:cubicBezTo>
                    <a:pt x="101" y="467"/>
                    <a:pt x="1" y="667"/>
                    <a:pt x="68" y="667"/>
                  </a:cubicBezTo>
                  <a:cubicBezTo>
                    <a:pt x="73" y="673"/>
                    <a:pt x="82" y="675"/>
                    <a:pt x="93" y="675"/>
                  </a:cubicBezTo>
                  <a:cubicBezTo>
                    <a:pt x="213" y="675"/>
                    <a:pt x="646" y="398"/>
                    <a:pt x="1215" y="398"/>
                  </a:cubicBezTo>
                  <a:cubicBezTo>
                    <a:pt x="1244" y="398"/>
                    <a:pt x="1273" y="399"/>
                    <a:pt x="1302" y="400"/>
                  </a:cubicBezTo>
                  <a:cubicBezTo>
                    <a:pt x="1918" y="400"/>
                    <a:pt x="2380" y="684"/>
                    <a:pt x="2527" y="684"/>
                  </a:cubicBezTo>
                  <a:cubicBezTo>
                    <a:pt x="2547" y="684"/>
                    <a:pt x="2561" y="679"/>
                    <a:pt x="2569" y="667"/>
                  </a:cubicBezTo>
                  <a:cubicBezTo>
                    <a:pt x="2603" y="567"/>
                    <a:pt x="2503" y="467"/>
                    <a:pt x="2303" y="300"/>
                  </a:cubicBezTo>
                  <a:cubicBezTo>
                    <a:pt x="2002" y="100"/>
                    <a:pt x="1635" y="0"/>
                    <a:pt x="130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5164700" y="1566575"/>
              <a:ext cx="55900" cy="144075"/>
            </a:xfrm>
            <a:custGeom>
              <a:rect b="b" l="l" r="r" t="t"/>
              <a:pathLst>
                <a:path extrusionOk="0" h="5763" w="2236">
                  <a:moveTo>
                    <a:pt x="2135" y="0"/>
                  </a:moveTo>
                  <a:cubicBezTo>
                    <a:pt x="2068" y="0"/>
                    <a:pt x="1401" y="1501"/>
                    <a:pt x="667" y="3402"/>
                  </a:cubicBezTo>
                  <a:lnTo>
                    <a:pt x="134" y="4737"/>
                  </a:lnTo>
                  <a:cubicBezTo>
                    <a:pt x="34" y="4937"/>
                    <a:pt x="0" y="5170"/>
                    <a:pt x="67" y="5404"/>
                  </a:cubicBezTo>
                  <a:cubicBezTo>
                    <a:pt x="100" y="5537"/>
                    <a:pt x="200" y="5637"/>
                    <a:pt x="334" y="5671"/>
                  </a:cubicBezTo>
                  <a:cubicBezTo>
                    <a:pt x="434" y="5704"/>
                    <a:pt x="534" y="5704"/>
                    <a:pt x="634" y="5737"/>
                  </a:cubicBezTo>
                  <a:cubicBezTo>
                    <a:pt x="817" y="5754"/>
                    <a:pt x="1009" y="5762"/>
                    <a:pt x="1201" y="5762"/>
                  </a:cubicBezTo>
                  <a:cubicBezTo>
                    <a:pt x="1393" y="5762"/>
                    <a:pt x="1585" y="5754"/>
                    <a:pt x="1768" y="5737"/>
                  </a:cubicBezTo>
                  <a:cubicBezTo>
                    <a:pt x="1401" y="5604"/>
                    <a:pt x="1034" y="5537"/>
                    <a:pt x="667" y="5504"/>
                  </a:cubicBezTo>
                  <a:cubicBezTo>
                    <a:pt x="467" y="5504"/>
                    <a:pt x="300" y="5471"/>
                    <a:pt x="300" y="5337"/>
                  </a:cubicBezTo>
                  <a:cubicBezTo>
                    <a:pt x="267" y="5170"/>
                    <a:pt x="300" y="4970"/>
                    <a:pt x="400" y="4837"/>
                  </a:cubicBezTo>
                  <a:cubicBezTo>
                    <a:pt x="567" y="4403"/>
                    <a:pt x="767" y="3970"/>
                    <a:pt x="934" y="3503"/>
                  </a:cubicBezTo>
                  <a:cubicBezTo>
                    <a:pt x="1668" y="1601"/>
                    <a:pt x="2235" y="33"/>
                    <a:pt x="21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5194725" y="1870950"/>
              <a:ext cx="167625" cy="73150"/>
            </a:xfrm>
            <a:custGeom>
              <a:rect b="b" l="l" r="r" t="t"/>
              <a:pathLst>
                <a:path extrusionOk="0" h="2926" w="6705">
                  <a:moveTo>
                    <a:pt x="6705" y="0"/>
                  </a:moveTo>
                  <a:lnTo>
                    <a:pt x="6705" y="0"/>
                  </a:lnTo>
                  <a:cubicBezTo>
                    <a:pt x="4772" y="1109"/>
                    <a:pt x="2569" y="1707"/>
                    <a:pt x="352" y="1707"/>
                  </a:cubicBezTo>
                  <a:cubicBezTo>
                    <a:pt x="234" y="1707"/>
                    <a:pt x="117" y="1705"/>
                    <a:pt x="0" y="1702"/>
                  </a:cubicBezTo>
                  <a:lnTo>
                    <a:pt x="0" y="1702"/>
                  </a:lnTo>
                  <a:lnTo>
                    <a:pt x="67" y="2869"/>
                  </a:lnTo>
                  <a:cubicBezTo>
                    <a:pt x="428" y="2908"/>
                    <a:pt x="772" y="2926"/>
                    <a:pt x="1099" y="2926"/>
                  </a:cubicBezTo>
                  <a:cubicBezTo>
                    <a:pt x="5271" y="2926"/>
                    <a:pt x="6705" y="1"/>
                    <a:pt x="6705" y="0"/>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5213900" y="1739925"/>
              <a:ext cx="54225" cy="38300"/>
            </a:xfrm>
            <a:custGeom>
              <a:rect b="b" l="l" r="r" t="t"/>
              <a:pathLst>
                <a:path extrusionOk="0" h="1532" w="2169">
                  <a:moveTo>
                    <a:pt x="1092" y="0"/>
                  </a:moveTo>
                  <a:cubicBezTo>
                    <a:pt x="696" y="0"/>
                    <a:pt x="311" y="166"/>
                    <a:pt x="67" y="471"/>
                  </a:cubicBezTo>
                  <a:lnTo>
                    <a:pt x="34" y="505"/>
                  </a:lnTo>
                  <a:cubicBezTo>
                    <a:pt x="0" y="571"/>
                    <a:pt x="0" y="671"/>
                    <a:pt x="34" y="738"/>
                  </a:cubicBezTo>
                  <a:cubicBezTo>
                    <a:pt x="100" y="838"/>
                    <a:pt x="167" y="905"/>
                    <a:pt x="234" y="938"/>
                  </a:cubicBezTo>
                  <a:cubicBezTo>
                    <a:pt x="501" y="1172"/>
                    <a:pt x="767" y="1372"/>
                    <a:pt x="1101" y="1472"/>
                  </a:cubicBezTo>
                  <a:cubicBezTo>
                    <a:pt x="1203" y="1513"/>
                    <a:pt x="1305" y="1532"/>
                    <a:pt x="1404" y="1532"/>
                  </a:cubicBezTo>
                  <a:cubicBezTo>
                    <a:pt x="1629" y="1532"/>
                    <a:pt x="1840" y="1434"/>
                    <a:pt x="2002" y="1272"/>
                  </a:cubicBezTo>
                  <a:cubicBezTo>
                    <a:pt x="2168" y="1005"/>
                    <a:pt x="2168" y="671"/>
                    <a:pt x="1968" y="438"/>
                  </a:cubicBezTo>
                  <a:cubicBezTo>
                    <a:pt x="1768" y="204"/>
                    <a:pt x="1501" y="38"/>
                    <a:pt x="1201" y="4"/>
                  </a:cubicBezTo>
                  <a:cubicBezTo>
                    <a:pt x="1165" y="2"/>
                    <a:pt x="1128" y="0"/>
                    <a:pt x="1092" y="0"/>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5203875" y="1722500"/>
              <a:ext cx="59250" cy="48400"/>
            </a:xfrm>
            <a:custGeom>
              <a:rect b="b" l="l" r="r" t="t"/>
              <a:pathLst>
                <a:path extrusionOk="0" h="1936" w="2370">
                  <a:moveTo>
                    <a:pt x="2236" y="1"/>
                  </a:moveTo>
                  <a:cubicBezTo>
                    <a:pt x="2102" y="1"/>
                    <a:pt x="2102" y="735"/>
                    <a:pt x="1469" y="1235"/>
                  </a:cubicBezTo>
                  <a:cubicBezTo>
                    <a:pt x="802" y="1769"/>
                    <a:pt x="1" y="1669"/>
                    <a:pt x="1" y="1769"/>
                  </a:cubicBezTo>
                  <a:cubicBezTo>
                    <a:pt x="1" y="1902"/>
                    <a:pt x="168" y="1936"/>
                    <a:pt x="535" y="1936"/>
                  </a:cubicBezTo>
                  <a:cubicBezTo>
                    <a:pt x="968" y="1936"/>
                    <a:pt x="1369" y="1802"/>
                    <a:pt x="1736" y="1535"/>
                  </a:cubicBezTo>
                  <a:cubicBezTo>
                    <a:pt x="2036" y="1268"/>
                    <a:pt x="2269" y="868"/>
                    <a:pt x="2336" y="468"/>
                  </a:cubicBezTo>
                  <a:cubicBezTo>
                    <a:pt x="2369" y="168"/>
                    <a:pt x="2269" y="1"/>
                    <a:pt x="223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5072950" y="1294900"/>
              <a:ext cx="356950" cy="250225"/>
            </a:xfrm>
            <a:custGeom>
              <a:rect b="b" l="l" r="r" t="t"/>
              <a:pathLst>
                <a:path extrusionOk="0" h="10009" w="14278">
                  <a:moveTo>
                    <a:pt x="7823" y="1"/>
                  </a:moveTo>
                  <a:cubicBezTo>
                    <a:pt x="7573" y="1"/>
                    <a:pt x="7323" y="9"/>
                    <a:pt x="7073" y="26"/>
                  </a:cubicBezTo>
                  <a:cubicBezTo>
                    <a:pt x="5271" y="59"/>
                    <a:pt x="3370" y="326"/>
                    <a:pt x="2036" y="1360"/>
                  </a:cubicBezTo>
                  <a:cubicBezTo>
                    <a:pt x="1068" y="2161"/>
                    <a:pt x="401" y="3295"/>
                    <a:pt x="268" y="4563"/>
                  </a:cubicBezTo>
                  <a:cubicBezTo>
                    <a:pt x="34" y="6064"/>
                    <a:pt x="1" y="7598"/>
                    <a:pt x="101" y="9099"/>
                  </a:cubicBezTo>
                  <a:cubicBezTo>
                    <a:pt x="101" y="9399"/>
                    <a:pt x="234" y="9666"/>
                    <a:pt x="468" y="9866"/>
                  </a:cubicBezTo>
                  <a:cubicBezTo>
                    <a:pt x="660" y="9949"/>
                    <a:pt x="852" y="10008"/>
                    <a:pt x="1063" y="10008"/>
                  </a:cubicBezTo>
                  <a:cubicBezTo>
                    <a:pt x="1108" y="10008"/>
                    <a:pt x="1155" y="10006"/>
                    <a:pt x="1202" y="10000"/>
                  </a:cubicBezTo>
                  <a:cubicBezTo>
                    <a:pt x="3270" y="9866"/>
                    <a:pt x="5505" y="8299"/>
                    <a:pt x="7073" y="7131"/>
                  </a:cubicBezTo>
                  <a:lnTo>
                    <a:pt x="7073" y="7131"/>
                  </a:lnTo>
                  <a:cubicBezTo>
                    <a:pt x="6672" y="7665"/>
                    <a:pt x="4571" y="8999"/>
                    <a:pt x="4137" y="9499"/>
                  </a:cubicBezTo>
                  <a:cubicBezTo>
                    <a:pt x="7606" y="8899"/>
                    <a:pt x="12443" y="6230"/>
                    <a:pt x="14244" y="3629"/>
                  </a:cubicBezTo>
                  <a:lnTo>
                    <a:pt x="14278" y="3528"/>
                  </a:lnTo>
                  <a:cubicBezTo>
                    <a:pt x="14078" y="2228"/>
                    <a:pt x="12910" y="1160"/>
                    <a:pt x="11509" y="626"/>
                  </a:cubicBezTo>
                  <a:cubicBezTo>
                    <a:pt x="10314" y="209"/>
                    <a:pt x="9072" y="1"/>
                    <a:pt x="782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5335650" y="1309525"/>
              <a:ext cx="240075" cy="437200"/>
            </a:xfrm>
            <a:custGeom>
              <a:rect b="b" l="l" r="r" t="t"/>
              <a:pathLst>
                <a:path extrusionOk="0" h="17488" w="9603">
                  <a:moveTo>
                    <a:pt x="955" y="1"/>
                  </a:moveTo>
                  <a:cubicBezTo>
                    <a:pt x="648" y="1"/>
                    <a:pt x="330" y="14"/>
                    <a:pt x="0" y="41"/>
                  </a:cubicBezTo>
                  <a:lnTo>
                    <a:pt x="2135" y="2777"/>
                  </a:lnTo>
                  <a:cubicBezTo>
                    <a:pt x="2135" y="2777"/>
                    <a:pt x="401" y="8514"/>
                    <a:pt x="4137" y="12484"/>
                  </a:cubicBezTo>
                  <a:cubicBezTo>
                    <a:pt x="4137" y="12484"/>
                    <a:pt x="4337" y="14819"/>
                    <a:pt x="6939" y="17487"/>
                  </a:cubicBezTo>
                  <a:cubicBezTo>
                    <a:pt x="6939" y="17487"/>
                    <a:pt x="8440" y="17454"/>
                    <a:pt x="8973" y="14685"/>
                  </a:cubicBezTo>
                  <a:cubicBezTo>
                    <a:pt x="9207" y="13584"/>
                    <a:pt x="9374" y="12484"/>
                    <a:pt x="9474" y="11349"/>
                  </a:cubicBezTo>
                  <a:cubicBezTo>
                    <a:pt x="9602" y="8876"/>
                    <a:pt x="8927" y="1"/>
                    <a:pt x="95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5429875" y="1609400"/>
              <a:ext cx="80100" cy="122300"/>
            </a:xfrm>
            <a:custGeom>
              <a:rect b="b" l="l" r="r" t="t"/>
              <a:pathLst>
                <a:path extrusionOk="0" h="4892" w="3204">
                  <a:moveTo>
                    <a:pt x="819" y="0"/>
                  </a:moveTo>
                  <a:cubicBezTo>
                    <a:pt x="622" y="0"/>
                    <a:pt x="426" y="19"/>
                    <a:pt x="234" y="55"/>
                  </a:cubicBezTo>
                  <a:lnTo>
                    <a:pt x="1" y="4625"/>
                  </a:lnTo>
                  <a:cubicBezTo>
                    <a:pt x="223" y="4803"/>
                    <a:pt x="475" y="4892"/>
                    <a:pt x="727" y="4892"/>
                  </a:cubicBezTo>
                  <a:cubicBezTo>
                    <a:pt x="853" y="4892"/>
                    <a:pt x="979" y="4870"/>
                    <a:pt x="1102" y="4825"/>
                  </a:cubicBezTo>
                  <a:cubicBezTo>
                    <a:pt x="1468" y="4692"/>
                    <a:pt x="1802" y="4458"/>
                    <a:pt x="2102" y="4191"/>
                  </a:cubicBezTo>
                  <a:cubicBezTo>
                    <a:pt x="2503" y="3824"/>
                    <a:pt x="2803" y="3357"/>
                    <a:pt x="3003" y="2857"/>
                  </a:cubicBezTo>
                  <a:cubicBezTo>
                    <a:pt x="3203" y="2357"/>
                    <a:pt x="3203" y="1790"/>
                    <a:pt x="3003" y="1256"/>
                  </a:cubicBezTo>
                  <a:cubicBezTo>
                    <a:pt x="2769" y="755"/>
                    <a:pt x="2369" y="389"/>
                    <a:pt x="1869" y="188"/>
                  </a:cubicBezTo>
                  <a:cubicBezTo>
                    <a:pt x="1527" y="60"/>
                    <a:pt x="1171" y="0"/>
                    <a:pt x="819" y="0"/>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5440975" y="1628275"/>
              <a:ext cx="41475" cy="69975"/>
            </a:xfrm>
            <a:custGeom>
              <a:rect b="b" l="l" r="r" t="t"/>
              <a:pathLst>
                <a:path extrusionOk="0" h="2799" w="1659">
                  <a:moveTo>
                    <a:pt x="691" y="0"/>
                  </a:moveTo>
                  <a:cubicBezTo>
                    <a:pt x="191" y="0"/>
                    <a:pt x="24" y="334"/>
                    <a:pt x="90" y="334"/>
                  </a:cubicBezTo>
                  <a:cubicBezTo>
                    <a:pt x="97" y="337"/>
                    <a:pt x="104" y="339"/>
                    <a:pt x="112" y="339"/>
                  </a:cubicBezTo>
                  <a:cubicBezTo>
                    <a:pt x="170" y="339"/>
                    <a:pt x="275" y="268"/>
                    <a:pt x="448" y="268"/>
                  </a:cubicBezTo>
                  <a:cubicBezTo>
                    <a:pt x="509" y="268"/>
                    <a:pt x="579" y="277"/>
                    <a:pt x="658" y="301"/>
                  </a:cubicBezTo>
                  <a:cubicBezTo>
                    <a:pt x="1058" y="467"/>
                    <a:pt x="1291" y="901"/>
                    <a:pt x="1191" y="1335"/>
                  </a:cubicBezTo>
                  <a:cubicBezTo>
                    <a:pt x="1125" y="1868"/>
                    <a:pt x="924" y="2369"/>
                    <a:pt x="624" y="2502"/>
                  </a:cubicBezTo>
                  <a:cubicBezTo>
                    <a:pt x="519" y="2549"/>
                    <a:pt x="423" y="2563"/>
                    <a:pt x="340" y="2563"/>
                  </a:cubicBezTo>
                  <a:cubicBezTo>
                    <a:pt x="213" y="2563"/>
                    <a:pt x="119" y="2530"/>
                    <a:pt x="77" y="2530"/>
                  </a:cubicBezTo>
                  <a:cubicBezTo>
                    <a:pt x="68" y="2530"/>
                    <a:pt x="61" y="2532"/>
                    <a:pt x="57" y="2536"/>
                  </a:cubicBezTo>
                  <a:cubicBezTo>
                    <a:pt x="1" y="2536"/>
                    <a:pt x="159" y="2798"/>
                    <a:pt x="512" y="2798"/>
                  </a:cubicBezTo>
                  <a:cubicBezTo>
                    <a:pt x="577" y="2798"/>
                    <a:pt x="647" y="2790"/>
                    <a:pt x="724" y="2769"/>
                  </a:cubicBezTo>
                  <a:cubicBezTo>
                    <a:pt x="991" y="2669"/>
                    <a:pt x="1191" y="2502"/>
                    <a:pt x="1325" y="2235"/>
                  </a:cubicBezTo>
                  <a:cubicBezTo>
                    <a:pt x="1458" y="1969"/>
                    <a:pt x="1558" y="1668"/>
                    <a:pt x="1592" y="1368"/>
                  </a:cubicBezTo>
                  <a:cubicBezTo>
                    <a:pt x="1658" y="1035"/>
                    <a:pt x="1558" y="701"/>
                    <a:pt x="1391" y="434"/>
                  </a:cubicBezTo>
                  <a:cubicBezTo>
                    <a:pt x="1225" y="201"/>
                    <a:pt x="958" y="34"/>
                    <a:pt x="691" y="0"/>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4475025" y="2313775"/>
              <a:ext cx="1117500" cy="572100"/>
            </a:xfrm>
            <a:custGeom>
              <a:rect b="b" l="l" r="r" t="t"/>
              <a:pathLst>
                <a:path extrusionOk="0" h="22884" w="44700">
                  <a:moveTo>
                    <a:pt x="23951" y="0"/>
                  </a:moveTo>
                  <a:lnTo>
                    <a:pt x="1" y="200"/>
                  </a:lnTo>
                  <a:lnTo>
                    <a:pt x="5805" y="22883"/>
                  </a:lnTo>
                  <a:lnTo>
                    <a:pt x="44699" y="22883"/>
                  </a:lnTo>
                  <a:lnTo>
                    <a:pt x="44699" y="20582"/>
                  </a:lnTo>
                  <a:lnTo>
                    <a:pt x="28655" y="20582"/>
                  </a:lnTo>
                  <a:lnTo>
                    <a:pt x="23951"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4750225" y="2536625"/>
              <a:ext cx="93425" cy="102200"/>
            </a:xfrm>
            <a:custGeom>
              <a:rect b="b" l="l" r="r" t="t"/>
              <a:pathLst>
                <a:path extrusionOk="0" h="4088" w="3737">
                  <a:moveTo>
                    <a:pt x="1580" y="0"/>
                  </a:moveTo>
                  <a:cubicBezTo>
                    <a:pt x="1453" y="0"/>
                    <a:pt x="1326" y="19"/>
                    <a:pt x="1202" y="59"/>
                  </a:cubicBezTo>
                  <a:cubicBezTo>
                    <a:pt x="368" y="326"/>
                    <a:pt x="1" y="1460"/>
                    <a:pt x="334" y="2528"/>
                  </a:cubicBezTo>
                  <a:cubicBezTo>
                    <a:pt x="647" y="3465"/>
                    <a:pt x="1394" y="4087"/>
                    <a:pt x="2124" y="4087"/>
                  </a:cubicBezTo>
                  <a:cubicBezTo>
                    <a:pt x="2251" y="4087"/>
                    <a:pt x="2378" y="4068"/>
                    <a:pt x="2502" y="4029"/>
                  </a:cubicBezTo>
                  <a:cubicBezTo>
                    <a:pt x="3336" y="3728"/>
                    <a:pt x="3737" y="2628"/>
                    <a:pt x="3370" y="1560"/>
                  </a:cubicBezTo>
                  <a:cubicBezTo>
                    <a:pt x="3057" y="623"/>
                    <a:pt x="2310" y="0"/>
                    <a:pt x="1580"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4906175" y="2706550"/>
              <a:ext cx="1059650" cy="336750"/>
            </a:xfrm>
            <a:custGeom>
              <a:rect b="b" l="l" r="r" t="t"/>
              <a:pathLst>
                <a:path extrusionOk="0" h="13470" w="42386">
                  <a:moveTo>
                    <a:pt x="40830" y="0"/>
                  </a:moveTo>
                  <a:lnTo>
                    <a:pt x="29722" y="834"/>
                  </a:lnTo>
                  <a:lnTo>
                    <a:pt x="30722" y="5004"/>
                  </a:lnTo>
                  <a:lnTo>
                    <a:pt x="9774" y="6872"/>
                  </a:lnTo>
                  <a:lnTo>
                    <a:pt x="9774" y="6905"/>
                  </a:lnTo>
                  <a:lnTo>
                    <a:pt x="8807" y="6939"/>
                  </a:lnTo>
                  <a:cubicBezTo>
                    <a:pt x="7406" y="6605"/>
                    <a:pt x="6238" y="5604"/>
                    <a:pt x="5671" y="4303"/>
                  </a:cubicBezTo>
                  <a:cubicBezTo>
                    <a:pt x="5520" y="3971"/>
                    <a:pt x="5314" y="3556"/>
                    <a:pt x="5003" y="3556"/>
                  </a:cubicBezTo>
                  <a:cubicBezTo>
                    <a:pt x="4971" y="3556"/>
                    <a:pt x="4938" y="3560"/>
                    <a:pt x="4904" y="3570"/>
                  </a:cubicBezTo>
                  <a:cubicBezTo>
                    <a:pt x="4704" y="3603"/>
                    <a:pt x="4570" y="3803"/>
                    <a:pt x="4537" y="4003"/>
                  </a:cubicBezTo>
                  <a:cubicBezTo>
                    <a:pt x="4537" y="4203"/>
                    <a:pt x="4570" y="4437"/>
                    <a:pt x="4637" y="4637"/>
                  </a:cubicBezTo>
                  <a:cubicBezTo>
                    <a:pt x="4904" y="5438"/>
                    <a:pt x="5238" y="6238"/>
                    <a:pt x="5638" y="7005"/>
                  </a:cubicBezTo>
                  <a:lnTo>
                    <a:pt x="0" y="7172"/>
                  </a:lnTo>
                  <a:cubicBezTo>
                    <a:pt x="0" y="7172"/>
                    <a:pt x="1334" y="13470"/>
                    <a:pt x="8281" y="13470"/>
                  </a:cubicBezTo>
                  <a:cubicBezTo>
                    <a:pt x="8537" y="13470"/>
                    <a:pt x="8801" y="13461"/>
                    <a:pt x="9074" y="13443"/>
                  </a:cubicBezTo>
                  <a:lnTo>
                    <a:pt x="33124" y="13443"/>
                  </a:lnTo>
                  <a:cubicBezTo>
                    <a:pt x="33236" y="13448"/>
                    <a:pt x="33347" y="13450"/>
                    <a:pt x="33458" y="13450"/>
                  </a:cubicBezTo>
                  <a:cubicBezTo>
                    <a:pt x="38439" y="13450"/>
                    <a:pt x="42385" y="9095"/>
                    <a:pt x="41830" y="4070"/>
                  </a:cubicBezTo>
                  <a:lnTo>
                    <a:pt x="40830" y="0"/>
                  </a:ln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4113100" y="4562050"/>
              <a:ext cx="272725" cy="355275"/>
            </a:xfrm>
            <a:custGeom>
              <a:rect b="b" l="l" r="r" t="t"/>
              <a:pathLst>
                <a:path extrusionOk="0" h="14211" w="10909">
                  <a:moveTo>
                    <a:pt x="9474" y="0"/>
                  </a:moveTo>
                  <a:lnTo>
                    <a:pt x="1" y="5838"/>
                  </a:lnTo>
                  <a:lnTo>
                    <a:pt x="3470" y="14210"/>
                  </a:lnTo>
                  <a:cubicBezTo>
                    <a:pt x="6706" y="11208"/>
                    <a:pt x="9241" y="7539"/>
                    <a:pt x="10909" y="3469"/>
                  </a:cubicBezTo>
                  <a:lnTo>
                    <a:pt x="9474" y="0"/>
                  </a:lnTo>
                  <a:close/>
                </a:path>
              </a:pathLst>
            </a:custGeom>
            <a:solidFill>
              <a:srgbClr val="B788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2979800" y="4043325"/>
              <a:ext cx="1434375" cy="1076625"/>
            </a:xfrm>
            <a:custGeom>
              <a:rect b="b" l="l" r="r" t="t"/>
              <a:pathLst>
                <a:path extrusionOk="0" h="43065" w="57375">
                  <a:moveTo>
                    <a:pt x="35031" y="1"/>
                  </a:moveTo>
                  <a:cubicBezTo>
                    <a:pt x="34314" y="1"/>
                    <a:pt x="33891" y="34"/>
                    <a:pt x="33891" y="34"/>
                  </a:cubicBezTo>
                  <a:lnTo>
                    <a:pt x="21849" y="435"/>
                  </a:lnTo>
                  <a:cubicBezTo>
                    <a:pt x="18781" y="868"/>
                    <a:pt x="15778" y="1769"/>
                    <a:pt x="12976" y="3170"/>
                  </a:cubicBezTo>
                  <a:lnTo>
                    <a:pt x="12710" y="3270"/>
                  </a:lnTo>
                  <a:lnTo>
                    <a:pt x="12710" y="3337"/>
                  </a:lnTo>
                  <a:cubicBezTo>
                    <a:pt x="9340" y="5171"/>
                    <a:pt x="4570" y="9541"/>
                    <a:pt x="0" y="13811"/>
                  </a:cubicBezTo>
                  <a:lnTo>
                    <a:pt x="5438" y="18848"/>
                  </a:lnTo>
                  <a:lnTo>
                    <a:pt x="11475" y="24218"/>
                  </a:lnTo>
                  <a:cubicBezTo>
                    <a:pt x="11442" y="24252"/>
                    <a:pt x="11442" y="24285"/>
                    <a:pt x="11475" y="24318"/>
                  </a:cubicBezTo>
                  <a:cubicBezTo>
                    <a:pt x="11542" y="24652"/>
                    <a:pt x="10475" y="31123"/>
                    <a:pt x="9574" y="36694"/>
                  </a:cubicBezTo>
                  <a:cubicBezTo>
                    <a:pt x="14990" y="40904"/>
                    <a:pt x="21553" y="43064"/>
                    <a:pt x="28167" y="43064"/>
                  </a:cubicBezTo>
                  <a:cubicBezTo>
                    <a:pt x="32716" y="43064"/>
                    <a:pt x="37289" y="42043"/>
                    <a:pt x="41530" y="39963"/>
                  </a:cubicBezTo>
                  <a:lnTo>
                    <a:pt x="41997" y="34793"/>
                  </a:lnTo>
                  <a:cubicBezTo>
                    <a:pt x="42397" y="30089"/>
                    <a:pt x="42731" y="24318"/>
                    <a:pt x="42731" y="24318"/>
                  </a:cubicBezTo>
                  <a:lnTo>
                    <a:pt x="44432" y="28688"/>
                  </a:lnTo>
                  <a:lnTo>
                    <a:pt x="57008" y="22150"/>
                  </a:lnTo>
                  <a:cubicBezTo>
                    <a:pt x="57141" y="21750"/>
                    <a:pt x="57275" y="21350"/>
                    <a:pt x="57375" y="20949"/>
                  </a:cubicBezTo>
                  <a:cubicBezTo>
                    <a:pt x="56141" y="18014"/>
                    <a:pt x="51971" y="8340"/>
                    <a:pt x="48435" y="4704"/>
                  </a:cubicBezTo>
                  <a:cubicBezTo>
                    <a:pt x="44290" y="455"/>
                    <a:pt x="37670" y="1"/>
                    <a:pt x="35031"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3516025" y="4032500"/>
              <a:ext cx="323575" cy="189500"/>
            </a:xfrm>
            <a:custGeom>
              <a:rect b="b" l="l" r="r" t="t"/>
              <a:pathLst>
                <a:path extrusionOk="0" h="7580" w="12943">
                  <a:moveTo>
                    <a:pt x="12776" y="0"/>
                  </a:moveTo>
                  <a:lnTo>
                    <a:pt x="12776" y="0"/>
                  </a:lnTo>
                  <a:cubicBezTo>
                    <a:pt x="12776" y="0"/>
                    <a:pt x="12809" y="301"/>
                    <a:pt x="12843" y="834"/>
                  </a:cubicBezTo>
                  <a:cubicBezTo>
                    <a:pt x="12843" y="2769"/>
                    <a:pt x="12009" y="4604"/>
                    <a:pt x="10541" y="5871"/>
                  </a:cubicBezTo>
                  <a:cubicBezTo>
                    <a:pt x="9360" y="6855"/>
                    <a:pt x="7910" y="7350"/>
                    <a:pt x="6455" y="7350"/>
                  </a:cubicBezTo>
                  <a:cubicBezTo>
                    <a:pt x="5196" y="7350"/>
                    <a:pt x="3933" y="6980"/>
                    <a:pt x="2835" y="6238"/>
                  </a:cubicBezTo>
                  <a:cubicBezTo>
                    <a:pt x="1901" y="5571"/>
                    <a:pt x="1168" y="4670"/>
                    <a:pt x="667" y="3636"/>
                  </a:cubicBezTo>
                  <a:cubicBezTo>
                    <a:pt x="367" y="2936"/>
                    <a:pt x="167" y="2202"/>
                    <a:pt x="100" y="1435"/>
                  </a:cubicBezTo>
                  <a:cubicBezTo>
                    <a:pt x="67" y="901"/>
                    <a:pt x="100" y="601"/>
                    <a:pt x="67" y="601"/>
                  </a:cubicBezTo>
                  <a:cubicBezTo>
                    <a:pt x="33" y="667"/>
                    <a:pt x="33" y="734"/>
                    <a:pt x="33" y="834"/>
                  </a:cubicBezTo>
                  <a:cubicBezTo>
                    <a:pt x="0" y="1034"/>
                    <a:pt x="0" y="1235"/>
                    <a:pt x="33" y="1468"/>
                  </a:cubicBezTo>
                  <a:cubicBezTo>
                    <a:pt x="67" y="2235"/>
                    <a:pt x="234" y="3002"/>
                    <a:pt x="567" y="3736"/>
                  </a:cubicBezTo>
                  <a:cubicBezTo>
                    <a:pt x="1034" y="4804"/>
                    <a:pt x="1768" y="5738"/>
                    <a:pt x="2735" y="6405"/>
                  </a:cubicBezTo>
                  <a:cubicBezTo>
                    <a:pt x="3863" y="7193"/>
                    <a:pt x="5169" y="7580"/>
                    <a:pt x="6472" y="7580"/>
                  </a:cubicBezTo>
                  <a:cubicBezTo>
                    <a:pt x="7983" y="7580"/>
                    <a:pt x="9490" y="7059"/>
                    <a:pt x="10708" y="6038"/>
                  </a:cubicBezTo>
                  <a:cubicBezTo>
                    <a:pt x="11575" y="5271"/>
                    <a:pt x="12242" y="4270"/>
                    <a:pt x="12609" y="3169"/>
                  </a:cubicBezTo>
                  <a:cubicBezTo>
                    <a:pt x="12843" y="2402"/>
                    <a:pt x="12943" y="1635"/>
                    <a:pt x="12909" y="834"/>
                  </a:cubicBezTo>
                  <a:cubicBezTo>
                    <a:pt x="12909" y="634"/>
                    <a:pt x="12876" y="434"/>
                    <a:pt x="12843" y="234"/>
                  </a:cubicBezTo>
                  <a:cubicBezTo>
                    <a:pt x="12843" y="134"/>
                    <a:pt x="12809" y="67"/>
                    <a:pt x="1277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4013875" y="4097550"/>
              <a:ext cx="108425" cy="511225"/>
            </a:xfrm>
            <a:custGeom>
              <a:rect b="b" l="l" r="r" t="t"/>
              <a:pathLst>
                <a:path extrusionOk="0" h="20449" w="4337">
                  <a:moveTo>
                    <a:pt x="4337" y="0"/>
                  </a:moveTo>
                  <a:cubicBezTo>
                    <a:pt x="4037" y="0"/>
                    <a:pt x="3736" y="34"/>
                    <a:pt x="3469" y="134"/>
                  </a:cubicBezTo>
                  <a:cubicBezTo>
                    <a:pt x="2669" y="367"/>
                    <a:pt x="2002" y="867"/>
                    <a:pt x="1501" y="1535"/>
                  </a:cubicBezTo>
                  <a:cubicBezTo>
                    <a:pt x="801" y="2502"/>
                    <a:pt x="367" y="3636"/>
                    <a:pt x="234" y="4870"/>
                  </a:cubicBezTo>
                  <a:cubicBezTo>
                    <a:pt x="167" y="5537"/>
                    <a:pt x="134" y="6238"/>
                    <a:pt x="100" y="6972"/>
                  </a:cubicBezTo>
                  <a:cubicBezTo>
                    <a:pt x="67" y="7706"/>
                    <a:pt x="34" y="8473"/>
                    <a:pt x="34" y="9240"/>
                  </a:cubicBezTo>
                  <a:cubicBezTo>
                    <a:pt x="0" y="11875"/>
                    <a:pt x="134" y="14544"/>
                    <a:pt x="467" y="17179"/>
                  </a:cubicBezTo>
                  <a:cubicBezTo>
                    <a:pt x="567" y="18180"/>
                    <a:pt x="701" y="19014"/>
                    <a:pt x="768" y="19581"/>
                  </a:cubicBezTo>
                  <a:cubicBezTo>
                    <a:pt x="834" y="19848"/>
                    <a:pt x="868" y="20048"/>
                    <a:pt x="901" y="20215"/>
                  </a:cubicBezTo>
                  <a:cubicBezTo>
                    <a:pt x="901" y="20281"/>
                    <a:pt x="934" y="20381"/>
                    <a:pt x="934" y="20448"/>
                  </a:cubicBezTo>
                  <a:cubicBezTo>
                    <a:pt x="968" y="20348"/>
                    <a:pt x="968" y="20281"/>
                    <a:pt x="934" y="20215"/>
                  </a:cubicBezTo>
                  <a:cubicBezTo>
                    <a:pt x="934" y="20048"/>
                    <a:pt x="901" y="19814"/>
                    <a:pt x="868" y="19548"/>
                  </a:cubicBezTo>
                  <a:cubicBezTo>
                    <a:pt x="801" y="18980"/>
                    <a:pt x="701" y="18180"/>
                    <a:pt x="601" y="17179"/>
                  </a:cubicBezTo>
                  <a:cubicBezTo>
                    <a:pt x="367" y="14544"/>
                    <a:pt x="234" y="11875"/>
                    <a:pt x="267" y="9240"/>
                  </a:cubicBezTo>
                  <a:cubicBezTo>
                    <a:pt x="267" y="8473"/>
                    <a:pt x="267" y="7706"/>
                    <a:pt x="301" y="6972"/>
                  </a:cubicBezTo>
                  <a:cubicBezTo>
                    <a:pt x="334" y="6271"/>
                    <a:pt x="367" y="5571"/>
                    <a:pt x="467" y="4904"/>
                  </a:cubicBezTo>
                  <a:cubicBezTo>
                    <a:pt x="534" y="3736"/>
                    <a:pt x="968" y="2602"/>
                    <a:pt x="1635" y="1635"/>
                  </a:cubicBezTo>
                  <a:cubicBezTo>
                    <a:pt x="2102" y="968"/>
                    <a:pt x="2769" y="501"/>
                    <a:pt x="3503" y="200"/>
                  </a:cubicBezTo>
                  <a:cubicBezTo>
                    <a:pt x="3770" y="134"/>
                    <a:pt x="4070" y="67"/>
                    <a:pt x="433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3267500" y="4078350"/>
              <a:ext cx="138450" cy="570450"/>
            </a:xfrm>
            <a:custGeom>
              <a:rect b="b" l="l" r="r" t="t"/>
              <a:pathLst>
                <a:path extrusionOk="0" h="22818" w="5538">
                  <a:moveTo>
                    <a:pt x="5538" y="1"/>
                  </a:moveTo>
                  <a:lnTo>
                    <a:pt x="5538" y="1"/>
                  </a:lnTo>
                  <a:cubicBezTo>
                    <a:pt x="5505" y="68"/>
                    <a:pt x="5471" y="101"/>
                    <a:pt x="5438" y="168"/>
                  </a:cubicBezTo>
                  <a:cubicBezTo>
                    <a:pt x="5371" y="368"/>
                    <a:pt x="5304" y="568"/>
                    <a:pt x="5204" y="835"/>
                  </a:cubicBezTo>
                  <a:cubicBezTo>
                    <a:pt x="5004" y="1402"/>
                    <a:pt x="4737" y="2203"/>
                    <a:pt x="4437" y="3237"/>
                  </a:cubicBezTo>
                  <a:cubicBezTo>
                    <a:pt x="3803" y="5271"/>
                    <a:pt x="3003" y="8107"/>
                    <a:pt x="2236" y="11242"/>
                  </a:cubicBezTo>
                  <a:cubicBezTo>
                    <a:pt x="1468" y="14378"/>
                    <a:pt x="901" y="17313"/>
                    <a:pt x="534" y="19382"/>
                  </a:cubicBezTo>
                  <a:cubicBezTo>
                    <a:pt x="334" y="20449"/>
                    <a:pt x="201" y="21316"/>
                    <a:pt x="134" y="21883"/>
                  </a:cubicBezTo>
                  <a:cubicBezTo>
                    <a:pt x="67" y="22150"/>
                    <a:pt x="34" y="22384"/>
                    <a:pt x="34" y="22584"/>
                  </a:cubicBezTo>
                  <a:cubicBezTo>
                    <a:pt x="1" y="22651"/>
                    <a:pt x="1" y="22717"/>
                    <a:pt x="34" y="22817"/>
                  </a:cubicBezTo>
                  <a:cubicBezTo>
                    <a:pt x="67" y="22717"/>
                    <a:pt x="67" y="22651"/>
                    <a:pt x="67" y="22584"/>
                  </a:cubicBezTo>
                  <a:cubicBezTo>
                    <a:pt x="134" y="22384"/>
                    <a:pt x="167" y="22184"/>
                    <a:pt x="234" y="21917"/>
                  </a:cubicBezTo>
                  <a:cubicBezTo>
                    <a:pt x="334" y="21283"/>
                    <a:pt x="501" y="20449"/>
                    <a:pt x="701" y="19448"/>
                  </a:cubicBezTo>
                  <a:cubicBezTo>
                    <a:pt x="1101" y="17347"/>
                    <a:pt x="1702" y="14478"/>
                    <a:pt x="2469" y="11342"/>
                  </a:cubicBezTo>
                  <a:cubicBezTo>
                    <a:pt x="3236" y="8173"/>
                    <a:pt x="4004" y="5338"/>
                    <a:pt x="4604" y="3303"/>
                  </a:cubicBezTo>
                  <a:lnTo>
                    <a:pt x="5304" y="902"/>
                  </a:lnTo>
                  <a:lnTo>
                    <a:pt x="5471" y="234"/>
                  </a:lnTo>
                  <a:cubicBezTo>
                    <a:pt x="5505" y="134"/>
                    <a:pt x="5538" y="68"/>
                    <a:pt x="553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4071400" y="4516175"/>
              <a:ext cx="336950" cy="193500"/>
            </a:xfrm>
            <a:custGeom>
              <a:rect b="b" l="l" r="r" t="t"/>
              <a:pathLst>
                <a:path extrusionOk="0" h="7740" w="13478">
                  <a:moveTo>
                    <a:pt x="13477" y="1"/>
                  </a:moveTo>
                  <a:cubicBezTo>
                    <a:pt x="13277" y="101"/>
                    <a:pt x="13110" y="201"/>
                    <a:pt x="12944" y="301"/>
                  </a:cubicBezTo>
                  <a:lnTo>
                    <a:pt x="11509" y="1168"/>
                  </a:lnTo>
                  <a:cubicBezTo>
                    <a:pt x="10308" y="1869"/>
                    <a:pt x="8640" y="2903"/>
                    <a:pt x="6772" y="3970"/>
                  </a:cubicBezTo>
                  <a:cubicBezTo>
                    <a:pt x="4938" y="5037"/>
                    <a:pt x="3237" y="5971"/>
                    <a:pt x="1969" y="6639"/>
                  </a:cubicBezTo>
                  <a:lnTo>
                    <a:pt x="501" y="7439"/>
                  </a:lnTo>
                  <a:cubicBezTo>
                    <a:pt x="335" y="7506"/>
                    <a:pt x="168" y="7606"/>
                    <a:pt x="1" y="7739"/>
                  </a:cubicBezTo>
                  <a:cubicBezTo>
                    <a:pt x="168" y="7673"/>
                    <a:pt x="368" y="7606"/>
                    <a:pt x="568" y="7506"/>
                  </a:cubicBezTo>
                  <a:cubicBezTo>
                    <a:pt x="902" y="7339"/>
                    <a:pt x="1435" y="7072"/>
                    <a:pt x="2069" y="6772"/>
                  </a:cubicBezTo>
                  <a:cubicBezTo>
                    <a:pt x="3303" y="6138"/>
                    <a:pt x="5038" y="5238"/>
                    <a:pt x="6906" y="4170"/>
                  </a:cubicBezTo>
                  <a:cubicBezTo>
                    <a:pt x="8774" y="3103"/>
                    <a:pt x="10408" y="2069"/>
                    <a:pt x="11609" y="1301"/>
                  </a:cubicBezTo>
                  <a:cubicBezTo>
                    <a:pt x="12176" y="935"/>
                    <a:pt x="12677" y="601"/>
                    <a:pt x="12977" y="367"/>
                  </a:cubicBezTo>
                  <a:cubicBezTo>
                    <a:pt x="13144" y="267"/>
                    <a:pt x="13310" y="134"/>
                    <a:pt x="1347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3020650" y="4349375"/>
              <a:ext cx="262725" cy="212725"/>
            </a:xfrm>
            <a:custGeom>
              <a:rect b="b" l="l" r="r" t="t"/>
              <a:pathLst>
                <a:path extrusionOk="0" h="8509" w="10509">
                  <a:moveTo>
                    <a:pt x="36" y="1"/>
                  </a:moveTo>
                  <a:cubicBezTo>
                    <a:pt x="35" y="1"/>
                    <a:pt x="35" y="1"/>
                    <a:pt x="34" y="1"/>
                  </a:cubicBezTo>
                  <a:cubicBezTo>
                    <a:pt x="1" y="68"/>
                    <a:pt x="2303" y="2002"/>
                    <a:pt x="5171" y="4337"/>
                  </a:cubicBezTo>
                  <a:cubicBezTo>
                    <a:pt x="8023" y="6665"/>
                    <a:pt x="10327" y="8509"/>
                    <a:pt x="10470" y="8509"/>
                  </a:cubicBezTo>
                  <a:cubicBezTo>
                    <a:pt x="10472" y="8509"/>
                    <a:pt x="10474" y="8508"/>
                    <a:pt x="10475" y="8507"/>
                  </a:cubicBezTo>
                  <a:cubicBezTo>
                    <a:pt x="10508" y="8474"/>
                    <a:pt x="8173" y="6539"/>
                    <a:pt x="5305" y="4171"/>
                  </a:cubicBezTo>
                  <a:cubicBezTo>
                    <a:pt x="2461" y="1856"/>
                    <a:pt x="109" y="1"/>
                    <a:pt x="3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4003025" y="4350225"/>
              <a:ext cx="131800" cy="410325"/>
            </a:xfrm>
            <a:custGeom>
              <a:rect b="b" l="l" r="r" t="t"/>
              <a:pathLst>
                <a:path extrusionOk="0" h="16413" w="5272">
                  <a:moveTo>
                    <a:pt x="568" y="0"/>
                  </a:moveTo>
                  <a:lnTo>
                    <a:pt x="568" y="0"/>
                  </a:lnTo>
                  <a:cubicBezTo>
                    <a:pt x="1" y="2836"/>
                    <a:pt x="1802" y="12042"/>
                    <a:pt x="1802" y="12042"/>
                  </a:cubicBezTo>
                  <a:lnTo>
                    <a:pt x="3503" y="16412"/>
                  </a:lnTo>
                  <a:lnTo>
                    <a:pt x="5271" y="15512"/>
                  </a:lnTo>
                  <a:lnTo>
                    <a:pt x="568"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356325" y="4052500"/>
              <a:ext cx="229775" cy="137725"/>
            </a:xfrm>
            <a:custGeom>
              <a:rect b="b" l="l" r="r" t="t"/>
              <a:pathLst>
                <a:path extrusionOk="0" h="5509" w="9191">
                  <a:moveTo>
                    <a:pt x="7122" y="1"/>
                  </a:moveTo>
                  <a:cubicBezTo>
                    <a:pt x="7122" y="1"/>
                    <a:pt x="3353" y="601"/>
                    <a:pt x="2485" y="1035"/>
                  </a:cubicBezTo>
                  <a:cubicBezTo>
                    <a:pt x="1" y="2343"/>
                    <a:pt x="6071" y="5509"/>
                    <a:pt x="9015" y="5509"/>
                  </a:cubicBezTo>
                  <a:cubicBezTo>
                    <a:pt x="9074" y="5509"/>
                    <a:pt x="9133" y="5507"/>
                    <a:pt x="9190" y="5505"/>
                  </a:cubicBezTo>
                  <a:lnTo>
                    <a:pt x="7122"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446800" y="4496150"/>
              <a:ext cx="405325" cy="145975"/>
            </a:xfrm>
            <a:custGeom>
              <a:rect b="b" l="l" r="r" t="t"/>
              <a:pathLst>
                <a:path extrusionOk="0" h="5839" w="16213">
                  <a:moveTo>
                    <a:pt x="16212" y="1"/>
                  </a:moveTo>
                  <a:lnTo>
                    <a:pt x="1001" y="268"/>
                  </a:lnTo>
                  <a:lnTo>
                    <a:pt x="0" y="5838"/>
                  </a:lnTo>
                  <a:lnTo>
                    <a:pt x="0" y="5838"/>
                  </a:lnTo>
                  <a:lnTo>
                    <a:pt x="15078" y="5772"/>
                  </a:lnTo>
                  <a:lnTo>
                    <a:pt x="1621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252775" y="3199300"/>
              <a:ext cx="646875" cy="421150"/>
            </a:xfrm>
            <a:custGeom>
              <a:rect b="b" l="l" r="r" t="t"/>
              <a:pathLst>
                <a:path extrusionOk="0" h="16846" w="25875">
                  <a:moveTo>
                    <a:pt x="6936" y="0"/>
                  </a:moveTo>
                  <a:cubicBezTo>
                    <a:pt x="3042" y="0"/>
                    <a:pt x="1" y="4317"/>
                    <a:pt x="2157" y="8210"/>
                  </a:cubicBezTo>
                  <a:cubicBezTo>
                    <a:pt x="2524" y="8944"/>
                    <a:pt x="3125" y="9545"/>
                    <a:pt x="3892" y="9878"/>
                  </a:cubicBezTo>
                  <a:lnTo>
                    <a:pt x="21405" y="15449"/>
                  </a:lnTo>
                  <a:cubicBezTo>
                    <a:pt x="21304" y="15882"/>
                    <a:pt x="21438" y="16316"/>
                    <a:pt x="21771" y="16616"/>
                  </a:cubicBezTo>
                  <a:cubicBezTo>
                    <a:pt x="21981" y="16769"/>
                    <a:pt x="22223" y="16845"/>
                    <a:pt x="22467" y="16845"/>
                  </a:cubicBezTo>
                  <a:cubicBezTo>
                    <a:pt x="22650" y="16845"/>
                    <a:pt x="22834" y="16802"/>
                    <a:pt x="23006" y="16716"/>
                  </a:cubicBezTo>
                  <a:cubicBezTo>
                    <a:pt x="23740" y="16349"/>
                    <a:pt x="23806" y="15315"/>
                    <a:pt x="23639" y="14515"/>
                  </a:cubicBezTo>
                  <a:cubicBezTo>
                    <a:pt x="23473" y="13714"/>
                    <a:pt x="23172" y="12847"/>
                    <a:pt x="23506" y="12080"/>
                  </a:cubicBezTo>
                  <a:cubicBezTo>
                    <a:pt x="23773" y="11513"/>
                    <a:pt x="24307" y="11146"/>
                    <a:pt x="24774" y="10679"/>
                  </a:cubicBezTo>
                  <a:cubicBezTo>
                    <a:pt x="25541" y="9878"/>
                    <a:pt x="25874" y="8744"/>
                    <a:pt x="25708" y="7643"/>
                  </a:cubicBezTo>
                  <a:cubicBezTo>
                    <a:pt x="25474" y="6542"/>
                    <a:pt x="24674" y="5642"/>
                    <a:pt x="23606" y="5308"/>
                  </a:cubicBezTo>
                  <a:cubicBezTo>
                    <a:pt x="22539" y="5041"/>
                    <a:pt x="21204" y="5408"/>
                    <a:pt x="20370" y="4641"/>
                  </a:cubicBezTo>
                  <a:cubicBezTo>
                    <a:pt x="19803" y="4074"/>
                    <a:pt x="19737" y="3140"/>
                    <a:pt x="19270" y="2473"/>
                  </a:cubicBezTo>
                  <a:cubicBezTo>
                    <a:pt x="18718" y="1695"/>
                    <a:pt x="17750" y="1427"/>
                    <a:pt x="16780" y="1427"/>
                  </a:cubicBezTo>
                  <a:cubicBezTo>
                    <a:pt x="16460" y="1427"/>
                    <a:pt x="16140" y="1456"/>
                    <a:pt x="15834" y="1506"/>
                  </a:cubicBezTo>
                  <a:cubicBezTo>
                    <a:pt x="14866" y="1658"/>
                    <a:pt x="13917" y="1928"/>
                    <a:pt x="12958" y="1928"/>
                  </a:cubicBezTo>
                  <a:cubicBezTo>
                    <a:pt x="12662" y="1928"/>
                    <a:pt x="12364" y="1902"/>
                    <a:pt x="12065" y="1839"/>
                  </a:cubicBezTo>
                  <a:cubicBezTo>
                    <a:pt x="11030" y="1606"/>
                    <a:pt x="10197" y="905"/>
                    <a:pt x="9229" y="505"/>
                  </a:cubicBezTo>
                  <a:cubicBezTo>
                    <a:pt x="8454" y="157"/>
                    <a:pt x="7680" y="0"/>
                    <a:pt x="693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3365075" y="3344300"/>
              <a:ext cx="468700" cy="874200"/>
            </a:xfrm>
            <a:custGeom>
              <a:rect b="b" l="l" r="r" t="t"/>
              <a:pathLst>
                <a:path extrusionOk="0" h="34968" w="18748">
                  <a:moveTo>
                    <a:pt x="8169" y="0"/>
                  </a:moveTo>
                  <a:cubicBezTo>
                    <a:pt x="5371" y="0"/>
                    <a:pt x="2567" y="666"/>
                    <a:pt x="0" y="2010"/>
                  </a:cubicBezTo>
                  <a:cubicBezTo>
                    <a:pt x="0" y="2010"/>
                    <a:pt x="67" y="13485"/>
                    <a:pt x="534" y="18455"/>
                  </a:cubicBezTo>
                  <a:cubicBezTo>
                    <a:pt x="1001" y="23392"/>
                    <a:pt x="6071" y="23759"/>
                    <a:pt x="6071" y="23759"/>
                  </a:cubicBezTo>
                  <a:cubicBezTo>
                    <a:pt x="6071" y="23759"/>
                    <a:pt x="6205" y="26394"/>
                    <a:pt x="6338" y="29129"/>
                  </a:cubicBezTo>
                  <a:cubicBezTo>
                    <a:pt x="6504" y="32411"/>
                    <a:pt x="9205" y="34967"/>
                    <a:pt x="12479" y="34967"/>
                  </a:cubicBezTo>
                  <a:cubicBezTo>
                    <a:pt x="12500" y="34967"/>
                    <a:pt x="12522" y="34967"/>
                    <a:pt x="12543" y="34967"/>
                  </a:cubicBezTo>
                  <a:cubicBezTo>
                    <a:pt x="15979" y="34967"/>
                    <a:pt x="18747" y="32165"/>
                    <a:pt x="18747" y="28729"/>
                  </a:cubicBezTo>
                  <a:lnTo>
                    <a:pt x="18147" y="3077"/>
                  </a:lnTo>
                  <a:lnTo>
                    <a:pt x="17680" y="2777"/>
                  </a:lnTo>
                  <a:cubicBezTo>
                    <a:pt x="14787" y="933"/>
                    <a:pt x="11482" y="0"/>
                    <a:pt x="8169" y="0"/>
                  </a:cubicBezTo>
                  <a:close/>
                </a:path>
              </a:pathLst>
            </a:custGeom>
            <a:solidFill>
              <a:srgbClr val="B788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3591075" y="3584200"/>
              <a:ext cx="46725" cy="36175"/>
            </a:xfrm>
            <a:custGeom>
              <a:rect b="b" l="l" r="r" t="t"/>
              <a:pathLst>
                <a:path extrusionOk="0" h="1447" w="1869">
                  <a:moveTo>
                    <a:pt x="874" y="1"/>
                  </a:moveTo>
                  <a:cubicBezTo>
                    <a:pt x="789" y="1"/>
                    <a:pt x="697" y="17"/>
                    <a:pt x="601" y="53"/>
                  </a:cubicBezTo>
                  <a:cubicBezTo>
                    <a:pt x="200" y="153"/>
                    <a:pt x="0" y="553"/>
                    <a:pt x="134" y="953"/>
                  </a:cubicBezTo>
                  <a:cubicBezTo>
                    <a:pt x="244" y="1257"/>
                    <a:pt x="537" y="1446"/>
                    <a:pt x="842" y="1446"/>
                  </a:cubicBezTo>
                  <a:cubicBezTo>
                    <a:pt x="906" y="1446"/>
                    <a:pt x="971" y="1438"/>
                    <a:pt x="1034" y="1420"/>
                  </a:cubicBezTo>
                  <a:cubicBezTo>
                    <a:pt x="1868" y="1123"/>
                    <a:pt x="1585" y="1"/>
                    <a:pt x="87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3570225" y="3572000"/>
              <a:ext cx="65900" cy="19775"/>
            </a:xfrm>
            <a:custGeom>
              <a:rect b="b" l="l" r="r" t="t"/>
              <a:pathLst>
                <a:path extrusionOk="0" h="791" w="2636">
                  <a:moveTo>
                    <a:pt x="1341" y="0"/>
                  </a:moveTo>
                  <a:cubicBezTo>
                    <a:pt x="957" y="0"/>
                    <a:pt x="577" y="134"/>
                    <a:pt x="267" y="407"/>
                  </a:cubicBezTo>
                  <a:cubicBezTo>
                    <a:pt x="67" y="574"/>
                    <a:pt x="0" y="741"/>
                    <a:pt x="34" y="774"/>
                  </a:cubicBezTo>
                  <a:cubicBezTo>
                    <a:pt x="41" y="785"/>
                    <a:pt x="54" y="790"/>
                    <a:pt x="71" y="790"/>
                  </a:cubicBezTo>
                  <a:cubicBezTo>
                    <a:pt x="213" y="790"/>
                    <a:pt x="674" y="467"/>
                    <a:pt x="1268" y="407"/>
                  </a:cubicBezTo>
                  <a:cubicBezTo>
                    <a:pt x="1301" y="406"/>
                    <a:pt x="1335" y="405"/>
                    <a:pt x="1368" y="405"/>
                  </a:cubicBezTo>
                  <a:cubicBezTo>
                    <a:pt x="1929" y="405"/>
                    <a:pt x="2368" y="626"/>
                    <a:pt x="2519" y="626"/>
                  </a:cubicBezTo>
                  <a:cubicBezTo>
                    <a:pt x="2543" y="626"/>
                    <a:pt x="2560" y="621"/>
                    <a:pt x="2569" y="608"/>
                  </a:cubicBezTo>
                  <a:cubicBezTo>
                    <a:pt x="2636" y="507"/>
                    <a:pt x="2502" y="407"/>
                    <a:pt x="2269" y="274"/>
                  </a:cubicBezTo>
                  <a:cubicBezTo>
                    <a:pt x="1981" y="92"/>
                    <a:pt x="1659" y="0"/>
                    <a:pt x="134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3401775" y="3584300"/>
              <a:ext cx="43150" cy="36625"/>
            </a:xfrm>
            <a:custGeom>
              <a:rect b="b" l="l" r="r" t="t"/>
              <a:pathLst>
                <a:path extrusionOk="0" h="1465" w="1726">
                  <a:moveTo>
                    <a:pt x="850" y="1"/>
                  </a:moveTo>
                  <a:cubicBezTo>
                    <a:pt x="769" y="1"/>
                    <a:pt x="685" y="16"/>
                    <a:pt x="601" y="49"/>
                  </a:cubicBezTo>
                  <a:cubicBezTo>
                    <a:pt x="200" y="149"/>
                    <a:pt x="0" y="549"/>
                    <a:pt x="134" y="949"/>
                  </a:cubicBezTo>
                  <a:cubicBezTo>
                    <a:pt x="240" y="1288"/>
                    <a:pt x="528" y="1464"/>
                    <a:pt x="818" y="1464"/>
                  </a:cubicBezTo>
                  <a:cubicBezTo>
                    <a:pt x="1072" y="1464"/>
                    <a:pt x="1328" y="1330"/>
                    <a:pt x="1468" y="1050"/>
                  </a:cubicBezTo>
                  <a:cubicBezTo>
                    <a:pt x="1726" y="562"/>
                    <a:pt x="1343" y="1"/>
                    <a:pt x="85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378425" y="3572275"/>
              <a:ext cx="65900" cy="20125"/>
            </a:xfrm>
            <a:custGeom>
              <a:rect b="b" l="l" r="r" t="t"/>
              <a:pathLst>
                <a:path extrusionOk="0" h="805" w="2636">
                  <a:moveTo>
                    <a:pt x="1383" y="0"/>
                  </a:moveTo>
                  <a:cubicBezTo>
                    <a:pt x="982" y="0"/>
                    <a:pt x="583" y="136"/>
                    <a:pt x="267" y="396"/>
                  </a:cubicBezTo>
                  <a:cubicBezTo>
                    <a:pt x="67" y="597"/>
                    <a:pt x="0" y="763"/>
                    <a:pt x="34" y="797"/>
                  </a:cubicBezTo>
                  <a:cubicBezTo>
                    <a:pt x="41" y="802"/>
                    <a:pt x="51" y="804"/>
                    <a:pt x="63" y="804"/>
                  </a:cubicBezTo>
                  <a:cubicBezTo>
                    <a:pt x="207" y="804"/>
                    <a:pt x="654" y="461"/>
                    <a:pt x="1301" y="430"/>
                  </a:cubicBezTo>
                  <a:cubicBezTo>
                    <a:pt x="1363" y="424"/>
                    <a:pt x="1423" y="421"/>
                    <a:pt x="1482" y="421"/>
                  </a:cubicBezTo>
                  <a:cubicBezTo>
                    <a:pt x="1978" y="421"/>
                    <a:pt x="2376" y="615"/>
                    <a:pt x="2519" y="615"/>
                  </a:cubicBezTo>
                  <a:cubicBezTo>
                    <a:pt x="2543" y="615"/>
                    <a:pt x="2560" y="610"/>
                    <a:pt x="2569" y="597"/>
                  </a:cubicBezTo>
                  <a:cubicBezTo>
                    <a:pt x="2635" y="530"/>
                    <a:pt x="2502" y="430"/>
                    <a:pt x="2302" y="263"/>
                  </a:cubicBezTo>
                  <a:cubicBezTo>
                    <a:pt x="2021" y="86"/>
                    <a:pt x="1702" y="0"/>
                    <a:pt x="138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3462650" y="3576325"/>
              <a:ext cx="47550" cy="152950"/>
            </a:xfrm>
            <a:custGeom>
              <a:rect b="b" l="l" r="r" t="t"/>
              <a:pathLst>
                <a:path extrusionOk="0" h="6118" w="1902">
                  <a:moveTo>
                    <a:pt x="1765" y="0"/>
                  </a:moveTo>
                  <a:cubicBezTo>
                    <a:pt x="1657" y="0"/>
                    <a:pt x="1095" y="1622"/>
                    <a:pt x="534" y="3637"/>
                  </a:cubicBezTo>
                  <a:lnTo>
                    <a:pt x="100" y="5071"/>
                  </a:lnTo>
                  <a:cubicBezTo>
                    <a:pt x="0" y="5338"/>
                    <a:pt x="0" y="5605"/>
                    <a:pt x="67" y="5838"/>
                  </a:cubicBezTo>
                  <a:cubicBezTo>
                    <a:pt x="134" y="5972"/>
                    <a:pt x="267" y="6072"/>
                    <a:pt x="401" y="6105"/>
                  </a:cubicBezTo>
                  <a:lnTo>
                    <a:pt x="734" y="6105"/>
                  </a:lnTo>
                  <a:cubicBezTo>
                    <a:pt x="821" y="6113"/>
                    <a:pt x="909" y="6117"/>
                    <a:pt x="999" y="6117"/>
                  </a:cubicBezTo>
                  <a:cubicBezTo>
                    <a:pt x="1288" y="6117"/>
                    <a:pt x="1588" y="6074"/>
                    <a:pt x="1868" y="5972"/>
                  </a:cubicBezTo>
                  <a:cubicBezTo>
                    <a:pt x="1501" y="5872"/>
                    <a:pt x="1134" y="5838"/>
                    <a:pt x="734" y="5838"/>
                  </a:cubicBezTo>
                  <a:cubicBezTo>
                    <a:pt x="567" y="5838"/>
                    <a:pt x="434" y="5805"/>
                    <a:pt x="401" y="5705"/>
                  </a:cubicBezTo>
                  <a:cubicBezTo>
                    <a:pt x="367" y="5538"/>
                    <a:pt x="401" y="5338"/>
                    <a:pt x="501" y="5205"/>
                  </a:cubicBezTo>
                  <a:lnTo>
                    <a:pt x="901" y="3770"/>
                  </a:lnTo>
                  <a:cubicBezTo>
                    <a:pt x="1501" y="1702"/>
                    <a:pt x="1902" y="34"/>
                    <a:pt x="1768" y="1"/>
                  </a:cubicBezTo>
                  <a:cubicBezTo>
                    <a:pt x="1767" y="1"/>
                    <a:pt x="1766" y="0"/>
                    <a:pt x="176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3484325" y="3740625"/>
              <a:ext cx="94250" cy="50200"/>
            </a:xfrm>
            <a:custGeom>
              <a:rect b="b" l="l" r="r" t="t"/>
              <a:pathLst>
                <a:path extrusionOk="0" h="2008" w="3770">
                  <a:moveTo>
                    <a:pt x="3303" y="0"/>
                  </a:moveTo>
                  <a:lnTo>
                    <a:pt x="3303" y="0"/>
                  </a:lnTo>
                  <a:cubicBezTo>
                    <a:pt x="2235" y="534"/>
                    <a:pt x="1135" y="934"/>
                    <a:pt x="1" y="1268"/>
                  </a:cubicBezTo>
                  <a:cubicBezTo>
                    <a:pt x="365" y="1747"/>
                    <a:pt x="932" y="2007"/>
                    <a:pt x="1510" y="2007"/>
                  </a:cubicBezTo>
                  <a:cubicBezTo>
                    <a:pt x="1778" y="2007"/>
                    <a:pt x="2049" y="1951"/>
                    <a:pt x="2302" y="1835"/>
                  </a:cubicBezTo>
                  <a:cubicBezTo>
                    <a:pt x="3770" y="1134"/>
                    <a:pt x="3303" y="0"/>
                    <a:pt x="330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3516850" y="3877375"/>
              <a:ext cx="159300" cy="90950"/>
            </a:xfrm>
            <a:custGeom>
              <a:rect b="b" l="l" r="r" t="t"/>
              <a:pathLst>
                <a:path extrusionOk="0" h="3638" w="6372">
                  <a:moveTo>
                    <a:pt x="6372" y="1"/>
                  </a:moveTo>
                  <a:cubicBezTo>
                    <a:pt x="4537" y="1402"/>
                    <a:pt x="2302" y="2202"/>
                    <a:pt x="0" y="2369"/>
                  </a:cubicBezTo>
                  <a:lnTo>
                    <a:pt x="101" y="3637"/>
                  </a:lnTo>
                  <a:cubicBezTo>
                    <a:pt x="145" y="3637"/>
                    <a:pt x="190" y="3638"/>
                    <a:pt x="234" y="3638"/>
                  </a:cubicBezTo>
                  <a:cubicBezTo>
                    <a:pt x="5126" y="3638"/>
                    <a:pt x="6372" y="1"/>
                    <a:pt x="6372" y="1"/>
                  </a:cubicBezTo>
                  <a:close/>
                </a:path>
              </a:pathLst>
            </a:custGeom>
            <a:solidFill>
              <a:srgbClr val="A369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3822075" y="3527075"/>
              <a:ext cx="88650" cy="143150"/>
            </a:xfrm>
            <a:custGeom>
              <a:rect b="b" l="l" r="r" t="t"/>
              <a:pathLst>
                <a:path extrusionOk="0" h="5726" w="3546">
                  <a:moveTo>
                    <a:pt x="819" y="1"/>
                  </a:moveTo>
                  <a:cubicBezTo>
                    <a:pt x="779" y="1"/>
                    <a:pt x="739" y="1"/>
                    <a:pt x="701" y="3"/>
                  </a:cubicBezTo>
                  <a:cubicBezTo>
                    <a:pt x="300" y="36"/>
                    <a:pt x="0" y="370"/>
                    <a:pt x="0" y="770"/>
                  </a:cubicBezTo>
                  <a:cubicBezTo>
                    <a:pt x="0" y="2204"/>
                    <a:pt x="34" y="5473"/>
                    <a:pt x="67" y="5574"/>
                  </a:cubicBezTo>
                  <a:cubicBezTo>
                    <a:pt x="78" y="5607"/>
                    <a:pt x="492" y="5726"/>
                    <a:pt x="1023" y="5726"/>
                  </a:cubicBezTo>
                  <a:cubicBezTo>
                    <a:pt x="2060" y="5726"/>
                    <a:pt x="3546" y="5276"/>
                    <a:pt x="3369" y="2872"/>
                  </a:cubicBezTo>
                  <a:cubicBezTo>
                    <a:pt x="3177" y="409"/>
                    <a:pt x="1759" y="1"/>
                    <a:pt x="819" y="1"/>
                  </a:cubicBezTo>
                  <a:close/>
                </a:path>
              </a:pathLst>
            </a:custGeom>
            <a:solidFill>
              <a:srgbClr val="B788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842925" y="3556325"/>
              <a:ext cx="40050" cy="80400"/>
            </a:xfrm>
            <a:custGeom>
              <a:rect b="b" l="l" r="r" t="t"/>
              <a:pathLst>
                <a:path extrusionOk="0" h="3216" w="1602">
                  <a:moveTo>
                    <a:pt x="567" y="0"/>
                  </a:moveTo>
                  <a:cubicBezTo>
                    <a:pt x="434" y="0"/>
                    <a:pt x="300" y="34"/>
                    <a:pt x="200" y="134"/>
                  </a:cubicBezTo>
                  <a:cubicBezTo>
                    <a:pt x="134" y="200"/>
                    <a:pt x="100" y="267"/>
                    <a:pt x="67" y="367"/>
                  </a:cubicBezTo>
                  <a:cubicBezTo>
                    <a:pt x="67" y="534"/>
                    <a:pt x="100" y="567"/>
                    <a:pt x="134" y="567"/>
                  </a:cubicBezTo>
                  <a:cubicBezTo>
                    <a:pt x="167" y="567"/>
                    <a:pt x="134" y="501"/>
                    <a:pt x="167" y="401"/>
                  </a:cubicBezTo>
                  <a:cubicBezTo>
                    <a:pt x="222" y="262"/>
                    <a:pt x="324" y="192"/>
                    <a:pt x="453" y="192"/>
                  </a:cubicBezTo>
                  <a:cubicBezTo>
                    <a:pt x="479" y="192"/>
                    <a:pt x="506" y="195"/>
                    <a:pt x="534" y="200"/>
                  </a:cubicBezTo>
                  <a:cubicBezTo>
                    <a:pt x="767" y="234"/>
                    <a:pt x="967" y="401"/>
                    <a:pt x="1068" y="634"/>
                  </a:cubicBezTo>
                  <a:cubicBezTo>
                    <a:pt x="1201" y="901"/>
                    <a:pt x="1301" y="1235"/>
                    <a:pt x="1301" y="1535"/>
                  </a:cubicBezTo>
                  <a:cubicBezTo>
                    <a:pt x="1334" y="2202"/>
                    <a:pt x="1068" y="2836"/>
                    <a:pt x="667" y="3002"/>
                  </a:cubicBezTo>
                  <a:cubicBezTo>
                    <a:pt x="589" y="3042"/>
                    <a:pt x="499" y="3058"/>
                    <a:pt x="405" y="3058"/>
                  </a:cubicBezTo>
                  <a:cubicBezTo>
                    <a:pt x="338" y="3058"/>
                    <a:pt x="269" y="3050"/>
                    <a:pt x="200" y="3036"/>
                  </a:cubicBezTo>
                  <a:cubicBezTo>
                    <a:pt x="100" y="3003"/>
                    <a:pt x="33" y="2936"/>
                    <a:pt x="33" y="2936"/>
                  </a:cubicBezTo>
                  <a:lnTo>
                    <a:pt x="33" y="2936"/>
                  </a:lnTo>
                  <a:cubicBezTo>
                    <a:pt x="0" y="2969"/>
                    <a:pt x="33" y="3036"/>
                    <a:pt x="134" y="3136"/>
                  </a:cubicBezTo>
                  <a:cubicBezTo>
                    <a:pt x="225" y="3191"/>
                    <a:pt x="337" y="3216"/>
                    <a:pt x="453" y="3216"/>
                  </a:cubicBezTo>
                  <a:cubicBezTo>
                    <a:pt x="547" y="3216"/>
                    <a:pt x="644" y="3199"/>
                    <a:pt x="734" y="3169"/>
                  </a:cubicBezTo>
                  <a:cubicBezTo>
                    <a:pt x="1268" y="2969"/>
                    <a:pt x="1601" y="2269"/>
                    <a:pt x="1568" y="1535"/>
                  </a:cubicBezTo>
                  <a:cubicBezTo>
                    <a:pt x="1535" y="1168"/>
                    <a:pt x="1434" y="834"/>
                    <a:pt x="1268" y="534"/>
                  </a:cubicBezTo>
                  <a:cubicBezTo>
                    <a:pt x="1134" y="234"/>
                    <a:pt x="867" y="34"/>
                    <a:pt x="567" y="0"/>
                  </a:cubicBezTo>
                  <a:close/>
                </a:path>
              </a:pathLst>
            </a:custGeom>
            <a:solidFill>
              <a:srgbClr val="A369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3559575" y="3519475"/>
              <a:ext cx="77375" cy="24150"/>
            </a:xfrm>
            <a:custGeom>
              <a:rect b="b" l="l" r="r" t="t"/>
              <a:pathLst>
                <a:path extrusionOk="0" h="966" w="3095">
                  <a:moveTo>
                    <a:pt x="1397" y="1"/>
                  </a:moveTo>
                  <a:cubicBezTo>
                    <a:pt x="581" y="1"/>
                    <a:pt x="1" y="455"/>
                    <a:pt x="126" y="674"/>
                  </a:cubicBezTo>
                  <a:cubicBezTo>
                    <a:pt x="260" y="907"/>
                    <a:pt x="793" y="907"/>
                    <a:pt x="1527" y="941"/>
                  </a:cubicBezTo>
                  <a:cubicBezTo>
                    <a:pt x="1877" y="941"/>
                    <a:pt x="2186" y="966"/>
                    <a:pt x="2428" y="966"/>
                  </a:cubicBezTo>
                  <a:cubicBezTo>
                    <a:pt x="2670" y="966"/>
                    <a:pt x="2845" y="941"/>
                    <a:pt x="2928" y="841"/>
                  </a:cubicBezTo>
                  <a:cubicBezTo>
                    <a:pt x="3095" y="640"/>
                    <a:pt x="2461" y="73"/>
                    <a:pt x="1560" y="7"/>
                  </a:cubicBezTo>
                  <a:cubicBezTo>
                    <a:pt x="1505" y="3"/>
                    <a:pt x="1450" y="1"/>
                    <a:pt x="139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3377575" y="3524575"/>
              <a:ext cx="56700" cy="23700"/>
            </a:xfrm>
            <a:custGeom>
              <a:rect b="b" l="l" r="r" t="t"/>
              <a:pathLst>
                <a:path extrusionOk="0" h="948" w="2268">
                  <a:moveTo>
                    <a:pt x="1232" y="0"/>
                  </a:moveTo>
                  <a:cubicBezTo>
                    <a:pt x="1200" y="0"/>
                    <a:pt x="1168" y="1"/>
                    <a:pt x="1135" y="3"/>
                  </a:cubicBezTo>
                  <a:cubicBezTo>
                    <a:pt x="468" y="69"/>
                    <a:pt x="1" y="470"/>
                    <a:pt x="101" y="703"/>
                  </a:cubicBezTo>
                  <a:cubicBezTo>
                    <a:pt x="180" y="888"/>
                    <a:pt x="511" y="948"/>
                    <a:pt x="894" y="948"/>
                  </a:cubicBezTo>
                  <a:cubicBezTo>
                    <a:pt x="994" y="948"/>
                    <a:pt x="1098" y="944"/>
                    <a:pt x="1202" y="937"/>
                  </a:cubicBezTo>
                  <a:cubicBezTo>
                    <a:pt x="1735" y="870"/>
                    <a:pt x="2169" y="770"/>
                    <a:pt x="2236" y="503"/>
                  </a:cubicBezTo>
                  <a:cubicBezTo>
                    <a:pt x="2267" y="282"/>
                    <a:pt x="1819" y="0"/>
                    <a:pt x="123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3342550" y="3321150"/>
              <a:ext cx="513725" cy="285375"/>
            </a:xfrm>
            <a:custGeom>
              <a:rect b="b" l="l" r="r" t="t"/>
              <a:pathLst>
                <a:path extrusionOk="0" h="11415" w="20549">
                  <a:moveTo>
                    <a:pt x="8974" y="1"/>
                  </a:moveTo>
                  <a:lnTo>
                    <a:pt x="3904" y="701"/>
                  </a:lnTo>
                  <a:lnTo>
                    <a:pt x="1" y="1769"/>
                  </a:lnTo>
                  <a:lnTo>
                    <a:pt x="234" y="4504"/>
                  </a:lnTo>
                  <a:cubicBezTo>
                    <a:pt x="234" y="4504"/>
                    <a:pt x="1310" y="5030"/>
                    <a:pt x="3011" y="5030"/>
                  </a:cubicBezTo>
                  <a:cubicBezTo>
                    <a:pt x="4151" y="5030"/>
                    <a:pt x="5573" y="4793"/>
                    <a:pt x="7139" y="4003"/>
                  </a:cubicBezTo>
                  <a:cubicBezTo>
                    <a:pt x="9111" y="3031"/>
                    <a:pt x="11337" y="2431"/>
                    <a:pt x="12568" y="2431"/>
                  </a:cubicBezTo>
                  <a:cubicBezTo>
                    <a:pt x="12941" y="2431"/>
                    <a:pt x="13222" y="2486"/>
                    <a:pt x="13377" y="2602"/>
                  </a:cubicBezTo>
                  <a:cubicBezTo>
                    <a:pt x="14044" y="3136"/>
                    <a:pt x="14178" y="5771"/>
                    <a:pt x="16713" y="6539"/>
                  </a:cubicBezTo>
                  <a:cubicBezTo>
                    <a:pt x="16713" y="6539"/>
                    <a:pt x="16552" y="11415"/>
                    <a:pt x="18434" y="11415"/>
                  </a:cubicBezTo>
                  <a:cubicBezTo>
                    <a:pt x="18471" y="11415"/>
                    <a:pt x="18509" y="11413"/>
                    <a:pt x="18547" y="11409"/>
                  </a:cubicBezTo>
                  <a:cubicBezTo>
                    <a:pt x="20549" y="11242"/>
                    <a:pt x="19315" y="3403"/>
                    <a:pt x="19315" y="3403"/>
                  </a:cubicBezTo>
                  <a:lnTo>
                    <a:pt x="14378" y="1001"/>
                  </a:lnTo>
                  <a:lnTo>
                    <a:pt x="897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2627050" y="3649725"/>
              <a:ext cx="419500" cy="548750"/>
            </a:xfrm>
            <a:custGeom>
              <a:rect b="b" l="l" r="r" t="t"/>
              <a:pathLst>
                <a:path extrusionOk="0" h="21950" w="16780">
                  <a:moveTo>
                    <a:pt x="10808" y="0"/>
                  </a:moveTo>
                  <a:lnTo>
                    <a:pt x="0" y="5571"/>
                  </a:lnTo>
                  <a:lnTo>
                    <a:pt x="5304" y="21949"/>
                  </a:lnTo>
                  <a:lnTo>
                    <a:pt x="16779" y="20382"/>
                  </a:lnTo>
                  <a:cubicBezTo>
                    <a:pt x="16779" y="20382"/>
                    <a:pt x="11008" y="301"/>
                    <a:pt x="1080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2893900" y="3636375"/>
              <a:ext cx="178500" cy="522900"/>
            </a:xfrm>
            <a:custGeom>
              <a:rect b="b" l="l" r="r" t="t"/>
              <a:pathLst>
                <a:path extrusionOk="0" h="20916" w="7140">
                  <a:moveTo>
                    <a:pt x="1135" y="1"/>
                  </a:moveTo>
                  <a:lnTo>
                    <a:pt x="1" y="601"/>
                  </a:lnTo>
                  <a:lnTo>
                    <a:pt x="6105" y="20916"/>
                  </a:lnTo>
                  <a:lnTo>
                    <a:pt x="7139" y="20349"/>
                  </a:lnTo>
                  <a:lnTo>
                    <a:pt x="1135"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2749625" y="3773600"/>
              <a:ext cx="28825" cy="24125"/>
            </a:xfrm>
            <a:custGeom>
              <a:rect b="b" l="l" r="r" t="t"/>
              <a:pathLst>
                <a:path extrusionOk="0" h="965" w="1153">
                  <a:moveTo>
                    <a:pt x="641" y="1"/>
                  </a:moveTo>
                  <a:cubicBezTo>
                    <a:pt x="605" y="1"/>
                    <a:pt x="569" y="6"/>
                    <a:pt x="535" y="16"/>
                  </a:cubicBezTo>
                  <a:cubicBezTo>
                    <a:pt x="101" y="82"/>
                    <a:pt x="1" y="649"/>
                    <a:pt x="334" y="883"/>
                  </a:cubicBezTo>
                  <a:cubicBezTo>
                    <a:pt x="423" y="939"/>
                    <a:pt x="517" y="964"/>
                    <a:pt x="608" y="964"/>
                  </a:cubicBezTo>
                  <a:cubicBezTo>
                    <a:pt x="895" y="964"/>
                    <a:pt x="1152" y="712"/>
                    <a:pt x="1102" y="383"/>
                  </a:cubicBezTo>
                  <a:cubicBezTo>
                    <a:pt x="1045" y="155"/>
                    <a:pt x="843" y="1"/>
                    <a:pt x="64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2506125" y="3856750"/>
              <a:ext cx="739725" cy="1041750"/>
            </a:xfrm>
            <a:custGeom>
              <a:rect b="b" l="l" r="r" t="t"/>
              <a:pathLst>
                <a:path extrusionOk="0" h="41670" w="29589">
                  <a:moveTo>
                    <a:pt x="11288" y="1"/>
                  </a:moveTo>
                  <a:cubicBezTo>
                    <a:pt x="10791" y="1"/>
                    <a:pt x="10285" y="116"/>
                    <a:pt x="9808" y="359"/>
                  </a:cubicBezTo>
                  <a:lnTo>
                    <a:pt x="8173" y="1193"/>
                  </a:lnTo>
                  <a:cubicBezTo>
                    <a:pt x="7006" y="1793"/>
                    <a:pt x="6138" y="2861"/>
                    <a:pt x="5805" y="4128"/>
                  </a:cubicBezTo>
                  <a:cubicBezTo>
                    <a:pt x="5261" y="6209"/>
                    <a:pt x="4747" y="8443"/>
                    <a:pt x="4765" y="8443"/>
                  </a:cubicBezTo>
                  <a:cubicBezTo>
                    <a:pt x="4766" y="8443"/>
                    <a:pt x="4768" y="8439"/>
                    <a:pt x="4771" y="8431"/>
                  </a:cubicBezTo>
                  <a:lnTo>
                    <a:pt x="4771" y="8431"/>
                  </a:lnTo>
                  <a:lnTo>
                    <a:pt x="1535" y="31081"/>
                  </a:lnTo>
                  <a:cubicBezTo>
                    <a:pt x="1535" y="31081"/>
                    <a:pt x="1" y="37586"/>
                    <a:pt x="4437" y="40721"/>
                  </a:cubicBezTo>
                  <a:cubicBezTo>
                    <a:pt x="5416" y="41400"/>
                    <a:pt x="6592" y="41670"/>
                    <a:pt x="7842" y="41670"/>
                  </a:cubicBezTo>
                  <a:cubicBezTo>
                    <a:pt x="10893" y="41670"/>
                    <a:pt x="14383" y="40060"/>
                    <a:pt x="16512" y="38853"/>
                  </a:cubicBezTo>
                  <a:lnTo>
                    <a:pt x="29588" y="30981"/>
                  </a:lnTo>
                  <a:lnTo>
                    <a:pt x="19448" y="21274"/>
                  </a:lnTo>
                  <a:lnTo>
                    <a:pt x="11909" y="26177"/>
                  </a:lnTo>
                  <a:lnTo>
                    <a:pt x="10508" y="8598"/>
                  </a:lnTo>
                  <a:lnTo>
                    <a:pt x="10642" y="7731"/>
                  </a:lnTo>
                  <a:lnTo>
                    <a:pt x="15745" y="5796"/>
                  </a:lnTo>
                  <a:lnTo>
                    <a:pt x="14277" y="2027"/>
                  </a:lnTo>
                  <a:cubicBezTo>
                    <a:pt x="13773" y="755"/>
                    <a:pt x="12562" y="1"/>
                    <a:pt x="11288" y="1"/>
                  </a:cubicBezTo>
                  <a:close/>
                </a:path>
              </a:pathLst>
            </a:custGeom>
            <a:solidFill>
              <a:srgbClr val="B788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2841375" y="1885950"/>
              <a:ext cx="343600" cy="437025"/>
            </a:xfrm>
            <a:custGeom>
              <a:rect b="b" l="l" r="r" t="t"/>
              <a:pathLst>
                <a:path extrusionOk="0" h="17481" w="13744">
                  <a:moveTo>
                    <a:pt x="8640" y="1"/>
                  </a:moveTo>
                  <a:lnTo>
                    <a:pt x="0" y="5438"/>
                  </a:lnTo>
                  <a:lnTo>
                    <a:pt x="7839" y="17480"/>
                  </a:lnTo>
                  <a:cubicBezTo>
                    <a:pt x="7839" y="17480"/>
                    <a:pt x="12142" y="12810"/>
                    <a:pt x="13743" y="7806"/>
                  </a:cubicBezTo>
                  <a:lnTo>
                    <a:pt x="8640" y="1"/>
                  </a:ln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2314100" y="747500"/>
              <a:ext cx="575650" cy="359600"/>
            </a:xfrm>
            <a:custGeom>
              <a:rect b="b" l="l" r="r" t="t"/>
              <a:pathLst>
                <a:path extrusionOk="0" h="14384" w="23026">
                  <a:moveTo>
                    <a:pt x="15165" y="1"/>
                  </a:moveTo>
                  <a:cubicBezTo>
                    <a:pt x="14650" y="1"/>
                    <a:pt x="14132" y="109"/>
                    <a:pt x="13653" y="340"/>
                  </a:cubicBezTo>
                  <a:cubicBezTo>
                    <a:pt x="12752" y="740"/>
                    <a:pt x="11918" y="1240"/>
                    <a:pt x="11184" y="1874"/>
                  </a:cubicBezTo>
                  <a:cubicBezTo>
                    <a:pt x="10375" y="887"/>
                    <a:pt x="9283" y="443"/>
                    <a:pt x="8204" y="443"/>
                  </a:cubicBezTo>
                  <a:cubicBezTo>
                    <a:pt x="6256" y="443"/>
                    <a:pt x="4353" y="1891"/>
                    <a:pt x="4246" y="4209"/>
                  </a:cubicBezTo>
                  <a:cubicBezTo>
                    <a:pt x="3909" y="4088"/>
                    <a:pt x="3571" y="4032"/>
                    <a:pt x="3243" y="4032"/>
                  </a:cubicBezTo>
                  <a:cubicBezTo>
                    <a:pt x="1490" y="4032"/>
                    <a:pt x="1" y="5635"/>
                    <a:pt x="310" y="7545"/>
                  </a:cubicBezTo>
                  <a:cubicBezTo>
                    <a:pt x="443" y="8346"/>
                    <a:pt x="910" y="9146"/>
                    <a:pt x="810" y="9913"/>
                  </a:cubicBezTo>
                  <a:cubicBezTo>
                    <a:pt x="710" y="10681"/>
                    <a:pt x="110" y="11414"/>
                    <a:pt x="443" y="12115"/>
                  </a:cubicBezTo>
                  <a:cubicBezTo>
                    <a:pt x="710" y="12649"/>
                    <a:pt x="1444" y="12749"/>
                    <a:pt x="2044" y="12982"/>
                  </a:cubicBezTo>
                  <a:cubicBezTo>
                    <a:pt x="2645" y="13182"/>
                    <a:pt x="3212" y="13916"/>
                    <a:pt x="2778" y="14383"/>
                  </a:cubicBezTo>
                  <a:lnTo>
                    <a:pt x="17655" y="8145"/>
                  </a:lnTo>
                  <a:cubicBezTo>
                    <a:pt x="18118" y="8812"/>
                    <a:pt x="18919" y="9139"/>
                    <a:pt x="19735" y="9139"/>
                  </a:cubicBezTo>
                  <a:cubicBezTo>
                    <a:pt x="20390" y="9139"/>
                    <a:pt x="21053" y="8928"/>
                    <a:pt x="21558" y="8512"/>
                  </a:cubicBezTo>
                  <a:cubicBezTo>
                    <a:pt x="22692" y="7578"/>
                    <a:pt x="23026" y="5910"/>
                    <a:pt x="22626" y="4476"/>
                  </a:cubicBezTo>
                  <a:cubicBezTo>
                    <a:pt x="22392" y="3442"/>
                    <a:pt x="21692" y="2575"/>
                    <a:pt x="20758" y="2074"/>
                  </a:cubicBezTo>
                  <a:cubicBezTo>
                    <a:pt x="20410" y="1906"/>
                    <a:pt x="20036" y="1825"/>
                    <a:pt x="19666" y="1825"/>
                  </a:cubicBezTo>
                  <a:cubicBezTo>
                    <a:pt x="19006" y="1825"/>
                    <a:pt x="18359" y="2084"/>
                    <a:pt x="17889" y="2575"/>
                  </a:cubicBezTo>
                  <a:cubicBezTo>
                    <a:pt x="17989" y="1574"/>
                    <a:pt x="17422" y="640"/>
                    <a:pt x="16488" y="240"/>
                  </a:cubicBezTo>
                  <a:cubicBezTo>
                    <a:pt x="16067" y="84"/>
                    <a:pt x="15617" y="1"/>
                    <a:pt x="1516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2376025" y="887700"/>
              <a:ext cx="439525" cy="819000"/>
            </a:xfrm>
            <a:custGeom>
              <a:rect b="b" l="l" r="r" t="t"/>
              <a:pathLst>
                <a:path extrusionOk="0" h="32760" w="17581">
                  <a:moveTo>
                    <a:pt x="9903" y="0"/>
                  </a:moveTo>
                  <a:cubicBezTo>
                    <a:pt x="6807" y="0"/>
                    <a:pt x="3721" y="873"/>
                    <a:pt x="1035" y="2604"/>
                  </a:cubicBezTo>
                  <a:lnTo>
                    <a:pt x="568" y="2904"/>
                  </a:lnTo>
                  <a:lnTo>
                    <a:pt x="34" y="26922"/>
                  </a:lnTo>
                  <a:cubicBezTo>
                    <a:pt x="1" y="30124"/>
                    <a:pt x="2636" y="32759"/>
                    <a:pt x="5838" y="32759"/>
                  </a:cubicBezTo>
                  <a:cubicBezTo>
                    <a:pt x="8941" y="32759"/>
                    <a:pt x="11476" y="30357"/>
                    <a:pt x="11643" y="27255"/>
                  </a:cubicBezTo>
                  <a:cubicBezTo>
                    <a:pt x="11776" y="24720"/>
                    <a:pt x="11876" y="22252"/>
                    <a:pt x="11876" y="22252"/>
                  </a:cubicBezTo>
                  <a:cubicBezTo>
                    <a:pt x="11876" y="22252"/>
                    <a:pt x="16646" y="21918"/>
                    <a:pt x="17080" y="17248"/>
                  </a:cubicBezTo>
                  <a:cubicBezTo>
                    <a:pt x="17513" y="12611"/>
                    <a:pt x="17580" y="1904"/>
                    <a:pt x="17580" y="1904"/>
                  </a:cubicBezTo>
                  <a:cubicBezTo>
                    <a:pt x="15174" y="631"/>
                    <a:pt x="12535" y="0"/>
                    <a:pt x="9903" y="0"/>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2566175" y="1112700"/>
              <a:ext cx="36725" cy="33400"/>
            </a:xfrm>
            <a:custGeom>
              <a:rect b="b" l="l" r="r" t="t"/>
              <a:pathLst>
                <a:path extrusionOk="0" h="1336" w="1469">
                  <a:moveTo>
                    <a:pt x="737" y="1"/>
                  </a:moveTo>
                  <a:cubicBezTo>
                    <a:pt x="456" y="1"/>
                    <a:pt x="206" y="186"/>
                    <a:pt x="100" y="476"/>
                  </a:cubicBezTo>
                  <a:cubicBezTo>
                    <a:pt x="0" y="809"/>
                    <a:pt x="167" y="1176"/>
                    <a:pt x="501" y="1310"/>
                  </a:cubicBezTo>
                  <a:cubicBezTo>
                    <a:pt x="565" y="1327"/>
                    <a:pt x="629" y="1335"/>
                    <a:pt x="692" y="1335"/>
                  </a:cubicBezTo>
                  <a:cubicBezTo>
                    <a:pt x="989" y="1335"/>
                    <a:pt x="1258" y="1151"/>
                    <a:pt x="1368" y="876"/>
                  </a:cubicBezTo>
                  <a:cubicBezTo>
                    <a:pt x="1468" y="542"/>
                    <a:pt x="1301" y="176"/>
                    <a:pt x="968" y="42"/>
                  </a:cubicBezTo>
                  <a:cubicBezTo>
                    <a:pt x="890" y="14"/>
                    <a:pt x="813" y="1"/>
                    <a:pt x="73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2562000" y="1101075"/>
              <a:ext cx="61725" cy="18725"/>
            </a:xfrm>
            <a:custGeom>
              <a:rect b="b" l="l" r="r" t="t"/>
              <a:pathLst>
                <a:path extrusionOk="0" h="749" w="2469">
                  <a:moveTo>
                    <a:pt x="1161" y="0"/>
                  </a:moveTo>
                  <a:cubicBezTo>
                    <a:pt x="849" y="0"/>
                    <a:pt x="566" y="95"/>
                    <a:pt x="334" y="240"/>
                  </a:cubicBezTo>
                  <a:cubicBezTo>
                    <a:pt x="101" y="407"/>
                    <a:pt x="1" y="507"/>
                    <a:pt x="67" y="574"/>
                  </a:cubicBezTo>
                  <a:cubicBezTo>
                    <a:pt x="77" y="588"/>
                    <a:pt x="95" y="594"/>
                    <a:pt x="122" y="594"/>
                  </a:cubicBezTo>
                  <a:cubicBezTo>
                    <a:pt x="271" y="594"/>
                    <a:pt x="672" y="404"/>
                    <a:pt x="1168" y="404"/>
                  </a:cubicBezTo>
                  <a:cubicBezTo>
                    <a:pt x="1201" y="404"/>
                    <a:pt x="1234" y="405"/>
                    <a:pt x="1268" y="407"/>
                  </a:cubicBezTo>
                  <a:cubicBezTo>
                    <a:pt x="1849" y="438"/>
                    <a:pt x="2262" y="749"/>
                    <a:pt x="2404" y="749"/>
                  </a:cubicBezTo>
                  <a:cubicBezTo>
                    <a:pt x="2417" y="749"/>
                    <a:pt x="2427" y="746"/>
                    <a:pt x="2436" y="741"/>
                  </a:cubicBezTo>
                  <a:cubicBezTo>
                    <a:pt x="2469" y="707"/>
                    <a:pt x="2402" y="574"/>
                    <a:pt x="2202" y="374"/>
                  </a:cubicBezTo>
                  <a:cubicBezTo>
                    <a:pt x="1969" y="174"/>
                    <a:pt x="1635" y="40"/>
                    <a:pt x="1301" y="7"/>
                  </a:cubicBezTo>
                  <a:cubicBezTo>
                    <a:pt x="1254" y="2"/>
                    <a:pt x="1207" y="0"/>
                    <a:pt x="116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2742975" y="1112700"/>
              <a:ext cx="37550" cy="33400"/>
            </a:xfrm>
            <a:custGeom>
              <a:rect b="b" l="l" r="r" t="t"/>
              <a:pathLst>
                <a:path extrusionOk="0" h="1336" w="1502">
                  <a:moveTo>
                    <a:pt x="750" y="1"/>
                  </a:moveTo>
                  <a:cubicBezTo>
                    <a:pt x="477" y="1"/>
                    <a:pt x="205" y="186"/>
                    <a:pt x="100" y="476"/>
                  </a:cubicBezTo>
                  <a:cubicBezTo>
                    <a:pt x="0" y="809"/>
                    <a:pt x="200" y="1176"/>
                    <a:pt x="534" y="1310"/>
                  </a:cubicBezTo>
                  <a:cubicBezTo>
                    <a:pt x="592" y="1327"/>
                    <a:pt x="653" y="1335"/>
                    <a:pt x="713" y="1335"/>
                  </a:cubicBezTo>
                  <a:cubicBezTo>
                    <a:pt x="999" y="1335"/>
                    <a:pt x="1291" y="1151"/>
                    <a:pt x="1401" y="876"/>
                  </a:cubicBezTo>
                  <a:cubicBezTo>
                    <a:pt x="1501" y="542"/>
                    <a:pt x="1301" y="176"/>
                    <a:pt x="967" y="42"/>
                  </a:cubicBezTo>
                  <a:cubicBezTo>
                    <a:pt x="897" y="14"/>
                    <a:pt x="824" y="1"/>
                    <a:pt x="75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2741300" y="1101675"/>
              <a:ext cx="61725" cy="18950"/>
            </a:xfrm>
            <a:custGeom>
              <a:rect b="b" l="l" r="r" t="t"/>
              <a:pathLst>
                <a:path extrusionOk="0" h="758" w="2469">
                  <a:moveTo>
                    <a:pt x="1181" y="0"/>
                  </a:moveTo>
                  <a:cubicBezTo>
                    <a:pt x="885" y="0"/>
                    <a:pt x="589" y="84"/>
                    <a:pt x="334" y="250"/>
                  </a:cubicBezTo>
                  <a:cubicBezTo>
                    <a:pt x="100" y="383"/>
                    <a:pt x="0" y="483"/>
                    <a:pt x="67" y="550"/>
                  </a:cubicBezTo>
                  <a:cubicBezTo>
                    <a:pt x="77" y="564"/>
                    <a:pt x="95" y="570"/>
                    <a:pt x="120" y="570"/>
                  </a:cubicBezTo>
                  <a:cubicBezTo>
                    <a:pt x="263" y="570"/>
                    <a:pt x="645" y="380"/>
                    <a:pt x="1163" y="380"/>
                  </a:cubicBezTo>
                  <a:cubicBezTo>
                    <a:pt x="1198" y="380"/>
                    <a:pt x="1232" y="381"/>
                    <a:pt x="1268" y="383"/>
                  </a:cubicBezTo>
                  <a:cubicBezTo>
                    <a:pt x="1853" y="414"/>
                    <a:pt x="2268" y="757"/>
                    <a:pt x="2407" y="757"/>
                  </a:cubicBezTo>
                  <a:cubicBezTo>
                    <a:pt x="2418" y="757"/>
                    <a:pt x="2428" y="755"/>
                    <a:pt x="2435" y="750"/>
                  </a:cubicBezTo>
                  <a:cubicBezTo>
                    <a:pt x="2469" y="683"/>
                    <a:pt x="2402" y="550"/>
                    <a:pt x="2202" y="383"/>
                  </a:cubicBezTo>
                  <a:cubicBezTo>
                    <a:pt x="1908" y="126"/>
                    <a:pt x="1544" y="0"/>
                    <a:pt x="118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2679575" y="1105400"/>
              <a:ext cx="43400" cy="143250"/>
            </a:xfrm>
            <a:custGeom>
              <a:rect b="b" l="l" r="r" t="t"/>
              <a:pathLst>
                <a:path extrusionOk="0" h="5730" w="1736">
                  <a:moveTo>
                    <a:pt x="68" y="1"/>
                  </a:moveTo>
                  <a:cubicBezTo>
                    <a:pt x="1" y="34"/>
                    <a:pt x="368" y="1602"/>
                    <a:pt x="902" y="3503"/>
                  </a:cubicBezTo>
                  <a:cubicBezTo>
                    <a:pt x="1068" y="3970"/>
                    <a:pt x="1202" y="4437"/>
                    <a:pt x="1335" y="4837"/>
                  </a:cubicBezTo>
                  <a:cubicBezTo>
                    <a:pt x="1402" y="5004"/>
                    <a:pt x="1435" y="5171"/>
                    <a:pt x="1402" y="5338"/>
                  </a:cubicBezTo>
                  <a:cubicBezTo>
                    <a:pt x="1369" y="5438"/>
                    <a:pt x="1268" y="5471"/>
                    <a:pt x="1068" y="5471"/>
                  </a:cubicBezTo>
                  <a:cubicBezTo>
                    <a:pt x="1009" y="5465"/>
                    <a:pt x="949" y="5462"/>
                    <a:pt x="888" y="5462"/>
                  </a:cubicBezTo>
                  <a:cubicBezTo>
                    <a:pt x="605" y="5462"/>
                    <a:pt x="303" y="5522"/>
                    <a:pt x="1" y="5605"/>
                  </a:cubicBezTo>
                  <a:cubicBezTo>
                    <a:pt x="276" y="5680"/>
                    <a:pt x="533" y="5717"/>
                    <a:pt x="798" y="5717"/>
                  </a:cubicBezTo>
                  <a:cubicBezTo>
                    <a:pt x="887" y="5717"/>
                    <a:pt x="977" y="5713"/>
                    <a:pt x="1068" y="5705"/>
                  </a:cubicBezTo>
                  <a:cubicBezTo>
                    <a:pt x="1118" y="5721"/>
                    <a:pt x="1168" y="5730"/>
                    <a:pt x="1218" y="5730"/>
                  </a:cubicBezTo>
                  <a:cubicBezTo>
                    <a:pt x="1268" y="5730"/>
                    <a:pt x="1318" y="5721"/>
                    <a:pt x="1369" y="5705"/>
                  </a:cubicBezTo>
                  <a:cubicBezTo>
                    <a:pt x="1502" y="5671"/>
                    <a:pt x="1602" y="5605"/>
                    <a:pt x="1669" y="5471"/>
                  </a:cubicBezTo>
                  <a:cubicBezTo>
                    <a:pt x="1735" y="5238"/>
                    <a:pt x="1735" y="4971"/>
                    <a:pt x="1635" y="4771"/>
                  </a:cubicBezTo>
                  <a:cubicBezTo>
                    <a:pt x="1502" y="4337"/>
                    <a:pt x="1369" y="3870"/>
                    <a:pt x="1268" y="3403"/>
                  </a:cubicBezTo>
                  <a:cubicBezTo>
                    <a:pt x="701" y="1502"/>
                    <a:pt x="168" y="1"/>
                    <a:pt x="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2615375" y="1258850"/>
              <a:ext cx="88425" cy="46500"/>
            </a:xfrm>
            <a:custGeom>
              <a:rect b="b" l="l" r="r" t="t"/>
              <a:pathLst>
                <a:path extrusionOk="0" h="1860" w="3537">
                  <a:moveTo>
                    <a:pt x="434" y="0"/>
                  </a:moveTo>
                  <a:cubicBezTo>
                    <a:pt x="434" y="0"/>
                    <a:pt x="0" y="1068"/>
                    <a:pt x="1368" y="1701"/>
                  </a:cubicBezTo>
                  <a:cubicBezTo>
                    <a:pt x="1613" y="1808"/>
                    <a:pt x="1867" y="1860"/>
                    <a:pt x="2118" y="1860"/>
                  </a:cubicBezTo>
                  <a:cubicBezTo>
                    <a:pt x="2654" y="1860"/>
                    <a:pt x="3173" y="1622"/>
                    <a:pt x="3536" y="1168"/>
                  </a:cubicBezTo>
                  <a:cubicBezTo>
                    <a:pt x="2469" y="868"/>
                    <a:pt x="1435" y="501"/>
                    <a:pt x="43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2524475" y="1387275"/>
              <a:ext cx="149300" cy="85075"/>
            </a:xfrm>
            <a:custGeom>
              <a:rect b="b" l="l" r="r" t="t"/>
              <a:pathLst>
                <a:path extrusionOk="0" h="3403" w="5972">
                  <a:moveTo>
                    <a:pt x="0" y="0"/>
                  </a:moveTo>
                  <a:cubicBezTo>
                    <a:pt x="1" y="0"/>
                    <a:pt x="1157" y="3403"/>
                    <a:pt x="5803" y="3403"/>
                  </a:cubicBezTo>
                  <a:cubicBezTo>
                    <a:pt x="5826" y="3403"/>
                    <a:pt x="5849" y="3403"/>
                    <a:pt x="5871" y="3403"/>
                  </a:cubicBezTo>
                  <a:lnTo>
                    <a:pt x="5971" y="2202"/>
                  </a:lnTo>
                  <a:cubicBezTo>
                    <a:pt x="3803" y="2068"/>
                    <a:pt x="1735" y="1301"/>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2304625" y="1112850"/>
              <a:ext cx="83100" cy="133750"/>
            </a:xfrm>
            <a:custGeom>
              <a:rect b="b" l="l" r="r" t="t"/>
              <a:pathLst>
                <a:path extrusionOk="0" h="5350" w="3324">
                  <a:moveTo>
                    <a:pt x="2537" y="0"/>
                  </a:moveTo>
                  <a:cubicBezTo>
                    <a:pt x="1664" y="0"/>
                    <a:pt x="346" y="377"/>
                    <a:pt x="155" y="2671"/>
                  </a:cubicBezTo>
                  <a:cubicBezTo>
                    <a:pt x="0" y="4926"/>
                    <a:pt x="1413" y="5350"/>
                    <a:pt x="2384" y="5350"/>
                  </a:cubicBezTo>
                  <a:cubicBezTo>
                    <a:pt x="2878" y="5350"/>
                    <a:pt x="3257" y="5240"/>
                    <a:pt x="3257" y="5206"/>
                  </a:cubicBezTo>
                  <a:cubicBezTo>
                    <a:pt x="3257" y="5106"/>
                    <a:pt x="3324" y="2038"/>
                    <a:pt x="3324" y="703"/>
                  </a:cubicBezTo>
                  <a:cubicBezTo>
                    <a:pt x="3324" y="336"/>
                    <a:pt x="3057" y="36"/>
                    <a:pt x="2657" y="3"/>
                  </a:cubicBezTo>
                  <a:cubicBezTo>
                    <a:pt x="2618" y="1"/>
                    <a:pt x="2578" y="0"/>
                    <a:pt x="2537" y="0"/>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2331000" y="1140200"/>
              <a:ext cx="37550" cy="74800"/>
            </a:xfrm>
            <a:custGeom>
              <a:rect b="b" l="l" r="r" t="t"/>
              <a:pathLst>
                <a:path extrusionOk="0" h="2992" w="1502">
                  <a:moveTo>
                    <a:pt x="1059" y="1"/>
                  </a:moveTo>
                  <a:cubicBezTo>
                    <a:pt x="1039" y="1"/>
                    <a:pt x="1020" y="3"/>
                    <a:pt x="1001" y="10"/>
                  </a:cubicBezTo>
                  <a:cubicBezTo>
                    <a:pt x="701" y="43"/>
                    <a:pt x="434" y="210"/>
                    <a:pt x="334" y="477"/>
                  </a:cubicBezTo>
                  <a:cubicBezTo>
                    <a:pt x="134" y="777"/>
                    <a:pt x="67" y="1077"/>
                    <a:pt x="34" y="1411"/>
                  </a:cubicBezTo>
                  <a:cubicBezTo>
                    <a:pt x="1" y="2111"/>
                    <a:pt x="301" y="2778"/>
                    <a:pt x="801" y="2945"/>
                  </a:cubicBezTo>
                  <a:cubicBezTo>
                    <a:pt x="891" y="2975"/>
                    <a:pt x="981" y="2991"/>
                    <a:pt x="1068" y="2991"/>
                  </a:cubicBezTo>
                  <a:cubicBezTo>
                    <a:pt x="1174" y="2991"/>
                    <a:pt x="1276" y="2967"/>
                    <a:pt x="1368" y="2912"/>
                  </a:cubicBezTo>
                  <a:cubicBezTo>
                    <a:pt x="1468" y="2812"/>
                    <a:pt x="1502" y="2745"/>
                    <a:pt x="1502" y="2745"/>
                  </a:cubicBezTo>
                  <a:lnTo>
                    <a:pt x="1502" y="2745"/>
                  </a:lnTo>
                  <a:cubicBezTo>
                    <a:pt x="1502" y="2745"/>
                    <a:pt x="1435" y="2778"/>
                    <a:pt x="1302" y="2812"/>
                  </a:cubicBezTo>
                  <a:cubicBezTo>
                    <a:pt x="1245" y="2840"/>
                    <a:pt x="1183" y="2850"/>
                    <a:pt x="1120" y="2850"/>
                  </a:cubicBezTo>
                  <a:cubicBezTo>
                    <a:pt x="1033" y="2850"/>
                    <a:pt x="945" y="2831"/>
                    <a:pt x="868" y="2812"/>
                  </a:cubicBezTo>
                  <a:cubicBezTo>
                    <a:pt x="501" y="2645"/>
                    <a:pt x="234" y="2044"/>
                    <a:pt x="267" y="1411"/>
                  </a:cubicBezTo>
                  <a:cubicBezTo>
                    <a:pt x="301" y="1144"/>
                    <a:pt x="368" y="843"/>
                    <a:pt x="501" y="577"/>
                  </a:cubicBezTo>
                  <a:cubicBezTo>
                    <a:pt x="601" y="376"/>
                    <a:pt x="768" y="210"/>
                    <a:pt x="1001" y="176"/>
                  </a:cubicBezTo>
                  <a:cubicBezTo>
                    <a:pt x="1024" y="171"/>
                    <a:pt x="1048" y="168"/>
                    <a:pt x="1072" y="168"/>
                  </a:cubicBezTo>
                  <a:cubicBezTo>
                    <a:pt x="1188" y="168"/>
                    <a:pt x="1307" y="233"/>
                    <a:pt x="1335" y="343"/>
                  </a:cubicBezTo>
                  <a:cubicBezTo>
                    <a:pt x="1368" y="443"/>
                    <a:pt x="1335" y="510"/>
                    <a:pt x="1368" y="543"/>
                  </a:cubicBezTo>
                  <a:cubicBezTo>
                    <a:pt x="1402" y="543"/>
                    <a:pt x="1435" y="477"/>
                    <a:pt x="1435" y="343"/>
                  </a:cubicBezTo>
                  <a:cubicBezTo>
                    <a:pt x="1435" y="243"/>
                    <a:pt x="1368" y="176"/>
                    <a:pt x="1302" y="110"/>
                  </a:cubicBezTo>
                  <a:cubicBezTo>
                    <a:pt x="1247" y="55"/>
                    <a:pt x="1148" y="1"/>
                    <a:pt x="1059" y="1"/>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2561175" y="1051875"/>
              <a:ext cx="72350" cy="23225"/>
            </a:xfrm>
            <a:custGeom>
              <a:rect b="b" l="l" r="r" t="t"/>
              <a:pathLst>
                <a:path extrusionOk="0" h="929" w="2894">
                  <a:moveTo>
                    <a:pt x="1587" y="1"/>
                  </a:moveTo>
                  <a:cubicBezTo>
                    <a:pt x="1537" y="1"/>
                    <a:pt x="1486" y="3"/>
                    <a:pt x="1435" y="7"/>
                  </a:cubicBezTo>
                  <a:cubicBezTo>
                    <a:pt x="567" y="107"/>
                    <a:pt x="0" y="607"/>
                    <a:pt x="167" y="807"/>
                  </a:cubicBezTo>
                  <a:cubicBezTo>
                    <a:pt x="229" y="900"/>
                    <a:pt x="371" y="929"/>
                    <a:pt x="572" y="929"/>
                  </a:cubicBezTo>
                  <a:cubicBezTo>
                    <a:pt x="803" y="929"/>
                    <a:pt x="1112" y="892"/>
                    <a:pt x="1468" y="874"/>
                  </a:cubicBezTo>
                  <a:cubicBezTo>
                    <a:pt x="2135" y="874"/>
                    <a:pt x="2669" y="841"/>
                    <a:pt x="2769" y="640"/>
                  </a:cubicBezTo>
                  <a:cubicBezTo>
                    <a:pt x="2894" y="453"/>
                    <a:pt x="2344" y="1"/>
                    <a:pt x="158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2750550" y="1057625"/>
              <a:ext cx="52475" cy="22550"/>
            </a:xfrm>
            <a:custGeom>
              <a:rect b="b" l="l" r="r" t="t"/>
              <a:pathLst>
                <a:path extrusionOk="0" h="902" w="2099">
                  <a:moveTo>
                    <a:pt x="894" y="1"/>
                  </a:moveTo>
                  <a:cubicBezTo>
                    <a:pt x="378" y="1"/>
                    <a:pt x="0" y="263"/>
                    <a:pt x="31" y="444"/>
                  </a:cubicBezTo>
                  <a:cubicBezTo>
                    <a:pt x="97" y="677"/>
                    <a:pt x="498" y="811"/>
                    <a:pt x="998" y="877"/>
                  </a:cubicBezTo>
                  <a:cubicBezTo>
                    <a:pt x="1119" y="894"/>
                    <a:pt x="1237" y="902"/>
                    <a:pt x="1347" y="902"/>
                  </a:cubicBezTo>
                  <a:cubicBezTo>
                    <a:pt x="1689" y="902"/>
                    <a:pt x="1956" y="821"/>
                    <a:pt x="2032" y="644"/>
                  </a:cubicBezTo>
                  <a:cubicBezTo>
                    <a:pt x="2099" y="410"/>
                    <a:pt x="1698" y="77"/>
                    <a:pt x="1065" y="10"/>
                  </a:cubicBezTo>
                  <a:cubicBezTo>
                    <a:pt x="1006" y="4"/>
                    <a:pt x="950" y="1"/>
                    <a:pt x="89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2355175" y="866050"/>
              <a:ext cx="480375" cy="267825"/>
            </a:xfrm>
            <a:custGeom>
              <a:rect b="b" l="l" r="r" t="t"/>
              <a:pathLst>
                <a:path extrusionOk="0" h="10713" w="19215">
                  <a:moveTo>
                    <a:pt x="10809" y="1"/>
                  </a:moveTo>
                  <a:lnTo>
                    <a:pt x="5772" y="935"/>
                  </a:lnTo>
                  <a:lnTo>
                    <a:pt x="1202" y="3203"/>
                  </a:lnTo>
                  <a:cubicBezTo>
                    <a:pt x="1202" y="3203"/>
                    <a:pt x="1" y="10542"/>
                    <a:pt x="1902" y="10709"/>
                  </a:cubicBezTo>
                  <a:cubicBezTo>
                    <a:pt x="1935" y="10712"/>
                    <a:pt x="1966" y="10713"/>
                    <a:pt x="1997" y="10713"/>
                  </a:cubicBezTo>
                  <a:cubicBezTo>
                    <a:pt x="3765" y="10713"/>
                    <a:pt x="3604" y="6139"/>
                    <a:pt x="3604" y="6139"/>
                  </a:cubicBezTo>
                  <a:cubicBezTo>
                    <a:pt x="6005" y="5438"/>
                    <a:pt x="6105" y="2936"/>
                    <a:pt x="6739" y="2469"/>
                  </a:cubicBezTo>
                  <a:cubicBezTo>
                    <a:pt x="6891" y="2349"/>
                    <a:pt x="7169" y="2292"/>
                    <a:pt x="7536" y="2292"/>
                  </a:cubicBezTo>
                  <a:cubicBezTo>
                    <a:pt x="8697" y="2292"/>
                    <a:pt x="10752" y="2858"/>
                    <a:pt x="12577" y="3770"/>
                  </a:cubicBezTo>
                  <a:cubicBezTo>
                    <a:pt x="14050" y="4507"/>
                    <a:pt x="15383" y="4727"/>
                    <a:pt x="16451" y="4727"/>
                  </a:cubicBezTo>
                  <a:cubicBezTo>
                    <a:pt x="18044" y="4727"/>
                    <a:pt x="19048" y="4237"/>
                    <a:pt x="19048" y="4237"/>
                  </a:cubicBezTo>
                  <a:lnTo>
                    <a:pt x="19215" y="1669"/>
                  </a:lnTo>
                  <a:lnTo>
                    <a:pt x="15545" y="668"/>
                  </a:lnTo>
                  <a:lnTo>
                    <a:pt x="10809"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2043300" y="1542750"/>
              <a:ext cx="1132500" cy="1007475"/>
            </a:xfrm>
            <a:custGeom>
              <a:rect b="b" l="l" r="r" t="t"/>
              <a:pathLst>
                <a:path extrusionOk="0" h="40299" w="45300">
                  <a:moveTo>
                    <a:pt x="12783" y="0"/>
                  </a:moveTo>
                  <a:cubicBezTo>
                    <a:pt x="10532" y="0"/>
                    <a:pt x="4008" y="379"/>
                    <a:pt x="0" y="4522"/>
                  </a:cubicBezTo>
                  <a:lnTo>
                    <a:pt x="5338" y="22769"/>
                  </a:lnTo>
                  <a:cubicBezTo>
                    <a:pt x="5338" y="22769"/>
                    <a:pt x="5604" y="28173"/>
                    <a:pt x="6005" y="32576"/>
                  </a:cubicBezTo>
                  <a:lnTo>
                    <a:pt x="6405" y="37379"/>
                  </a:lnTo>
                  <a:cubicBezTo>
                    <a:pt x="10378" y="39338"/>
                    <a:pt x="14661" y="40299"/>
                    <a:pt x="18922" y="40299"/>
                  </a:cubicBezTo>
                  <a:cubicBezTo>
                    <a:pt x="25109" y="40299"/>
                    <a:pt x="31250" y="38274"/>
                    <a:pt x="36326" y="34344"/>
                  </a:cubicBezTo>
                  <a:cubicBezTo>
                    <a:pt x="35492" y="29107"/>
                    <a:pt x="34492" y="23069"/>
                    <a:pt x="34558" y="22769"/>
                  </a:cubicBezTo>
                  <a:cubicBezTo>
                    <a:pt x="34558" y="22735"/>
                    <a:pt x="34558" y="22702"/>
                    <a:pt x="34558" y="22669"/>
                  </a:cubicBezTo>
                  <a:lnTo>
                    <a:pt x="40196" y="17665"/>
                  </a:lnTo>
                  <a:lnTo>
                    <a:pt x="45299" y="12928"/>
                  </a:lnTo>
                  <a:cubicBezTo>
                    <a:pt x="41030" y="8959"/>
                    <a:pt x="36560" y="4856"/>
                    <a:pt x="33424" y="3121"/>
                  </a:cubicBezTo>
                  <a:lnTo>
                    <a:pt x="33424" y="3088"/>
                  </a:lnTo>
                  <a:lnTo>
                    <a:pt x="33124" y="2988"/>
                  </a:lnTo>
                  <a:cubicBezTo>
                    <a:pt x="30522" y="1687"/>
                    <a:pt x="27720" y="820"/>
                    <a:pt x="24851" y="419"/>
                  </a:cubicBezTo>
                  <a:lnTo>
                    <a:pt x="13577" y="19"/>
                  </a:lnTo>
                  <a:cubicBezTo>
                    <a:pt x="13577" y="19"/>
                    <a:pt x="13287" y="0"/>
                    <a:pt x="1278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2777150" y="1574900"/>
              <a:ext cx="128450" cy="534575"/>
            </a:xfrm>
            <a:custGeom>
              <a:rect b="b" l="l" r="r" t="t"/>
              <a:pathLst>
                <a:path extrusionOk="0" h="21383" w="5138">
                  <a:moveTo>
                    <a:pt x="1" y="1"/>
                  </a:moveTo>
                  <a:cubicBezTo>
                    <a:pt x="1" y="67"/>
                    <a:pt x="1" y="167"/>
                    <a:pt x="1" y="234"/>
                  </a:cubicBezTo>
                  <a:lnTo>
                    <a:pt x="201" y="835"/>
                  </a:lnTo>
                  <a:cubicBezTo>
                    <a:pt x="368" y="1402"/>
                    <a:pt x="568" y="2169"/>
                    <a:pt x="835" y="3103"/>
                  </a:cubicBezTo>
                  <a:cubicBezTo>
                    <a:pt x="1402" y="5004"/>
                    <a:pt x="2102" y="7673"/>
                    <a:pt x="2836" y="10608"/>
                  </a:cubicBezTo>
                  <a:cubicBezTo>
                    <a:pt x="3570" y="13577"/>
                    <a:pt x="4137" y="16246"/>
                    <a:pt x="4504" y="18214"/>
                  </a:cubicBezTo>
                  <a:cubicBezTo>
                    <a:pt x="4704" y="19148"/>
                    <a:pt x="4837" y="19948"/>
                    <a:pt x="4971" y="20515"/>
                  </a:cubicBezTo>
                  <a:lnTo>
                    <a:pt x="5071" y="21149"/>
                  </a:lnTo>
                  <a:cubicBezTo>
                    <a:pt x="5104" y="21216"/>
                    <a:pt x="5104" y="21283"/>
                    <a:pt x="5138" y="21383"/>
                  </a:cubicBezTo>
                  <a:cubicBezTo>
                    <a:pt x="5138" y="21283"/>
                    <a:pt x="5138" y="21216"/>
                    <a:pt x="5138" y="21149"/>
                  </a:cubicBezTo>
                  <a:cubicBezTo>
                    <a:pt x="5138" y="20982"/>
                    <a:pt x="5104" y="20749"/>
                    <a:pt x="5071" y="20515"/>
                  </a:cubicBezTo>
                  <a:cubicBezTo>
                    <a:pt x="4971" y="19948"/>
                    <a:pt x="4837" y="19148"/>
                    <a:pt x="4671" y="18180"/>
                  </a:cubicBezTo>
                  <a:cubicBezTo>
                    <a:pt x="4337" y="16212"/>
                    <a:pt x="3803" y="13510"/>
                    <a:pt x="3070" y="10575"/>
                  </a:cubicBezTo>
                  <a:cubicBezTo>
                    <a:pt x="2369" y="7606"/>
                    <a:pt x="1602" y="4971"/>
                    <a:pt x="1035" y="3069"/>
                  </a:cubicBezTo>
                  <a:cubicBezTo>
                    <a:pt x="735" y="2102"/>
                    <a:pt x="501" y="1335"/>
                    <a:pt x="301" y="801"/>
                  </a:cubicBezTo>
                  <a:cubicBezTo>
                    <a:pt x="234" y="568"/>
                    <a:pt x="134" y="368"/>
                    <a:pt x="101" y="201"/>
                  </a:cubicBezTo>
                  <a:cubicBezTo>
                    <a:pt x="67" y="134"/>
                    <a:pt x="34" y="67"/>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2892225" y="1829200"/>
              <a:ext cx="246050" cy="198575"/>
            </a:xfrm>
            <a:custGeom>
              <a:rect b="b" l="l" r="r" t="t"/>
              <a:pathLst>
                <a:path extrusionOk="0" h="7943" w="9842">
                  <a:moveTo>
                    <a:pt x="9802" y="1"/>
                  </a:moveTo>
                  <a:cubicBezTo>
                    <a:pt x="9659" y="1"/>
                    <a:pt x="7489" y="1711"/>
                    <a:pt x="4838" y="3872"/>
                  </a:cubicBezTo>
                  <a:cubicBezTo>
                    <a:pt x="2136" y="6074"/>
                    <a:pt x="1" y="7908"/>
                    <a:pt x="34" y="7942"/>
                  </a:cubicBezTo>
                  <a:cubicBezTo>
                    <a:pt x="35" y="7942"/>
                    <a:pt x="35" y="7942"/>
                    <a:pt x="36" y="7942"/>
                  </a:cubicBezTo>
                  <a:cubicBezTo>
                    <a:pt x="109" y="7942"/>
                    <a:pt x="2295" y="6220"/>
                    <a:pt x="4971" y="4039"/>
                  </a:cubicBezTo>
                  <a:cubicBezTo>
                    <a:pt x="7673" y="1837"/>
                    <a:pt x="9841" y="36"/>
                    <a:pt x="9808" y="3"/>
                  </a:cubicBezTo>
                  <a:cubicBezTo>
                    <a:pt x="9807" y="1"/>
                    <a:pt x="9805" y="1"/>
                    <a:pt x="980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2095000" y="1829250"/>
              <a:ext cx="123450" cy="383625"/>
            </a:xfrm>
            <a:custGeom>
              <a:rect b="b" l="l" r="r" t="t"/>
              <a:pathLst>
                <a:path extrusionOk="0" h="15345" w="4938">
                  <a:moveTo>
                    <a:pt x="4437" y="1"/>
                  </a:moveTo>
                  <a:lnTo>
                    <a:pt x="1" y="14511"/>
                  </a:lnTo>
                  <a:lnTo>
                    <a:pt x="1668" y="15345"/>
                  </a:lnTo>
                  <a:lnTo>
                    <a:pt x="3270" y="11242"/>
                  </a:lnTo>
                  <a:cubicBezTo>
                    <a:pt x="3270" y="11242"/>
                    <a:pt x="4937" y="2669"/>
                    <a:pt x="44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
            <p:cNvSpPr/>
            <p:nvPr/>
          </p:nvSpPr>
          <p:spPr>
            <a:xfrm>
              <a:off x="2608700" y="1550725"/>
              <a:ext cx="215375" cy="129300"/>
            </a:xfrm>
            <a:custGeom>
              <a:rect b="b" l="l" r="r" t="t"/>
              <a:pathLst>
                <a:path extrusionOk="0" h="5172" w="8615">
                  <a:moveTo>
                    <a:pt x="1969" y="0"/>
                  </a:moveTo>
                  <a:lnTo>
                    <a:pt x="1" y="5171"/>
                  </a:lnTo>
                  <a:cubicBezTo>
                    <a:pt x="30" y="5171"/>
                    <a:pt x="59" y="5172"/>
                    <a:pt x="89" y="5172"/>
                  </a:cubicBezTo>
                  <a:cubicBezTo>
                    <a:pt x="2799" y="5172"/>
                    <a:pt x="8614" y="2221"/>
                    <a:pt x="6272" y="968"/>
                  </a:cubicBezTo>
                  <a:cubicBezTo>
                    <a:pt x="5471" y="567"/>
                    <a:pt x="1969" y="0"/>
                    <a:pt x="196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
            <p:cNvSpPr/>
            <p:nvPr/>
          </p:nvSpPr>
          <p:spPr>
            <a:xfrm>
              <a:off x="2365200" y="1454825"/>
              <a:ext cx="328575" cy="302725"/>
            </a:xfrm>
            <a:custGeom>
              <a:rect b="b" l="l" r="r" t="t"/>
              <a:pathLst>
                <a:path extrusionOk="0" h="12109" w="13143">
                  <a:moveTo>
                    <a:pt x="0" y="0"/>
                  </a:moveTo>
                  <a:lnTo>
                    <a:pt x="0" y="3836"/>
                  </a:lnTo>
                  <a:lnTo>
                    <a:pt x="0" y="4170"/>
                  </a:lnTo>
                  <a:lnTo>
                    <a:pt x="467" y="9007"/>
                  </a:lnTo>
                  <a:lnTo>
                    <a:pt x="4070" y="12109"/>
                  </a:lnTo>
                  <a:lnTo>
                    <a:pt x="8640" y="12109"/>
                  </a:lnTo>
                  <a:lnTo>
                    <a:pt x="13143" y="8206"/>
                  </a:lnTo>
                  <a:lnTo>
                    <a:pt x="12576" y="1234"/>
                  </a:lnTo>
                  <a:cubicBezTo>
                    <a:pt x="8740" y="1468"/>
                    <a:pt x="7772" y="6438"/>
                    <a:pt x="7772" y="6438"/>
                  </a:cubicBezTo>
                  <a:cubicBezTo>
                    <a:pt x="7506" y="1935"/>
                    <a:pt x="0" y="0"/>
                    <a:pt x="0"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
            <p:cNvSpPr/>
            <p:nvPr/>
          </p:nvSpPr>
          <p:spPr>
            <a:xfrm>
              <a:off x="2557825" y="1632450"/>
              <a:ext cx="49225" cy="521225"/>
            </a:xfrm>
            <a:custGeom>
              <a:rect b="b" l="l" r="r" t="t"/>
              <a:pathLst>
                <a:path extrusionOk="0" h="20849" w="1969">
                  <a:moveTo>
                    <a:pt x="1" y="0"/>
                  </a:moveTo>
                  <a:cubicBezTo>
                    <a:pt x="1" y="67"/>
                    <a:pt x="1" y="134"/>
                    <a:pt x="34" y="200"/>
                  </a:cubicBezTo>
                  <a:cubicBezTo>
                    <a:pt x="67" y="367"/>
                    <a:pt x="101" y="567"/>
                    <a:pt x="134" y="801"/>
                  </a:cubicBezTo>
                  <a:cubicBezTo>
                    <a:pt x="268" y="1368"/>
                    <a:pt x="401" y="2102"/>
                    <a:pt x="568" y="3036"/>
                  </a:cubicBezTo>
                  <a:cubicBezTo>
                    <a:pt x="901" y="4904"/>
                    <a:pt x="1268" y="7506"/>
                    <a:pt x="1502" y="10374"/>
                  </a:cubicBezTo>
                  <a:cubicBezTo>
                    <a:pt x="1735" y="13276"/>
                    <a:pt x="1769" y="15878"/>
                    <a:pt x="1769" y="17780"/>
                  </a:cubicBezTo>
                  <a:cubicBezTo>
                    <a:pt x="1769" y="18714"/>
                    <a:pt x="1769" y="19514"/>
                    <a:pt x="1769" y="20015"/>
                  </a:cubicBezTo>
                  <a:lnTo>
                    <a:pt x="1769" y="20648"/>
                  </a:lnTo>
                  <a:cubicBezTo>
                    <a:pt x="1802" y="20482"/>
                    <a:pt x="1835" y="20281"/>
                    <a:pt x="1835" y="20048"/>
                  </a:cubicBezTo>
                  <a:cubicBezTo>
                    <a:pt x="1869" y="19514"/>
                    <a:pt x="1902" y="18747"/>
                    <a:pt x="1935" y="17780"/>
                  </a:cubicBezTo>
                  <a:cubicBezTo>
                    <a:pt x="1969" y="15311"/>
                    <a:pt x="1902" y="12809"/>
                    <a:pt x="1702" y="10374"/>
                  </a:cubicBezTo>
                  <a:cubicBezTo>
                    <a:pt x="1502" y="7873"/>
                    <a:pt x="1168" y="5437"/>
                    <a:pt x="701" y="3002"/>
                  </a:cubicBezTo>
                  <a:cubicBezTo>
                    <a:pt x="501" y="2035"/>
                    <a:pt x="368" y="1301"/>
                    <a:pt x="234" y="801"/>
                  </a:cubicBezTo>
                  <a:cubicBezTo>
                    <a:pt x="168" y="567"/>
                    <a:pt x="101" y="367"/>
                    <a:pt x="67" y="200"/>
                  </a:cubicBezTo>
                  <a:cubicBezTo>
                    <a:pt x="67" y="134"/>
                    <a:pt x="34" y="67"/>
                    <a:pt x="1" y="0"/>
                  </a:cubicBezTo>
                  <a:close/>
                  <a:moveTo>
                    <a:pt x="1769" y="20648"/>
                  </a:moveTo>
                  <a:cubicBezTo>
                    <a:pt x="1735" y="20715"/>
                    <a:pt x="1735" y="20782"/>
                    <a:pt x="1769" y="20849"/>
                  </a:cubicBezTo>
                  <a:cubicBezTo>
                    <a:pt x="1769" y="20782"/>
                    <a:pt x="1769" y="20715"/>
                    <a:pt x="1769" y="20648"/>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
            <p:cNvSpPr/>
            <p:nvPr/>
          </p:nvSpPr>
          <p:spPr>
            <a:xfrm>
              <a:off x="2357700" y="1533200"/>
              <a:ext cx="193475" cy="182650"/>
            </a:xfrm>
            <a:custGeom>
              <a:rect b="b" l="l" r="r" t="t"/>
              <a:pathLst>
                <a:path extrusionOk="0" h="7306" w="7739">
                  <a:moveTo>
                    <a:pt x="334" y="1"/>
                  </a:moveTo>
                  <a:lnTo>
                    <a:pt x="334" y="1"/>
                  </a:lnTo>
                  <a:cubicBezTo>
                    <a:pt x="267" y="201"/>
                    <a:pt x="234" y="401"/>
                    <a:pt x="200" y="601"/>
                  </a:cubicBezTo>
                  <a:cubicBezTo>
                    <a:pt x="67" y="1135"/>
                    <a:pt x="0" y="1702"/>
                    <a:pt x="33" y="2269"/>
                  </a:cubicBezTo>
                  <a:cubicBezTo>
                    <a:pt x="33" y="2669"/>
                    <a:pt x="133" y="3036"/>
                    <a:pt x="300" y="3403"/>
                  </a:cubicBezTo>
                  <a:cubicBezTo>
                    <a:pt x="467" y="3837"/>
                    <a:pt x="767" y="4204"/>
                    <a:pt x="1134" y="4504"/>
                  </a:cubicBezTo>
                  <a:cubicBezTo>
                    <a:pt x="1901" y="5138"/>
                    <a:pt x="2702" y="5772"/>
                    <a:pt x="3536" y="6339"/>
                  </a:cubicBezTo>
                  <a:cubicBezTo>
                    <a:pt x="4003" y="6639"/>
                    <a:pt x="4470" y="6939"/>
                    <a:pt x="4937" y="7206"/>
                  </a:cubicBezTo>
                  <a:lnTo>
                    <a:pt x="5037" y="7306"/>
                  </a:lnTo>
                  <a:lnTo>
                    <a:pt x="5070" y="7139"/>
                  </a:lnTo>
                  <a:cubicBezTo>
                    <a:pt x="5404" y="5705"/>
                    <a:pt x="5904" y="4304"/>
                    <a:pt x="6505" y="2970"/>
                  </a:cubicBezTo>
                  <a:cubicBezTo>
                    <a:pt x="6605" y="2736"/>
                    <a:pt x="6738" y="2536"/>
                    <a:pt x="6872" y="2336"/>
                  </a:cubicBezTo>
                  <a:cubicBezTo>
                    <a:pt x="6972" y="2202"/>
                    <a:pt x="7105" y="2069"/>
                    <a:pt x="7272" y="2036"/>
                  </a:cubicBezTo>
                  <a:cubicBezTo>
                    <a:pt x="7370" y="1996"/>
                    <a:pt x="7456" y="1980"/>
                    <a:pt x="7544" y="1980"/>
                  </a:cubicBezTo>
                  <a:cubicBezTo>
                    <a:pt x="7606" y="1980"/>
                    <a:pt x="7670" y="1988"/>
                    <a:pt x="7739" y="2002"/>
                  </a:cubicBezTo>
                  <a:cubicBezTo>
                    <a:pt x="7739" y="2002"/>
                    <a:pt x="7651" y="1932"/>
                    <a:pt x="7474" y="1932"/>
                  </a:cubicBezTo>
                  <a:cubicBezTo>
                    <a:pt x="7408" y="1932"/>
                    <a:pt x="7329" y="1942"/>
                    <a:pt x="7239" y="1969"/>
                  </a:cubicBezTo>
                  <a:cubicBezTo>
                    <a:pt x="7072" y="2036"/>
                    <a:pt x="6905" y="2136"/>
                    <a:pt x="6772" y="2302"/>
                  </a:cubicBezTo>
                  <a:cubicBezTo>
                    <a:pt x="6605" y="2503"/>
                    <a:pt x="6471" y="2703"/>
                    <a:pt x="6371" y="2936"/>
                  </a:cubicBezTo>
                  <a:cubicBezTo>
                    <a:pt x="5726" y="4226"/>
                    <a:pt x="5237" y="5579"/>
                    <a:pt x="4904" y="6963"/>
                  </a:cubicBezTo>
                  <a:lnTo>
                    <a:pt x="4904" y="6963"/>
                  </a:lnTo>
                  <a:cubicBezTo>
                    <a:pt x="4482" y="6721"/>
                    <a:pt x="4062" y="6474"/>
                    <a:pt x="3669" y="6172"/>
                  </a:cubicBezTo>
                  <a:cubicBezTo>
                    <a:pt x="2835" y="5605"/>
                    <a:pt x="2001" y="5004"/>
                    <a:pt x="1234" y="4371"/>
                  </a:cubicBezTo>
                  <a:cubicBezTo>
                    <a:pt x="901" y="4104"/>
                    <a:pt x="634" y="3737"/>
                    <a:pt x="434" y="3370"/>
                  </a:cubicBezTo>
                  <a:cubicBezTo>
                    <a:pt x="300" y="3003"/>
                    <a:pt x="200" y="2636"/>
                    <a:pt x="200" y="2269"/>
                  </a:cubicBezTo>
                  <a:cubicBezTo>
                    <a:pt x="167" y="1702"/>
                    <a:pt x="200" y="1168"/>
                    <a:pt x="267" y="601"/>
                  </a:cubicBezTo>
                  <a:cubicBezTo>
                    <a:pt x="300" y="401"/>
                    <a:pt x="334" y="201"/>
                    <a:pt x="33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
            <p:cNvSpPr/>
            <p:nvPr/>
          </p:nvSpPr>
          <p:spPr>
            <a:xfrm>
              <a:off x="2573675" y="1485675"/>
              <a:ext cx="121775" cy="220175"/>
            </a:xfrm>
            <a:custGeom>
              <a:rect b="b" l="l" r="r" t="t"/>
              <a:pathLst>
                <a:path extrusionOk="0" h="8807" w="4871">
                  <a:moveTo>
                    <a:pt x="4237" y="0"/>
                  </a:moveTo>
                  <a:cubicBezTo>
                    <a:pt x="4237" y="201"/>
                    <a:pt x="4237" y="367"/>
                    <a:pt x="4237" y="567"/>
                  </a:cubicBezTo>
                  <a:cubicBezTo>
                    <a:pt x="4237" y="968"/>
                    <a:pt x="4237" y="1535"/>
                    <a:pt x="4304" y="2235"/>
                  </a:cubicBezTo>
                  <a:cubicBezTo>
                    <a:pt x="4337" y="2902"/>
                    <a:pt x="4404" y="3736"/>
                    <a:pt x="4537" y="4670"/>
                  </a:cubicBezTo>
                  <a:cubicBezTo>
                    <a:pt x="4637" y="5104"/>
                    <a:pt x="4671" y="5571"/>
                    <a:pt x="4604" y="6038"/>
                  </a:cubicBezTo>
                  <a:cubicBezTo>
                    <a:pt x="4437" y="6505"/>
                    <a:pt x="4103" y="6905"/>
                    <a:pt x="3703" y="7172"/>
                  </a:cubicBezTo>
                  <a:cubicBezTo>
                    <a:pt x="3163" y="7503"/>
                    <a:pt x="2649" y="7887"/>
                    <a:pt x="2187" y="8326"/>
                  </a:cubicBezTo>
                  <a:lnTo>
                    <a:pt x="2187" y="8326"/>
                  </a:lnTo>
                  <a:cubicBezTo>
                    <a:pt x="2065" y="7055"/>
                    <a:pt x="1670" y="5820"/>
                    <a:pt x="1001" y="4737"/>
                  </a:cubicBezTo>
                  <a:cubicBezTo>
                    <a:pt x="801" y="4404"/>
                    <a:pt x="568" y="4070"/>
                    <a:pt x="334" y="3770"/>
                  </a:cubicBezTo>
                  <a:cubicBezTo>
                    <a:pt x="234" y="3670"/>
                    <a:pt x="134" y="3570"/>
                    <a:pt x="34" y="3470"/>
                  </a:cubicBezTo>
                  <a:lnTo>
                    <a:pt x="34" y="3470"/>
                  </a:lnTo>
                  <a:cubicBezTo>
                    <a:pt x="1" y="3503"/>
                    <a:pt x="401" y="3937"/>
                    <a:pt x="868" y="4804"/>
                  </a:cubicBezTo>
                  <a:cubicBezTo>
                    <a:pt x="1502" y="5938"/>
                    <a:pt x="1902" y="7206"/>
                    <a:pt x="2002" y="8540"/>
                  </a:cubicBezTo>
                  <a:lnTo>
                    <a:pt x="2002" y="8807"/>
                  </a:lnTo>
                  <a:lnTo>
                    <a:pt x="2135" y="8607"/>
                  </a:lnTo>
                  <a:cubicBezTo>
                    <a:pt x="2669" y="8140"/>
                    <a:pt x="3236" y="7706"/>
                    <a:pt x="3803" y="7339"/>
                  </a:cubicBezTo>
                  <a:cubicBezTo>
                    <a:pt x="4270" y="7039"/>
                    <a:pt x="4604" y="6605"/>
                    <a:pt x="4804" y="6105"/>
                  </a:cubicBezTo>
                  <a:cubicBezTo>
                    <a:pt x="4871" y="5604"/>
                    <a:pt x="4837" y="5104"/>
                    <a:pt x="4704" y="4637"/>
                  </a:cubicBezTo>
                  <a:cubicBezTo>
                    <a:pt x="4570" y="3736"/>
                    <a:pt x="4470" y="2902"/>
                    <a:pt x="4437" y="2235"/>
                  </a:cubicBezTo>
                  <a:cubicBezTo>
                    <a:pt x="4370" y="1568"/>
                    <a:pt x="4337" y="1001"/>
                    <a:pt x="4304" y="601"/>
                  </a:cubicBezTo>
                  <a:cubicBezTo>
                    <a:pt x="4304" y="401"/>
                    <a:pt x="4304" y="201"/>
                    <a:pt x="423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
            <p:cNvSpPr/>
            <p:nvPr/>
          </p:nvSpPr>
          <p:spPr>
            <a:xfrm>
              <a:off x="2999825" y="1509850"/>
              <a:ext cx="322750" cy="400325"/>
            </a:xfrm>
            <a:custGeom>
              <a:rect b="b" l="l" r="r" t="t"/>
              <a:pathLst>
                <a:path extrusionOk="0" h="16013" w="12910">
                  <a:moveTo>
                    <a:pt x="11375" y="1"/>
                  </a:moveTo>
                  <a:cubicBezTo>
                    <a:pt x="11041" y="368"/>
                    <a:pt x="0" y="15145"/>
                    <a:pt x="0" y="15145"/>
                  </a:cubicBezTo>
                  <a:lnTo>
                    <a:pt x="1568" y="16012"/>
                  </a:lnTo>
                  <a:lnTo>
                    <a:pt x="12909" y="1402"/>
                  </a:lnTo>
                  <a:lnTo>
                    <a:pt x="11375"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
            <p:cNvSpPr/>
            <p:nvPr/>
          </p:nvSpPr>
          <p:spPr>
            <a:xfrm>
              <a:off x="1997425" y="1684300"/>
              <a:ext cx="1238425" cy="894750"/>
            </a:xfrm>
            <a:custGeom>
              <a:rect b="b" l="l" r="r" t="t"/>
              <a:pathLst>
                <a:path extrusionOk="0" h="35790" w="49537">
                  <a:moveTo>
                    <a:pt x="42108" y="1"/>
                  </a:moveTo>
                  <a:cubicBezTo>
                    <a:pt x="40835" y="1"/>
                    <a:pt x="39696" y="5298"/>
                    <a:pt x="39696" y="5298"/>
                  </a:cubicBezTo>
                  <a:cubicBezTo>
                    <a:pt x="38828" y="6499"/>
                    <a:pt x="38395" y="7066"/>
                    <a:pt x="38195" y="7366"/>
                  </a:cubicBezTo>
                  <a:cubicBezTo>
                    <a:pt x="36729" y="8636"/>
                    <a:pt x="21527" y="21767"/>
                    <a:pt x="19536" y="21767"/>
                  </a:cubicBezTo>
                  <a:cubicBezTo>
                    <a:pt x="19487" y="21767"/>
                    <a:pt x="19447" y="21759"/>
                    <a:pt x="19415" y="21743"/>
                  </a:cubicBezTo>
                  <a:cubicBezTo>
                    <a:pt x="18714" y="21443"/>
                    <a:pt x="7072" y="4698"/>
                    <a:pt x="7072" y="4698"/>
                  </a:cubicBezTo>
                  <a:lnTo>
                    <a:pt x="5271" y="5999"/>
                  </a:lnTo>
                  <a:cubicBezTo>
                    <a:pt x="1202" y="9001"/>
                    <a:pt x="1" y="14538"/>
                    <a:pt x="2436" y="18941"/>
                  </a:cubicBezTo>
                  <a:cubicBezTo>
                    <a:pt x="6464" y="26173"/>
                    <a:pt x="12486" y="35790"/>
                    <a:pt x="15940" y="35790"/>
                  </a:cubicBezTo>
                  <a:cubicBezTo>
                    <a:pt x="15976" y="35790"/>
                    <a:pt x="16011" y="35789"/>
                    <a:pt x="16046" y="35787"/>
                  </a:cubicBezTo>
                  <a:cubicBezTo>
                    <a:pt x="27954" y="35153"/>
                    <a:pt x="45333" y="13571"/>
                    <a:pt x="45333" y="13571"/>
                  </a:cubicBezTo>
                  <a:cubicBezTo>
                    <a:pt x="45333" y="13571"/>
                    <a:pt x="49203" y="8701"/>
                    <a:pt x="49436" y="4631"/>
                  </a:cubicBezTo>
                  <a:cubicBezTo>
                    <a:pt x="49536" y="3330"/>
                    <a:pt x="48435" y="261"/>
                    <a:pt x="48435" y="261"/>
                  </a:cubicBezTo>
                  <a:lnTo>
                    <a:pt x="47401" y="1629"/>
                  </a:lnTo>
                  <a:cubicBezTo>
                    <a:pt x="47291" y="2015"/>
                    <a:pt x="44559" y="5639"/>
                    <a:pt x="43106" y="5639"/>
                  </a:cubicBezTo>
                  <a:cubicBezTo>
                    <a:pt x="42802" y="5639"/>
                    <a:pt x="42554" y="5480"/>
                    <a:pt x="42398" y="5098"/>
                  </a:cubicBezTo>
                  <a:cubicBezTo>
                    <a:pt x="41530" y="2930"/>
                    <a:pt x="43632" y="461"/>
                    <a:pt x="42264" y="28"/>
                  </a:cubicBezTo>
                  <a:cubicBezTo>
                    <a:pt x="42212" y="10"/>
                    <a:pt x="42160" y="1"/>
                    <a:pt x="42108" y="1"/>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
            <p:cNvSpPr/>
            <p:nvPr/>
          </p:nvSpPr>
          <p:spPr>
            <a:xfrm>
              <a:off x="3184950" y="1741700"/>
              <a:ext cx="37550" cy="75900"/>
            </a:xfrm>
            <a:custGeom>
              <a:rect b="b" l="l" r="r" t="t"/>
              <a:pathLst>
                <a:path extrusionOk="0" h="3036" w="1502">
                  <a:moveTo>
                    <a:pt x="1501" y="0"/>
                  </a:moveTo>
                  <a:cubicBezTo>
                    <a:pt x="1468" y="0"/>
                    <a:pt x="1168" y="701"/>
                    <a:pt x="768" y="1534"/>
                  </a:cubicBezTo>
                  <a:cubicBezTo>
                    <a:pt x="367" y="2368"/>
                    <a:pt x="0" y="3002"/>
                    <a:pt x="0" y="3036"/>
                  </a:cubicBezTo>
                  <a:cubicBezTo>
                    <a:pt x="367" y="2602"/>
                    <a:pt x="667" y="2102"/>
                    <a:pt x="901" y="1601"/>
                  </a:cubicBezTo>
                  <a:cubicBezTo>
                    <a:pt x="1168" y="1101"/>
                    <a:pt x="1368" y="567"/>
                    <a:pt x="1501" y="0"/>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
            <p:cNvSpPr/>
            <p:nvPr/>
          </p:nvSpPr>
          <p:spPr>
            <a:xfrm>
              <a:off x="1813125" y="1597425"/>
              <a:ext cx="592125" cy="635475"/>
            </a:xfrm>
            <a:custGeom>
              <a:rect b="b" l="l" r="r" t="t"/>
              <a:pathLst>
                <a:path extrusionOk="0" h="25419" w="23685">
                  <a:moveTo>
                    <a:pt x="12476" y="0"/>
                  </a:moveTo>
                  <a:cubicBezTo>
                    <a:pt x="12476" y="0"/>
                    <a:pt x="1" y="4437"/>
                    <a:pt x="9274" y="25418"/>
                  </a:cubicBezTo>
                  <a:lnTo>
                    <a:pt x="23684" y="16712"/>
                  </a:lnTo>
                  <a:lnTo>
                    <a:pt x="21616" y="11809"/>
                  </a:lnTo>
                  <a:lnTo>
                    <a:pt x="12476"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
            <p:cNvSpPr/>
            <p:nvPr/>
          </p:nvSpPr>
          <p:spPr>
            <a:xfrm>
              <a:off x="2044975" y="1606600"/>
              <a:ext cx="363600" cy="626300"/>
            </a:xfrm>
            <a:custGeom>
              <a:rect b="b" l="l" r="r" t="t"/>
              <a:pathLst>
                <a:path extrusionOk="0" h="25052" w="14544">
                  <a:moveTo>
                    <a:pt x="2268" y="0"/>
                  </a:moveTo>
                  <a:cubicBezTo>
                    <a:pt x="2769" y="34"/>
                    <a:pt x="3269" y="100"/>
                    <a:pt x="3769" y="200"/>
                  </a:cubicBezTo>
                  <a:cubicBezTo>
                    <a:pt x="4303" y="367"/>
                    <a:pt x="4837" y="634"/>
                    <a:pt x="5304" y="934"/>
                  </a:cubicBezTo>
                  <a:cubicBezTo>
                    <a:pt x="5938" y="1368"/>
                    <a:pt x="6538" y="1868"/>
                    <a:pt x="7072" y="2435"/>
                  </a:cubicBezTo>
                  <a:cubicBezTo>
                    <a:pt x="8406" y="3970"/>
                    <a:pt x="9540" y="5671"/>
                    <a:pt x="10408" y="7472"/>
                  </a:cubicBezTo>
                  <a:cubicBezTo>
                    <a:pt x="11442" y="9507"/>
                    <a:pt x="12409" y="11842"/>
                    <a:pt x="13410" y="14277"/>
                  </a:cubicBezTo>
                  <a:lnTo>
                    <a:pt x="14277" y="16333"/>
                  </a:lnTo>
                  <a:lnTo>
                    <a:pt x="14277" y="16333"/>
                  </a:lnTo>
                  <a:cubicBezTo>
                    <a:pt x="10149" y="18581"/>
                    <a:pt x="6551" y="20728"/>
                    <a:pt x="4036" y="22316"/>
                  </a:cubicBezTo>
                  <a:cubicBezTo>
                    <a:pt x="2769" y="23150"/>
                    <a:pt x="1735" y="23817"/>
                    <a:pt x="1068" y="24284"/>
                  </a:cubicBezTo>
                  <a:cubicBezTo>
                    <a:pt x="734" y="24551"/>
                    <a:pt x="467" y="24718"/>
                    <a:pt x="267" y="24851"/>
                  </a:cubicBezTo>
                  <a:cubicBezTo>
                    <a:pt x="167" y="24918"/>
                    <a:pt x="100" y="24985"/>
                    <a:pt x="0" y="25051"/>
                  </a:cubicBezTo>
                  <a:cubicBezTo>
                    <a:pt x="100" y="25018"/>
                    <a:pt x="200" y="24951"/>
                    <a:pt x="300" y="24885"/>
                  </a:cubicBezTo>
                  <a:lnTo>
                    <a:pt x="1101" y="24351"/>
                  </a:lnTo>
                  <a:cubicBezTo>
                    <a:pt x="1801" y="23917"/>
                    <a:pt x="2835" y="23250"/>
                    <a:pt x="4103" y="22450"/>
                  </a:cubicBezTo>
                  <a:cubicBezTo>
                    <a:pt x="6672" y="20848"/>
                    <a:pt x="10307" y="18747"/>
                    <a:pt x="14477" y="16479"/>
                  </a:cubicBezTo>
                  <a:lnTo>
                    <a:pt x="14544" y="16412"/>
                  </a:lnTo>
                  <a:lnTo>
                    <a:pt x="14510" y="16312"/>
                  </a:lnTo>
                  <a:lnTo>
                    <a:pt x="13643" y="14177"/>
                  </a:lnTo>
                  <a:cubicBezTo>
                    <a:pt x="12609" y="11742"/>
                    <a:pt x="11642" y="9440"/>
                    <a:pt x="10574" y="7405"/>
                  </a:cubicBezTo>
                  <a:cubicBezTo>
                    <a:pt x="9707" y="5537"/>
                    <a:pt x="8540" y="3836"/>
                    <a:pt x="7205" y="2302"/>
                  </a:cubicBezTo>
                  <a:cubicBezTo>
                    <a:pt x="6672" y="1735"/>
                    <a:pt x="6038" y="1234"/>
                    <a:pt x="5371" y="834"/>
                  </a:cubicBezTo>
                  <a:cubicBezTo>
                    <a:pt x="4870" y="534"/>
                    <a:pt x="4337" y="300"/>
                    <a:pt x="3769" y="134"/>
                  </a:cubicBezTo>
                  <a:cubicBezTo>
                    <a:pt x="3403" y="34"/>
                    <a:pt x="3036" y="0"/>
                    <a:pt x="26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
            <p:cNvSpPr/>
            <p:nvPr/>
          </p:nvSpPr>
          <p:spPr>
            <a:xfrm>
              <a:off x="3698050" y="2970900"/>
              <a:ext cx="153225" cy="130575"/>
            </a:xfrm>
            <a:custGeom>
              <a:rect b="b" l="l" r="r" t="t"/>
              <a:pathLst>
                <a:path extrusionOk="0" h="5223" w="6129">
                  <a:moveTo>
                    <a:pt x="3453" y="0"/>
                  </a:moveTo>
                  <a:cubicBezTo>
                    <a:pt x="1178" y="0"/>
                    <a:pt x="1" y="2812"/>
                    <a:pt x="1625" y="4437"/>
                  </a:cubicBezTo>
                  <a:cubicBezTo>
                    <a:pt x="2168" y="4980"/>
                    <a:pt x="2830" y="5222"/>
                    <a:pt x="3477" y="5222"/>
                  </a:cubicBezTo>
                  <a:cubicBezTo>
                    <a:pt x="4820" y="5222"/>
                    <a:pt x="6095" y="4178"/>
                    <a:pt x="6095" y="2602"/>
                  </a:cubicBezTo>
                  <a:cubicBezTo>
                    <a:pt x="6129" y="1168"/>
                    <a:pt x="4961" y="1"/>
                    <a:pt x="3493" y="1"/>
                  </a:cubicBezTo>
                  <a:cubicBezTo>
                    <a:pt x="3480" y="0"/>
                    <a:pt x="3467" y="0"/>
                    <a:pt x="345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
            <p:cNvSpPr/>
            <p:nvPr/>
          </p:nvSpPr>
          <p:spPr>
            <a:xfrm>
              <a:off x="3577750" y="2821100"/>
              <a:ext cx="416900" cy="141875"/>
            </a:xfrm>
            <a:custGeom>
              <a:rect b="b" l="l" r="r" t="t"/>
              <a:pathLst>
                <a:path extrusionOk="0" h="5675" w="16676">
                  <a:moveTo>
                    <a:pt x="8390" y="0"/>
                  </a:moveTo>
                  <a:cubicBezTo>
                    <a:pt x="5707" y="0"/>
                    <a:pt x="3022" y="1051"/>
                    <a:pt x="1000" y="3157"/>
                  </a:cubicBezTo>
                  <a:cubicBezTo>
                    <a:pt x="0" y="4209"/>
                    <a:pt x="991" y="5674"/>
                    <a:pt x="2109" y="5674"/>
                  </a:cubicBezTo>
                  <a:cubicBezTo>
                    <a:pt x="2446" y="5674"/>
                    <a:pt x="2793" y="5542"/>
                    <a:pt x="3102" y="5225"/>
                  </a:cubicBezTo>
                  <a:lnTo>
                    <a:pt x="3102" y="5259"/>
                  </a:lnTo>
                  <a:cubicBezTo>
                    <a:pt x="4526" y="3716"/>
                    <a:pt x="6459" y="2940"/>
                    <a:pt x="8397" y="2940"/>
                  </a:cubicBezTo>
                  <a:cubicBezTo>
                    <a:pt x="10271" y="2940"/>
                    <a:pt x="12149" y="3666"/>
                    <a:pt x="13576" y="5125"/>
                  </a:cubicBezTo>
                  <a:cubicBezTo>
                    <a:pt x="13879" y="5428"/>
                    <a:pt x="14220" y="5556"/>
                    <a:pt x="14550" y="5556"/>
                  </a:cubicBezTo>
                  <a:cubicBezTo>
                    <a:pt x="15674" y="5556"/>
                    <a:pt x="16675" y="4081"/>
                    <a:pt x="15644" y="3024"/>
                  </a:cubicBezTo>
                  <a:cubicBezTo>
                    <a:pt x="13646" y="1010"/>
                    <a:pt x="11019" y="0"/>
                    <a:pt x="839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
            <p:cNvSpPr/>
            <p:nvPr/>
          </p:nvSpPr>
          <p:spPr>
            <a:xfrm>
              <a:off x="3352800" y="2433850"/>
              <a:ext cx="867750" cy="223825"/>
            </a:xfrm>
            <a:custGeom>
              <a:rect b="b" l="l" r="r" t="t"/>
              <a:pathLst>
                <a:path extrusionOk="0" h="8953" w="34710">
                  <a:moveTo>
                    <a:pt x="17369" y="0"/>
                  </a:moveTo>
                  <a:cubicBezTo>
                    <a:pt x="17325" y="0"/>
                    <a:pt x="17281" y="0"/>
                    <a:pt x="17237" y="1"/>
                  </a:cubicBezTo>
                  <a:cubicBezTo>
                    <a:pt x="11132" y="1"/>
                    <a:pt x="5695" y="2502"/>
                    <a:pt x="1125" y="6472"/>
                  </a:cubicBezTo>
                  <a:cubicBezTo>
                    <a:pt x="0" y="7466"/>
                    <a:pt x="1050" y="8952"/>
                    <a:pt x="2247" y="8952"/>
                  </a:cubicBezTo>
                  <a:cubicBezTo>
                    <a:pt x="2577" y="8952"/>
                    <a:pt x="2917" y="8840"/>
                    <a:pt x="3227" y="8573"/>
                  </a:cubicBezTo>
                  <a:cubicBezTo>
                    <a:pt x="7196" y="5138"/>
                    <a:pt x="11933" y="2969"/>
                    <a:pt x="17237" y="2969"/>
                  </a:cubicBezTo>
                  <a:cubicBezTo>
                    <a:pt x="17324" y="2968"/>
                    <a:pt x="17411" y="2968"/>
                    <a:pt x="17498" y="2968"/>
                  </a:cubicBezTo>
                  <a:cubicBezTo>
                    <a:pt x="22708" y="2968"/>
                    <a:pt x="27708" y="4929"/>
                    <a:pt x="31547" y="8440"/>
                  </a:cubicBezTo>
                  <a:cubicBezTo>
                    <a:pt x="31853" y="8731"/>
                    <a:pt x="32196" y="8853"/>
                    <a:pt x="32528" y="8853"/>
                  </a:cubicBezTo>
                  <a:cubicBezTo>
                    <a:pt x="33682" y="8853"/>
                    <a:pt x="34710" y="7382"/>
                    <a:pt x="33648" y="6372"/>
                  </a:cubicBezTo>
                  <a:cubicBezTo>
                    <a:pt x="29211" y="2265"/>
                    <a:pt x="23393" y="0"/>
                    <a:pt x="1736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
            <p:cNvSpPr/>
            <p:nvPr/>
          </p:nvSpPr>
          <p:spPr>
            <a:xfrm>
              <a:off x="3444100" y="2623750"/>
              <a:ext cx="682175" cy="204100"/>
            </a:xfrm>
            <a:custGeom>
              <a:rect b="b" l="l" r="r" t="t"/>
              <a:pathLst>
                <a:path extrusionOk="0" h="8164" w="27287">
                  <a:moveTo>
                    <a:pt x="13758" y="1"/>
                  </a:moveTo>
                  <a:cubicBezTo>
                    <a:pt x="9083" y="1"/>
                    <a:pt x="4408" y="1878"/>
                    <a:pt x="976" y="5614"/>
                  </a:cubicBezTo>
                  <a:cubicBezTo>
                    <a:pt x="1" y="6692"/>
                    <a:pt x="999" y="8164"/>
                    <a:pt x="2104" y="8164"/>
                  </a:cubicBezTo>
                  <a:cubicBezTo>
                    <a:pt x="2436" y="8164"/>
                    <a:pt x="2777" y="8031"/>
                    <a:pt x="3077" y="7716"/>
                  </a:cubicBezTo>
                  <a:cubicBezTo>
                    <a:pt x="5912" y="4542"/>
                    <a:pt x="9825" y="2948"/>
                    <a:pt x="13751" y="2948"/>
                  </a:cubicBezTo>
                  <a:cubicBezTo>
                    <a:pt x="17541" y="2948"/>
                    <a:pt x="21341" y="4433"/>
                    <a:pt x="24192" y="7415"/>
                  </a:cubicBezTo>
                  <a:cubicBezTo>
                    <a:pt x="24493" y="7731"/>
                    <a:pt x="24837" y="7864"/>
                    <a:pt x="25171" y="7864"/>
                  </a:cubicBezTo>
                  <a:cubicBezTo>
                    <a:pt x="26281" y="7864"/>
                    <a:pt x="27286" y="6399"/>
                    <a:pt x="26260" y="5347"/>
                  </a:cubicBezTo>
                  <a:cubicBezTo>
                    <a:pt x="22855" y="1777"/>
                    <a:pt x="18306" y="1"/>
                    <a:pt x="1375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
            <p:cNvSpPr/>
            <p:nvPr/>
          </p:nvSpPr>
          <p:spPr>
            <a:xfrm>
              <a:off x="3699475" y="2924200"/>
              <a:ext cx="152650" cy="131400"/>
            </a:xfrm>
            <a:custGeom>
              <a:rect b="b" l="l" r="r" t="t"/>
              <a:pathLst>
                <a:path extrusionOk="0" h="5256" w="6106">
                  <a:moveTo>
                    <a:pt x="3503" y="1"/>
                  </a:moveTo>
                  <a:cubicBezTo>
                    <a:pt x="1168" y="1"/>
                    <a:pt x="1" y="2803"/>
                    <a:pt x="1635" y="4470"/>
                  </a:cubicBezTo>
                  <a:cubicBezTo>
                    <a:pt x="2167" y="5013"/>
                    <a:pt x="2825" y="5255"/>
                    <a:pt x="3472" y="5255"/>
                  </a:cubicBezTo>
                  <a:cubicBezTo>
                    <a:pt x="4814" y="5255"/>
                    <a:pt x="6105" y="4211"/>
                    <a:pt x="6105" y="2636"/>
                  </a:cubicBezTo>
                  <a:cubicBezTo>
                    <a:pt x="6105" y="1201"/>
                    <a:pt x="4938" y="34"/>
                    <a:pt x="350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
            <p:cNvSpPr/>
            <p:nvPr/>
          </p:nvSpPr>
          <p:spPr>
            <a:xfrm>
              <a:off x="3579400" y="2774400"/>
              <a:ext cx="416900" cy="141875"/>
            </a:xfrm>
            <a:custGeom>
              <a:rect b="b" l="l" r="r" t="t"/>
              <a:pathLst>
                <a:path extrusionOk="0" h="5675" w="16676">
                  <a:moveTo>
                    <a:pt x="3102" y="5225"/>
                  </a:moveTo>
                  <a:lnTo>
                    <a:pt x="3070" y="5258"/>
                  </a:lnTo>
                  <a:lnTo>
                    <a:pt x="3070" y="5258"/>
                  </a:lnTo>
                  <a:cubicBezTo>
                    <a:pt x="3081" y="5247"/>
                    <a:pt x="3092" y="5236"/>
                    <a:pt x="3102" y="5225"/>
                  </a:cubicBezTo>
                  <a:close/>
                  <a:moveTo>
                    <a:pt x="8366" y="0"/>
                  </a:moveTo>
                  <a:cubicBezTo>
                    <a:pt x="5683" y="0"/>
                    <a:pt x="3006" y="1051"/>
                    <a:pt x="1001" y="3157"/>
                  </a:cubicBezTo>
                  <a:cubicBezTo>
                    <a:pt x="1" y="4209"/>
                    <a:pt x="992" y="5674"/>
                    <a:pt x="2110" y="5674"/>
                  </a:cubicBezTo>
                  <a:cubicBezTo>
                    <a:pt x="2434" y="5674"/>
                    <a:pt x="2769" y="5551"/>
                    <a:pt x="3069" y="5258"/>
                  </a:cubicBezTo>
                  <a:lnTo>
                    <a:pt x="3069" y="5258"/>
                  </a:lnTo>
                  <a:cubicBezTo>
                    <a:pt x="3069" y="5259"/>
                    <a:pt x="3069" y="5259"/>
                    <a:pt x="3069" y="5259"/>
                  </a:cubicBezTo>
                  <a:lnTo>
                    <a:pt x="3070" y="5258"/>
                  </a:lnTo>
                  <a:lnTo>
                    <a:pt x="3070" y="5258"/>
                  </a:lnTo>
                  <a:cubicBezTo>
                    <a:pt x="3070" y="5258"/>
                    <a:pt x="3070" y="5258"/>
                    <a:pt x="3069" y="5258"/>
                  </a:cubicBezTo>
                  <a:lnTo>
                    <a:pt x="3069" y="5258"/>
                  </a:lnTo>
                  <a:cubicBezTo>
                    <a:pt x="4494" y="3716"/>
                    <a:pt x="6426" y="2940"/>
                    <a:pt x="8364" y="2940"/>
                  </a:cubicBezTo>
                  <a:cubicBezTo>
                    <a:pt x="10238" y="2940"/>
                    <a:pt x="12116" y="3666"/>
                    <a:pt x="13543" y="5125"/>
                  </a:cubicBezTo>
                  <a:cubicBezTo>
                    <a:pt x="13846" y="5428"/>
                    <a:pt x="14189" y="5556"/>
                    <a:pt x="14522" y="5556"/>
                  </a:cubicBezTo>
                  <a:cubicBezTo>
                    <a:pt x="15655" y="5556"/>
                    <a:pt x="16676" y="4081"/>
                    <a:pt x="15645" y="3024"/>
                  </a:cubicBezTo>
                  <a:cubicBezTo>
                    <a:pt x="13631" y="1010"/>
                    <a:pt x="10995" y="0"/>
                    <a:pt x="8366"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
            <p:cNvSpPr/>
            <p:nvPr/>
          </p:nvSpPr>
          <p:spPr>
            <a:xfrm>
              <a:off x="3355375" y="2387950"/>
              <a:ext cx="866675" cy="223350"/>
            </a:xfrm>
            <a:custGeom>
              <a:rect b="b" l="l" r="r" t="t"/>
              <a:pathLst>
                <a:path extrusionOk="0" h="8934" w="34667">
                  <a:moveTo>
                    <a:pt x="17493" y="0"/>
                  </a:moveTo>
                  <a:cubicBezTo>
                    <a:pt x="17407" y="0"/>
                    <a:pt x="17320" y="1"/>
                    <a:pt x="17234" y="2"/>
                  </a:cubicBezTo>
                  <a:cubicBezTo>
                    <a:pt x="11096" y="2"/>
                    <a:pt x="5659" y="2504"/>
                    <a:pt x="1122" y="6473"/>
                  </a:cubicBezTo>
                  <a:cubicBezTo>
                    <a:pt x="1" y="7438"/>
                    <a:pt x="1021" y="8934"/>
                    <a:pt x="2205" y="8934"/>
                  </a:cubicBezTo>
                  <a:cubicBezTo>
                    <a:pt x="2535" y="8934"/>
                    <a:pt x="2878" y="8818"/>
                    <a:pt x="3190" y="8541"/>
                  </a:cubicBezTo>
                  <a:lnTo>
                    <a:pt x="3157" y="8541"/>
                  </a:lnTo>
                  <a:cubicBezTo>
                    <a:pt x="7127" y="5106"/>
                    <a:pt x="11863" y="2937"/>
                    <a:pt x="17200" y="2937"/>
                  </a:cubicBezTo>
                  <a:cubicBezTo>
                    <a:pt x="17287" y="2936"/>
                    <a:pt x="17374" y="2936"/>
                    <a:pt x="17460" y="2936"/>
                  </a:cubicBezTo>
                  <a:cubicBezTo>
                    <a:pt x="22639" y="2936"/>
                    <a:pt x="27672" y="4897"/>
                    <a:pt x="31511" y="8408"/>
                  </a:cubicBezTo>
                  <a:cubicBezTo>
                    <a:pt x="31817" y="8699"/>
                    <a:pt x="32160" y="8821"/>
                    <a:pt x="32492" y="8821"/>
                  </a:cubicBezTo>
                  <a:cubicBezTo>
                    <a:pt x="33644" y="8821"/>
                    <a:pt x="34666" y="7350"/>
                    <a:pt x="33579" y="6340"/>
                  </a:cubicBezTo>
                  <a:cubicBezTo>
                    <a:pt x="29206" y="2263"/>
                    <a:pt x="23439" y="0"/>
                    <a:pt x="1749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
            <p:cNvSpPr/>
            <p:nvPr/>
          </p:nvSpPr>
          <p:spPr>
            <a:xfrm>
              <a:off x="3445775" y="2577050"/>
              <a:ext cx="682150" cy="204100"/>
            </a:xfrm>
            <a:custGeom>
              <a:rect b="b" l="l" r="r" t="t"/>
              <a:pathLst>
                <a:path extrusionOk="0" h="8164" w="27286">
                  <a:moveTo>
                    <a:pt x="13732" y="1"/>
                  </a:moveTo>
                  <a:cubicBezTo>
                    <a:pt x="9057" y="1"/>
                    <a:pt x="4391" y="1878"/>
                    <a:pt x="975" y="5614"/>
                  </a:cubicBezTo>
                  <a:cubicBezTo>
                    <a:pt x="1" y="6692"/>
                    <a:pt x="979" y="8164"/>
                    <a:pt x="2075" y="8164"/>
                  </a:cubicBezTo>
                  <a:cubicBezTo>
                    <a:pt x="2404" y="8164"/>
                    <a:pt x="2743" y="8031"/>
                    <a:pt x="3044" y="7715"/>
                  </a:cubicBezTo>
                  <a:cubicBezTo>
                    <a:pt x="5895" y="4542"/>
                    <a:pt x="9817" y="2948"/>
                    <a:pt x="13742" y="2948"/>
                  </a:cubicBezTo>
                  <a:cubicBezTo>
                    <a:pt x="17532" y="2948"/>
                    <a:pt x="21324" y="4433"/>
                    <a:pt x="24159" y="7415"/>
                  </a:cubicBezTo>
                  <a:cubicBezTo>
                    <a:pt x="24467" y="7731"/>
                    <a:pt x="24817" y="7864"/>
                    <a:pt x="25155" y="7864"/>
                  </a:cubicBezTo>
                  <a:cubicBezTo>
                    <a:pt x="26281" y="7864"/>
                    <a:pt x="27286" y="6399"/>
                    <a:pt x="26260" y="5347"/>
                  </a:cubicBezTo>
                  <a:cubicBezTo>
                    <a:pt x="22839" y="1777"/>
                    <a:pt x="18281" y="1"/>
                    <a:pt x="1373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f512bf30ef_0_93"/>
          <p:cNvSpPr txBox="1"/>
          <p:nvPr/>
        </p:nvSpPr>
        <p:spPr>
          <a:xfrm>
            <a:off x="243961" y="434310"/>
            <a:ext cx="8656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000" u="none" cap="none" strike="noStrike">
                <a:solidFill>
                  <a:schemeClr val="accent1"/>
                </a:solidFill>
                <a:latin typeface="Montserrat ExtraBold"/>
                <a:ea typeface="Montserrat ExtraBold"/>
                <a:cs typeface="Montserrat ExtraBold"/>
                <a:sym typeface="Montserrat ExtraBold"/>
              </a:rPr>
              <a:t>String | Más métodos | </a:t>
            </a:r>
            <a:r>
              <a:rPr b="1" i="0" lang="es-AR" sz="2000" u="none" cap="none" strike="noStrike">
                <a:solidFill>
                  <a:schemeClr val="accent1"/>
                </a:solidFill>
                <a:latin typeface="Montserrat"/>
                <a:ea typeface="Montserrat"/>
                <a:cs typeface="Montserrat"/>
                <a:sym typeface="Montserrat"/>
              </a:rPr>
              <a:t>substr y substring </a:t>
            </a:r>
            <a:endParaRPr b="1" i="0" sz="2000" u="none" cap="none" strike="noStrike">
              <a:solidFill>
                <a:schemeClr val="accent1"/>
              </a:solidFill>
              <a:latin typeface="Montserrat ExtraBold"/>
              <a:ea typeface="Montserrat ExtraBold"/>
              <a:cs typeface="Montserrat ExtraBold"/>
              <a:sym typeface="Montserrat ExtraBold"/>
            </a:endParaRPr>
          </a:p>
        </p:txBody>
      </p:sp>
      <p:sp>
        <p:nvSpPr>
          <p:cNvPr id="333" name="Google Shape;333;gf512bf30ef_0_93"/>
          <p:cNvSpPr txBox="1"/>
          <p:nvPr/>
        </p:nvSpPr>
        <p:spPr>
          <a:xfrm>
            <a:off x="493053" y="1277229"/>
            <a:ext cx="2832900" cy="42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1400" u="none" cap="none" strike="noStrike">
                <a:solidFill>
                  <a:schemeClr val="accent1"/>
                </a:solidFill>
                <a:latin typeface="Montserrat"/>
                <a:ea typeface="Montserrat"/>
                <a:cs typeface="Montserrat"/>
                <a:sym typeface="Montserrat"/>
              </a:rPr>
              <a:t>.substr(ini, len)</a:t>
            </a:r>
            <a:endParaRPr b="1" i="0" sz="1400" u="none" cap="none" strike="noStrike">
              <a:solidFill>
                <a:schemeClr val="accent1"/>
              </a:solidFill>
              <a:latin typeface="Montserrat ExtraBold"/>
              <a:ea typeface="Montserrat ExtraBold"/>
              <a:cs typeface="Montserrat ExtraBold"/>
              <a:sym typeface="Montserrat ExtraBold"/>
            </a:endParaRPr>
          </a:p>
        </p:txBody>
      </p:sp>
      <p:sp>
        <p:nvSpPr>
          <p:cNvPr id="334" name="Google Shape;334;gf512bf30ef_0_93"/>
          <p:cNvSpPr txBox="1"/>
          <p:nvPr/>
        </p:nvSpPr>
        <p:spPr>
          <a:xfrm>
            <a:off x="5231654" y="1701522"/>
            <a:ext cx="3738000" cy="47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1" lang="es-AR" sz="1200" u="none" cap="none" strike="noStrike">
                <a:solidFill>
                  <a:schemeClr val="accent1"/>
                </a:solidFill>
                <a:latin typeface="Montserrat"/>
                <a:ea typeface="Montserrat"/>
                <a:cs typeface="Montserrat"/>
                <a:sym typeface="Montserrat"/>
              </a:rPr>
              <a:t>En este caso, extraemos desde la posición 12 los 4 caracteres (largo) que conforman la palabra </a:t>
            </a:r>
            <a:r>
              <a:rPr b="1" i="1" lang="es-AR" sz="1200" u="none" cap="none" strike="noStrike">
                <a:solidFill>
                  <a:schemeClr val="accent1"/>
                </a:solidFill>
                <a:latin typeface="Montserrat"/>
                <a:ea typeface="Montserrat"/>
                <a:cs typeface="Montserrat"/>
                <a:sym typeface="Montserrat"/>
              </a:rPr>
              <a:t>Java</a:t>
            </a:r>
            <a:r>
              <a:rPr b="0" i="1" lang="es-AR" sz="1200" u="none" cap="none" strike="noStrike">
                <a:solidFill>
                  <a:schemeClr val="accent1"/>
                </a:solidFill>
                <a:latin typeface="Montserrat"/>
                <a:ea typeface="Montserrat"/>
                <a:cs typeface="Montserrat"/>
                <a:sym typeface="Montserrat"/>
              </a:rPr>
              <a:t> de la palabra JavaScript.</a:t>
            </a:r>
            <a:endParaRPr b="0" i="1" sz="1200" u="none" cap="none" strike="noStrike">
              <a:solidFill>
                <a:schemeClr val="accent1"/>
              </a:solidFill>
              <a:latin typeface="Montserrat"/>
              <a:ea typeface="Montserrat"/>
              <a:cs typeface="Montserrat"/>
              <a:sym typeface="Montserrat"/>
            </a:endParaRPr>
          </a:p>
        </p:txBody>
      </p:sp>
      <p:sp>
        <p:nvSpPr>
          <p:cNvPr id="335" name="Google Shape;335;gf512bf30ef_0_93"/>
          <p:cNvSpPr txBox="1"/>
          <p:nvPr/>
        </p:nvSpPr>
        <p:spPr>
          <a:xfrm>
            <a:off x="493053" y="2532597"/>
            <a:ext cx="3659700" cy="42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1400" u="none" cap="none" strike="noStrike">
                <a:solidFill>
                  <a:schemeClr val="accent1"/>
                </a:solidFill>
                <a:latin typeface="Montserrat"/>
                <a:ea typeface="Montserrat"/>
                <a:cs typeface="Montserrat"/>
                <a:sym typeface="Montserrat"/>
              </a:rPr>
              <a:t>.substring(ini, end)</a:t>
            </a:r>
            <a:endParaRPr b="1" i="0" sz="1400" u="none" cap="none" strike="noStrike">
              <a:solidFill>
                <a:schemeClr val="accent1"/>
              </a:solidFill>
              <a:latin typeface="Montserrat ExtraBold"/>
              <a:ea typeface="Montserrat ExtraBold"/>
              <a:cs typeface="Montserrat ExtraBold"/>
              <a:sym typeface="Montserrat ExtraBold"/>
            </a:endParaRPr>
          </a:p>
        </p:txBody>
      </p:sp>
      <p:sp>
        <p:nvSpPr>
          <p:cNvPr id="336" name="Google Shape;336;gf512bf30ef_0_93"/>
          <p:cNvSpPr txBox="1"/>
          <p:nvPr/>
        </p:nvSpPr>
        <p:spPr>
          <a:xfrm>
            <a:off x="5356841" y="2952133"/>
            <a:ext cx="2935500" cy="47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1" lang="es-AR" sz="1200" u="none" cap="none" strike="noStrike">
                <a:solidFill>
                  <a:schemeClr val="accent1"/>
                </a:solidFill>
                <a:latin typeface="Montserrat"/>
                <a:ea typeface="Montserrat"/>
                <a:cs typeface="Montserrat"/>
                <a:sym typeface="Montserrat"/>
              </a:rPr>
              <a:t>Aquí extraeremos desde el caracter 1 hasta el 4 (no inclusive)</a:t>
            </a:r>
            <a:endParaRPr b="0" i="1" sz="1200" u="none" cap="none" strike="noStrike">
              <a:solidFill>
                <a:schemeClr val="accent1"/>
              </a:solidFill>
              <a:latin typeface="Montserrat"/>
              <a:ea typeface="Montserrat"/>
              <a:cs typeface="Montserrat"/>
              <a:sym typeface="Montserrat"/>
            </a:endParaRPr>
          </a:p>
        </p:txBody>
      </p:sp>
      <p:sp>
        <p:nvSpPr>
          <p:cNvPr id="337" name="Google Shape;337;gf512bf30ef_0_93"/>
          <p:cNvSpPr/>
          <p:nvPr/>
        </p:nvSpPr>
        <p:spPr>
          <a:xfrm>
            <a:off x="690588" y="970142"/>
            <a:ext cx="4266900" cy="307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cad</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"Aprendiendo JavaScript "</a:t>
            </a:r>
            <a:r>
              <a:rPr b="0" i="0" lang="es-AR" sz="1400" u="none" cap="none" strike="noStrike">
                <a:solidFill>
                  <a:srgbClr val="D5CED9"/>
                </a:solidFill>
                <a:latin typeface="Consolas"/>
                <a:ea typeface="Consolas"/>
                <a:cs typeface="Consolas"/>
                <a:sym typeface="Consolas"/>
              </a:rPr>
              <a:t>;</a:t>
            </a:r>
            <a:endParaRPr/>
          </a:p>
        </p:txBody>
      </p:sp>
      <p:sp>
        <p:nvSpPr>
          <p:cNvPr id="338" name="Google Shape;338;gf512bf30ef_0_93"/>
          <p:cNvSpPr txBox="1"/>
          <p:nvPr/>
        </p:nvSpPr>
        <p:spPr>
          <a:xfrm>
            <a:off x="4437053" y="970142"/>
            <a:ext cx="520500" cy="307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sp>
        <p:nvSpPr>
          <p:cNvPr id="339" name="Google Shape;339;gf512bf30ef_0_93"/>
          <p:cNvSpPr/>
          <p:nvPr/>
        </p:nvSpPr>
        <p:spPr>
          <a:xfrm>
            <a:off x="828944" y="1718599"/>
            <a:ext cx="4068000" cy="307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document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write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cad</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substr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12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4</a:t>
            </a:r>
            <a:r>
              <a:rPr b="0" i="0" lang="es-AR" sz="1400" u="none" cap="none" strike="noStrike">
                <a:solidFill>
                  <a:srgbClr val="D5CED9"/>
                </a:solidFill>
                <a:latin typeface="Consolas"/>
                <a:ea typeface="Consolas"/>
                <a:cs typeface="Consolas"/>
                <a:sym typeface="Consolas"/>
              </a:rPr>
              <a:t>));</a:t>
            </a:r>
            <a:endParaRPr/>
          </a:p>
        </p:txBody>
      </p:sp>
      <p:sp>
        <p:nvSpPr>
          <p:cNvPr id="340" name="Google Shape;340;gf512bf30ef_0_93"/>
          <p:cNvSpPr txBox="1"/>
          <p:nvPr/>
        </p:nvSpPr>
        <p:spPr>
          <a:xfrm>
            <a:off x="4376414" y="1714746"/>
            <a:ext cx="520500" cy="307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pic>
        <p:nvPicPr>
          <p:cNvPr id="341" name="Google Shape;341;gf512bf30ef_0_93"/>
          <p:cNvPicPr preferRelativeResize="0"/>
          <p:nvPr/>
        </p:nvPicPr>
        <p:blipFill rotWithShape="1">
          <a:blip r:embed="rId3">
            <a:alphaModFix/>
          </a:blip>
          <a:srcRect b="0" l="0" r="0" t="0"/>
          <a:stretch/>
        </p:blipFill>
        <p:spPr>
          <a:xfrm>
            <a:off x="4019685" y="2061786"/>
            <a:ext cx="1043944" cy="526148"/>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342" name="Google Shape;342;gf512bf30ef_0_93"/>
          <p:cNvSpPr/>
          <p:nvPr/>
        </p:nvSpPr>
        <p:spPr>
          <a:xfrm>
            <a:off x="857519" y="2952133"/>
            <a:ext cx="4329300" cy="307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document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write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cad</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substring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4</a:t>
            </a:r>
            <a:r>
              <a:rPr b="0" i="0" lang="es-AR" sz="1400" u="none" cap="none" strike="noStrike">
                <a:solidFill>
                  <a:srgbClr val="D5CED9"/>
                </a:solidFill>
                <a:latin typeface="Consolas"/>
                <a:ea typeface="Consolas"/>
                <a:cs typeface="Consolas"/>
                <a:sym typeface="Consolas"/>
              </a:rPr>
              <a:t>));</a:t>
            </a:r>
            <a:endParaRPr/>
          </a:p>
        </p:txBody>
      </p:sp>
      <p:sp>
        <p:nvSpPr>
          <p:cNvPr id="343" name="Google Shape;343;gf512bf30ef_0_93"/>
          <p:cNvSpPr txBox="1"/>
          <p:nvPr/>
        </p:nvSpPr>
        <p:spPr>
          <a:xfrm>
            <a:off x="4711226" y="2952133"/>
            <a:ext cx="520500" cy="307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pic>
        <p:nvPicPr>
          <p:cNvPr id="344" name="Google Shape;344;gf512bf30ef_0_93"/>
          <p:cNvPicPr preferRelativeResize="0"/>
          <p:nvPr/>
        </p:nvPicPr>
        <p:blipFill rotWithShape="1">
          <a:blip r:embed="rId4">
            <a:alphaModFix/>
          </a:blip>
          <a:srcRect b="0" l="0" r="0" t="0"/>
          <a:stretch/>
        </p:blipFill>
        <p:spPr>
          <a:xfrm>
            <a:off x="4131330" y="3450601"/>
            <a:ext cx="1159792" cy="493847"/>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pic>
        <p:nvPicPr>
          <p:cNvPr id="345" name="Google Shape;345;gf512bf30ef_0_93"/>
          <p:cNvPicPr preferRelativeResize="0"/>
          <p:nvPr/>
        </p:nvPicPr>
        <p:blipFill rotWithShape="1">
          <a:blip r:embed="rId5">
            <a:alphaModFix/>
          </a:blip>
          <a:srcRect b="4223" l="22390" r="39958" t="0"/>
          <a:stretch/>
        </p:blipFill>
        <p:spPr>
          <a:xfrm>
            <a:off x="5510566" y="3580781"/>
            <a:ext cx="1613649" cy="367855"/>
          </a:xfrm>
          <a:prstGeom prst="rect">
            <a:avLst/>
          </a:prstGeom>
          <a:noFill/>
          <a:ln>
            <a:noFill/>
          </a:ln>
        </p:spPr>
      </p:pic>
      <p:sp>
        <p:nvSpPr>
          <p:cNvPr id="346" name="Google Shape;346;gf512bf30ef_0_93"/>
          <p:cNvSpPr/>
          <p:nvPr/>
        </p:nvSpPr>
        <p:spPr>
          <a:xfrm rot="5400000">
            <a:off x="5816024" y="3782951"/>
            <a:ext cx="139200" cy="287400"/>
          </a:xfrm>
          <a:prstGeom prst="rightBrace">
            <a:avLst>
              <a:gd fmla="val 8333" name="adj1"/>
              <a:gd fmla="val 50000" name="adj2"/>
            </a:avLst>
          </a:prstGeom>
          <a:noFill/>
          <a:ln cap="flat" cmpd="sng" w="9525">
            <a:solidFill>
              <a:srgbClr val="985FF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47" name="Google Shape;347;gf512bf30ef_0_93"/>
          <p:cNvSpPr txBox="1"/>
          <p:nvPr/>
        </p:nvSpPr>
        <p:spPr>
          <a:xfrm>
            <a:off x="5535434" y="3450601"/>
            <a:ext cx="1181400" cy="47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1" lang="es-AR" sz="1200" u="none" cap="none" strike="noStrike">
                <a:solidFill>
                  <a:schemeClr val="accent1"/>
                </a:solidFill>
                <a:latin typeface="Montserrat"/>
                <a:ea typeface="Montserrat"/>
                <a:cs typeface="Montserrat"/>
                <a:sym typeface="Montserrat"/>
              </a:rPr>
              <a:t>012345</a:t>
            </a:r>
            <a:endParaRPr b="0" i="1" sz="1200" u="none" cap="none" strike="noStrike">
              <a:solidFill>
                <a:schemeClr val="accent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Array (arreglo o vector)</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353" name="Google Shape;353;p3"/>
          <p:cNvSpPr txBox="1"/>
          <p:nvPr/>
        </p:nvSpPr>
        <p:spPr>
          <a:xfrm>
            <a:off x="370649" y="948514"/>
            <a:ext cx="8456828" cy="73685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Un array es una </a:t>
            </a:r>
            <a:r>
              <a:rPr b="1" i="0" lang="es-AR" sz="1400" u="none" cap="none" strike="noStrike">
                <a:solidFill>
                  <a:srgbClr val="000000"/>
                </a:solidFill>
                <a:latin typeface="Montserrat"/>
                <a:ea typeface="Montserrat"/>
                <a:cs typeface="Montserrat"/>
                <a:sym typeface="Montserrat"/>
              </a:rPr>
              <a:t>colección o agrupación de elementos</a:t>
            </a:r>
            <a:r>
              <a:rPr b="0" i="0" lang="es-AR" sz="1400" u="none" cap="none" strike="noStrike">
                <a:solidFill>
                  <a:srgbClr val="000000"/>
                </a:solidFill>
                <a:latin typeface="Montserrat"/>
                <a:ea typeface="Montserrat"/>
                <a:cs typeface="Montserrat"/>
                <a:sym typeface="Montserrat"/>
              </a:rPr>
              <a:t> en una misma variable, cada uno de ellos ubicado por la posición que ocupa en el array. En Javascript, se pueden definir de varias formas:</a:t>
            </a:r>
            <a:endParaRPr/>
          </a:p>
          <a:p>
            <a:pPr indent="0" lvl="0" marL="0" marR="0" rtl="0" algn="l">
              <a:lnSpc>
                <a:spcPct val="100000"/>
              </a:lnSpc>
              <a:spcBef>
                <a:spcPts val="60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graphicFrame>
        <p:nvGraphicFramePr>
          <p:cNvPr id="354" name="Google Shape;354;p3"/>
          <p:cNvGraphicFramePr/>
          <p:nvPr/>
        </p:nvGraphicFramePr>
        <p:xfrm>
          <a:off x="770964" y="1797424"/>
          <a:ext cx="3000000" cy="3000000"/>
        </p:xfrm>
        <a:graphic>
          <a:graphicData uri="http://schemas.openxmlformats.org/drawingml/2006/table">
            <a:tbl>
              <a:tblPr>
                <a:noFill/>
                <a:tableStyleId>{37E3509B-DA59-4A2F-BA0E-A99CB547CB79}</a:tableStyleId>
              </a:tblPr>
              <a:tblGrid>
                <a:gridCol w="2254600"/>
                <a:gridCol w="5874475"/>
              </a:tblGrid>
              <a:tr h="324000">
                <a:tc>
                  <a:txBody>
                    <a:bodyPr/>
                    <a:lstStyle/>
                    <a:p>
                      <a:pPr indent="0" lvl="0" marL="0" marR="0" rtl="0" algn="ctr">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Constructor</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DEFE"/>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Descripción</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DEFE"/>
                    </a:solidFill>
                  </a:tcPr>
                </a:tc>
              </a:tr>
              <a:tr h="324000">
                <a:tc>
                  <a:txBody>
                    <a:bodyPr/>
                    <a:lstStyle/>
                    <a:p>
                      <a:pPr indent="0" lvl="0" marL="0" marR="0" rtl="0" algn="l">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 new Array(len)</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AR" sz="1200" u="none" cap="none" strike="noStrike">
                          <a:latin typeface="Montserrat"/>
                          <a:ea typeface="Montserrat"/>
                          <a:cs typeface="Montserrat"/>
                          <a:sym typeface="Montserrat"/>
                        </a:rPr>
                        <a:t>Crea un array de len elementos .</a:t>
                      </a:r>
                      <a:endParaRPr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4000">
                <a:tc>
                  <a:txBody>
                    <a:bodyPr/>
                    <a:lstStyle/>
                    <a:p>
                      <a:pPr indent="0" lvl="0" marL="0" marR="0" rtl="0" algn="l">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 new Array(e1, e2...)</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AR" sz="1200" u="none" cap="none" strike="noStrike">
                          <a:latin typeface="Montserrat"/>
                          <a:ea typeface="Montserrat"/>
                          <a:cs typeface="Montserrat"/>
                          <a:sym typeface="Montserrat"/>
                        </a:rPr>
                        <a:t>Crea un array con ninguno o varios elementos.</a:t>
                      </a:r>
                      <a:endParaRPr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4000">
                <a:tc>
                  <a:txBody>
                    <a:bodyPr/>
                    <a:lstStyle/>
                    <a:p>
                      <a:pPr indent="0" lvl="0" marL="0" marR="0" rtl="0" algn="l">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 [e1, e2...]</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AR" sz="1200" u="none" cap="none" strike="noStrike">
                          <a:latin typeface="Montserrat"/>
                          <a:ea typeface="Montserrat"/>
                          <a:cs typeface="Montserrat"/>
                          <a:sym typeface="Montserrat"/>
                        </a:rPr>
                        <a:t>Simplemente, los elementos dentro de corchetes: []. Notación preferida.</a:t>
                      </a:r>
                      <a:endParaRPr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355" name="Google Shape;355;p3"/>
          <p:cNvSpPr/>
          <p:nvPr/>
        </p:nvSpPr>
        <p:spPr>
          <a:xfrm>
            <a:off x="1199589" y="3317278"/>
            <a:ext cx="7096686" cy="1600438"/>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5F6167"/>
                </a:solidFill>
                <a:latin typeface="Consolas"/>
                <a:ea typeface="Consolas"/>
                <a:cs typeface="Consolas"/>
                <a:sym typeface="Consolas"/>
              </a:rPr>
              <a:t>// Forma tradicional</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array</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new</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Array</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"b"</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"c"</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s-AR" sz="1400" u="none" cap="none" strike="noStrike">
                <a:solidFill>
                  <a:srgbClr val="D5CED9"/>
                </a:solidFill>
                <a:latin typeface="Consolas"/>
                <a:ea typeface="Consolas"/>
                <a:cs typeface="Consolas"/>
                <a:sym typeface="Consolas"/>
              </a:rPr>
            </a:br>
            <a:r>
              <a:rPr b="0" i="0" lang="es-AR" sz="1400" u="none" cap="none" strike="noStrike">
                <a:solidFill>
                  <a:srgbClr val="5F6167"/>
                </a:solidFill>
                <a:latin typeface="Consolas"/>
                <a:ea typeface="Consolas"/>
                <a:cs typeface="Consolas"/>
                <a:sym typeface="Consolas"/>
              </a:rPr>
              <a:t>// Mediante literales (preferida)</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array</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"b"</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"c"</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Array con 3 elementos</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empty</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 </a:t>
            </a:r>
            <a:r>
              <a:rPr b="0" i="0" lang="es-AR" sz="1400" u="none" cap="none" strike="noStrike">
                <a:solidFill>
                  <a:srgbClr val="5F6167"/>
                </a:solidFill>
                <a:latin typeface="Consolas"/>
                <a:ea typeface="Consolas"/>
                <a:cs typeface="Consolas"/>
                <a:sym typeface="Consolas"/>
              </a:rPr>
              <a:t>// Array vacío (0 elementos)</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mixto</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true</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Array mixto (string, number, boolean)</a:t>
            </a:r>
            <a:endParaRPr b="0" i="0" sz="1400" u="none" cap="none" strike="noStrike">
              <a:solidFill>
                <a:srgbClr val="D5CED9"/>
              </a:solidFill>
              <a:latin typeface="Consolas"/>
              <a:ea typeface="Consolas"/>
              <a:cs typeface="Consolas"/>
              <a:sym typeface="Consolas"/>
            </a:endParaRPr>
          </a:p>
        </p:txBody>
      </p:sp>
      <p:sp>
        <p:nvSpPr>
          <p:cNvPr id="356" name="Google Shape;356;p3"/>
          <p:cNvSpPr txBox="1"/>
          <p:nvPr/>
        </p:nvSpPr>
        <p:spPr>
          <a:xfrm>
            <a:off x="7775847" y="3317278"/>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Array | Acceso a elementos </a:t>
            </a:r>
            <a:endParaRPr b="1" i="0" sz="2500" u="none" cap="none" strike="noStrike">
              <a:solidFill>
                <a:schemeClr val="accent1"/>
              </a:solidFill>
              <a:latin typeface="Montserrat ExtraBold"/>
              <a:ea typeface="Montserrat ExtraBold"/>
              <a:cs typeface="Montserrat ExtraBold"/>
              <a:sym typeface="Montserrat ExtraBold"/>
            </a:endParaRPr>
          </a:p>
        </p:txBody>
      </p:sp>
      <p:graphicFrame>
        <p:nvGraphicFramePr>
          <p:cNvPr id="362" name="Google Shape;362;p4"/>
          <p:cNvGraphicFramePr/>
          <p:nvPr/>
        </p:nvGraphicFramePr>
        <p:xfrm>
          <a:off x="1681482" y="1066212"/>
          <a:ext cx="3000000" cy="3000000"/>
        </p:xfrm>
        <a:graphic>
          <a:graphicData uri="http://schemas.openxmlformats.org/drawingml/2006/table">
            <a:tbl>
              <a:tblPr>
                <a:noFill/>
                <a:tableStyleId>{37E3509B-DA59-4A2F-BA0E-A99CB547CB79}</a:tableStyleId>
              </a:tblPr>
              <a:tblGrid>
                <a:gridCol w="1817200"/>
                <a:gridCol w="4734800"/>
              </a:tblGrid>
              <a:tr h="324000">
                <a:tc>
                  <a:txBody>
                    <a:bodyPr/>
                    <a:lstStyle/>
                    <a:p>
                      <a:pPr indent="0" lvl="0" marL="0" marR="0" rtl="0" algn="ctr">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Propiedad</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DEFE"/>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Descripción</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DEFE"/>
                    </a:solidFill>
                  </a:tcPr>
                </a:tc>
              </a:tr>
              <a:tr h="324000">
                <a:tc>
                  <a:txBody>
                    <a:bodyPr/>
                    <a:lstStyle/>
                    <a:p>
                      <a:pPr indent="0" lvl="0" marL="0" marR="0" rtl="0" algn="l">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 .length</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AR" sz="1200" u="none" cap="none" strike="noStrike">
                          <a:latin typeface="Montserrat"/>
                          <a:ea typeface="Montserrat"/>
                          <a:cs typeface="Montserrat"/>
                          <a:sym typeface="Montserrat"/>
                        </a:rPr>
                        <a:t>Devuelve el número de elementos del array.</a:t>
                      </a:r>
                      <a:endParaRPr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4000">
                <a:tc>
                  <a:txBody>
                    <a:bodyPr/>
                    <a:lstStyle/>
                    <a:p>
                      <a:pPr indent="0" lvl="0" marL="0" marR="0" rtl="0" algn="l">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 [pos]</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AR" sz="1200" u="none" cap="none" strike="noStrike">
                          <a:latin typeface="Montserrat"/>
                          <a:ea typeface="Montserrat"/>
                          <a:cs typeface="Montserrat"/>
                          <a:sym typeface="Montserrat"/>
                        </a:rPr>
                        <a:t>Operador que devuelve el elemento número pos del array.</a:t>
                      </a:r>
                      <a:endParaRPr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363" name="Google Shape;363;p4"/>
          <p:cNvSpPr/>
          <p:nvPr/>
        </p:nvSpPr>
        <p:spPr>
          <a:xfrm>
            <a:off x="523315" y="2208259"/>
            <a:ext cx="3984331" cy="1384995"/>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array</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"b"</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"c"</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s-AR" sz="1400" u="none" cap="none" strike="noStrike">
                <a:solidFill>
                  <a:srgbClr val="D5CED9"/>
                </a:solidFill>
                <a:latin typeface="Consolas"/>
                <a:ea typeface="Consolas"/>
                <a:cs typeface="Consolas"/>
                <a:sym typeface="Consolas"/>
              </a:rPr>
            </a:b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array</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0</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'a'</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array</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'c'</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array</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undefined</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array</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length</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3</a:t>
            </a:r>
            <a:endParaRPr b="0" i="0" sz="1400" u="none" cap="none" strike="noStrike">
              <a:solidFill>
                <a:srgbClr val="D5CED9"/>
              </a:solidFill>
              <a:latin typeface="Consolas"/>
              <a:ea typeface="Consolas"/>
              <a:cs typeface="Consolas"/>
              <a:sym typeface="Consolas"/>
            </a:endParaRPr>
          </a:p>
        </p:txBody>
      </p:sp>
      <p:sp>
        <p:nvSpPr>
          <p:cNvPr id="364" name="Google Shape;364;p4"/>
          <p:cNvSpPr txBox="1"/>
          <p:nvPr/>
        </p:nvSpPr>
        <p:spPr>
          <a:xfrm>
            <a:off x="3987218" y="2208259"/>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pic>
        <p:nvPicPr>
          <p:cNvPr id="365" name="Google Shape;365;p4"/>
          <p:cNvPicPr preferRelativeResize="0"/>
          <p:nvPr/>
        </p:nvPicPr>
        <p:blipFill rotWithShape="1">
          <a:blip r:embed="rId3">
            <a:alphaModFix/>
          </a:blip>
          <a:srcRect b="0" l="0" r="0" t="0"/>
          <a:stretch/>
        </p:blipFill>
        <p:spPr>
          <a:xfrm>
            <a:off x="4667251" y="2578133"/>
            <a:ext cx="1447800" cy="1028700"/>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366" name="Google Shape;366;p4"/>
          <p:cNvSpPr txBox="1"/>
          <p:nvPr/>
        </p:nvSpPr>
        <p:spPr>
          <a:xfrm>
            <a:off x="523314" y="3767370"/>
            <a:ext cx="8373035" cy="116048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Las posiciones de un array se numeran a partir de </a:t>
            </a:r>
            <a:r>
              <a:rPr b="1" i="1" lang="es-AR" sz="1200" u="none" cap="none" strike="noStrike">
                <a:solidFill>
                  <a:srgbClr val="9D66F9"/>
                </a:solidFill>
                <a:latin typeface="Montserrat"/>
                <a:ea typeface="Montserrat"/>
                <a:cs typeface="Montserrat"/>
                <a:sym typeface="Montserrat"/>
              </a:rPr>
              <a:t>0 (cero)</a:t>
            </a:r>
            <a:r>
              <a:rPr b="0" i="1" lang="es-AR" sz="1200" u="none" cap="none" strike="noStrike">
                <a:solidFill>
                  <a:srgbClr val="9D66F9"/>
                </a:solidFill>
                <a:latin typeface="Montserrat"/>
                <a:ea typeface="Montserrat"/>
                <a:cs typeface="Montserrat"/>
                <a:sym typeface="Montserrat"/>
              </a:rPr>
              <a:t>. Cuando usamos </a:t>
            </a:r>
            <a:r>
              <a:rPr b="1" i="1" lang="es-AR" sz="1200" u="none" cap="none" strike="noStrike">
                <a:solidFill>
                  <a:srgbClr val="9D66F9"/>
                </a:solidFill>
                <a:latin typeface="Montserrat"/>
                <a:ea typeface="Montserrat"/>
                <a:cs typeface="Montserrat"/>
                <a:sym typeface="Montserrat"/>
              </a:rPr>
              <a:t>array[0]</a:t>
            </a:r>
            <a:r>
              <a:rPr b="0" i="1" lang="es-AR" sz="1200" u="none" cap="none" strike="noStrike">
                <a:solidFill>
                  <a:srgbClr val="9D66F9"/>
                </a:solidFill>
                <a:latin typeface="Montserrat"/>
                <a:ea typeface="Montserrat"/>
                <a:cs typeface="Montserrat"/>
                <a:sym typeface="Montserrat"/>
              </a:rPr>
              <a:t> estamos haciendo referencia a la posición 0 del array cuyo contenido, en este caso, es la letra “a”.</a:t>
            </a:r>
            <a:endParaRPr/>
          </a:p>
          <a:p>
            <a:pPr indent="0" lvl="0" marL="0" marR="0" rtl="0" algn="l">
              <a:lnSpc>
                <a:spcPct val="100000"/>
              </a:lnSpc>
              <a:spcBef>
                <a:spcPts val="60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En el caso de </a:t>
            </a:r>
            <a:r>
              <a:rPr b="1" i="1" lang="es-AR" sz="1200" u="none" cap="none" strike="noStrike">
                <a:solidFill>
                  <a:srgbClr val="9D66F9"/>
                </a:solidFill>
                <a:latin typeface="Montserrat"/>
                <a:ea typeface="Montserrat"/>
                <a:cs typeface="Montserrat"/>
                <a:sym typeface="Montserrat"/>
              </a:rPr>
              <a:t>array[5] </a:t>
            </a:r>
            <a:r>
              <a:rPr b="0" i="1" lang="es-AR" sz="1200" u="none" cap="none" strike="noStrike">
                <a:solidFill>
                  <a:srgbClr val="9D66F9"/>
                </a:solidFill>
                <a:latin typeface="Montserrat"/>
                <a:ea typeface="Montserrat"/>
                <a:cs typeface="Montserrat"/>
                <a:sym typeface="Montserrat"/>
              </a:rPr>
              <a:t>estamos haciendo referencia a una posición que no existe porque el array tiene 3 posiciones, mientras que </a:t>
            </a:r>
            <a:r>
              <a:rPr b="1" i="1" lang="es-AR" sz="1200" u="none" cap="none" strike="noStrike">
                <a:solidFill>
                  <a:srgbClr val="9D66F9"/>
                </a:solidFill>
                <a:latin typeface="Montserrat"/>
                <a:ea typeface="Montserrat"/>
                <a:cs typeface="Montserrat"/>
                <a:sym typeface="Montserrat"/>
              </a:rPr>
              <a:t>length</a:t>
            </a:r>
            <a:r>
              <a:rPr b="0" i="1" lang="es-AR" sz="1200" u="none" cap="none" strike="noStrike">
                <a:solidFill>
                  <a:srgbClr val="9D66F9"/>
                </a:solidFill>
                <a:latin typeface="Montserrat"/>
                <a:ea typeface="Montserrat"/>
                <a:cs typeface="Montserrat"/>
                <a:sym typeface="Montserrat"/>
              </a:rPr>
              <a:t> es una propiedad del array que devuelve la cantidad de elementos que tiene el array.</a:t>
            </a:r>
            <a:endParaRPr b="0" i="1" sz="1200" u="none" cap="none" strike="noStrike">
              <a:solidFill>
                <a:srgbClr val="9D66F9"/>
              </a:solidFill>
              <a:latin typeface="Montserrat"/>
              <a:ea typeface="Montserrat"/>
              <a:cs typeface="Montserrat"/>
              <a:sym typeface="Montserrat"/>
            </a:endParaRPr>
          </a:p>
        </p:txBody>
      </p:sp>
      <p:sp>
        <p:nvSpPr>
          <p:cNvPr id="367" name="Google Shape;367;p4"/>
          <p:cNvSpPr/>
          <p:nvPr/>
        </p:nvSpPr>
        <p:spPr>
          <a:xfrm>
            <a:off x="6179406" y="2194678"/>
            <a:ext cx="2716943" cy="141215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Debemos pensar al vector como los vagones de un tren, donde cada vagón va a tener un contenido y un orden. El índice es el orden y el contenido transportado por el vagón del tren es el dato.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000" u="none" cap="none" strike="noStrike">
                <a:solidFill>
                  <a:schemeClr val="accent1"/>
                </a:solidFill>
                <a:latin typeface="Montserrat ExtraBold"/>
                <a:ea typeface="Montserrat ExtraBold"/>
                <a:cs typeface="Montserrat ExtraBold"/>
                <a:sym typeface="Montserrat ExtraBold"/>
              </a:rPr>
              <a:t>Array | Ejemplos (crear, acceder y mostrar elementos)</a:t>
            </a:r>
            <a:endParaRPr b="1" i="0" sz="2000" u="none" cap="none" strike="noStrike">
              <a:solidFill>
                <a:schemeClr val="accent1"/>
              </a:solidFill>
              <a:latin typeface="Montserrat ExtraBold"/>
              <a:ea typeface="Montserrat ExtraBold"/>
              <a:cs typeface="Montserrat ExtraBold"/>
              <a:sym typeface="Montserrat ExtraBold"/>
            </a:endParaRPr>
          </a:p>
        </p:txBody>
      </p:sp>
      <p:sp>
        <p:nvSpPr>
          <p:cNvPr id="373" name="Google Shape;373;p5"/>
          <p:cNvSpPr/>
          <p:nvPr/>
        </p:nvSpPr>
        <p:spPr>
          <a:xfrm>
            <a:off x="564775" y="1007010"/>
            <a:ext cx="7086121" cy="95410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vector</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3</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8</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//0, 1, 2, 3: cantidad de elementos - 1</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vectorVacio</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 </a:t>
            </a:r>
            <a:r>
              <a:rPr b="0" i="0" lang="es-AR" sz="1400" u="none" cap="none" strike="noStrike">
                <a:solidFill>
                  <a:srgbClr val="5F6167"/>
                </a:solidFill>
                <a:latin typeface="Consolas"/>
                <a:ea typeface="Consolas"/>
                <a:cs typeface="Consolas"/>
                <a:sym typeface="Consolas"/>
              </a:rPr>
              <a:t>//Vector vacío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vectorDos</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new</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Array</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"b"</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"c"</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vectorTres</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new</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Array</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10</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20</a:t>
            </a:r>
            <a:r>
              <a:rPr b="0" i="0" lang="es-AR" sz="1400" u="none" cap="none" strike="noStrike">
                <a:solidFill>
                  <a:srgbClr val="D5CED9"/>
                </a:solidFill>
                <a:latin typeface="Consolas"/>
                <a:ea typeface="Consolas"/>
                <a:cs typeface="Consolas"/>
                <a:sym typeface="Consolas"/>
              </a:rPr>
              <a:t>);</a:t>
            </a:r>
            <a:endParaRPr/>
          </a:p>
        </p:txBody>
      </p:sp>
      <p:sp>
        <p:nvSpPr>
          <p:cNvPr id="374" name="Google Shape;374;p5"/>
          <p:cNvSpPr txBox="1"/>
          <p:nvPr/>
        </p:nvSpPr>
        <p:spPr>
          <a:xfrm>
            <a:off x="7130468" y="1007010"/>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sp>
        <p:nvSpPr>
          <p:cNvPr id="375" name="Google Shape;375;p5"/>
          <p:cNvSpPr/>
          <p:nvPr/>
        </p:nvSpPr>
        <p:spPr>
          <a:xfrm>
            <a:off x="564775" y="2183908"/>
            <a:ext cx="5136778" cy="1600438"/>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vector</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document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write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vector</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"Vector vacio:"</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vectorVacio</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vectorDos</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vectorDos</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1</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vectorTres</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2</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vectorTres</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6</a:t>
            </a:r>
            <a:r>
              <a:rPr b="0" i="0" lang="es-AR" sz="1400" u="none" cap="none" strike="noStrike">
                <a:solidFill>
                  <a:srgbClr val="D5CED9"/>
                </a:solidFill>
                <a:latin typeface="Consolas"/>
                <a:ea typeface="Consolas"/>
                <a:cs typeface="Consolas"/>
                <a:sym typeface="Consolas"/>
              </a:rPr>
              <a:t>]);</a:t>
            </a:r>
            <a:endParaRPr/>
          </a:p>
        </p:txBody>
      </p:sp>
      <p:sp>
        <p:nvSpPr>
          <p:cNvPr id="376" name="Google Shape;376;p5"/>
          <p:cNvSpPr txBox="1"/>
          <p:nvPr/>
        </p:nvSpPr>
        <p:spPr>
          <a:xfrm>
            <a:off x="5181125" y="2189844"/>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pic>
        <p:nvPicPr>
          <p:cNvPr id="377" name="Google Shape;377;p5"/>
          <p:cNvPicPr preferRelativeResize="0"/>
          <p:nvPr/>
        </p:nvPicPr>
        <p:blipFill rotWithShape="1">
          <a:blip r:embed="rId3">
            <a:alphaModFix/>
          </a:blip>
          <a:srcRect b="0" l="0" r="0" t="0"/>
          <a:stretch/>
        </p:blipFill>
        <p:spPr>
          <a:xfrm>
            <a:off x="6033309" y="2183908"/>
            <a:ext cx="1764011" cy="2761690"/>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pic>
        <p:nvPicPr>
          <p:cNvPr id="378" name="Google Shape;378;p5"/>
          <p:cNvPicPr preferRelativeResize="0"/>
          <p:nvPr/>
        </p:nvPicPr>
        <p:blipFill rotWithShape="1">
          <a:blip r:embed="rId4">
            <a:alphaModFix/>
          </a:blip>
          <a:srcRect b="33202" l="0" r="22941" t="0"/>
          <a:stretch/>
        </p:blipFill>
        <p:spPr>
          <a:xfrm>
            <a:off x="3133164" y="2368884"/>
            <a:ext cx="587189" cy="248136"/>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379" name="Google Shape;379;p5"/>
          <p:cNvSpPr txBox="1"/>
          <p:nvPr/>
        </p:nvSpPr>
        <p:spPr>
          <a:xfrm>
            <a:off x="609600" y="3847341"/>
            <a:ext cx="5091953" cy="59018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1" i="1" lang="es-AR" sz="1200" u="none" cap="none" strike="noStrike">
                <a:solidFill>
                  <a:srgbClr val="9D66F9"/>
                </a:solidFill>
                <a:latin typeface="Montserrat"/>
                <a:ea typeface="Montserrat"/>
                <a:cs typeface="Montserrat"/>
                <a:sym typeface="Montserrat"/>
              </a:rPr>
              <a:t>Tip:</a:t>
            </a:r>
            <a:r>
              <a:rPr b="0" i="1" lang="es-AR" sz="1200" u="none" cap="none" strike="noStrike">
                <a:solidFill>
                  <a:srgbClr val="9D66F9"/>
                </a:solidFill>
                <a:latin typeface="Montserrat"/>
                <a:ea typeface="Montserrat"/>
                <a:cs typeface="Montserrat"/>
                <a:sym typeface="Montserrat"/>
              </a:rPr>
              <a:t> Para acceder al último elemento del array hacemos:</a:t>
            </a:r>
            <a:endParaRPr/>
          </a:p>
          <a:p>
            <a:pPr indent="0" lvl="0" marL="0" marR="0" rtl="0" algn="l">
              <a:lnSpc>
                <a:spcPct val="100000"/>
              </a:lnSpc>
              <a:spcBef>
                <a:spcPts val="600"/>
              </a:spcBef>
              <a:spcAft>
                <a:spcPts val="0"/>
              </a:spcAft>
              <a:buClr>
                <a:schemeClr val="dk2"/>
              </a:buClr>
              <a:buSzPts val="1400"/>
              <a:buFont typeface="Montserrat"/>
              <a:buNone/>
            </a:pPr>
            <a:r>
              <a:rPr b="0" i="1" lang="es-AR" sz="1200" u="none" cap="none" strike="noStrike">
                <a:solidFill>
                  <a:schemeClr val="dk1"/>
                </a:solidFill>
                <a:latin typeface="Consolas"/>
                <a:ea typeface="Consolas"/>
                <a:cs typeface="Consolas"/>
                <a:sym typeface="Consolas"/>
              </a:rPr>
              <a:t>let ultimo = nombreArray[nombreArray.length - 1]</a:t>
            </a:r>
            <a:endParaRPr/>
          </a:p>
          <a:p>
            <a:pPr indent="0" lvl="0" marL="0" marR="0" rtl="0" algn="l">
              <a:lnSpc>
                <a:spcPct val="100000"/>
              </a:lnSpc>
              <a:spcBef>
                <a:spcPts val="60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donde agregamos – 1 porque las posiciones empiezan desde 0.</a:t>
            </a:r>
            <a:endParaRPr b="0" i="1" sz="1200" u="none" cap="none" strike="noStrike">
              <a:solidFill>
                <a:srgbClr val="9D66F9"/>
              </a:solidFill>
              <a:latin typeface="Montserrat"/>
              <a:ea typeface="Montserrat"/>
              <a:cs typeface="Montserrat"/>
              <a:sym typeface="Montserrat"/>
            </a:endParaRPr>
          </a:p>
        </p:txBody>
      </p:sp>
      <p:sp>
        <p:nvSpPr>
          <p:cNvPr id="380" name="Google Shape;380;p5"/>
          <p:cNvSpPr txBox="1"/>
          <p:nvPr/>
        </p:nvSpPr>
        <p:spPr>
          <a:xfrm>
            <a:off x="7949720" y="4129508"/>
            <a:ext cx="1194280" cy="81608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arrays (.html y .js)</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000" u="none" cap="none" strike="noStrike">
                <a:solidFill>
                  <a:schemeClr val="accent1"/>
                </a:solidFill>
                <a:latin typeface="Montserrat ExtraBold"/>
                <a:ea typeface="Montserrat ExtraBold"/>
                <a:cs typeface="Montserrat ExtraBold"/>
                <a:sym typeface="Montserrat ExtraBold"/>
              </a:rPr>
              <a:t>Array | Ejemplos (crear, acceder y mostrar elementos)</a:t>
            </a:r>
            <a:endParaRPr b="1" i="0" sz="2000" u="none" cap="none" strike="noStrike">
              <a:solidFill>
                <a:schemeClr val="accent1"/>
              </a:solidFill>
              <a:latin typeface="Montserrat ExtraBold"/>
              <a:ea typeface="Montserrat ExtraBold"/>
              <a:cs typeface="Montserrat ExtraBold"/>
              <a:sym typeface="Montserrat ExtraBold"/>
            </a:endParaRPr>
          </a:p>
        </p:txBody>
      </p:sp>
      <p:sp>
        <p:nvSpPr>
          <p:cNvPr id="386" name="Google Shape;386;p6"/>
          <p:cNvSpPr/>
          <p:nvPr/>
        </p:nvSpPr>
        <p:spPr>
          <a:xfrm>
            <a:off x="609600" y="1007010"/>
            <a:ext cx="4572000" cy="95410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"Elementos del vector 2:"</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for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i</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0</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i</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&lt;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vectorDos</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length</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i</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vectorDos</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i</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a:t>
            </a:r>
            <a:endParaRPr/>
          </a:p>
        </p:txBody>
      </p:sp>
      <p:sp>
        <p:nvSpPr>
          <p:cNvPr id="387" name="Google Shape;387;p6"/>
          <p:cNvSpPr/>
          <p:nvPr/>
        </p:nvSpPr>
        <p:spPr>
          <a:xfrm>
            <a:off x="609600" y="2808862"/>
            <a:ext cx="5468471" cy="95410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document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write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"Elementos del vector 3: &lt;br&gt;"</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for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i</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0</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i</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&lt;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vectorTres</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length</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i</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document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write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vectorTres</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i</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 "</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a:t>
            </a:r>
            <a:endParaRPr/>
          </a:p>
        </p:txBody>
      </p:sp>
      <p:pic>
        <p:nvPicPr>
          <p:cNvPr id="388" name="Google Shape;388;p6"/>
          <p:cNvPicPr preferRelativeResize="0"/>
          <p:nvPr/>
        </p:nvPicPr>
        <p:blipFill rotWithShape="1">
          <a:blip r:embed="rId3">
            <a:alphaModFix/>
          </a:blip>
          <a:srcRect b="0" l="0" r="0" t="0"/>
          <a:stretch/>
        </p:blipFill>
        <p:spPr>
          <a:xfrm>
            <a:off x="5438775" y="999092"/>
            <a:ext cx="2571750" cy="962025"/>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pic>
        <p:nvPicPr>
          <p:cNvPr id="389" name="Google Shape;389;p6"/>
          <p:cNvPicPr preferRelativeResize="0"/>
          <p:nvPr/>
        </p:nvPicPr>
        <p:blipFill rotWithShape="1">
          <a:blip r:embed="rId4">
            <a:alphaModFix/>
          </a:blip>
          <a:srcRect b="0" l="0" r="0" t="0"/>
          <a:stretch/>
        </p:blipFill>
        <p:spPr>
          <a:xfrm>
            <a:off x="6252322" y="2999595"/>
            <a:ext cx="2291043" cy="578546"/>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390" name="Google Shape;390;p6"/>
          <p:cNvSpPr txBox="1"/>
          <p:nvPr/>
        </p:nvSpPr>
        <p:spPr>
          <a:xfrm>
            <a:off x="609600" y="2045488"/>
            <a:ext cx="8373035" cy="67900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Utilizando un </a:t>
            </a:r>
            <a:r>
              <a:rPr b="1" i="1" lang="es-AR" sz="1200" u="none" cap="none" strike="noStrike">
                <a:solidFill>
                  <a:srgbClr val="9D66F9"/>
                </a:solidFill>
                <a:latin typeface="Montserrat"/>
                <a:ea typeface="Montserrat"/>
                <a:cs typeface="Montserrat"/>
                <a:sym typeface="Montserrat"/>
              </a:rPr>
              <a:t>for </a:t>
            </a:r>
            <a:r>
              <a:rPr b="0" i="1" lang="es-AR" sz="1200" u="none" cap="none" strike="noStrike">
                <a:solidFill>
                  <a:srgbClr val="9D66F9"/>
                </a:solidFill>
                <a:latin typeface="Montserrat"/>
                <a:ea typeface="Montserrat"/>
                <a:cs typeface="Montserrat"/>
                <a:sym typeface="Montserrat"/>
              </a:rPr>
              <a:t>mostramos el vectorDos. Para ello empleamos </a:t>
            </a:r>
            <a:r>
              <a:rPr b="1" i="1" lang="es-AR" sz="1200" u="none" cap="none" strike="noStrike">
                <a:solidFill>
                  <a:srgbClr val="9D66F9"/>
                </a:solidFill>
                <a:latin typeface="Montserrat"/>
                <a:ea typeface="Montserrat"/>
                <a:cs typeface="Montserrat"/>
                <a:sym typeface="Montserrat"/>
              </a:rPr>
              <a:t>vectorDos.length</a:t>
            </a:r>
            <a:r>
              <a:rPr b="0" i="1" lang="es-AR" sz="1200" u="none" cap="none" strike="noStrike">
                <a:solidFill>
                  <a:srgbClr val="9D66F9"/>
                </a:solidFill>
                <a:latin typeface="Montserrat"/>
                <a:ea typeface="Montserrat"/>
                <a:cs typeface="Montserrat"/>
                <a:sym typeface="Montserrat"/>
              </a:rPr>
              <a:t> que nos da el largo del vector y el </a:t>
            </a:r>
            <a:r>
              <a:rPr b="1" i="1" lang="es-AR" sz="1200" u="none" cap="none" strike="noStrike">
                <a:solidFill>
                  <a:srgbClr val="9D66F9"/>
                </a:solidFill>
                <a:latin typeface="Montserrat"/>
                <a:ea typeface="Montserrat"/>
                <a:cs typeface="Montserrat"/>
                <a:sym typeface="Montserrat"/>
              </a:rPr>
              <a:t>&lt; (menor que) </a:t>
            </a:r>
            <a:r>
              <a:rPr b="0" i="1" lang="es-AR" sz="1200" u="none" cap="none" strike="noStrike">
                <a:solidFill>
                  <a:srgbClr val="9D66F9"/>
                </a:solidFill>
                <a:latin typeface="Montserrat"/>
                <a:ea typeface="Montserrat"/>
                <a:cs typeface="Montserrat"/>
                <a:sym typeface="Montserrat"/>
              </a:rPr>
              <a:t>para recorrer la cantidad de posiciones – 1 (dado que las posiciones en el vector comienzan por 0, sino la última daría indefinido).</a:t>
            </a:r>
            <a:endParaRPr b="0" i="1" sz="1200" u="none" cap="none" strike="noStrike">
              <a:solidFill>
                <a:srgbClr val="9D66F9"/>
              </a:solidFill>
              <a:latin typeface="Montserrat"/>
              <a:ea typeface="Montserrat"/>
              <a:cs typeface="Montserrat"/>
              <a:sym typeface="Montserrat"/>
            </a:endParaRPr>
          </a:p>
        </p:txBody>
      </p:sp>
      <p:sp>
        <p:nvSpPr>
          <p:cNvPr id="391" name="Google Shape;391;p6"/>
          <p:cNvSpPr txBox="1"/>
          <p:nvPr/>
        </p:nvSpPr>
        <p:spPr>
          <a:xfrm>
            <a:off x="4661172" y="1007010"/>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sp>
        <p:nvSpPr>
          <p:cNvPr id="392" name="Google Shape;392;p6"/>
          <p:cNvSpPr txBox="1"/>
          <p:nvPr/>
        </p:nvSpPr>
        <p:spPr>
          <a:xfrm>
            <a:off x="5557644" y="2808862"/>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sp>
        <p:nvSpPr>
          <p:cNvPr id="393" name="Google Shape;393;p6"/>
          <p:cNvSpPr txBox="1"/>
          <p:nvPr/>
        </p:nvSpPr>
        <p:spPr>
          <a:xfrm>
            <a:off x="609600" y="3847341"/>
            <a:ext cx="8373035" cy="54536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Utilizando un </a:t>
            </a:r>
            <a:r>
              <a:rPr b="1" i="1" lang="es-AR" sz="1200" u="none" cap="none" strike="noStrike">
                <a:solidFill>
                  <a:srgbClr val="9D66F9"/>
                </a:solidFill>
                <a:latin typeface="Montserrat"/>
                <a:ea typeface="Montserrat"/>
                <a:cs typeface="Montserrat"/>
                <a:sym typeface="Montserrat"/>
              </a:rPr>
              <a:t>for </a:t>
            </a:r>
            <a:r>
              <a:rPr b="0" i="1" lang="es-AR" sz="1200" u="none" cap="none" strike="noStrike">
                <a:solidFill>
                  <a:srgbClr val="9D66F9"/>
                </a:solidFill>
                <a:latin typeface="Montserrat"/>
                <a:ea typeface="Montserrat"/>
                <a:cs typeface="Montserrat"/>
                <a:sym typeface="Montserrat"/>
              </a:rPr>
              <a:t>mostramos el vectorTres de la misma manera que el vectorDos. En este caso mostramos en el body cada elemento del vector, separados por una coma.</a:t>
            </a:r>
            <a:endParaRPr b="0" i="1" sz="1200" u="none" cap="none" strike="noStrike">
              <a:solidFill>
                <a:srgbClr val="9D66F9"/>
              </a:solidFill>
              <a:latin typeface="Montserrat"/>
              <a:ea typeface="Montserrat"/>
              <a:cs typeface="Montserrat"/>
              <a:sym typeface="Montserrat"/>
            </a:endParaRPr>
          </a:p>
        </p:txBody>
      </p:sp>
      <p:sp>
        <p:nvSpPr>
          <p:cNvPr id="394" name="Google Shape;394;p6"/>
          <p:cNvSpPr txBox="1"/>
          <p:nvPr/>
        </p:nvSpPr>
        <p:spPr>
          <a:xfrm>
            <a:off x="5817858" y="4563163"/>
            <a:ext cx="2671482" cy="32265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arrays (.html y .js)</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7"/>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Array | Métodos (funciones)</a:t>
            </a:r>
            <a:endParaRPr b="1" i="0" sz="2500" u="none" cap="none" strike="noStrike">
              <a:solidFill>
                <a:schemeClr val="accent1"/>
              </a:solidFill>
              <a:latin typeface="Montserrat ExtraBold"/>
              <a:ea typeface="Montserrat ExtraBold"/>
              <a:cs typeface="Montserrat ExtraBold"/>
              <a:sym typeface="Montserrat ExtraBold"/>
            </a:endParaRPr>
          </a:p>
        </p:txBody>
      </p:sp>
      <p:graphicFrame>
        <p:nvGraphicFramePr>
          <p:cNvPr id="400" name="Google Shape;400;p7"/>
          <p:cNvGraphicFramePr/>
          <p:nvPr/>
        </p:nvGraphicFramePr>
        <p:xfrm>
          <a:off x="376518" y="1146894"/>
          <a:ext cx="3000000" cy="3000000"/>
        </p:xfrm>
        <a:graphic>
          <a:graphicData uri="http://schemas.openxmlformats.org/drawingml/2006/table">
            <a:tbl>
              <a:tblPr>
                <a:noFill/>
                <a:tableStyleId>{37E3509B-DA59-4A2F-BA0E-A99CB547CB79}</a:tableStyleId>
              </a:tblPr>
              <a:tblGrid>
                <a:gridCol w="2364000"/>
                <a:gridCol w="6159525"/>
              </a:tblGrid>
              <a:tr h="324000">
                <a:tc>
                  <a:txBody>
                    <a:bodyPr/>
                    <a:lstStyle/>
                    <a:p>
                      <a:pPr indent="0" lvl="0" marL="0" marR="0" rtl="0" algn="ctr">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Método</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DEFE"/>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Descripción</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DEFE"/>
                    </a:solidFill>
                  </a:tcPr>
                </a:tc>
              </a:tr>
              <a:tr h="324000">
                <a:tc>
                  <a:txBody>
                    <a:bodyPr/>
                    <a:lstStyle/>
                    <a:p>
                      <a:pPr indent="0" lvl="0" marL="0" marR="0" rtl="0" algn="l">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 .push(obj1, obj2...)</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AR" sz="1200" u="none" cap="none" strike="noStrike">
                          <a:latin typeface="Montserrat"/>
                          <a:ea typeface="Montserrat"/>
                          <a:cs typeface="Montserrat"/>
                          <a:sym typeface="Montserrat"/>
                        </a:rPr>
                        <a:t>Añade uno o varios elementos al final del array. Devuelve tamaño del array.</a:t>
                      </a:r>
                      <a:endParaRPr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4000">
                <a:tc>
                  <a:txBody>
                    <a:bodyPr/>
                    <a:lstStyle/>
                    <a:p>
                      <a:pPr indent="0" lvl="0" marL="0" marR="0" rtl="0" algn="l">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 .pop()</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AR" sz="1200" u="none" cap="none" strike="noStrike">
                          <a:latin typeface="Montserrat"/>
                          <a:ea typeface="Montserrat"/>
                          <a:cs typeface="Montserrat"/>
                          <a:sym typeface="Montserrat"/>
                        </a:rPr>
                        <a:t>Elimina y devuelve el último elemento del array.</a:t>
                      </a:r>
                      <a:endParaRPr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4000">
                <a:tc>
                  <a:txBody>
                    <a:bodyPr/>
                    <a:lstStyle/>
                    <a:p>
                      <a:pPr indent="0" lvl="0" marL="0" marR="0" rtl="0" algn="l">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 .unshift(obj1, obj2...)</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AR" sz="1200" u="none" cap="none" strike="noStrike">
                          <a:latin typeface="Montserrat"/>
                          <a:ea typeface="Montserrat"/>
                          <a:cs typeface="Montserrat"/>
                          <a:sym typeface="Montserrat"/>
                        </a:rPr>
                        <a:t>Añade uno o varios elementos al inicio del array. Devuelve tamaño del array.</a:t>
                      </a:r>
                      <a:endParaRPr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4000">
                <a:tc>
                  <a:txBody>
                    <a:bodyPr/>
                    <a:lstStyle/>
                    <a:p>
                      <a:pPr indent="0" lvl="0" marL="0" marR="0" rtl="0" algn="l">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 .shift()</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AR" sz="1200" u="none" cap="none" strike="noStrike">
                          <a:latin typeface="Montserrat"/>
                          <a:ea typeface="Montserrat"/>
                          <a:cs typeface="Montserrat"/>
                          <a:sym typeface="Montserrat"/>
                        </a:rPr>
                        <a:t>Elimina y devuelve el primer elemento del array.</a:t>
                      </a:r>
                      <a:endParaRPr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4000">
                <a:tc>
                  <a:txBody>
                    <a:bodyPr/>
                    <a:lstStyle/>
                    <a:p>
                      <a:pPr indent="0" lvl="0" marL="0" marR="0" rtl="0" algn="l">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 .concat(obj1, obj2...)</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AR" sz="1200" u="none" cap="none" strike="noStrike">
                          <a:latin typeface="Montserrat"/>
                          <a:ea typeface="Montserrat"/>
                          <a:cs typeface="Montserrat"/>
                          <a:sym typeface="Montserrat"/>
                        </a:rPr>
                        <a:t>Concatena los elementos (o elementos de los arrays) pasados por parámetro.</a:t>
                      </a:r>
                      <a:endParaRPr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4000">
                <a:tc>
                  <a:txBody>
                    <a:bodyPr/>
                    <a:lstStyle/>
                    <a:p>
                      <a:pPr indent="0" lvl="0" marL="0" marR="0" rtl="0" algn="l">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 .indexOf(obj, from)</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AR" sz="1200" u="none" cap="none" strike="noStrike">
                          <a:latin typeface="Montserrat"/>
                          <a:ea typeface="Montserrat"/>
                          <a:cs typeface="Montserrat"/>
                          <a:sym typeface="Montserrat"/>
                        </a:rPr>
                        <a:t>Devuelve la posición de la primera aparición de obj desde from.</a:t>
                      </a:r>
                      <a:endParaRPr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4000">
                <a:tc>
                  <a:txBody>
                    <a:bodyPr/>
                    <a:lstStyle/>
                    <a:p>
                      <a:pPr indent="0" lvl="0" marL="0" marR="0" rtl="0" algn="l">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 .lastIndexOf(obj, from)</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AR" sz="1200" u="none" cap="none" strike="noStrike">
                          <a:latin typeface="Montserrat"/>
                          <a:ea typeface="Montserrat"/>
                          <a:cs typeface="Montserrat"/>
                          <a:sym typeface="Montserrat"/>
                        </a:rPr>
                        <a:t>Devuelve la posición de la última aparición de obj desde from.</a:t>
                      </a:r>
                      <a:endParaRPr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401" name="Google Shape;401;p7"/>
          <p:cNvSpPr/>
          <p:nvPr/>
        </p:nvSpPr>
        <p:spPr>
          <a:xfrm>
            <a:off x="2145489" y="4130121"/>
            <a:ext cx="706126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1400" u="none" cap="none" strike="noStrike">
                <a:solidFill>
                  <a:srgbClr val="000000"/>
                </a:solidFill>
                <a:latin typeface="Montserrat"/>
                <a:ea typeface="Montserrat"/>
                <a:cs typeface="Montserrat"/>
                <a:sym typeface="Montserrat"/>
              </a:rPr>
              <a:t>Más información: </a:t>
            </a:r>
            <a:r>
              <a:rPr b="0" i="0" lang="es-AR" sz="14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https://lenguajejs.com/javascript/fundamentos/arrays/</a:t>
            </a:r>
            <a:endParaRPr b="0" i="0" sz="1400" u="none" cap="none" strike="noStrike">
              <a:solidFill>
                <a:srgbClr val="000000"/>
              </a:solidFill>
              <a:latin typeface="Montserrat"/>
              <a:ea typeface="Montserrat"/>
              <a:cs typeface="Montserrat"/>
              <a:sym typeface="Montserrat"/>
            </a:endParaRPr>
          </a:p>
        </p:txBody>
      </p:sp>
      <p:sp>
        <p:nvSpPr>
          <p:cNvPr id="402" name="Google Shape;402;p7"/>
          <p:cNvSpPr txBox="1"/>
          <p:nvPr/>
        </p:nvSpPr>
        <p:spPr>
          <a:xfrm>
            <a:off x="5857875" y="4490483"/>
            <a:ext cx="2924175" cy="53774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Para estos métodos ver ejemplo arrays-metodos (.html y .js)</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8"/>
          <p:cNvSpPr txBox="1"/>
          <p:nvPr/>
        </p:nvSpPr>
        <p:spPr>
          <a:xfrm>
            <a:off x="243961" y="39845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000" u="none" cap="none" strike="noStrike">
                <a:solidFill>
                  <a:schemeClr val="accent1"/>
                </a:solidFill>
                <a:latin typeface="Montserrat ExtraBold"/>
                <a:ea typeface="Montserrat ExtraBold"/>
                <a:cs typeface="Montserrat ExtraBold"/>
                <a:sym typeface="Montserrat ExtraBold"/>
              </a:rPr>
              <a:t>Array | Métodos | Push, Pop, Unshift y Shift</a:t>
            </a:r>
            <a:endParaRPr b="1" i="0" sz="2000" u="none" cap="none" strike="noStrike">
              <a:solidFill>
                <a:schemeClr val="accent1"/>
              </a:solidFill>
              <a:latin typeface="Montserrat ExtraBold"/>
              <a:ea typeface="Montserrat ExtraBold"/>
              <a:cs typeface="Montserrat ExtraBold"/>
              <a:sym typeface="Montserrat ExtraBold"/>
            </a:endParaRPr>
          </a:p>
        </p:txBody>
      </p:sp>
      <p:sp>
        <p:nvSpPr>
          <p:cNvPr id="408" name="Google Shape;408;p8"/>
          <p:cNvSpPr txBox="1"/>
          <p:nvPr/>
        </p:nvSpPr>
        <p:spPr>
          <a:xfrm>
            <a:off x="439264" y="1225145"/>
            <a:ext cx="2832847" cy="42429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1400" u="none" cap="none" strike="noStrike">
                <a:solidFill>
                  <a:schemeClr val="accent1"/>
                </a:solidFill>
                <a:latin typeface="Montserrat"/>
                <a:ea typeface="Montserrat"/>
                <a:cs typeface="Montserrat"/>
                <a:sym typeface="Montserrat"/>
              </a:rPr>
              <a:t> .push(obj1, obj2...)</a:t>
            </a:r>
            <a:endParaRPr b="1" i="0" sz="1400" u="none" cap="none" strike="noStrike">
              <a:solidFill>
                <a:schemeClr val="accent1"/>
              </a:solidFill>
              <a:latin typeface="Montserrat ExtraBold"/>
              <a:ea typeface="Montserrat ExtraBold"/>
              <a:cs typeface="Montserrat ExtraBold"/>
              <a:sym typeface="Montserrat ExtraBold"/>
            </a:endParaRPr>
          </a:p>
        </p:txBody>
      </p:sp>
      <p:sp>
        <p:nvSpPr>
          <p:cNvPr id="409" name="Google Shape;409;p8"/>
          <p:cNvSpPr/>
          <p:nvPr/>
        </p:nvSpPr>
        <p:spPr>
          <a:xfrm>
            <a:off x="1595717" y="908395"/>
            <a:ext cx="5369949" cy="276999"/>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rgbClr val="C74DED"/>
                </a:solidFill>
                <a:latin typeface="Consolas"/>
                <a:ea typeface="Consolas"/>
                <a:cs typeface="Consolas"/>
                <a:sym typeface="Consolas"/>
              </a:rPr>
              <a:t>var</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frutas</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"Banana"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"Naranja"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"Manzana"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"Mango"</a:t>
            </a:r>
            <a:r>
              <a:rPr b="0" i="0" lang="es-AR" sz="1200" u="none" cap="none" strike="noStrike">
                <a:solidFill>
                  <a:srgbClr val="D5CED9"/>
                </a:solidFill>
                <a:latin typeface="Consolas"/>
                <a:ea typeface="Consolas"/>
                <a:cs typeface="Consolas"/>
                <a:sym typeface="Consolas"/>
              </a:rPr>
              <a:t>];</a:t>
            </a:r>
            <a:endParaRPr/>
          </a:p>
        </p:txBody>
      </p:sp>
      <p:sp>
        <p:nvSpPr>
          <p:cNvPr id="410" name="Google Shape;410;p8"/>
          <p:cNvSpPr txBox="1"/>
          <p:nvPr/>
        </p:nvSpPr>
        <p:spPr>
          <a:xfrm>
            <a:off x="6445238" y="910330"/>
            <a:ext cx="520428" cy="27506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sp>
        <p:nvSpPr>
          <p:cNvPr id="411" name="Google Shape;411;p8"/>
          <p:cNvSpPr/>
          <p:nvPr/>
        </p:nvSpPr>
        <p:spPr>
          <a:xfrm>
            <a:off x="823497" y="1604076"/>
            <a:ext cx="3514165" cy="276999"/>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rgbClr val="F39C12"/>
                </a:solidFill>
                <a:latin typeface="Consolas"/>
                <a:ea typeface="Consolas"/>
                <a:cs typeface="Consolas"/>
                <a:sym typeface="Consolas"/>
              </a:rPr>
              <a:t>frutas</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push</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"Kiwi"</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"Pera"</a:t>
            </a:r>
            <a:r>
              <a:rPr b="0" i="0" lang="es-AR"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p:txBody>
      </p:sp>
      <p:sp>
        <p:nvSpPr>
          <p:cNvPr id="412" name="Google Shape;412;p8"/>
          <p:cNvSpPr txBox="1"/>
          <p:nvPr/>
        </p:nvSpPr>
        <p:spPr>
          <a:xfrm>
            <a:off x="3817234" y="1604076"/>
            <a:ext cx="520428" cy="276999"/>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sp>
        <p:nvSpPr>
          <p:cNvPr id="413" name="Google Shape;413;p8"/>
          <p:cNvSpPr txBox="1"/>
          <p:nvPr/>
        </p:nvSpPr>
        <p:spPr>
          <a:xfrm>
            <a:off x="439264" y="2031396"/>
            <a:ext cx="2832847" cy="42429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1400" u="none" cap="none" strike="noStrike">
                <a:solidFill>
                  <a:schemeClr val="accent1"/>
                </a:solidFill>
                <a:latin typeface="Montserrat"/>
                <a:ea typeface="Montserrat"/>
                <a:cs typeface="Montserrat"/>
                <a:sym typeface="Montserrat"/>
              </a:rPr>
              <a:t> .pop()</a:t>
            </a:r>
            <a:endParaRPr/>
          </a:p>
        </p:txBody>
      </p:sp>
      <p:sp>
        <p:nvSpPr>
          <p:cNvPr id="414" name="Google Shape;414;p8"/>
          <p:cNvSpPr/>
          <p:nvPr/>
        </p:nvSpPr>
        <p:spPr>
          <a:xfrm>
            <a:off x="823497" y="2397279"/>
            <a:ext cx="3663183" cy="276999"/>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rgbClr val="F39C12"/>
                </a:solidFill>
                <a:latin typeface="Consolas"/>
                <a:ea typeface="Consolas"/>
                <a:cs typeface="Consolas"/>
                <a:sym typeface="Consolas"/>
              </a:rPr>
              <a:t>frutas</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pop</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//No tiene argumentos</a:t>
            </a:r>
            <a:endParaRPr b="0" i="0" sz="1200" u="none" cap="none" strike="noStrike">
              <a:solidFill>
                <a:srgbClr val="D5CED9"/>
              </a:solidFill>
              <a:latin typeface="Consolas"/>
              <a:ea typeface="Consolas"/>
              <a:cs typeface="Consolas"/>
              <a:sym typeface="Consolas"/>
            </a:endParaRPr>
          </a:p>
        </p:txBody>
      </p:sp>
      <p:sp>
        <p:nvSpPr>
          <p:cNvPr id="415" name="Google Shape;415;p8"/>
          <p:cNvSpPr txBox="1"/>
          <p:nvPr/>
        </p:nvSpPr>
        <p:spPr>
          <a:xfrm>
            <a:off x="3966252" y="2399032"/>
            <a:ext cx="520428" cy="275246"/>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pic>
        <p:nvPicPr>
          <p:cNvPr id="416" name="Google Shape;416;p8"/>
          <p:cNvPicPr preferRelativeResize="0"/>
          <p:nvPr/>
        </p:nvPicPr>
        <p:blipFill rotWithShape="1">
          <a:blip r:embed="rId3">
            <a:alphaModFix/>
          </a:blip>
          <a:srcRect b="0" l="0" r="0" t="0"/>
          <a:stretch/>
        </p:blipFill>
        <p:spPr>
          <a:xfrm>
            <a:off x="4492356" y="1617710"/>
            <a:ext cx="2767646" cy="513783"/>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pic>
        <p:nvPicPr>
          <p:cNvPr id="417" name="Google Shape;417;p8"/>
          <p:cNvPicPr preferRelativeResize="0"/>
          <p:nvPr/>
        </p:nvPicPr>
        <p:blipFill rotWithShape="1">
          <a:blip r:embed="rId4">
            <a:alphaModFix/>
          </a:blip>
          <a:srcRect b="0" l="0" r="0" t="0"/>
          <a:stretch/>
        </p:blipFill>
        <p:spPr>
          <a:xfrm>
            <a:off x="4572001" y="2428154"/>
            <a:ext cx="2792514" cy="524834"/>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418" name="Google Shape;418;p8"/>
          <p:cNvSpPr/>
          <p:nvPr/>
        </p:nvSpPr>
        <p:spPr>
          <a:xfrm>
            <a:off x="6893228" y="2563809"/>
            <a:ext cx="541427" cy="229060"/>
          </a:xfrm>
          <a:prstGeom prst="mathMultiply">
            <a:avLst>
              <a:gd fmla="val 0" name="adj1"/>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19" name="Google Shape;419;p8"/>
          <p:cNvSpPr txBox="1"/>
          <p:nvPr/>
        </p:nvSpPr>
        <p:spPr>
          <a:xfrm>
            <a:off x="439264" y="3416861"/>
            <a:ext cx="2832847" cy="42429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1400" u="none" cap="none" strike="noStrike">
                <a:solidFill>
                  <a:schemeClr val="accent1"/>
                </a:solidFill>
                <a:latin typeface="Montserrat"/>
                <a:ea typeface="Montserrat"/>
                <a:cs typeface="Montserrat"/>
                <a:sym typeface="Montserrat"/>
              </a:rPr>
              <a:t> .unshift(obj1, obj2...)</a:t>
            </a:r>
            <a:endParaRPr b="1" i="0" sz="1400" u="none" cap="none" strike="noStrike">
              <a:solidFill>
                <a:schemeClr val="accent1"/>
              </a:solidFill>
              <a:latin typeface="Montserrat ExtraBold"/>
              <a:ea typeface="Montserrat ExtraBold"/>
              <a:cs typeface="Montserrat ExtraBold"/>
              <a:sym typeface="Montserrat ExtraBold"/>
            </a:endParaRPr>
          </a:p>
        </p:txBody>
      </p:sp>
      <p:sp>
        <p:nvSpPr>
          <p:cNvPr id="420" name="Google Shape;420;p8"/>
          <p:cNvSpPr txBox="1"/>
          <p:nvPr/>
        </p:nvSpPr>
        <p:spPr>
          <a:xfrm>
            <a:off x="439264" y="4168372"/>
            <a:ext cx="2832847" cy="42429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1400" u="none" cap="none" strike="noStrike">
                <a:solidFill>
                  <a:schemeClr val="accent1"/>
                </a:solidFill>
                <a:latin typeface="Montserrat"/>
                <a:ea typeface="Montserrat"/>
                <a:cs typeface="Montserrat"/>
                <a:sym typeface="Montserrat"/>
              </a:rPr>
              <a:t> .shift()</a:t>
            </a:r>
            <a:endParaRPr b="1" i="0" sz="1400" u="none" cap="none" strike="noStrike">
              <a:solidFill>
                <a:schemeClr val="accent1"/>
              </a:solidFill>
              <a:latin typeface="Montserrat"/>
              <a:ea typeface="Montserrat"/>
              <a:cs typeface="Montserrat"/>
              <a:sym typeface="Montserrat"/>
            </a:endParaRPr>
          </a:p>
        </p:txBody>
      </p:sp>
      <p:sp>
        <p:nvSpPr>
          <p:cNvPr id="421" name="Google Shape;421;p8"/>
          <p:cNvSpPr/>
          <p:nvPr/>
        </p:nvSpPr>
        <p:spPr>
          <a:xfrm>
            <a:off x="1729555" y="3054345"/>
            <a:ext cx="6140826" cy="30777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colores</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"Rojo"</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"Amarillo"</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"Verde"</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"Celeste"</a:t>
            </a:r>
            <a:r>
              <a:rPr b="0" i="0" lang="es-AR" sz="1400" u="none" cap="none" strike="noStrike">
                <a:solidFill>
                  <a:srgbClr val="D5CED9"/>
                </a:solidFill>
                <a:latin typeface="Consolas"/>
                <a:ea typeface="Consolas"/>
                <a:cs typeface="Consolas"/>
                <a:sym typeface="Consolas"/>
              </a:rPr>
              <a:t>];</a:t>
            </a:r>
            <a:endParaRPr/>
          </a:p>
        </p:txBody>
      </p:sp>
      <p:sp>
        <p:nvSpPr>
          <p:cNvPr id="422" name="Google Shape;422;p8"/>
          <p:cNvSpPr/>
          <p:nvPr/>
        </p:nvSpPr>
        <p:spPr>
          <a:xfrm>
            <a:off x="823497" y="3823505"/>
            <a:ext cx="4225257" cy="30777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colores</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unshift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"Azul"</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"Naranja"</a:t>
            </a:r>
            <a:r>
              <a:rPr b="0" i="0" lang="es-AR" sz="1400" u="none" cap="none" strike="noStrike">
                <a:solidFill>
                  <a:srgbClr val="D5CED9"/>
                </a:solidFill>
                <a:latin typeface="Consolas"/>
                <a:ea typeface="Consolas"/>
                <a:cs typeface="Consolas"/>
                <a:sym typeface="Consolas"/>
              </a:rPr>
              <a:t>);</a:t>
            </a:r>
            <a:endParaRPr/>
          </a:p>
        </p:txBody>
      </p:sp>
      <p:sp>
        <p:nvSpPr>
          <p:cNvPr id="423" name="Google Shape;423;p8"/>
          <p:cNvSpPr/>
          <p:nvPr/>
        </p:nvSpPr>
        <p:spPr>
          <a:xfrm>
            <a:off x="823497" y="4561226"/>
            <a:ext cx="4594921" cy="30777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colores</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shift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//No tiene argumentos</a:t>
            </a:r>
            <a:endParaRPr b="0" i="0" sz="1400" u="none" cap="none" strike="noStrike">
              <a:solidFill>
                <a:srgbClr val="D5CED9"/>
              </a:solidFill>
              <a:latin typeface="Consolas"/>
              <a:ea typeface="Consolas"/>
              <a:cs typeface="Consolas"/>
              <a:sym typeface="Consolas"/>
            </a:endParaRPr>
          </a:p>
        </p:txBody>
      </p:sp>
      <p:sp>
        <p:nvSpPr>
          <p:cNvPr id="424" name="Google Shape;424;p8"/>
          <p:cNvSpPr txBox="1"/>
          <p:nvPr/>
        </p:nvSpPr>
        <p:spPr>
          <a:xfrm>
            <a:off x="7349953" y="3054344"/>
            <a:ext cx="520428" cy="30777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sp>
        <p:nvSpPr>
          <p:cNvPr id="425" name="Google Shape;425;p8"/>
          <p:cNvSpPr txBox="1"/>
          <p:nvPr/>
        </p:nvSpPr>
        <p:spPr>
          <a:xfrm>
            <a:off x="4895841" y="4556687"/>
            <a:ext cx="520428" cy="312316"/>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sp>
        <p:nvSpPr>
          <p:cNvPr id="426" name="Google Shape;426;p8"/>
          <p:cNvSpPr txBox="1"/>
          <p:nvPr/>
        </p:nvSpPr>
        <p:spPr>
          <a:xfrm>
            <a:off x="4526164" y="3823504"/>
            <a:ext cx="520428" cy="30777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pic>
        <p:nvPicPr>
          <p:cNvPr id="427" name="Google Shape;427;p8"/>
          <p:cNvPicPr preferRelativeResize="0"/>
          <p:nvPr/>
        </p:nvPicPr>
        <p:blipFill rotWithShape="1">
          <a:blip r:embed="rId5">
            <a:alphaModFix/>
          </a:blip>
          <a:srcRect b="0" l="0" r="0" t="0"/>
          <a:stretch/>
        </p:blipFill>
        <p:spPr>
          <a:xfrm>
            <a:off x="5666317" y="3656193"/>
            <a:ext cx="2482601" cy="482728"/>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pic>
        <p:nvPicPr>
          <p:cNvPr id="428" name="Google Shape;428;p8"/>
          <p:cNvPicPr preferRelativeResize="0"/>
          <p:nvPr/>
        </p:nvPicPr>
        <p:blipFill rotWithShape="1">
          <a:blip r:embed="rId6">
            <a:alphaModFix/>
          </a:blip>
          <a:srcRect b="0" l="0" r="0" t="0"/>
          <a:stretch/>
        </p:blipFill>
        <p:spPr>
          <a:xfrm>
            <a:off x="6034792" y="4404665"/>
            <a:ext cx="2450419" cy="464338"/>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429" name="Google Shape;429;p8"/>
          <p:cNvSpPr/>
          <p:nvPr/>
        </p:nvSpPr>
        <p:spPr>
          <a:xfrm>
            <a:off x="5903811" y="4529311"/>
            <a:ext cx="541427" cy="229060"/>
          </a:xfrm>
          <a:prstGeom prst="mathMultiply">
            <a:avLst>
              <a:gd fmla="val 0" name="adj1"/>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9"/>
          <p:cNvSpPr txBox="1"/>
          <p:nvPr/>
        </p:nvSpPr>
        <p:spPr>
          <a:xfrm>
            <a:off x="243961" y="39845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000" u="none" cap="none" strike="noStrike">
                <a:solidFill>
                  <a:schemeClr val="accent1"/>
                </a:solidFill>
                <a:latin typeface="Montserrat ExtraBold"/>
                <a:ea typeface="Montserrat ExtraBold"/>
                <a:cs typeface="Montserrat ExtraBold"/>
                <a:sym typeface="Montserrat ExtraBold"/>
              </a:rPr>
              <a:t>Array | Métodos | Concat, IndexOf y LastIndexOf</a:t>
            </a:r>
            <a:endParaRPr b="1" i="0" sz="2000" u="none" cap="none" strike="noStrike">
              <a:solidFill>
                <a:schemeClr val="accent1"/>
              </a:solidFill>
              <a:latin typeface="Montserrat ExtraBold"/>
              <a:ea typeface="Montserrat ExtraBold"/>
              <a:cs typeface="Montserrat ExtraBold"/>
              <a:sym typeface="Montserrat ExtraBold"/>
            </a:endParaRPr>
          </a:p>
        </p:txBody>
      </p:sp>
      <p:sp>
        <p:nvSpPr>
          <p:cNvPr id="435" name="Google Shape;435;p9"/>
          <p:cNvSpPr txBox="1"/>
          <p:nvPr/>
        </p:nvSpPr>
        <p:spPr>
          <a:xfrm>
            <a:off x="462124" y="1392446"/>
            <a:ext cx="2832847" cy="42429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1400" u="none" cap="none" strike="noStrike">
                <a:solidFill>
                  <a:schemeClr val="accent1"/>
                </a:solidFill>
                <a:latin typeface="Montserrat"/>
                <a:ea typeface="Montserrat"/>
                <a:cs typeface="Montserrat"/>
                <a:sym typeface="Montserrat"/>
              </a:rPr>
              <a:t>.concat(obj1, obj2...)</a:t>
            </a:r>
            <a:endParaRPr b="1" i="0" sz="1400" u="none" cap="none" strike="noStrike">
              <a:solidFill>
                <a:schemeClr val="accent1"/>
              </a:solidFill>
              <a:latin typeface="Montserrat ExtraBold"/>
              <a:ea typeface="Montserrat ExtraBold"/>
              <a:cs typeface="Montserrat ExtraBold"/>
              <a:sym typeface="Montserrat ExtraBold"/>
            </a:endParaRPr>
          </a:p>
        </p:txBody>
      </p:sp>
      <p:sp>
        <p:nvSpPr>
          <p:cNvPr id="436" name="Google Shape;436;p9"/>
          <p:cNvSpPr/>
          <p:nvPr/>
        </p:nvSpPr>
        <p:spPr>
          <a:xfrm>
            <a:off x="2200680" y="876762"/>
            <a:ext cx="3834112" cy="461665"/>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rgbClr val="C74DED"/>
                </a:solidFill>
                <a:latin typeface="Consolas"/>
                <a:ea typeface="Consolas"/>
                <a:cs typeface="Consolas"/>
                <a:sym typeface="Consolas"/>
              </a:rPr>
              <a:t>var</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varones</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"Juan"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"Pablo"</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C74DED"/>
                </a:solidFill>
                <a:latin typeface="Consolas"/>
                <a:ea typeface="Consolas"/>
                <a:cs typeface="Consolas"/>
                <a:sym typeface="Consolas"/>
              </a:rPr>
              <a:t>var</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masVarones</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"Luis"</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"Pedro"</a:t>
            </a:r>
            <a:r>
              <a:rPr b="0" i="0" lang="es-AR"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p:txBody>
      </p:sp>
      <p:sp>
        <p:nvSpPr>
          <p:cNvPr id="437" name="Google Shape;437;p9"/>
          <p:cNvSpPr txBox="1"/>
          <p:nvPr/>
        </p:nvSpPr>
        <p:spPr>
          <a:xfrm>
            <a:off x="5514364" y="876968"/>
            <a:ext cx="520428" cy="27506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sp>
        <p:nvSpPr>
          <p:cNvPr id="438" name="Google Shape;438;p9"/>
          <p:cNvSpPr/>
          <p:nvPr/>
        </p:nvSpPr>
        <p:spPr>
          <a:xfrm>
            <a:off x="834756" y="1816739"/>
            <a:ext cx="4026804" cy="276999"/>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rgbClr val="C74DED"/>
                </a:solidFill>
                <a:latin typeface="Consolas"/>
                <a:ea typeface="Consolas"/>
                <a:cs typeface="Consolas"/>
                <a:sym typeface="Consolas"/>
              </a:rPr>
              <a:t>var</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todos</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varones</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concat</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masVarones</a:t>
            </a:r>
            <a:r>
              <a:rPr b="0" i="0" lang="es-AR" sz="1200" u="none" cap="none" strike="noStrike">
                <a:solidFill>
                  <a:srgbClr val="D5CED9"/>
                </a:solidFill>
                <a:latin typeface="Consolas"/>
                <a:ea typeface="Consolas"/>
                <a:cs typeface="Consolas"/>
                <a:sym typeface="Consolas"/>
              </a:rPr>
              <a:t>);</a:t>
            </a:r>
            <a:endParaRPr/>
          </a:p>
        </p:txBody>
      </p:sp>
      <p:sp>
        <p:nvSpPr>
          <p:cNvPr id="439" name="Google Shape;439;p9"/>
          <p:cNvSpPr/>
          <p:nvPr/>
        </p:nvSpPr>
        <p:spPr>
          <a:xfrm>
            <a:off x="830072" y="2241032"/>
            <a:ext cx="4257673" cy="276999"/>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rgbClr val="00E8C6"/>
                </a:solidFill>
                <a:latin typeface="Consolas"/>
                <a:ea typeface="Consolas"/>
                <a:cs typeface="Consolas"/>
                <a:sym typeface="Consolas"/>
              </a:rPr>
              <a:t>todos</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todos</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concat</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"Julieta"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"Natalia"</a:t>
            </a:r>
            <a:r>
              <a:rPr b="0" i="0" lang="es-AR" sz="1200" u="none" cap="none" strike="noStrike">
                <a:solidFill>
                  <a:srgbClr val="D5CED9"/>
                </a:solidFill>
                <a:latin typeface="Consolas"/>
                <a:ea typeface="Consolas"/>
                <a:cs typeface="Consolas"/>
                <a:sym typeface="Consolas"/>
              </a:rPr>
              <a:t>);</a:t>
            </a:r>
            <a:endParaRPr/>
          </a:p>
        </p:txBody>
      </p:sp>
      <p:sp>
        <p:nvSpPr>
          <p:cNvPr id="440" name="Google Shape;440;p9"/>
          <p:cNvSpPr txBox="1"/>
          <p:nvPr/>
        </p:nvSpPr>
        <p:spPr>
          <a:xfrm>
            <a:off x="4341132" y="1818674"/>
            <a:ext cx="520428" cy="27506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sp>
        <p:nvSpPr>
          <p:cNvPr id="441" name="Google Shape;441;p9"/>
          <p:cNvSpPr txBox="1"/>
          <p:nvPr/>
        </p:nvSpPr>
        <p:spPr>
          <a:xfrm>
            <a:off x="4567317" y="2242967"/>
            <a:ext cx="520428" cy="27506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pic>
        <p:nvPicPr>
          <p:cNvPr id="442" name="Google Shape;442;p9"/>
          <p:cNvPicPr preferRelativeResize="0"/>
          <p:nvPr/>
        </p:nvPicPr>
        <p:blipFill rotWithShape="1">
          <a:blip r:embed="rId3">
            <a:alphaModFix/>
          </a:blip>
          <a:srcRect b="0" l="0" r="0" t="0"/>
          <a:stretch/>
        </p:blipFill>
        <p:spPr>
          <a:xfrm>
            <a:off x="5626417" y="1715207"/>
            <a:ext cx="2496503" cy="887530"/>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cxnSp>
        <p:nvCxnSpPr>
          <p:cNvPr id="443" name="Google Shape;443;p9"/>
          <p:cNvCxnSpPr>
            <a:stCxn id="440" idx="3"/>
          </p:cNvCxnSpPr>
          <p:nvPr/>
        </p:nvCxnSpPr>
        <p:spPr>
          <a:xfrm>
            <a:off x="4861560" y="1956206"/>
            <a:ext cx="765000" cy="367800"/>
          </a:xfrm>
          <a:prstGeom prst="straightConnector1">
            <a:avLst/>
          </a:prstGeom>
          <a:noFill/>
          <a:ln cap="flat" cmpd="sng" w="9525">
            <a:solidFill>
              <a:srgbClr val="985FF6"/>
            </a:solidFill>
            <a:prstDash val="solid"/>
            <a:round/>
            <a:headEnd len="sm" w="sm" type="none"/>
            <a:tailEnd len="med" w="med" type="triangle"/>
          </a:ln>
        </p:spPr>
      </p:cxnSp>
      <p:cxnSp>
        <p:nvCxnSpPr>
          <p:cNvPr id="444" name="Google Shape;444;p9"/>
          <p:cNvCxnSpPr>
            <a:stCxn id="441" idx="3"/>
          </p:cNvCxnSpPr>
          <p:nvPr/>
        </p:nvCxnSpPr>
        <p:spPr>
          <a:xfrm>
            <a:off x="5087745" y="2380499"/>
            <a:ext cx="538800" cy="111000"/>
          </a:xfrm>
          <a:prstGeom prst="straightConnector1">
            <a:avLst/>
          </a:prstGeom>
          <a:noFill/>
          <a:ln cap="flat" cmpd="sng" w="9525">
            <a:solidFill>
              <a:srgbClr val="985FF6"/>
            </a:solidFill>
            <a:prstDash val="solid"/>
            <a:round/>
            <a:headEnd len="sm" w="sm" type="none"/>
            <a:tailEnd len="med" w="med" type="triangle"/>
          </a:ln>
        </p:spPr>
      </p:cxnSp>
      <p:sp>
        <p:nvSpPr>
          <p:cNvPr id="445" name="Google Shape;445;p9"/>
          <p:cNvSpPr txBox="1"/>
          <p:nvPr/>
        </p:nvSpPr>
        <p:spPr>
          <a:xfrm>
            <a:off x="770965" y="2659136"/>
            <a:ext cx="7351955" cy="54536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Declaramos dos vectores y los concatenamos en un tercer vector llamado </a:t>
            </a:r>
            <a:r>
              <a:rPr b="1" i="1" lang="es-AR" sz="1200" u="none" cap="none" strike="noStrike">
                <a:solidFill>
                  <a:srgbClr val="9D66F9"/>
                </a:solidFill>
                <a:latin typeface="Montserrat"/>
                <a:ea typeface="Montserrat"/>
                <a:cs typeface="Montserrat"/>
                <a:sym typeface="Montserrat"/>
              </a:rPr>
              <a:t>todos</a:t>
            </a:r>
            <a:r>
              <a:rPr b="0" i="1" lang="es-AR" sz="1200" u="none" cap="none" strike="noStrike">
                <a:solidFill>
                  <a:srgbClr val="9D66F9"/>
                </a:solidFill>
                <a:latin typeface="Montserrat"/>
                <a:ea typeface="Montserrat"/>
                <a:cs typeface="Montserrat"/>
                <a:sym typeface="Montserrat"/>
              </a:rPr>
              <a:t>. Luego, a ese vector le incorporamos dos valores nuevos.</a:t>
            </a:r>
            <a:endParaRPr b="0" i="1" sz="1200" u="none" cap="none" strike="noStrike">
              <a:solidFill>
                <a:srgbClr val="9D66F9"/>
              </a:solidFill>
              <a:latin typeface="Montserrat"/>
              <a:ea typeface="Montserrat"/>
              <a:cs typeface="Montserrat"/>
              <a:sym typeface="Montserrat"/>
            </a:endParaRPr>
          </a:p>
        </p:txBody>
      </p:sp>
      <p:sp>
        <p:nvSpPr>
          <p:cNvPr id="446" name="Google Shape;446;p9"/>
          <p:cNvSpPr txBox="1"/>
          <p:nvPr/>
        </p:nvSpPr>
        <p:spPr>
          <a:xfrm>
            <a:off x="461268" y="3486034"/>
            <a:ext cx="2832847" cy="42429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1400" u="none" cap="none" strike="noStrike">
                <a:solidFill>
                  <a:schemeClr val="accent1"/>
                </a:solidFill>
                <a:latin typeface="Montserrat"/>
                <a:ea typeface="Montserrat"/>
                <a:cs typeface="Montserrat"/>
                <a:sym typeface="Montserrat"/>
              </a:rPr>
              <a:t>.indexOf(obj, from)</a:t>
            </a:r>
            <a:endParaRPr b="1" i="0" sz="1400" u="none" cap="none" strike="noStrike">
              <a:solidFill>
                <a:schemeClr val="accent1"/>
              </a:solidFill>
              <a:latin typeface="Montserrat ExtraBold"/>
              <a:ea typeface="Montserrat ExtraBold"/>
              <a:cs typeface="Montserrat ExtraBold"/>
              <a:sym typeface="Montserrat ExtraBold"/>
            </a:endParaRPr>
          </a:p>
        </p:txBody>
      </p:sp>
      <p:sp>
        <p:nvSpPr>
          <p:cNvPr id="447" name="Google Shape;447;p9"/>
          <p:cNvSpPr txBox="1"/>
          <p:nvPr/>
        </p:nvSpPr>
        <p:spPr>
          <a:xfrm>
            <a:off x="2730621" y="4330599"/>
            <a:ext cx="1610511" cy="36447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En el segundo caso partimos desde la pos 4</a:t>
            </a:r>
            <a:endParaRPr b="0" i="1" sz="1200" u="none" cap="none" strike="noStrike">
              <a:solidFill>
                <a:srgbClr val="9D66F9"/>
              </a:solidFill>
              <a:latin typeface="Montserrat"/>
              <a:ea typeface="Montserrat"/>
              <a:cs typeface="Montserrat"/>
              <a:sym typeface="Montserrat"/>
            </a:endParaRPr>
          </a:p>
        </p:txBody>
      </p:sp>
      <p:sp>
        <p:nvSpPr>
          <p:cNvPr id="448" name="Google Shape;448;p9"/>
          <p:cNvSpPr txBox="1"/>
          <p:nvPr/>
        </p:nvSpPr>
        <p:spPr>
          <a:xfrm>
            <a:off x="4181832" y="3524417"/>
            <a:ext cx="2832847" cy="42429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1400" u="none" cap="none" strike="noStrike">
                <a:solidFill>
                  <a:schemeClr val="accent1"/>
                </a:solidFill>
                <a:latin typeface="Montserrat"/>
                <a:ea typeface="Montserrat"/>
                <a:cs typeface="Montserrat"/>
                <a:sym typeface="Montserrat"/>
              </a:rPr>
              <a:t>.lastIndexOf(obj, from)</a:t>
            </a:r>
            <a:endParaRPr b="1" i="0" sz="1400" u="none" cap="none" strike="noStrike">
              <a:solidFill>
                <a:schemeClr val="accent1"/>
              </a:solidFill>
              <a:latin typeface="Montserrat ExtraBold"/>
              <a:ea typeface="Montserrat ExtraBold"/>
              <a:cs typeface="Montserrat ExtraBold"/>
              <a:sym typeface="Montserrat ExtraBold"/>
            </a:endParaRPr>
          </a:p>
        </p:txBody>
      </p:sp>
      <p:sp>
        <p:nvSpPr>
          <p:cNvPr id="449" name="Google Shape;449;p9"/>
          <p:cNvSpPr/>
          <p:nvPr/>
        </p:nvSpPr>
        <p:spPr>
          <a:xfrm>
            <a:off x="2113348" y="3189182"/>
            <a:ext cx="5549153" cy="30777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letras</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"B"</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"C"</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"D"</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"E"</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"B"</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"C"</a:t>
            </a:r>
            <a:r>
              <a:rPr b="0" i="0" lang="es-AR" sz="1400" u="none" cap="none" strike="noStrike">
                <a:solidFill>
                  <a:srgbClr val="D5CED9"/>
                </a:solidFill>
                <a:latin typeface="Consolas"/>
                <a:ea typeface="Consolas"/>
                <a:cs typeface="Consolas"/>
                <a:sym typeface="Consolas"/>
              </a:rPr>
              <a:t>];</a:t>
            </a:r>
            <a:endParaRPr/>
          </a:p>
        </p:txBody>
      </p:sp>
      <p:sp>
        <p:nvSpPr>
          <p:cNvPr id="450" name="Google Shape;450;p9"/>
          <p:cNvSpPr txBox="1"/>
          <p:nvPr/>
        </p:nvSpPr>
        <p:spPr>
          <a:xfrm>
            <a:off x="7142073" y="3189181"/>
            <a:ext cx="520428" cy="30777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sp>
        <p:nvSpPr>
          <p:cNvPr id="451" name="Google Shape;451;p9"/>
          <p:cNvSpPr/>
          <p:nvPr/>
        </p:nvSpPr>
        <p:spPr>
          <a:xfrm>
            <a:off x="587164" y="3896560"/>
            <a:ext cx="3148901" cy="461665"/>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rgbClr val="C74DED"/>
                </a:solidFill>
                <a:latin typeface="Consolas"/>
                <a:ea typeface="Consolas"/>
                <a:cs typeface="Consolas"/>
                <a:sym typeface="Consolas"/>
              </a:rPr>
              <a:t>var</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pos</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letras</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indexOf</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"B"</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00E8C6"/>
                </a:solidFill>
                <a:latin typeface="Consolas"/>
                <a:ea typeface="Consolas"/>
                <a:cs typeface="Consolas"/>
                <a:sym typeface="Consolas"/>
              </a:rPr>
              <a:t>pos</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letras</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indexOf</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"C"</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4</a:t>
            </a:r>
            <a:r>
              <a:rPr b="0" i="0" lang="es-AR" sz="1200" u="none" cap="none" strike="noStrike">
                <a:solidFill>
                  <a:srgbClr val="D5CED9"/>
                </a:solidFill>
                <a:latin typeface="Consolas"/>
                <a:ea typeface="Consolas"/>
                <a:cs typeface="Consolas"/>
                <a:sym typeface="Consolas"/>
              </a:rPr>
              <a:t>);</a:t>
            </a:r>
            <a:endParaRPr/>
          </a:p>
        </p:txBody>
      </p:sp>
      <p:sp>
        <p:nvSpPr>
          <p:cNvPr id="452" name="Google Shape;452;p9"/>
          <p:cNvSpPr txBox="1"/>
          <p:nvPr/>
        </p:nvSpPr>
        <p:spPr>
          <a:xfrm>
            <a:off x="3215637" y="3898520"/>
            <a:ext cx="520428" cy="27506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pic>
        <p:nvPicPr>
          <p:cNvPr id="453" name="Google Shape;453;p9"/>
          <p:cNvPicPr preferRelativeResize="0"/>
          <p:nvPr/>
        </p:nvPicPr>
        <p:blipFill rotWithShape="1">
          <a:blip r:embed="rId4">
            <a:alphaModFix/>
          </a:blip>
          <a:srcRect b="0" l="0" r="0" t="0"/>
          <a:stretch/>
        </p:blipFill>
        <p:spPr>
          <a:xfrm>
            <a:off x="587164" y="4408565"/>
            <a:ext cx="2111660" cy="508999"/>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454" name="Google Shape;454;p9"/>
          <p:cNvSpPr/>
          <p:nvPr/>
        </p:nvSpPr>
        <p:spPr>
          <a:xfrm>
            <a:off x="4181832" y="3910327"/>
            <a:ext cx="4093102" cy="646331"/>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rgbClr val="C74DED"/>
                </a:solidFill>
                <a:latin typeface="Consolas"/>
                <a:ea typeface="Consolas"/>
                <a:cs typeface="Consolas"/>
                <a:sym typeface="Consolas"/>
              </a:rPr>
              <a:t>var</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pos2</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letras</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lastIndexOf</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"B"</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00E8C6"/>
                </a:solidFill>
                <a:latin typeface="Consolas"/>
                <a:ea typeface="Consolas"/>
                <a:cs typeface="Consolas"/>
                <a:sym typeface="Consolas"/>
              </a:rPr>
              <a:t>pos2</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letras</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lastIndexOf</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"B"</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39C12"/>
                </a:solidFill>
                <a:latin typeface="Consolas"/>
                <a:ea typeface="Consolas"/>
                <a:cs typeface="Consolas"/>
                <a:sym typeface="Consolas"/>
              </a:rPr>
              <a:t>4</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//de derecha a izquierda</a:t>
            </a:r>
            <a:endParaRPr b="0" i="0" sz="1200" u="none" cap="none" strike="noStrike">
              <a:solidFill>
                <a:srgbClr val="D5CED9"/>
              </a:solidFill>
              <a:latin typeface="Consolas"/>
              <a:ea typeface="Consolas"/>
              <a:cs typeface="Consolas"/>
              <a:sym typeface="Consolas"/>
            </a:endParaRPr>
          </a:p>
        </p:txBody>
      </p:sp>
      <p:sp>
        <p:nvSpPr>
          <p:cNvPr id="455" name="Google Shape;455;p9"/>
          <p:cNvSpPr txBox="1"/>
          <p:nvPr/>
        </p:nvSpPr>
        <p:spPr>
          <a:xfrm>
            <a:off x="7765246" y="3898520"/>
            <a:ext cx="520428" cy="27506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pic>
        <p:nvPicPr>
          <p:cNvPr id="456" name="Google Shape;456;p9"/>
          <p:cNvPicPr preferRelativeResize="0"/>
          <p:nvPr/>
        </p:nvPicPr>
        <p:blipFill rotWithShape="1">
          <a:blip r:embed="rId5">
            <a:alphaModFix/>
          </a:blip>
          <a:srcRect b="0" l="0" r="0" t="0"/>
          <a:stretch/>
        </p:blipFill>
        <p:spPr>
          <a:xfrm>
            <a:off x="4183368" y="4582335"/>
            <a:ext cx="2052392" cy="464311"/>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457" name="Google Shape;457;p9"/>
          <p:cNvSpPr txBox="1"/>
          <p:nvPr/>
        </p:nvSpPr>
        <p:spPr>
          <a:xfrm>
            <a:off x="6380885" y="4516306"/>
            <a:ext cx="2590875" cy="53033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En el segundo caso parte de la pos 4 (desde la derecha)</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10"/>
          <p:cNvSpPr txBox="1"/>
          <p:nvPr/>
        </p:nvSpPr>
        <p:spPr>
          <a:xfrm>
            <a:off x="243961" y="39845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000" u="none" cap="none" strike="noStrike">
                <a:solidFill>
                  <a:schemeClr val="accent1"/>
                </a:solidFill>
                <a:latin typeface="Montserrat ExtraBold"/>
                <a:ea typeface="Montserrat ExtraBold"/>
                <a:cs typeface="Montserrat ExtraBold"/>
                <a:sym typeface="Montserrat ExtraBold"/>
              </a:rPr>
              <a:t>Array | Otros métodos</a:t>
            </a:r>
            <a:endParaRPr b="1" i="0" sz="2000" u="none" cap="none" strike="noStrike">
              <a:solidFill>
                <a:schemeClr val="accent1"/>
              </a:solidFill>
              <a:latin typeface="Montserrat ExtraBold"/>
              <a:ea typeface="Montserrat ExtraBold"/>
              <a:cs typeface="Montserrat ExtraBold"/>
              <a:sym typeface="Montserrat ExtraBold"/>
            </a:endParaRPr>
          </a:p>
        </p:txBody>
      </p:sp>
      <p:graphicFrame>
        <p:nvGraphicFramePr>
          <p:cNvPr id="463" name="Google Shape;463;p10"/>
          <p:cNvGraphicFramePr/>
          <p:nvPr/>
        </p:nvGraphicFramePr>
        <p:xfrm>
          <a:off x="376518" y="971150"/>
          <a:ext cx="3000000" cy="3000000"/>
        </p:xfrm>
        <a:graphic>
          <a:graphicData uri="http://schemas.openxmlformats.org/drawingml/2006/table">
            <a:tbl>
              <a:tblPr>
                <a:noFill/>
                <a:tableStyleId>{37E3509B-DA59-4A2F-BA0E-A99CB547CB79}</a:tableStyleId>
              </a:tblPr>
              <a:tblGrid>
                <a:gridCol w="1372300"/>
                <a:gridCol w="4356700"/>
                <a:gridCol w="2794525"/>
              </a:tblGrid>
              <a:tr h="324000">
                <a:tc>
                  <a:txBody>
                    <a:bodyPr/>
                    <a:lstStyle/>
                    <a:p>
                      <a:pPr indent="0" lvl="0" marL="0" marR="0" rtl="0" algn="ctr">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Método</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DEFE"/>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Descripción</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DEFE"/>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Referencia</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DEFE"/>
                    </a:solidFill>
                  </a:tcPr>
                </a:tc>
              </a:tr>
              <a:tr h="324000">
                <a:tc>
                  <a:txBody>
                    <a:bodyPr/>
                    <a:lstStyle/>
                    <a:p>
                      <a:pPr indent="0" lvl="0" marL="0" marR="0" rtl="0" algn="l">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 splice()</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AR" sz="1200" u="none" cap="none" strike="noStrike">
                          <a:latin typeface="Montserrat"/>
                          <a:ea typeface="Montserrat"/>
                          <a:cs typeface="Montserrat"/>
                          <a:sym typeface="Montserrat"/>
                        </a:rPr>
                        <a:t>El método splice () agrega / elimina elementos a / de una matriz y devuelve los elementos eliminados.</a:t>
                      </a:r>
                      <a:endParaRPr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AR" sz="1200" u="sng" cap="none" strike="noStrike">
                          <a:solidFill>
                            <a:schemeClr val="hlink"/>
                          </a:solidFill>
                          <a:latin typeface="Montserrat"/>
                          <a:ea typeface="Montserrat"/>
                          <a:cs typeface="Montserrat"/>
                          <a:sym typeface="Montserrat"/>
                          <a:hlinkClick r:id="rId3"/>
                        </a:rPr>
                        <a:t>https://www.w3schools.com/jsref/jsref_splice.asp</a:t>
                      </a:r>
                      <a:endParaRPr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4000">
                <a:tc>
                  <a:txBody>
                    <a:bodyPr/>
                    <a:lstStyle/>
                    <a:p>
                      <a:pPr indent="0" lvl="0" marL="0" marR="0" rtl="0" algn="l">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 .slice()</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AR" sz="1200" u="none" cap="none" strike="noStrike">
                          <a:latin typeface="Montserrat"/>
                          <a:ea typeface="Montserrat"/>
                          <a:cs typeface="Montserrat"/>
                          <a:sym typeface="Montserrat"/>
                        </a:rPr>
                        <a:t>El método slice () devuelve los elementos seleccionados en una matriz, como un nuevo objeto de matriz.</a:t>
                      </a:r>
                      <a:endParaRPr/>
                    </a:p>
                    <a:p>
                      <a:pPr indent="0" lvl="0" marL="0" marR="0" rtl="0" algn="l">
                        <a:lnSpc>
                          <a:spcPct val="100000"/>
                        </a:lnSpc>
                        <a:spcBef>
                          <a:spcPts val="0"/>
                        </a:spcBef>
                        <a:spcAft>
                          <a:spcPts val="0"/>
                        </a:spcAft>
                        <a:buClr>
                          <a:srgbClr val="000000"/>
                        </a:buClr>
                        <a:buSzPts val="1100"/>
                        <a:buFont typeface="Arial"/>
                        <a:buNone/>
                      </a:pPr>
                      <a:r>
                        <a:rPr lang="es-AR" sz="1200" u="none" cap="none" strike="noStrike">
                          <a:latin typeface="Montserrat"/>
                          <a:ea typeface="Montserrat"/>
                          <a:cs typeface="Montserrat"/>
                          <a:sym typeface="Montserrat"/>
                        </a:rPr>
                        <a:t>Selecciona los elementos que comienzan en el argumento inicial dado y finalizan en el argumento final dado, pero no lo incluyen.</a:t>
                      </a:r>
                      <a:endParaRPr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AR" sz="1200" u="sng" cap="none" strike="noStrike">
                          <a:solidFill>
                            <a:schemeClr val="hlink"/>
                          </a:solidFill>
                          <a:latin typeface="Montserrat"/>
                          <a:ea typeface="Montserrat"/>
                          <a:cs typeface="Montserrat"/>
                          <a:sym typeface="Montserrat"/>
                          <a:hlinkClick r:id="rId4"/>
                        </a:rPr>
                        <a:t>https://www.w3schools.com/jsref/jsref_slice_array.asp</a:t>
                      </a:r>
                      <a:endParaRPr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11"/>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Array | Métodos de orden</a:t>
            </a:r>
            <a:endParaRPr b="1" i="0" sz="2500" u="none" cap="none" strike="noStrike">
              <a:solidFill>
                <a:schemeClr val="accent1"/>
              </a:solidFill>
              <a:latin typeface="Montserrat ExtraBold"/>
              <a:ea typeface="Montserrat ExtraBold"/>
              <a:cs typeface="Montserrat ExtraBold"/>
              <a:sym typeface="Montserrat ExtraBold"/>
            </a:endParaRPr>
          </a:p>
        </p:txBody>
      </p:sp>
      <p:graphicFrame>
        <p:nvGraphicFramePr>
          <p:cNvPr id="469" name="Google Shape;469;p11"/>
          <p:cNvGraphicFramePr/>
          <p:nvPr/>
        </p:nvGraphicFramePr>
        <p:xfrm>
          <a:off x="376518" y="1146894"/>
          <a:ext cx="3000000" cy="3000000"/>
        </p:xfrm>
        <a:graphic>
          <a:graphicData uri="http://schemas.openxmlformats.org/drawingml/2006/table">
            <a:tbl>
              <a:tblPr>
                <a:noFill/>
                <a:tableStyleId>{37E3509B-DA59-4A2F-BA0E-A99CB547CB79}</a:tableStyleId>
              </a:tblPr>
              <a:tblGrid>
                <a:gridCol w="2364000"/>
                <a:gridCol w="6159525"/>
              </a:tblGrid>
              <a:tr h="324000">
                <a:tc>
                  <a:txBody>
                    <a:bodyPr/>
                    <a:lstStyle/>
                    <a:p>
                      <a:pPr indent="0" lvl="0" marL="0" marR="0" rtl="0" algn="ctr">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Método</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DEFE"/>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Descripción</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DEFE"/>
                    </a:solidFill>
                  </a:tcPr>
                </a:tc>
              </a:tr>
              <a:tr h="324000">
                <a:tc>
                  <a:txBody>
                    <a:bodyPr/>
                    <a:lstStyle/>
                    <a:p>
                      <a:pPr indent="0" lvl="0" marL="0" marR="0" rtl="0" algn="l">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 .reverse()</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AR" sz="1200" u="none" cap="none" strike="noStrike">
                          <a:latin typeface="Montserrat"/>
                          <a:ea typeface="Montserrat"/>
                          <a:cs typeface="Montserrat"/>
                          <a:sym typeface="Montserrat"/>
                        </a:rPr>
                        <a:t>Invierte el orden de elementos del array.</a:t>
                      </a:r>
                      <a:endParaRPr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4000">
                <a:tc>
                  <a:txBody>
                    <a:bodyPr/>
                    <a:lstStyle/>
                    <a:p>
                      <a:pPr indent="0" lvl="0" marL="0" marR="0" rtl="0" algn="l">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 .sort()</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AR" sz="1200" u="none" cap="none" strike="noStrike">
                          <a:latin typeface="Montserrat"/>
                          <a:ea typeface="Montserrat"/>
                          <a:cs typeface="Montserrat"/>
                          <a:sym typeface="Montserrat"/>
                        </a:rPr>
                        <a:t>Ordena los elementos del array bajo un criterio de ordenación alfabética.</a:t>
                      </a:r>
                      <a:endParaRPr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4000">
                <a:tc>
                  <a:txBody>
                    <a:bodyPr/>
                    <a:lstStyle/>
                    <a:p>
                      <a:pPr indent="0" lvl="0" marL="0" marR="0" rtl="0" algn="l">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 .sort(func)</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AR" sz="1200" u="none" cap="none" strike="noStrike">
                          <a:latin typeface="Montserrat"/>
                          <a:ea typeface="Montserrat"/>
                          <a:cs typeface="Montserrat"/>
                          <a:sym typeface="Montserrat"/>
                        </a:rPr>
                        <a:t>Ordena los elementos del array bajo un criterio de ordenación func.</a:t>
                      </a:r>
                      <a:endParaRPr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470" name="Google Shape;470;p11"/>
          <p:cNvSpPr/>
          <p:nvPr/>
        </p:nvSpPr>
        <p:spPr>
          <a:xfrm>
            <a:off x="942250" y="3052191"/>
            <a:ext cx="7259502" cy="738664"/>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frutas</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"Banana"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"Naranja"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"Manzana"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"Mango"</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"Kiwi"</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"Pera"</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document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write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frutas</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"&lt;br&gt;"</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document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write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frutas</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reverse</a:t>
            </a:r>
            <a:r>
              <a:rPr b="0" i="0" lang="es-AR" sz="1400" u="none" cap="none" strike="noStrike">
                <a:solidFill>
                  <a:srgbClr val="D5CED9"/>
                </a:solidFill>
                <a:latin typeface="Consolas"/>
                <a:ea typeface="Consolas"/>
                <a:cs typeface="Consolas"/>
                <a:sym typeface="Consolas"/>
              </a:rPr>
              <a:t>());</a:t>
            </a:r>
            <a:endParaRPr/>
          </a:p>
        </p:txBody>
      </p:sp>
      <p:sp>
        <p:nvSpPr>
          <p:cNvPr id="471" name="Google Shape;471;p11"/>
          <p:cNvSpPr txBox="1"/>
          <p:nvPr/>
        </p:nvSpPr>
        <p:spPr>
          <a:xfrm>
            <a:off x="605559" y="2627898"/>
            <a:ext cx="2832847" cy="42429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1400" u="none" cap="none" strike="noStrike">
                <a:solidFill>
                  <a:schemeClr val="accent1"/>
                </a:solidFill>
                <a:latin typeface="Montserrat"/>
                <a:ea typeface="Montserrat"/>
                <a:cs typeface="Montserrat"/>
                <a:sym typeface="Montserrat"/>
              </a:rPr>
              <a:t> .reverse()</a:t>
            </a:r>
            <a:endParaRPr b="1" i="0" sz="1400" u="none" cap="none" strike="noStrike">
              <a:solidFill>
                <a:schemeClr val="accent1"/>
              </a:solidFill>
              <a:latin typeface="Montserrat ExtraBold"/>
              <a:ea typeface="Montserrat ExtraBold"/>
              <a:cs typeface="Montserrat ExtraBold"/>
              <a:sym typeface="Montserrat ExtraBold"/>
            </a:endParaRPr>
          </a:p>
        </p:txBody>
      </p:sp>
      <p:sp>
        <p:nvSpPr>
          <p:cNvPr id="472" name="Google Shape;472;p11"/>
          <p:cNvSpPr txBox="1"/>
          <p:nvPr/>
        </p:nvSpPr>
        <p:spPr>
          <a:xfrm>
            <a:off x="7681324" y="3515791"/>
            <a:ext cx="520428" cy="27506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pic>
        <p:nvPicPr>
          <p:cNvPr id="473" name="Google Shape;473;p11"/>
          <p:cNvPicPr preferRelativeResize="0"/>
          <p:nvPr/>
        </p:nvPicPr>
        <p:blipFill rotWithShape="1">
          <a:blip r:embed="rId3">
            <a:alphaModFix/>
          </a:blip>
          <a:srcRect b="0" l="0" r="0" t="0"/>
          <a:stretch/>
        </p:blipFill>
        <p:spPr>
          <a:xfrm>
            <a:off x="3534502" y="3954417"/>
            <a:ext cx="4667250" cy="600075"/>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474" name="Google Shape;474;p11"/>
          <p:cNvSpPr txBox="1"/>
          <p:nvPr/>
        </p:nvSpPr>
        <p:spPr>
          <a:xfrm>
            <a:off x="3390900" y="4706358"/>
            <a:ext cx="5753100" cy="35141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Para estos métodos ver ejemplo arrays-orden (.html y .js)</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
          <p:cNvSpPr txBox="1"/>
          <p:nvPr/>
        </p:nvSpPr>
        <p:spPr>
          <a:xfrm>
            <a:off x="0" y="735129"/>
            <a:ext cx="9144000" cy="106395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accent1"/>
              </a:buClr>
              <a:buSzPts val="1800"/>
              <a:buFont typeface="Montserrat ExtraBold"/>
              <a:buNone/>
            </a:pPr>
            <a:r>
              <a:rPr b="1" lang="es-AR" sz="6000">
                <a:solidFill>
                  <a:schemeClr val="accent1"/>
                </a:solidFill>
              </a:rPr>
              <a:t>Javascript</a:t>
            </a:r>
            <a:endParaRPr b="1" i="0" sz="6000" u="none" cap="none" strike="noStrike">
              <a:solidFill>
                <a:schemeClr val="accent1"/>
              </a:solidFill>
              <a:latin typeface="Montserrat ExtraBold"/>
              <a:ea typeface="Montserrat ExtraBold"/>
              <a:cs typeface="Montserrat ExtraBold"/>
              <a:sym typeface="Montserrat ExtraBold"/>
            </a:endParaRPr>
          </a:p>
        </p:txBody>
      </p:sp>
      <p:sp>
        <p:nvSpPr>
          <p:cNvPr id="226" name="Google Shape;226;p2"/>
          <p:cNvSpPr txBox="1"/>
          <p:nvPr/>
        </p:nvSpPr>
        <p:spPr>
          <a:xfrm>
            <a:off x="0" y="1814257"/>
            <a:ext cx="914400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1" lang="es-AR" sz="2800" u="none" cap="none" strike="noStrike">
                <a:solidFill>
                  <a:srgbClr val="000000"/>
                </a:solidFill>
                <a:latin typeface="Arial"/>
                <a:ea typeface="Arial"/>
                <a:cs typeface="Arial"/>
                <a:sym typeface="Arial"/>
              </a:rPr>
              <a:t>Parte 4</a:t>
            </a:r>
            <a:endParaRPr b="1" i="1" sz="1400" u="none" cap="none" strike="noStrike">
              <a:solidFill>
                <a:srgbClr val="000000"/>
              </a:solidFill>
              <a:latin typeface="Arial"/>
              <a:ea typeface="Arial"/>
              <a:cs typeface="Arial"/>
              <a:sym typeface="Arial"/>
            </a:endParaRPr>
          </a:p>
        </p:txBody>
      </p:sp>
      <p:pic>
        <p:nvPicPr>
          <p:cNvPr id="227" name="Google Shape;227;p2"/>
          <p:cNvPicPr preferRelativeResize="0"/>
          <p:nvPr/>
        </p:nvPicPr>
        <p:blipFill>
          <a:blip r:embed="rId3">
            <a:alphaModFix/>
          </a:blip>
          <a:stretch>
            <a:fillRect/>
          </a:stretch>
        </p:blipFill>
        <p:spPr>
          <a:xfrm>
            <a:off x="3672000" y="2489877"/>
            <a:ext cx="1800000" cy="1800000"/>
          </a:xfrm>
          <a:prstGeom prst="rect">
            <a:avLst/>
          </a:prstGeom>
          <a:noFill/>
          <a:ln>
            <a:noFill/>
          </a:ln>
          <a:effectLst>
            <a:outerShdw blurRad="292100" rotWithShape="0" algn="tl" dir="2700000" dist="139700">
              <a:srgbClr val="333333">
                <a:alpha val="6353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12"/>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Array | Métodos de orden</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480" name="Google Shape;480;p12"/>
          <p:cNvSpPr txBox="1"/>
          <p:nvPr/>
        </p:nvSpPr>
        <p:spPr>
          <a:xfrm>
            <a:off x="605559" y="1007010"/>
            <a:ext cx="2832847" cy="42429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1400" u="none" cap="none" strike="noStrike">
                <a:solidFill>
                  <a:schemeClr val="accent1"/>
                </a:solidFill>
                <a:latin typeface="Montserrat"/>
                <a:ea typeface="Montserrat"/>
                <a:cs typeface="Montserrat"/>
                <a:sym typeface="Montserrat"/>
              </a:rPr>
              <a:t> .sort()</a:t>
            </a:r>
            <a:endParaRPr b="1" i="0" sz="1400" u="none" cap="none" strike="noStrike">
              <a:solidFill>
                <a:schemeClr val="accent1"/>
              </a:solidFill>
              <a:latin typeface="Montserrat ExtraBold"/>
              <a:ea typeface="Montserrat ExtraBold"/>
              <a:cs typeface="Montserrat ExtraBold"/>
              <a:sym typeface="Montserrat ExtraBold"/>
            </a:endParaRPr>
          </a:p>
        </p:txBody>
      </p:sp>
      <p:sp>
        <p:nvSpPr>
          <p:cNvPr id="481" name="Google Shape;481;p12"/>
          <p:cNvSpPr/>
          <p:nvPr/>
        </p:nvSpPr>
        <p:spPr>
          <a:xfrm>
            <a:off x="771921" y="1448163"/>
            <a:ext cx="7259502" cy="738664"/>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frutas</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"Banana"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"Naranja"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"Manzana"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"Mango"</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"Kiwi"</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"Pera"</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document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write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frutas</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"&lt;br&gt;"</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document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write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frutas</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sort</a:t>
            </a:r>
            <a:r>
              <a:rPr b="0" i="0" lang="es-AR" sz="1400" u="none" cap="none" strike="noStrike">
                <a:solidFill>
                  <a:srgbClr val="D5CED9"/>
                </a:solidFill>
                <a:latin typeface="Consolas"/>
                <a:ea typeface="Consolas"/>
                <a:cs typeface="Consolas"/>
                <a:sym typeface="Consolas"/>
              </a:rPr>
              <a:t>());</a:t>
            </a:r>
            <a:endParaRPr/>
          </a:p>
        </p:txBody>
      </p:sp>
      <p:sp>
        <p:nvSpPr>
          <p:cNvPr id="482" name="Google Shape;482;p12"/>
          <p:cNvSpPr txBox="1"/>
          <p:nvPr/>
        </p:nvSpPr>
        <p:spPr>
          <a:xfrm>
            <a:off x="7510995" y="1910180"/>
            <a:ext cx="520428" cy="27506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pic>
        <p:nvPicPr>
          <p:cNvPr id="483" name="Google Shape;483;p12"/>
          <p:cNvPicPr preferRelativeResize="0"/>
          <p:nvPr/>
        </p:nvPicPr>
        <p:blipFill rotWithShape="1">
          <a:blip r:embed="rId3">
            <a:alphaModFix/>
          </a:blip>
          <a:srcRect b="0" l="0" r="0" t="0"/>
          <a:stretch/>
        </p:blipFill>
        <p:spPr>
          <a:xfrm>
            <a:off x="3373698" y="2332705"/>
            <a:ext cx="4657725" cy="590550"/>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13"/>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Array | Métodos de orden</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489" name="Google Shape;489;p13"/>
          <p:cNvSpPr txBox="1"/>
          <p:nvPr/>
        </p:nvSpPr>
        <p:spPr>
          <a:xfrm>
            <a:off x="370649" y="909636"/>
            <a:ext cx="8456828" cy="117913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1" i="0" lang="es-AR" sz="1400" u="none" cap="none" strike="noStrike">
                <a:solidFill>
                  <a:srgbClr val="9D66F9"/>
                </a:solidFill>
                <a:latin typeface="Montserrat"/>
                <a:ea typeface="Montserrat"/>
                <a:cs typeface="Montserrat"/>
                <a:sym typeface="Montserrat"/>
              </a:rPr>
              <a:t>Función de comparación </a:t>
            </a:r>
            <a:endParaRPr/>
          </a:p>
          <a:p>
            <a:pPr indent="0" lvl="0" marL="0" marR="0" rtl="0" algn="l">
              <a:lnSpc>
                <a:spcPct val="100000"/>
              </a:lnSpc>
              <a:spcBef>
                <a:spcPts val="600"/>
              </a:spcBef>
              <a:spcAft>
                <a:spcPts val="60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Como hemos visto, la ordenación que realiza sort() por defecto es siempre una ordenación alfabética. Sin embargo, podemos pasarle por parámetro lo que se conoce con los nombres de función de ordenación o función de comparación. Dicha función, lo que hace es establecer otro criterio de ordenación, en lugar del que tiene por defecto:</a:t>
            </a:r>
            <a:endParaRPr b="0" i="0" sz="1100" u="none" cap="none" strike="noStrike">
              <a:solidFill>
                <a:srgbClr val="000000"/>
              </a:solidFill>
              <a:latin typeface="Consolas"/>
              <a:ea typeface="Consolas"/>
              <a:cs typeface="Consolas"/>
              <a:sym typeface="Consolas"/>
            </a:endParaRPr>
          </a:p>
        </p:txBody>
      </p:sp>
      <p:sp>
        <p:nvSpPr>
          <p:cNvPr id="490" name="Google Shape;490;p13"/>
          <p:cNvSpPr/>
          <p:nvPr/>
        </p:nvSpPr>
        <p:spPr>
          <a:xfrm>
            <a:off x="701162" y="2088775"/>
            <a:ext cx="4860958" cy="2308324"/>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rgbClr val="5F6167"/>
                </a:solidFill>
                <a:latin typeface="Consolas"/>
                <a:ea typeface="Consolas"/>
                <a:cs typeface="Consolas"/>
                <a:sym typeface="Consolas"/>
              </a:rPr>
              <a:t>// Función de comparación para ordenación natural</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C74DED"/>
                </a:solidFill>
                <a:latin typeface="Consolas"/>
                <a:ea typeface="Consolas"/>
                <a:cs typeface="Consolas"/>
                <a:sym typeface="Consolas"/>
              </a:rPr>
              <a:t>const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numeros</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1</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8</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2</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32</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9</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7</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4</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s-AR" sz="1200" u="none" cap="none" strike="noStrike">
                <a:solidFill>
                  <a:srgbClr val="D5CED9"/>
                </a:solidFill>
                <a:latin typeface="Consolas"/>
                <a:ea typeface="Consolas"/>
                <a:cs typeface="Consolas"/>
                <a:sym typeface="Consolas"/>
              </a:rPr>
            </a:br>
            <a:r>
              <a:rPr b="0" i="0" lang="es-AR" sz="1200" u="none" cap="none" strike="noStrike">
                <a:solidFill>
                  <a:srgbClr val="C74DED"/>
                </a:solidFill>
                <a:latin typeface="Consolas"/>
                <a:ea typeface="Consolas"/>
                <a:cs typeface="Consolas"/>
                <a:sym typeface="Consolas"/>
              </a:rPr>
              <a:t>const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asc</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function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b</a:t>
            </a:r>
            <a:r>
              <a:rPr b="0" i="0" lang="es-AR" sz="12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return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b</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C74DED"/>
                </a:solidFill>
                <a:latin typeface="Consolas"/>
                <a:ea typeface="Consolas"/>
                <a:cs typeface="Consolas"/>
                <a:sym typeface="Consolas"/>
              </a:rPr>
              <a:t>const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desc</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function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b</a:t>
            </a:r>
            <a:r>
              <a:rPr b="0" i="0" lang="es-AR" sz="12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return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b</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a</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F39C12"/>
                </a:solidFill>
                <a:latin typeface="Consolas"/>
                <a:ea typeface="Consolas"/>
                <a:cs typeface="Consolas"/>
                <a:sym typeface="Consolas"/>
              </a:rPr>
              <a:t>document</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write</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numeros</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F39C12"/>
                </a:solidFill>
                <a:latin typeface="Consolas"/>
                <a:ea typeface="Consolas"/>
                <a:cs typeface="Consolas"/>
                <a:sym typeface="Consolas"/>
              </a:rPr>
              <a:t>document</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write</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39C12"/>
                </a:solidFill>
                <a:latin typeface="Consolas"/>
                <a:ea typeface="Consolas"/>
                <a:cs typeface="Consolas"/>
                <a:sym typeface="Consolas"/>
              </a:rPr>
              <a:t>numeros</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sort</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asc</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F39C12"/>
                </a:solidFill>
                <a:latin typeface="Consolas"/>
                <a:ea typeface="Consolas"/>
                <a:cs typeface="Consolas"/>
                <a:sym typeface="Consolas"/>
              </a:rPr>
              <a:t>document</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write</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39C12"/>
                </a:solidFill>
                <a:latin typeface="Consolas"/>
                <a:ea typeface="Consolas"/>
                <a:cs typeface="Consolas"/>
                <a:sym typeface="Consolas"/>
              </a:rPr>
              <a:t>numeros</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sort</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desc</a:t>
            </a:r>
            <a:r>
              <a:rPr b="0" i="0" lang="es-AR"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p:txBody>
      </p:sp>
      <p:sp>
        <p:nvSpPr>
          <p:cNvPr id="491" name="Google Shape;491;p13"/>
          <p:cNvSpPr txBox="1"/>
          <p:nvPr/>
        </p:nvSpPr>
        <p:spPr>
          <a:xfrm>
            <a:off x="5041691" y="2088775"/>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pic>
        <p:nvPicPr>
          <p:cNvPr id="492" name="Google Shape;492;p13"/>
          <p:cNvPicPr preferRelativeResize="0"/>
          <p:nvPr/>
        </p:nvPicPr>
        <p:blipFill rotWithShape="1">
          <a:blip r:embed="rId3">
            <a:alphaModFix/>
          </a:blip>
          <a:srcRect b="0" l="0" r="0" t="0"/>
          <a:stretch/>
        </p:blipFill>
        <p:spPr>
          <a:xfrm>
            <a:off x="5727948" y="2693463"/>
            <a:ext cx="1466850" cy="857250"/>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493" name="Google Shape;493;p13"/>
          <p:cNvSpPr txBox="1"/>
          <p:nvPr/>
        </p:nvSpPr>
        <p:spPr>
          <a:xfrm>
            <a:off x="7194798" y="2693463"/>
            <a:ext cx="1292903" cy="25592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Desordenado</a:t>
            </a:r>
            <a:endParaRPr b="0" i="1" sz="1200" u="none" cap="none" strike="noStrike">
              <a:solidFill>
                <a:srgbClr val="9D66F9"/>
              </a:solidFill>
              <a:latin typeface="Montserrat"/>
              <a:ea typeface="Montserrat"/>
              <a:cs typeface="Montserrat"/>
              <a:sym typeface="Montserrat"/>
            </a:endParaRPr>
          </a:p>
        </p:txBody>
      </p:sp>
      <p:sp>
        <p:nvSpPr>
          <p:cNvPr id="494" name="Google Shape;494;p13"/>
          <p:cNvSpPr txBox="1"/>
          <p:nvPr/>
        </p:nvSpPr>
        <p:spPr>
          <a:xfrm>
            <a:off x="7194798" y="2994125"/>
            <a:ext cx="1292903" cy="25592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Ascendente</a:t>
            </a:r>
            <a:endParaRPr b="0" i="1" sz="1200" u="none" cap="none" strike="noStrike">
              <a:solidFill>
                <a:srgbClr val="9D66F9"/>
              </a:solidFill>
              <a:latin typeface="Montserrat"/>
              <a:ea typeface="Montserrat"/>
              <a:cs typeface="Montserrat"/>
              <a:sym typeface="Montserrat"/>
            </a:endParaRPr>
          </a:p>
        </p:txBody>
      </p:sp>
      <p:sp>
        <p:nvSpPr>
          <p:cNvPr id="495" name="Google Shape;495;p13"/>
          <p:cNvSpPr txBox="1"/>
          <p:nvPr/>
        </p:nvSpPr>
        <p:spPr>
          <a:xfrm>
            <a:off x="7194798" y="3286211"/>
            <a:ext cx="1292903" cy="25592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Descendente</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14"/>
          <p:cNvSpPr txBox="1"/>
          <p:nvPr/>
        </p:nvSpPr>
        <p:spPr>
          <a:xfrm>
            <a:off x="370649" y="461400"/>
            <a:ext cx="8456828" cy="115224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1" i="0" lang="es-AR" sz="1400" u="none" cap="none" strike="noStrike">
                <a:solidFill>
                  <a:srgbClr val="9D66F9"/>
                </a:solidFill>
                <a:latin typeface="Montserrat"/>
                <a:ea typeface="Montserrat"/>
                <a:cs typeface="Montserrat"/>
                <a:sym typeface="Montserrat"/>
              </a:rPr>
              <a:t>Función de comparación (continuación) </a:t>
            </a:r>
            <a:endParaRPr b="1" i="0" sz="1400" u="none" cap="none" strike="noStrike">
              <a:solidFill>
                <a:srgbClr val="9D66F9"/>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rPr b="1" i="0" lang="es-AR" sz="1200" u="none" cap="none" strike="noStrike">
                <a:solidFill>
                  <a:srgbClr val="000000"/>
                </a:solidFill>
                <a:latin typeface="Montserrat"/>
                <a:ea typeface="Montserrat"/>
                <a:cs typeface="Montserrat"/>
                <a:sym typeface="Montserrat"/>
              </a:rPr>
              <a:t>Sintaxis</a:t>
            </a:r>
            <a:endParaRPr/>
          </a:p>
          <a:p>
            <a:pPr indent="0" lvl="0" marL="0" marR="0" rtl="0" algn="l">
              <a:lnSpc>
                <a:spcPct val="100000"/>
              </a:lnSpc>
              <a:spcBef>
                <a:spcPts val="600"/>
              </a:spcBef>
              <a:spcAft>
                <a:spcPts val="0"/>
              </a:spcAft>
              <a:buClr>
                <a:schemeClr val="dk2"/>
              </a:buClr>
              <a:buSzPts val="1400"/>
              <a:buFont typeface="Montserrat"/>
              <a:buNone/>
            </a:pPr>
            <a:r>
              <a:rPr b="0" i="1" lang="es-AR" sz="1100" u="none" cap="none" strike="noStrike">
                <a:solidFill>
                  <a:srgbClr val="000000"/>
                </a:solidFill>
                <a:latin typeface="Consolas"/>
                <a:ea typeface="Consolas"/>
                <a:cs typeface="Consolas"/>
                <a:sym typeface="Consolas"/>
              </a:rPr>
              <a:t>array.sort(compareFunction)</a:t>
            </a:r>
            <a:endParaRPr/>
          </a:p>
          <a:p>
            <a:pPr indent="0" lvl="0" marL="0" marR="0" rtl="0" algn="l">
              <a:lnSpc>
                <a:spcPct val="100000"/>
              </a:lnSpc>
              <a:spcBef>
                <a:spcPts val="600"/>
              </a:spcBef>
              <a:spcAft>
                <a:spcPts val="600"/>
              </a:spcAft>
              <a:buClr>
                <a:schemeClr val="dk2"/>
              </a:buClr>
              <a:buSzPts val="1400"/>
              <a:buFont typeface="Montserrat"/>
              <a:buNone/>
            </a:pPr>
            <a:r>
              <a:rPr b="1" i="0" lang="es-AR" sz="1100" u="none" cap="none" strike="noStrike">
                <a:solidFill>
                  <a:srgbClr val="000000"/>
                </a:solidFill>
                <a:latin typeface="Montserrat"/>
                <a:ea typeface="Montserrat"/>
                <a:cs typeface="Montserrat"/>
                <a:sym typeface="Montserrat"/>
              </a:rPr>
              <a:t>Valores de parámetros</a:t>
            </a:r>
            <a:endParaRPr b="0" i="1" sz="1100" u="none" cap="none" strike="noStrike">
              <a:solidFill>
                <a:srgbClr val="000000"/>
              </a:solidFill>
              <a:latin typeface="Consolas"/>
              <a:ea typeface="Consolas"/>
              <a:cs typeface="Consolas"/>
              <a:sym typeface="Consolas"/>
            </a:endParaRPr>
          </a:p>
        </p:txBody>
      </p:sp>
      <p:graphicFrame>
        <p:nvGraphicFramePr>
          <p:cNvPr id="501" name="Google Shape;501;p14"/>
          <p:cNvGraphicFramePr/>
          <p:nvPr/>
        </p:nvGraphicFramePr>
        <p:xfrm>
          <a:off x="451331" y="1613647"/>
          <a:ext cx="3000000" cy="3000000"/>
        </p:xfrm>
        <a:graphic>
          <a:graphicData uri="http://schemas.openxmlformats.org/drawingml/2006/table">
            <a:tbl>
              <a:tblPr>
                <a:noFill/>
                <a:tableStyleId>{37E3509B-DA59-4A2F-BA0E-A99CB547CB79}</a:tableStyleId>
              </a:tblPr>
              <a:tblGrid>
                <a:gridCol w="2364000"/>
                <a:gridCol w="6159525"/>
              </a:tblGrid>
              <a:tr h="324000">
                <a:tc>
                  <a:txBody>
                    <a:bodyPr/>
                    <a:lstStyle/>
                    <a:p>
                      <a:pPr indent="0" lvl="0" marL="0" marR="0" rtl="0" algn="ctr">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Parámetro</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DEFE"/>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Descripción</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DEFE"/>
                    </a:solidFill>
                  </a:tcPr>
                </a:tc>
              </a:tr>
              <a:tr h="324000">
                <a:tc>
                  <a:txBody>
                    <a:bodyPr/>
                    <a:lstStyle/>
                    <a:p>
                      <a:pPr indent="0" lvl="0" marL="0" marR="0" rtl="0" algn="l">
                        <a:lnSpc>
                          <a:spcPct val="100000"/>
                        </a:lnSpc>
                        <a:spcBef>
                          <a:spcPts val="0"/>
                        </a:spcBef>
                        <a:spcAft>
                          <a:spcPts val="0"/>
                        </a:spcAft>
                        <a:buClr>
                          <a:srgbClr val="000000"/>
                        </a:buClr>
                        <a:buSzPts val="1100"/>
                        <a:buFont typeface="Arial"/>
                        <a:buNone/>
                      </a:pPr>
                      <a:r>
                        <a:rPr b="0" i="1" lang="es-AR" sz="1200" u="none" cap="none" strike="noStrike">
                          <a:latin typeface="Montserrat"/>
                          <a:ea typeface="Montserrat"/>
                          <a:cs typeface="Montserrat"/>
                          <a:sym typeface="Montserrat"/>
                        </a:rPr>
                        <a:t>compareFunction</a:t>
                      </a:r>
                      <a:endParaRPr b="0" i="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AR" sz="1200" u="none" cap="none" strike="noStrike">
                          <a:latin typeface="Montserrat"/>
                          <a:ea typeface="Montserrat"/>
                          <a:cs typeface="Montserrat"/>
                          <a:sym typeface="Montserrat"/>
                        </a:rPr>
                        <a:t>Opcional. Una función que define un orden de clasificación alternativo. La función debe devolver un valor negativo, cero o positivo, según los argumentos, como:</a:t>
                      </a:r>
                      <a:endParaRPr/>
                    </a:p>
                    <a:p>
                      <a:pPr indent="0" lvl="0" marL="0" marR="0" rtl="0" algn="ctr">
                        <a:lnSpc>
                          <a:spcPct val="100000"/>
                        </a:lnSpc>
                        <a:spcBef>
                          <a:spcPts val="0"/>
                        </a:spcBef>
                        <a:spcAft>
                          <a:spcPts val="0"/>
                        </a:spcAft>
                        <a:buClr>
                          <a:srgbClr val="000000"/>
                        </a:buClr>
                        <a:buSzPts val="1100"/>
                        <a:buFont typeface="Arial"/>
                        <a:buNone/>
                      </a:pPr>
                      <a:r>
                        <a:rPr lang="es-AR" sz="1200" u="none" cap="none" strike="noStrike">
                          <a:latin typeface="Consolas"/>
                          <a:ea typeface="Consolas"/>
                          <a:cs typeface="Consolas"/>
                          <a:sym typeface="Consolas"/>
                        </a:rPr>
                        <a:t>function(a, b){return a-b}</a:t>
                      </a:r>
                      <a:endParaRPr/>
                    </a:p>
                    <a:p>
                      <a:pPr indent="0" lvl="0" marL="0" marR="0" rtl="0" algn="l">
                        <a:lnSpc>
                          <a:spcPct val="100000"/>
                        </a:lnSpc>
                        <a:spcBef>
                          <a:spcPts val="0"/>
                        </a:spcBef>
                        <a:spcAft>
                          <a:spcPts val="0"/>
                        </a:spcAft>
                        <a:buClr>
                          <a:srgbClr val="000000"/>
                        </a:buClr>
                        <a:buSzPts val="1100"/>
                        <a:buFont typeface="Arial"/>
                        <a:buNone/>
                      </a:pPr>
                      <a:r>
                        <a:t/>
                      </a:r>
                      <a:endParaRPr sz="1200" u="none" cap="none" strike="noStrike">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00"/>
                        <a:buFont typeface="Arial"/>
                        <a:buNone/>
                      </a:pPr>
                      <a:r>
                        <a:rPr lang="es-AR" sz="1200" u="none" cap="none" strike="noStrike">
                          <a:latin typeface="Montserrat"/>
                          <a:ea typeface="Montserrat"/>
                          <a:cs typeface="Montserrat"/>
                          <a:sym typeface="Montserrat"/>
                        </a:rPr>
                        <a:t>Cuando el método sort () compara dos valores, envía los valores a la función de comparación y ordena los valores de acuerdo con el valor devuelto (negativo, cero, positivo).</a:t>
                      </a:r>
                      <a:endParaRPr sz="1200" u="none" cap="none" strike="noStrike">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00"/>
                        <a:buFont typeface="Arial"/>
                        <a:buNone/>
                      </a:pPr>
                      <a:r>
                        <a:t/>
                      </a:r>
                      <a:endParaRPr sz="1200" u="none" cap="none" strike="noStrike">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Ejemplo:</a:t>
                      </a:r>
                      <a:endParaRPr/>
                    </a:p>
                    <a:p>
                      <a:pPr indent="0" lvl="0" marL="0" marR="0" rtl="0" algn="l">
                        <a:lnSpc>
                          <a:spcPct val="100000"/>
                        </a:lnSpc>
                        <a:spcBef>
                          <a:spcPts val="0"/>
                        </a:spcBef>
                        <a:spcAft>
                          <a:spcPts val="0"/>
                        </a:spcAft>
                        <a:buClr>
                          <a:srgbClr val="000000"/>
                        </a:buClr>
                        <a:buSzPts val="1100"/>
                        <a:buFont typeface="Arial"/>
                        <a:buNone/>
                      </a:pPr>
                      <a:r>
                        <a:t/>
                      </a:r>
                      <a:endParaRPr sz="1200" u="none" cap="none" strike="noStrike">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00"/>
                        <a:buFont typeface="Arial"/>
                        <a:buNone/>
                      </a:pPr>
                      <a:r>
                        <a:rPr lang="es-AR" sz="1200" u="none" cap="none" strike="noStrike">
                          <a:latin typeface="Montserrat"/>
                          <a:ea typeface="Montserrat"/>
                          <a:cs typeface="Montserrat"/>
                          <a:sym typeface="Montserrat"/>
                        </a:rPr>
                        <a:t>Al comparar 40 y 100, el método sort () llama a la función de comparación (40,100).</a:t>
                      </a:r>
                      <a:endParaRPr sz="1200" u="none" cap="none" strike="noStrike">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00"/>
                        <a:buFont typeface="Arial"/>
                        <a:buNone/>
                      </a:pPr>
                      <a:r>
                        <a:rPr lang="es-AR" sz="1200" u="none" cap="none" strike="noStrike">
                          <a:latin typeface="Montserrat"/>
                          <a:ea typeface="Montserrat"/>
                          <a:cs typeface="Montserrat"/>
                          <a:sym typeface="Montserrat"/>
                        </a:rPr>
                        <a:t>La función calcula 40-100 y devuelve -60 (un valor negativo).</a:t>
                      </a:r>
                      <a:endParaRPr sz="1200" u="none" cap="none" strike="noStrike">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00"/>
                        <a:buFont typeface="Arial"/>
                        <a:buNone/>
                      </a:pPr>
                      <a:r>
                        <a:rPr lang="es-AR" sz="1200" u="none" cap="none" strike="noStrike">
                          <a:latin typeface="Montserrat"/>
                          <a:ea typeface="Montserrat"/>
                          <a:cs typeface="Montserrat"/>
                          <a:sym typeface="Montserrat"/>
                        </a:rPr>
                        <a:t>La función de ordenación clasificará 40 como un valor inferior a 100.</a:t>
                      </a:r>
                      <a:endParaRPr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15"/>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Array | Más métodos (funciones)</a:t>
            </a:r>
            <a:endParaRPr b="1" i="0" sz="2500" u="none" cap="none" strike="noStrike">
              <a:solidFill>
                <a:schemeClr val="accent1"/>
              </a:solidFill>
              <a:latin typeface="Montserrat ExtraBold"/>
              <a:ea typeface="Montserrat ExtraBold"/>
              <a:cs typeface="Montserrat ExtraBold"/>
              <a:sym typeface="Montserrat ExtraBold"/>
            </a:endParaRPr>
          </a:p>
        </p:txBody>
      </p:sp>
      <p:graphicFrame>
        <p:nvGraphicFramePr>
          <p:cNvPr id="507" name="Google Shape;507;p15"/>
          <p:cNvGraphicFramePr/>
          <p:nvPr/>
        </p:nvGraphicFramePr>
        <p:xfrm>
          <a:off x="376518" y="1013544"/>
          <a:ext cx="3000000" cy="3000000"/>
        </p:xfrm>
        <a:graphic>
          <a:graphicData uri="http://schemas.openxmlformats.org/drawingml/2006/table">
            <a:tbl>
              <a:tblPr>
                <a:noFill/>
                <a:tableStyleId>{37E3509B-DA59-4A2F-BA0E-A99CB547CB79}</a:tableStyleId>
              </a:tblPr>
              <a:tblGrid>
                <a:gridCol w="2364000"/>
                <a:gridCol w="6159525"/>
              </a:tblGrid>
              <a:tr h="324000">
                <a:tc>
                  <a:txBody>
                    <a:bodyPr/>
                    <a:lstStyle/>
                    <a:p>
                      <a:pPr indent="0" lvl="0" marL="0" marR="0" rtl="0" algn="ctr">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Método</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DEFE"/>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Descripción</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DEFE"/>
                    </a:solidFill>
                  </a:tcPr>
                </a:tc>
              </a:tr>
              <a:tr h="324000">
                <a:tc>
                  <a:txBody>
                    <a:bodyPr/>
                    <a:lstStyle/>
                    <a:p>
                      <a:pPr indent="0" lvl="0" marL="0" marR="0" rtl="0" algn="l">
                        <a:lnSpc>
                          <a:spcPct val="100000"/>
                        </a:lnSpc>
                        <a:spcBef>
                          <a:spcPts val="0"/>
                        </a:spcBef>
                        <a:spcAft>
                          <a:spcPts val="0"/>
                        </a:spcAft>
                        <a:buClr>
                          <a:srgbClr val="000000"/>
                        </a:buClr>
                        <a:buSzPts val="1100"/>
                        <a:buFont typeface="Arial"/>
                        <a:buNone/>
                      </a:pPr>
                      <a:r>
                        <a:rPr b="1" i="0" lang="es-AR" sz="1200" u="none" cap="none" strike="noStrike">
                          <a:solidFill>
                            <a:schemeClr val="dk1"/>
                          </a:solidFill>
                          <a:latin typeface="Montserrat"/>
                          <a:ea typeface="Montserrat"/>
                          <a:cs typeface="Montserrat"/>
                          <a:sym typeface="Montserrat"/>
                        </a:rPr>
                        <a:t> .forEach(cb, arg)</a:t>
                      </a:r>
                      <a:endParaRPr b="1" i="0" sz="1200" u="none" cap="none" strike="noStrike">
                        <a:solidFill>
                          <a:schemeClr val="dk1"/>
                        </a:solidFill>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es-AR" sz="1200" u="none" cap="none" strike="noStrike">
                          <a:solidFill>
                            <a:schemeClr val="dk1"/>
                          </a:solidFill>
                          <a:latin typeface="Montserrat"/>
                          <a:ea typeface="Montserrat"/>
                          <a:cs typeface="Montserrat"/>
                          <a:sym typeface="Montserrat"/>
                        </a:rPr>
                        <a:t>Realiza la operación definida en cb por cada elemento del array.</a:t>
                      </a:r>
                      <a:endParaRPr b="0" i="0" sz="1200" u="none" cap="none" strike="noStrike">
                        <a:solidFill>
                          <a:schemeClr val="dk1"/>
                        </a:solidFill>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4000">
                <a:tc>
                  <a:txBody>
                    <a:bodyPr/>
                    <a:lstStyle/>
                    <a:p>
                      <a:pPr indent="0" lvl="0" marL="0" marR="0" rtl="0" algn="l">
                        <a:lnSpc>
                          <a:spcPct val="100000"/>
                        </a:lnSpc>
                        <a:spcBef>
                          <a:spcPts val="0"/>
                        </a:spcBef>
                        <a:spcAft>
                          <a:spcPts val="0"/>
                        </a:spcAft>
                        <a:buClr>
                          <a:srgbClr val="000000"/>
                        </a:buClr>
                        <a:buSzPts val="1100"/>
                        <a:buFont typeface="Arial"/>
                        <a:buNone/>
                      </a:pPr>
                      <a:r>
                        <a:rPr b="1" i="0" lang="es-AR" sz="1200" u="none" cap="none" strike="noStrike">
                          <a:solidFill>
                            <a:schemeClr val="dk1"/>
                          </a:solidFill>
                          <a:latin typeface="Montserrat"/>
                          <a:ea typeface="Montserrat"/>
                          <a:cs typeface="Montserrat"/>
                          <a:sym typeface="Montserrat"/>
                        </a:rPr>
                        <a:t> .every(cb, arg)</a:t>
                      </a:r>
                      <a:endParaRPr b="1" i="0" sz="1200" u="none" cap="none" strike="noStrike">
                        <a:solidFill>
                          <a:schemeClr val="dk1"/>
                        </a:solidFill>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es-AR" sz="1200" u="none" cap="none" strike="noStrike">
                          <a:solidFill>
                            <a:schemeClr val="dk1"/>
                          </a:solidFill>
                          <a:latin typeface="Montserrat"/>
                          <a:ea typeface="Montserrat"/>
                          <a:cs typeface="Montserrat"/>
                          <a:sym typeface="Montserrat"/>
                        </a:rPr>
                        <a:t>Comprueba si todos los elementos del array cumplen la condición de cb.</a:t>
                      </a:r>
                      <a:endParaRPr b="0" i="0" sz="1200" u="none" cap="none" strike="noStrike">
                        <a:solidFill>
                          <a:schemeClr val="dk1"/>
                        </a:solidFill>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4000">
                <a:tc>
                  <a:txBody>
                    <a:bodyPr/>
                    <a:lstStyle/>
                    <a:p>
                      <a:pPr indent="0" lvl="0" marL="0" marR="0" rtl="0" algn="l">
                        <a:lnSpc>
                          <a:spcPct val="100000"/>
                        </a:lnSpc>
                        <a:spcBef>
                          <a:spcPts val="0"/>
                        </a:spcBef>
                        <a:spcAft>
                          <a:spcPts val="0"/>
                        </a:spcAft>
                        <a:buClr>
                          <a:srgbClr val="000000"/>
                        </a:buClr>
                        <a:buSzPts val="1100"/>
                        <a:buFont typeface="Arial"/>
                        <a:buNone/>
                      </a:pPr>
                      <a:r>
                        <a:rPr b="1" i="0" lang="es-AR" sz="1200" u="none" cap="none" strike="noStrike">
                          <a:solidFill>
                            <a:schemeClr val="dk1"/>
                          </a:solidFill>
                          <a:latin typeface="Montserrat"/>
                          <a:ea typeface="Montserrat"/>
                          <a:cs typeface="Montserrat"/>
                          <a:sym typeface="Montserrat"/>
                        </a:rPr>
                        <a:t> .some(cb, arg)</a:t>
                      </a:r>
                      <a:endParaRPr b="1" i="0" sz="1200" u="none" cap="none" strike="noStrike">
                        <a:solidFill>
                          <a:schemeClr val="dk1"/>
                        </a:solidFill>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es-AR" sz="1200" u="none" cap="none" strike="noStrike">
                          <a:solidFill>
                            <a:schemeClr val="dk1"/>
                          </a:solidFill>
                          <a:latin typeface="Montserrat"/>
                          <a:ea typeface="Montserrat"/>
                          <a:cs typeface="Montserrat"/>
                          <a:sym typeface="Montserrat"/>
                        </a:rPr>
                        <a:t>Comprueba si al menos un elem. del array cumple la condición de cb.</a:t>
                      </a:r>
                      <a:endParaRPr b="0" i="0" sz="1200" u="none" cap="none" strike="noStrike">
                        <a:solidFill>
                          <a:schemeClr val="dk1"/>
                        </a:solidFill>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4000">
                <a:tc>
                  <a:txBody>
                    <a:bodyPr/>
                    <a:lstStyle/>
                    <a:p>
                      <a:pPr indent="0" lvl="0" marL="0" marR="0" rtl="0" algn="l">
                        <a:lnSpc>
                          <a:spcPct val="100000"/>
                        </a:lnSpc>
                        <a:spcBef>
                          <a:spcPts val="0"/>
                        </a:spcBef>
                        <a:spcAft>
                          <a:spcPts val="0"/>
                        </a:spcAft>
                        <a:buClr>
                          <a:srgbClr val="000000"/>
                        </a:buClr>
                        <a:buSzPts val="1100"/>
                        <a:buFont typeface="Arial"/>
                        <a:buNone/>
                      </a:pPr>
                      <a:r>
                        <a:rPr b="1" i="0" lang="es-AR" sz="1200" u="none" cap="none" strike="noStrike">
                          <a:solidFill>
                            <a:schemeClr val="dk1"/>
                          </a:solidFill>
                          <a:latin typeface="Montserrat"/>
                          <a:ea typeface="Montserrat"/>
                          <a:cs typeface="Montserrat"/>
                          <a:sym typeface="Montserrat"/>
                        </a:rPr>
                        <a:t> .map(cb, arg)</a:t>
                      </a:r>
                      <a:endParaRPr b="1" i="0" sz="1200" u="none" cap="none" strike="noStrike">
                        <a:solidFill>
                          <a:schemeClr val="dk1"/>
                        </a:solidFill>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es-AR" sz="1200" u="none" cap="none" strike="noStrike">
                          <a:solidFill>
                            <a:schemeClr val="dk1"/>
                          </a:solidFill>
                          <a:latin typeface="Montserrat"/>
                          <a:ea typeface="Montserrat"/>
                          <a:cs typeface="Montserrat"/>
                          <a:sym typeface="Montserrat"/>
                        </a:rPr>
                        <a:t>Construye un array con lo que devuelve cb por cada elemento del array.</a:t>
                      </a:r>
                      <a:endParaRPr b="0" i="0" sz="1200" u="none" cap="none" strike="noStrike">
                        <a:solidFill>
                          <a:schemeClr val="dk1"/>
                        </a:solidFill>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4000">
                <a:tc>
                  <a:txBody>
                    <a:bodyPr/>
                    <a:lstStyle/>
                    <a:p>
                      <a:pPr indent="0" lvl="0" marL="0" marR="0" rtl="0" algn="l">
                        <a:lnSpc>
                          <a:spcPct val="100000"/>
                        </a:lnSpc>
                        <a:spcBef>
                          <a:spcPts val="0"/>
                        </a:spcBef>
                        <a:spcAft>
                          <a:spcPts val="0"/>
                        </a:spcAft>
                        <a:buClr>
                          <a:srgbClr val="000000"/>
                        </a:buClr>
                        <a:buSzPts val="1100"/>
                        <a:buFont typeface="Arial"/>
                        <a:buNone/>
                      </a:pPr>
                      <a:r>
                        <a:rPr b="1" i="0" lang="es-AR" sz="1200" u="none" cap="none" strike="noStrike">
                          <a:solidFill>
                            <a:schemeClr val="dk1"/>
                          </a:solidFill>
                          <a:latin typeface="Montserrat"/>
                          <a:ea typeface="Montserrat"/>
                          <a:cs typeface="Montserrat"/>
                          <a:sym typeface="Montserrat"/>
                        </a:rPr>
                        <a:t> .filter(cb, arg)</a:t>
                      </a:r>
                      <a:endParaRPr b="1" i="0" sz="1200" u="none" cap="none" strike="noStrike">
                        <a:solidFill>
                          <a:schemeClr val="dk1"/>
                        </a:solidFill>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es-AR" sz="1200" u="none" cap="none" strike="noStrike">
                          <a:solidFill>
                            <a:schemeClr val="dk1"/>
                          </a:solidFill>
                          <a:latin typeface="Montserrat"/>
                          <a:ea typeface="Montserrat"/>
                          <a:cs typeface="Montserrat"/>
                          <a:sym typeface="Montserrat"/>
                        </a:rPr>
                        <a:t>Construye un array con los elementos que cumplen el filtro de cb.</a:t>
                      </a:r>
                      <a:endParaRPr b="0" i="0" sz="1200" u="none" cap="none" strike="noStrike">
                        <a:solidFill>
                          <a:schemeClr val="dk1"/>
                        </a:solidFill>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4000">
                <a:tc>
                  <a:txBody>
                    <a:bodyPr/>
                    <a:lstStyle/>
                    <a:p>
                      <a:pPr indent="0" lvl="0" marL="0" marR="0" rtl="0" algn="l">
                        <a:lnSpc>
                          <a:spcPct val="100000"/>
                        </a:lnSpc>
                        <a:spcBef>
                          <a:spcPts val="0"/>
                        </a:spcBef>
                        <a:spcAft>
                          <a:spcPts val="0"/>
                        </a:spcAft>
                        <a:buClr>
                          <a:srgbClr val="000000"/>
                        </a:buClr>
                        <a:buSzPts val="1100"/>
                        <a:buFont typeface="Arial"/>
                        <a:buNone/>
                      </a:pPr>
                      <a:r>
                        <a:rPr b="1" i="0" lang="es-AR" sz="1200" u="none" cap="none" strike="noStrike">
                          <a:solidFill>
                            <a:schemeClr val="dk1"/>
                          </a:solidFill>
                          <a:latin typeface="Montserrat"/>
                          <a:ea typeface="Montserrat"/>
                          <a:cs typeface="Montserrat"/>
                          <a:sym typeface="Montserrat"/>
                        </a:rPr>
                        <a:t> .findIndex(cb, arg) </a:t>
                      </a:r>
                      <a:endParaRPr b="1" i="0" sz="1200" u="none" cap="none" strike="noStrike">
                        <a:solidFill>
                          <a:schemeClr val="dk1"/>
                        </a:solidFill>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es-AR" sz="1200" u="none" cap="none" strike="noStrike">
                          <a:solidFill>
                            <a:schemeClr val="dk1"/>
                          </a:solidFill>
                          <a:latin typeface="Montserrat"/>
                          <a:ea typeface="Montserrat"/>
                          <a:cs typeface="Montserrat"/>
                          <a:sym typeface="Montserrat"/>
                        </a:rPr>
                        <a:t>Devuelve la posición del elemento que cumple la condición de cb.</a:t>
                      </a:r>
                      <a:endParaRPr b="0" i="0" sz="1200" u="none" cap="none" strike="noStrike">
                        <a:solidFill>
                          <a:schemeClr val="dk1"/>
                        </a:solidFill>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4000">
                <a:tc>
                  <a:txBody>
                    <a:bodyPr/>
                    <a:lstStyle/>
                    <a:p>
                      <a:pPr indent="0" lvl="0" marL="0" marR="0" rtl="0" algn="l">
                        <a:lnSpc>
                          <a:spcPct val="100000"/>
                        </a:lnSpc>
                        <a:spcBef>
                          <a:spcPts val="0"/>
                        </a:spcBef>
                        <a:spcAft>
                          <a:spcPts val="0"/>
                        </a:spcAft>
                        <a:buClr>
                          <a:srgbClr val="000000"/>
                        </a:buClr>
                        <a:buSzPts val="1100"/>
                        <a:buFont typeface="Arial"/>
                        <a:buNone/>
                      </a:pPr>
                      <a:r>
                        <a:rPr b="1" i="0" lang="es-AR" sz="1200" u="none" cap="none" strike="noStrike">
                          <a:solidFill>
                            <a:schemeClr val="dk1"/>
                          </a:solidFill>
                          <a:latin typeface="Montserrat"/>
                          <a:ea typeface="Montserrat"/>
                          <a:cs typeface="Montserrat"/>
                          <a:sym typeface="Montserrat"/>
                        </a:rPr>
                        <a:t> .find(cb, arg) </a:t>
                      </a:r>
                      <a:endParaRPr b="1" i="0" sz="1200" u="none" cap="none" strike="noStrike">
                        <a:solidFill>
                          <a:schemeClr val="dk1"/>
                        </a:solidFill>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es-AR" sz="1200" u="none" cap="none" strike="noStrike">
                          <a:solidFill>
                            <a:schemeClr val="dk1"/>
                          </a:solidFill>
                          <a:latin typeface="Montserrat"/>
                          <a:ea typeface="Montserrat"/>
                          <a:cs typeface="Montserrat"/>
                          <a:sym typeface="Montserrat"/>
                        </a:rPr>
                        <a:t>Devuelve el elemento que cumple la condición de cb.</a:t>
                      </a:r>
                      <a:endParaRPr b="0" i="0" sz="1200" u="none" cap="none" strike="noStrike">
                        <a:solidFill>
                          <a:schemeClr val="dk1"/>
                        </a:solidFill>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4000">
                <a:tc>
                  <a:txBody>
                    <a:bodyPr/>
                    <a:lstStyle/>
                    <a:p>
                      <a:pPr indent="0" lvl="0" marL="0" marR="0" rtl="0" algn="l">
                        <a:lnSpc>
                          <a:spcPct val="100000"/>
                        </a:lnSpc>
                        <a:spcBef>
                          <a:spcPts val="0"/>
                        </a:spcBef>
                        <a:spcAft>
                          <a:spcPts val="0"/>
                        </a:spcAft>
                        <a:buClr>
                          <a:srgbClr val="000000"/>
                        </a:buClr>
                        <a:buSzPts val="1100"/>
                        <a:buFont typeface="Arial"/>
                        <a:buNone/>
                      </a:pPr>
                      <a:r>
                        <a:rPr b="1" i="0" lang="es-AR" sz="1200" u="none" cap="none" strike="noStrike">
                          <a:solidFill>
                            <a:schemeClr val="dk1"/>
                          </a:solidFill>
                          <a:latin typeface="Montserrat"/>
                          <a:ea typeface="Montserrat"/>
                          <a:cs typeface="Montserrat"/>
                          <a:sym typeface="Montserrat"/>
                        </a:rPr>
                        <a:t> .reduce(cb, arg)</a:t>
                      </a:r>
                      <a:endParaRPr b="1" i="0" sz="1200" u="none" cap="none" strike="noStrike">
                        <a:solidFill>
                          <a:schemeClr val="dk1"/>
                        </a:solidFill>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es-AR" sz="1200" u="none" cap="none" strike="noStrike">
                          <a:solidFill>
                            <a:schemeClr val="dk1"/>
                          </a:solidFill>
                          <a:latin typeface="Montserrat"/>
                          <a:ea typeface="Montserrat"/>
                          <a:cs typeface="Montserrat"/>
                          <a:sym typeface="Montserrat"/>
                        </a:rPr>
                        <a:t>Ejecuta cb con cada elemento (de izq a der), acumulando el resultado.</a:t>
                      </a:r>
                      <a:endParaRPr b="0" i="0" sz="1200" u="none" cap="none" strike="noStrike">
                        <a:solidFill>
                          <a:schemeClr val="dk1"/>
                        </a:solidFill>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4000">
                <a:tc>
                  <a:txBody>
                    <a:bodyPr/>
                    <a:lstStyle/>
                    <a:p>
                      <a:pPr indent="0" lvl="0" marL="0" marR="0" rtl="0" algn="l">
                        <a:lnSpc>
                          <a:spcPct val="100000"/>
                        </a:lnSpc>
                        <a:spcBef>
                          <a:spcPts val="0"/>
                        </a:spcBef>
                        <a:spcAft>
                          <a:spcPts val="0"/>
                        </a:spcAft>
                        <a:buClr>
                          <a:srgbClr val="000000"/>
                        </a:buClr>
                        <a:buSzPts val="1100"/>
                        <a:buFont typeface="Arial"/>
                        <a:buNone/>
                      </a:pPr>
                      <a:r>
                        <a:rPr b="1" i="0" lang="es-AR" sz="1200" u="none" cap="none" strike="noStrike">
                          <a:solidFill>
                            <a:schemeClr val="dk1"/>
                          </a:solidFill>
                          <a:latin typeface="Montserrat"/>
                          <a:ea typeface="Montserrat"/>
                          <a:cs typeface="Montserrat"/>
                          <a:sym typeface="Montserrat"/>
                        </a:rPr>
                        <a:t> .reduceRight(cb, arg)</a:t>
                      </a:r>
                      <a:endParaRPr b="1" i="0" sz="1200" u="none" cap="none" strike="noStrike">
                        <a:solidFill>
                          <a:schemeClr val="dk1"/>
                        </a:solidFill>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es-AR" sz="1200" u="none" cap="none" strike="noStrike">
                          <a:solidFill>
                            <a:schemeClr val="dk1"/>
                          </a:solidFill>
                          <a:latin typeface="Montserrat"/>
                          <a:ea typeface="Montserrat"/>
                          <a:cs typeface="Montserrat"/>
                          <a:sym typeface="Montserrat"/>
                        </a:rPr>
                        <a:t>Idem al anterior, pero en orden de derecha a izquierda.</a:t>
                      </a:r>
                      <a:endParaRPr b="0" i="0" sz="1200" u="none" cap="none" strike="noStrike">
                        <a:solidFill>
                          <a:schemeClr val="dk1"/>
                        </a:solidFill>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508" name="Google Shape;508;p15"/>
          <p:cNvSpPr/>
          <p:nvPr/>
        </p:nvSpPr>
        <p:spPr>
          <a:xfrm>
            <a:off x="1060076" y="4439553"/>
            <a:ext cx="796065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1400" u="none" cap="none" strike="noStrike">
                <a:solidFill>
                  <a:srgbClr val="000000"/>
                </a:solidFill>
                <a:latin typeface="Montserrat"/>
                <a:ea typeface="Montserrat"/>
                <a:cs typeface="Montserrat"/>
                <a:sym typeface="Montserrat"/>
              </a:rPr>
              <a:t>Más información: </a:t>
            </a:r>
            <a:r>
              <a:rPr b="0" i="0" lang="es-AR" sz="14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https://lenguajejs.com/javascript/caracteristicas/array-functions/</a:t>
            </a:r>
            <a:endParaRPr b="0" i="0" sz="1400" u="none" cap="none" strike="noStrike">
              <a:solidFill>
                <a:srgbClr val="000000"/>
              </a:solidFill>
              <a:latin typeface="Montserrat"/>
              <a:ea typeface="Montserrat"/>
              <a:cs typeface="Montserrat"/>
              <a:sym typeface="Montserrat"/>
            </a:endParaRPr>
          </a:p>
        </p:txBody>
      </p:sp>
      <p:sp>
        <p:nvSpPr>
          <p:cNvPr id="509" name="Google Shape;509;p15"/>
          <p:cNvSpPr txBox="1"/>
          <p:nvPr/>
        </p:nvSpPr>
        <p:spPr>
          <a:xfrm>
            <a:off x="3390900" y="4706358"/>
            <a:ext cx="5753100" cy="35141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Para estos métodos ver ejemplo arrays-metodos2 (.html y .js)</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16"/>
          <p:cNvSpPr txBox="1"/>
          <p:nvPr/>
        </p:nvSpPr>
        <p:spPr>
          <a:xfrm>
            <a:off x="243961" y="39845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000" u="none" cap="none" strike="noStrike">
                <a:solidFill>
                  <a:schemeClr val="accent1"/>
                </a:solidFill>
                <a:latin typeface="Montserrat ExtraBold"/>
                <a:ea typeface="Montserrat ExtraBold"/>
                <a:cs typeface="Montserrat ExtraBold"/>
                <a:sym typeface="Montserrat ExtraBold"/>
              </a:rPr>
              <a:t>Array | Más métodos | </a:t>
            </a:r>
            <a:r>
              <a:rPr b="1" i="0" lang="es-AR" sz="2000" u="none" cap="none" strike="noStrike">
                <a:solidFill>
                  <a:schemeClr val="accent1"/>
                </a:solidFill>
                <a:latin typeface="Montserrat"/>
                <a:ea typeface="Montserrat"/>
                <a:cs typeface="Montserrat"/>
                <a:sym typeface="Montserrat"/>
              </a:rPr>
              <a:t>forEach y every</a:t>
            </a:r>
            <a:endParaRPr b="1" i="0" sz="2000" u="none" cap="none" strike="noStrike">
              <a:solidFill>
                <a:schemeClr val="accent1"/>
              </a:solidFill>
              <a:latin typeface="Montserrat ExtraBold"/>
              <a:ea typeface="Montserrat ExtraBold"/>
              <a:cs typeface="Montserrat ExtraBold"/>
              <a:sym typeface="Montserrat ExtraBold"/>
            </a:endParaRPr>
          </a:p>
        </p:txBody>
      </p:sp>
      <p:sp>
        <p:nvSpPr>
          <p:cNvPr id="515" name="Google Shape;515;p16"/>
          <p:cNvSpPr txBox="1"/>
          <p:nvPr/>
        </p:nvSpPr>
        <p:spPr>
          <a:xfrm>
            <a:off x="439264" y="1225145"/>
            <a:ext cx="2832847" cy="42429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1400" u="none" cap="none" strike="noStrike">
                <a:solidFill>
                  <a:schemeClr val="accent1"/>
                </a:solidFill>
                <a:latin typeface="Montserrat"/>
                <a:ea typeface="Montserrat"/>
                <a:cs typeface="Montserrat"/>
                <a:sym typeface="Montserrat"/>
              </a:rPr>
              <a:t>.forEach(cb, arg)</a:t>
            </a:r>
            <a:endParaRPr b="1" i="0" sz="1400" u="none" cap="none" strike="noStrike">
              <a:solidFill>
                <a:schemeClr val="accent1"/>
              </a:solidFill>
              <a:latin typeface="Montserrat ExtraBold"/>
              <a:ea typeface="Montserrat ExtraBold"/>
              <a:cs typeface="Montserrat ExtraBold"/>
              <a:sym typeface="Montserrat ExtraBold"/>
            </a:endParaRPr>
          </a:p>
        </p:txBody>
      </p:sp>
      <p:sp>
        <p:nvSpPr>
          <p:cNvPr id="516" name="Google Shape;516;p16"/>
          <p:cNvSpPr/>
          <p:nvPr/>
        </p:nvSpPr>
        <p:spPr>
          <a:xfrm>
            <a:off x="1595717" y="908395"/>
            <a:ext cx="5369949" cy="276999"/>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rgbClr val="C74DED"/>
                </a:solidFill>
                <a:latin typeface="Consolas"/>
                <a:ea typeface="Consolas"/>
                <a:cs typeface="Consolas"/>
                <a:sym typeface="Consolas"/>
              </a:rPr>
              <a:t>var</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frutas</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"Banana"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"Naranja"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"Manzana"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"Mango"</a:t>
            </a:r>
            <a:r>
              <a:rPr b="0" i="0" lang="es-AR" sz="1200" u="none" cap="none" strike="noStrike">
                <a:solidFill>
                  <a:srgbClr val="D5CED9"/>
                </a:solidFill>
                <a:latin typeface="Consolas"/>
                <a:ea typeface="Consolas"/>
                <a:cs typeface="Consolas"/>
                <a:sym typeface="Consolas"/>
              </a:rPr>
              <a:t>];</a:t>
            </a:r>
            <a:endParaRPr/>
          </a:p>
        </p:txBody>
      </p:sp>
      <p:sp>
        <p:nvSpPr>
          <p:cNvPr id="517" name="Google Shape;517;p16"/>
          <p:cNvSpPr txBox="1"/>
          <p:nvPr/>
        </p:nvSpPr>
        <p:spPr>
          <a:xfrm>
            <a:off x="6445238" y="910330"/>
            <a:ext cx="520428" cy="27506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sp>
        <p:nvSpPr>
          <p:cNvPr id="518" name="Google Shape;518;p16"/>
          <p:cNvSpPr/>
          <p:nvPr/>
        </p:nvSpPr>
        <p:spPr>
          <a:xfrm>
            <a:off x="725756" y="1634220"/>
            <a:ext cx="5719482" cy="104644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rgbClr val="F39C12"/>
                </a:solidFill>
                <a:latin typeface="Consolas"/>
                <a:ea typeface="Consolas"/>
                <a:cs typeface="Consolas"/>
                <a:sym typeface="Consolas"/>
              </a:rPr>
              <a:t>frutas</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forEach</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mostrar</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C74DED"/>
                </a:solidFill>
                <a:latin typeface="Consolas"/>
                <a:ea typeface="Consolas"/>
                <a:cs typeface="Consolas"/>
                <a:sym typeface="Consolas"/>
              </a:rPr>
              <a:t>function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mostrar</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elemento</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indice</a:t>
            </a:r>
            <a:r>
              <a:rPr b="0" i="0" lang="es-AR" sz="12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document</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write</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indice</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 "</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elemento</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"&lt;br&gt;"</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indice</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a:t>
            </a:r>
            <a:endParaRPr/>
          </a:p>
        </p:txBody>
      </p:sp>
      <p:sp>
        <p:nvSpPr>
          <p:cNvPr id="519" name="Google Shape;519;p16"/>
          <p:cNvSpPr txBox="1"/>
          <p:nvPr/>
        </p:nvSpPr>
        <p:spPr>
          <a:xfrm>
            <a:off x="5924810" y="1632707"/>
            <a:ext cx="520428" cy="276999"/>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pic>
        <p:nvPicPr>
          <p:cNvPr id="520" name="Google Shape;520;p16"/>
          <p:cNvPicPr preferRelativeResize="0"/>
          <p:nvPr/>
        </p:nvPicPr>
        <p:blipFill rotWithShape="1">
          <a:blip r:embed="rId3">
            <a:alphaModFix/>
          </a:blip>
          <a:srcRect b="0" l="0" r="0" t="0"/>
          <a:stretch/>
        </p:blipFill>
        <p:spPr>
          <a:xfrm>
            <a:off x="6705452" y="1702934"/>
            <a:ext cx="1032121" cy="1032121"/>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521" name="Google Shape;521;p16"/>
          <p:cNvSpPr txBox="1"/>
          <p:nvPr/>
        </p:nvSpPr>
        <p:spPr>
          <a:xfrm>
            <a:off x="725756" y="2723088"/>
            <a:ext cx="7665209" cy="54536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Recorremos el vector y por cada (for each) iteración llamamos a la función </a:t>
            </a:r>
            <a:r>
              <a:rPr b="1" i="1" lang="es-AR" sz="1200" u="none" cap="none" strike="noStrike">
                <a:solidFill>
                  <a:srgbClr val="9D66F9"/>
                </a:solidFill>
                <a:latin typeface="Montserrat"/>
                <a:ea typeface="Montserrat"/>
                <a:cs typeface="Montserrat"/>
                <a:sym typeface="Montserrat"/>
              </a:rPr>
              <a:t>mostrar</a:t>
            </a:r>
            <a:r>
              <a:rPr b="0" i="1" lang="es-AR" sz="1200" u="none" cap="none" strike="noStrike">
                <a:solidFill>
                  <a:srgbClr val="9D66F9"/>
                </a:solidFill>
                <a:latin typeface="Montserrat"/>
                <a:ea typeface="Montserrat"/>
                <a:cs typeface="Montserrat"/>
                <a:sym typeface="Montserrat"/>
              </a:rPr>
              <a:t>, que escribirá en el HTML el índice y el elemento guardado en el array, incrementando el índice en 1</a:t>
            </a:r>
            <a:endParaRPr b="0" i="1" sz="1200" u="none" cap="none" strike="noStrike">
              <a:solidFill>
                <a:srgbClr val="9D66F9"/>
              </a:solidFill>
              <a:latin typeface="Montserrat"/>
              <a:ea typeface="Montserrat"/>
              <a:cs typeface="Montserrat"/>
              <a:sym typeface="Montserrat"/>
            </a:endParaRPr>
          </a:p>
        </p:txBody>
      </p:sp>
      <p:sp>
        <p:nvSpPr>
          <p:cNvPr id="522" name="Google Shape;522;p16"/>
          <p:cNvSpPr txBox="1"/>
          <p:nvPr/>
        </p:nvSpPr>
        <p:spPr>
          <a:xfrm>
            <a:off x="439264" y="3197182"/>
            <a:ext cx="2832847" cy="42429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1400" u="none" cap="none" strike="noStrike">
                <a:solidFill>
                  <a:schemeClr val="accent1"/>
                </a:solidFill>
                <a:latin typeface="Montserrat"/>
                <a:ea typeface="Montserrat"/>
                <a:cs typeface="Montserrat"/>
                <a:sym typeface="Montserrat"/>
              </a:rPr>
              <a:t>.every(cb, arg)</a:t>
            </a:r>
            <a:endParaRPr b="1" i="0" sz="1400" u="none" cap="none" strike="noStrike">
              <a:solidFill>
                <a:schemeClr val="accent1"/>
              </a:solidFill>
              <a:latin typeface="Montserrat ExtraBold"/>
              <a:ea typeface="Montserrat ExtraBold"/>
              <a:cs typeface="Montserrat ExtraBold"/>
              <a:sym typeface="Montserrat ExtraBold"/>
            </a:endParaRPr>
          </a:p>
        </p:txBody>
      </p:sp>
      <p:sp>
        <p:nvSpPr>
          <p:cNvPr id="523" name="Google Shape;523;p16"/>
          <p:cNvSpPr/>
          <p:nvPr/>
        </p:nvSpPr>
        <p:spPr>
          <a:xfrm>
            <a:off x="725756" y="3591151"/>
            <a:ext cx="4478486" cy="1415772"/>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rgbClr val="C74DED"/>
                </a:solidFill>
                <a:latin typeface="Consolas"/>
                <a:ea typeface="Consolas"/>
                <a:cs typeface="Consolas"/>
                <a:sym typeface="Consolas"/>
              </a:rPr>
              <a:t>var</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edades</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32</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33</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16</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40</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C74DED"/>
                </a:solidFill>
                <a:latin typeface="Consolas"/>
                <a:ea typeface="Consolas"/>
                <a:cs typeface="Consolas"/>
                <a:sym typeface="Consolas"/>
              </a:rPr>
              <a:t>var</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edades2</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32</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33</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20</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40</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F39C12"/>
                </a:solidFill>
                <a:latin typeface="Consolas"/>
                <a:ea typeface="Consolas"/>
                <a:cs typeface="Consolas"/>
                <a:sym typeface="Consolas"/>
              </a:rPr>
              <a:t>document</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write</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39C12"/>
                </a:solidFill>
                <a:latin typeface="Consolas"/>
                <a:ea typeface="Consolas"/>
                <a:cs typeface="Consolas"/>
                <a:sym typeface="Consolas"/>
              </a:rPr>
              <a:t>edades</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every</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compruebaEdad</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5F6167"/>
                </a:solidFill>
                <a:latin typeface="Consolas"/>
                <a:ea typeface="Consolas"/>
                <a:cs typeface="Consolas"/>
                <a:sym typeface="Consolas"/>
              </a:rPr>
              <a:t>//false</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F39C12"/>
                </a:solidFill>
                <a:latin typeface="Consolas"/>
                <a:ea typeface="Consolas"/>
                <a:cs typeface="Consolas"/>
                <a:sym typeface="Consolas"/>
              </a:rPr>
              <a:t>document</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write</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39C12"/>
                </a:solidFill>
                <a:latin typeface="Consolas"/>
                <a:ea typeface="Consolas"/>
                <a:cs typeface="Consolas"/>
                <a:sym typeface="Consolas"/>
              </a:rPr>
              <a:t>edades2</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every</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compruebaEdad</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5F6167"/>
                </a:solidFill>
                <a:latin typeface="Consolas"/>
                <a:ea typeface="Consolas"/>
                <a:cs typeface="Consolas"/>
                <a:sym typeface="Consolas"/>
              </a:rPr>
              <a:t>//true</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C74DED"/>
                </a:solidFill>
                <a:latin typeface="Consolas"/>
                <a:ea typeface="Consolas"/>
                <a:cs typeface="Consolas"/>
                <a:sym typeface="Consolas"/>
              </a:rPr>
              <a:t>function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compruebaEdad</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edad</a:t>
            </a:r>
            <a:r>
              <a:rPr b="0" i="0" lang="es-AR" sz="12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return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edad</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&gt;=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18</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a:t>
            </a:r>
            <a:endParaRPr/>
          </a:p>
        </p:txBody>
      </p:sp>
      <p:sp>
        <p:nvSpPr>
          <p:cNvPr id="524" name="Google Shape;524;p16"/>
          <p:cNvSpPr txBox="1"/>
          <p:nvPr/>
        </p:nvSpPr>
        <p:spPr>
          <a:xfrm>
            <a:off x="4683814" y="3591151"/>
            <a:ext cx="520428" cy="276999"/>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pic>
        <p:nvPicPr>
          <p:cNvPr id="525" name="Google Shape;525;p16"/>
          <p:cNvPicPr preferRelativeResize="0"/>
          <p:nvPr/>
        </p:nvPicPr>
        <p:blipFill rotWithShape="1">
          <a:blip r:embed="rId4">
            <a:alphaModFix/>
          </a:blip>
          <a:srcRect b="0" l="0" r="0" t="0"/>
          <a:stretch/>
        </p:blipFill>
        <p:spPr>
          <a:xfrm>
            <a:off x="5359529" y="3603231"/>
            <a:ext cx="720744" cy="639971"/>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526" name="Google Shape;526;p16"/>
          <p:cNvSpPr txBox="1"/>
          <p:nvPr/>
        </p:nvSpPr>
        <p:spPr>
          <a:xfrm>
            <a:off x="6141589" y="3472248"/>
            <a:ext cx="2758454" cy="54536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Para ambos vectores nos fijamos si </a:t>
            </a:r>
            <a:r>
              <a:rPr b="1" i="1" lang="es-AR" sz="1200" u="none" cap="none" strike="noStrike">
                <a:solidFill>
                  <a:srgbClr val="9D66F9"/>
                </a:solidFill>
                <a:latin typeface="Montserrat"/>
                <a:ea typeface="Montserrat"/>
                <a:cs typeface="Montserrat"/>
                <a:sym typeface="Montserrat"/>
              </a:rPr>
              <a:t>todos (every)</a:t>
            </a:r>
            <a:r>
              <a:rPr b="0" i="1" lang="es-AR" sz="1200" u="none" cap="none" strike="noStrike">
                <a:solidFill>
                  <a:srgbClr val="9D66F9"/>
                </a:solidFill>
                <a:latin typeface="Montserrat"/>
                <a:ea typeface="Montserrat"/>
                <a:cs typeface="Montserrat"/>
                <a:sym typeface="Montserrat"/>
              </a:rPr>
              <a:t> los elementos cumplen con la condición establecida en la función.</a:t>
            </a:r>
            <a:endParaRPr b="0" i="1" sz="1200" u="none" cap="none" strike="noStrike">
              <a:solidFill>
                <a:srgbClr val="9D66F9"/>
              </a:solidFill>
              <a:latin typeface="Montserrat"/>
              <a:ea typeface="Montserrat"/>
              <a:cs typeface="Montserrat"/>
              <a:sym typeface="Montserrat"/>
            </a:endParaRPr>
          </a:p>
        </p:txBody>
      </p:sp>
      <p:sp>
        <p:nvSpPr>
          <p:cNvPr id="527" name="Google Shape;527;p16"/>
          <p:cNvSpPr txBox="1"/>
          <p:nvPr/>
        </p:nvSpPr>
        <p:spPr>
          <a:xfrm>
            <a:off x="5204242" y="4461557"/>
            <a:ext cx="3330158" cy="54536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1" i="1" lang="es-AR" sz="1200" u="none" cap="none" strike="noStrike">
                <a:solidFill>
                  <a:srgbClr val="9D66F9"/>
                </a:solidFill>
                <a:latin typeface="Montserrat"/>
                <a:ea typeface="Montserrat"/>
                <a:cs typeface="Montserrat"/>
                <a:sym typeface="Montserrat"/>
              </a:rPr>
              <a:t>Primer vector:</a:t>
            </a:r>
            <a:r>
              <a:rPr b="0" i="1" lang="es-AR" sz="1200" u="none" cap="none" strike="noStrike">
                <a:solidFill>
                  <a:srgbClr val="9D66F9"/>
                </a:solidFill>
                <a:latin typeface="Montserrat"/>
                <a:ea typeface="Montserrat"/>
                <a:cs typeface="Montserrat"/>
                <a:sym typeface="Montserrat"/>
              </a:rPr>
              <a:t> no cumple el número 16.</a:t>
            </a:r>
            <a:endParaRPr/>
          </a:p>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Segundo vector: cumplen todos.</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17"/>
          <p:cNvSpPr txBox="1"/>
          <p:nvPr/>
        </p:nvSpPr>
        <p:spPr>
          <a:xfrm>
            <a:off x="243961" y="39845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000" u="none" cap="none" strike="noStrike">
                <a:solidFill>
                  <a:schemeClr val="accent1"/>
                </a:solidFill>
                <a:latin typeface="Montserrat ExtraBold"/>
                <a:ea typeface="Montserrat ExtraBold"/>
                <a:cs typeface="Montserrat ExtraBold"/>
                <a:sym typeface="Montserrat ExtraBold"/>
              </a:rPr>
              <a:t>Array | Más métodos | some </a:t>
            </a:r>
            <a:r>
              <a:rPr b="1" i="0" lang="es-AR" sz="2000" u="none" cap="none" strike="noStrike">
                <a:solidFill>
                  <a:schemeClr val="accent1"/>
                </a:solidFill>
                <a:latin typeface="Montserrat"/>
                <a:ea typeface="Montserrat"/>
                <a:cs typeface="Montserrat"/>
                <a:sym typeface="Montserrat"/>
              </a:rPr>
              <a:t>y map</a:t>
            </a:r>
            <a:endParaRPr b="1" i="0" sz="2000" u="none" cap="none" strike="noStrike">
              <a:solidFill>
                <a:schemeClr val="accent1"/>
              </a:solidFill>
              <a:latin typeface="Montserrat ExtraBold"/>
              <a:ea typeface="Montserrat ExtraBold"/>
              <a:cs typeface="Montserrat ExtraBold"/>
              <a:sym typeface="Montserrat ExtraBold"/>
            </a:endParaRPr>
          </a:p>
        </p:txBody>
      </p:sp>
      <p:sp>
        <p:nvSpPr>
          <p:cNvPr id="533" name="Google Shape;533;p17"/>
          <p:cNvSpPr txBox="1"/>
          <p:nvPr/>
        </p:nvSpPr>
        <p:spPr>
          <a:xfrm>
            <a:off x="493053" y="893451"/>
            <a:ext cx="2832847" cy="42429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1400" u="none" cap="none" strike="noStrike">
                <a:solidFill>
                  <a:schemeClr val="accent1"/>
                </a:solidFill>
                <a:latin typeface="Montserrat"/>
                <a:ea typeface="Montserrat"/>
                <a:cs typeface="Montserrat"/>
                <a:sym typeface="Montserrat"/>
              </a:rPr>
              <a:t>.some(cb, arg)</a:t>
            </a:r>
            <a:endParaRPr b="1" i="0" sz="1400" u="none" cap="none" strike="noStrike">
              <a:solidFill>
                <a:schemeClr val="accent1"/>
              </a:solidFill>
              <a:latin typeface="Montserrat ExtraBold"/>
              <a:ea typeface="Montserrat ExtraBold"/>
              <a:cs typeface="Montserrat ExtraBold"/>
              <a:sym typeface="Montserrat ExtraBold"/>
            </a:endParaRPr>
          </a:p>
        </p:txBody>
      </p:sp>
      <p:sp>
        <p:nvSpPr>
          <p:cNvPr id="534" name="Google Shape;534;p17"/>
          <p:cNvSpPr/>
          <p:nvPr/>
        </p:nvSpPr>
        <p:spPr>
          <a:xfrm>
            <a:off x="736066" y="1317744"/>
            <a:ext cx="5637120" cy="1384995"/>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rgbClr val="C74DED"/>
                </a:solidFill>
                <a:latin typeface="Consolas"/>
                <a:ea typeface="Consolas"/>
                <a:cs typeface="Consolas"/>
                <a:sym typeface="Consolas"/>
              </a:rPr>
              <a:t>var</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nombres</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"Juan"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"Mateo"</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"Camilo"</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"Lucas"</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C74DED"/>
                </a:solidFill>
                <a:latin typeface="Consolas"/>
                <a:ea typeface="Consolas"/>
                <a:cs typeface="Consolas"/>
                <a:sym typeface="Consolas"/>
              </a:rPr>
              <a:t>var</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nombres2</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"Juan"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"Ana"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"Luisa"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"Mateo"</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"Camilo"</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F39C12"/>
                </a:solidFill>
                <a:latin typeface="Consolas"/>
                <a:ea typeface="Consolas"/>
                <a:cs typeface="Consolas"/>
                <a:sym typeface="Consolas"/>
              </a:rPr>
              <a:t>document</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write</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39C12"/>
                </a:solidFill>
                <a:latin typeface="Consolas"/>
                <a:ea typeface="Consolas"/>
                <a:cs typeface="Consolas"/>
                <a:sym typeface="Consolas"/>
              </a:rPr>
              <a:t>nombres</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some</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compruebaNombre</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5F6167"/>
                </a:solidFill>
                <a:latin typeface="Consolas"/>
                <a:ea typeface="Consolas"/>
                <a:cs typeface="Consolas"/>
                <a:sym typeface="Consolas"/>
              </a:rPr>
              <a:t>//true</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F39C12"/>
                </a:solidFill>
                <a:latin typeface="Consolas"/>
                <a:ea typeface="Consolas"/>
                <a:cs typeface="Consolas"/>
                <a:sym typeface="Consolas"/>
              </a:rPr>
              <a:t>document</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write</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39C12"/>
                </a:solidFill>
                <a:latin typeface="Consolas"/>
                <a:ea typeface="Consolas"/>
                <a:cs typeface="Consolas"/>
                <a:sym typeface="Consolas"/>
              </a:rPr>
              <a:t>nombres2</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some</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compruebaNombre</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5F6167"/>
                </a:solidFill>
                <a:latin typeface="Consolas"/>
                <a:ea typeface="Consolas"/>
                <a:cs typeface="Consolas"/>
                <a:sym typeface="Consolas"/>
              </a:rPr>
              <a:t>//false</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C74DED"/>
                </a:solidFill>
                <a:latin typeface="Consolas"/>
                <a:ea typeface="Consolas"/>
                <a:cs typeface="Consolas"/>
                <a:sym typeface="Consolas"/>
              </a:rPr>
              <a:t>function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compruebaNombre</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nombre</a:t>
            </a:r>
            <a:r>
              <a:rPr b="0" i="0" lang="es-AR" sz="12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return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nombre</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"Lucas"</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a:t>
            </a:r>
            <a:endParaRPr/>
          </a:p>
        </p:txBody>
      </p:sp>
      <p:sp>
        <p:nvSpPr>
          <p:cNvPr id="535" name="Google Shape;535;p17"/>
          <p:cNvSpPr txBox="1"/>
          <p:nvPr/>
        </p:nvSpPr>
        <p:spPr>
          <a:xfrm>
            <a:off x="5852757" y="1317744"/>
            <a:ext cx="520428" cy="27506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pic>
        <p:nvPicPr>
          <p:cNvPr id="536" name="Google Shape;536;p17"/>
          <p:cNvPicPr preferRelativeResize="0"/>
          <p:nvPr/>
        </p:nvPicPr>
        <p:blipFill rotWithShape="1">
          <a:blip r:embed="rId3">
            <a:alphaModFix/>
          </a:blip>
          <a:srcRect b="0" l="0" r="0" t="0"/>
          <a:stretch/>
        </p:blipFill>
        <p:spPr>
          <a:xfrm>
            <a:off x="5721118" y="2073150"/>
            <a:ext cx="652067" cy="639764"/>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537" name="Google Shape;537;p17"/>
          <p:cNvSpPr txBox="1"/>
          <p:nvPr/>
        </p:nvSpPr>
        <p:spPr>
          <a:xfrm>
            <a:off x="6498215" y="1249466"/>
            <a:ext cx="2401827" cy="167302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En el primer array encontramos algún “Lucas”, pero en el segundo array no. El método some necesita que alguno de los valores coincida con el valor devuelto por la función </a:t>
            </a:r>
            <a:r>
              <a:rPr b="1" i="1" lang="es-AR" sz="1200" u="none" cap="none" strike="noStrike">
                <a:solidFill>
                  <a:srgbClr val="9D66F9"/>
                </a:solidFill>
                <a:latin typeface="Montserrat"/>
                <a:ea typeface="Montserrat"/>
                <a:cs typeface="Montserrat"/>
                <a:sym typeface="Montserrat"/>
              </a:rPr>
              <a:t>compruebaNombre</a:t>
            </a:r>
            <a:endParaRPr b="1" i="1" sz="1200" u="none" cap="none" strike="noStrike">
              <a:solidFill>
                <a:srgbClr val="9D66F9"/>
              </a:solidFill>
              <a:latin typeface="Montserrat"/>
              <a:ea typeface="Montserrat"/>
              <a:cs typeface="Montserrat"/>
              <a:sym typeface="Montserrat"/>
            </a:endParaRPr>
          </a:p>
        </p:txBody>
      </p:sp>
      <p:sp>
        <p:nvSpPr>
          <p:cNvPr id="538" name="Google Shape;538;p17"/>
          <p:cNvSpPr txBox="1"/>
          <p:nvPr/>
        </p:nvSpPr>
        <p:spPr>
          <a:xfrm>
            <a:off x="493053" y="2712914"/>
            <a:ext cx="2832847" cy="42429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1400" u="none" cap="none" strike="noStrike">
                <a:solidFill>
                  <a:schemeClr val="accent1"/>
                </a:solidFill>
                <a:latin typeface="Montserrat"/>
                <a:ea typeface="Montserrat"/>
                <a:cs typeface="Montserrat"/>
                <a:sym typeface="Montserrat"/>
              </a:rPr>
              <a:t>.map(cb, arg)</a:t>
            </a:r>
            <a:endParaRPr b="1" i="0" sz="1400" u="none" cap="none" strike="noStrike">
              <a:solidFill>
                <a:schemeClr val="accent1"/>
              </a:solidFill>
              <a:latin typeface="Montserrat ExtraBold"/>
              <a:ea typeface="Montserrat ExtraBold"/>
              <a:cs typeface="Montserrat ExtraBold"/>
              <a:sym typeface="Montserrat ExtraBold"/>
            </a:endParaRPr>
          </a:p>
        </p:txBody>
      </p:sp>
      <p:sp>
        <p:nvSpPr>
          <p:cNvPr id="539" name="Google Shape;539;p17"/>
          <p:cNvSpPr/>
          <p:nvPr/>
        </p:nvSpPr>
        <p:spPr>
          <a:xfrm>
            <a:off x="736066" y="3147382"/>
            <a:ext cx="4805083" cy="1384995"/>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numeros</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4</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9</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16</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25</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document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write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numeros</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map</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raizCuadrada</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document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write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"&lt;br&gt;"</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function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raizCuadrada</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numero</a:t>
            </a:r>
            <a:r>
              <a:rPr b="0" i="0" lang="es-AR" sz="14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return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sqrt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numero</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a:t>
            </a:r>
            <a:endParaRPr/>
          </a:p>
        </p:txBody>
      </p:sp>
      <p:sp>
        <p:nvSpPr>
          <p:cNvPr id="540" name="Google Shape;540;p17"/>
          <p:cNvSpPr txBox="1"/>
          <p:nvPr/>
        </p:nvSpPr>
        <p:spPr>
          <a:xfrm>
            <a:off x="5020721" y="3147382"/>
            <a:ext cx="520428" cy="27506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pic>
        <p:nvPicPr>
          <p:cNvPr id="541" name="Google Shape;541;p17"/>
          <p:cNvPicPr preferRelativeResize="0"/>
          <p:nvPr/>
        </p:nvPicPr>
        <p:blipFill rotWithShape="1">
          <a:blip r:embed="rId4">
            <a:alphaModFix/>
          </a:blip>
          <a:srcRect b="0" l="0" r="0" t="0"/>
          <a:stretch/>
        </p:blipFill>
        <p:spPr>
          <a:xfrm>
            <a:off x="4879720" y="4079978"/>
            <a:ext cx="661429" cy="434468"/>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542" name="Google Shape;542;p17"/>
          <p:cNvSpPr txBox="1"/>
          <p:nvPr/>
        </p:nvSpPr>
        <p:spPr>
          <a:xfrm>
            <a:off x="5628638" y="3040369"/>
            <a:ext cx="3371927" cy="103961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A partir del array de números, </a:t>
            </a:r>
            <a:r>
              <a:rPr b="1" i="1" lang="es-AR" sz="1200" u="none" cap="none" strike="noStrike">
                <a:solidFill>
                  <a:srgbClr val="9D66F9"/>
                </a:solidFill>
                <a:latin typeface="Montserrat"/>
                <a:ea typeface="Montserrat"/>
                <a:cs typeface="Montserrat"/>
                <a:sym typeface="Montserrat"/>
              </a:rPr>
              <a:t>map</a:t>
            </a:r>
            <a:r>
              <a:rPr b="0" i="1" lang="es-AR" sz="1200" u="none" cap="none" strike="noStrike">
                <a:solidFill>
                  <a:srgbClr val="9D66F9"/>
                </a:solidFill>
                <a:latin typeface="Montserrat"/>
                <a:ea typeface="Montserrat"/>
                <a:cs typeface="Montserrat"/>
                <a:sym typeface="Montserrat"/>
              </a:rPr>
              <a:t> creará un nuevo array aplicando la función </a:t>
            </a:r>
            <a:r>
              <a:rPr b="1" i="1" lang="es-AR" sz="1200" u="none" cap="none" strike="noStrike">
                <a:solidFill>
                  <a:srgbClr val="9D66F9"/>
                </a:solidFill>
                <a:latin typeface="Montserrat"/>
                <a:ea typeface="Montserrat"/>
                <a:cs typeface="Montserrat"/>
                <a:sym typeface="Montserrat"/>
              </a:rPr>
              <a:t>raizCuadrada</a:t>
            </a:r>
            <a:r>
              <a:rPr b="0" i="1" lang="es-AR" sz="1200" u="none" cap="none" strike="noStrike">
                <a:solidFill>
                  <a:srgbClr val="9D66F9"/>
                </a:solidFill>
                <a:latin typeface="Montserrat"/>
                <a:ea typeface="Montserrat"/>
                <a:cs typeface="Montserrat"/>
                <a:sym typeface="Montserrat"/>
              </a:rPr>
              <a:t> y colocando lo que devuelve la función en el nuevo vector.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18"/>
          <p:cNvSpPr txBox="1"/>
          <p:nvPr/>
        </p:nvSpPr>
        <p:spPr>
          <a:xfrm>
            <a:off x="243961" y="39845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000" u="none" cap="none" strike="noStrike">
                <a:solidFill>
                  <a:schemeClr val="accent1"/>
                </a:solidFill>
                <a:latin typeface="Montserrat ExtraBold"/>
                <a:ea typeface="Montserrat ExtraBold"/>
                <a:cs typeface="Montserrat ExtraBold"/>
                <a:sym typeface="Montserrat ExtraBold"/>
              </a:rPr>
              <a:t>Array | Más métodos | filter </a:t>
            </a:r>
            <a:r>
              <a:rPr b="1" i="0" lang="es-AR" sz="2000" u="none" cap="none" strike="noStrike">
                <a:solidFill>
                  <a:schemeClr val="accent1"/>
                </a:solidFill>
                <a:latin typeface="Montserrat"/>
                <a:ea typeface="Montserrat"/>
                <a:cs typeface="Montserrat"/>
                <a:sym typeface="Montserrat"/>
              </a:rPr>
              <a:t>y findIndex</a:t>
            </a:r>
            <a:endParaRPr b="1" i="0" sz="2000" u="none" cap="none" strike="noStrike">
              <a:solidFill>
                <a:schemeClr val="accent1"/>
              </a:solidFill>
              <a:latin typeface="Montserrat ExtraBold"/>
              <a:ea typeface="Montserrat ExtraBold"/>
              <a:cs typeface="Montserrat ExtraBold"/>
              <a:sym typeface="Montserrat ExtraBold"/>
            </a:endParaRPr>
          </a:p>
        </p:txBody>
      </p:sp>
      <p:sp>
        <p:nvSpPr>
          <p:cNvPr id="548" name="Google Shape;548;p18"/>
          <p:cNvSpPr txBox="1"/>
          <p:nvPr/>
        </p:nvSpPr>
        <p:spPr>
          <a:xfrm>
            <a:off x="493053" y="893451"/>
            <a:ext cx="2832847" cy="42429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1400" u="none" cap="none" strike="noStrike">
                <a:solidFill>
                  <a:schemeClr val="accent1"/>
                </a:solidFill>
                <a:latin typeface="Montserrat"/>
                <a:ea typeface="Montserrat"/>
                <a:cs typeface="Montserrat"/>
                <a:sym typeface="Montserrat"/>
              </a:rPr>
              <a:t>.filter(cb, arg)</a:t>
            </a:r>
            <a:endParaRPr b="1" i="0" sz="1400" u="none" cap="none" strike="noStrike">
              <a:solidFill>
                <a:schemeClr val="accent1"/>
              </a:solidFill>
              <a:latin typeface="Montserrat ExtraBold"/>
              <a:ea typeface="Montserrat ExtraBold"/>
              <a:cs typeface="Montserrat ExtraBold"/>
              <a:sym typeface="Montserrat ExtraBold"/>
            </a:endParaRPr>
          </a:p>
        </p:txBody>
      </p:sp>
      <p:sp>
        <p:nvSpPr>
          <p:cNvPr id="549" name="Google Shape;549;p18"/>
          <p:cNvSpPr/>
          <p:nvPr/>
        </p:nvSpPr>
        <p:spPr>
          <a:xfrm>
            <a:off x="744310" y="1248204"/>
            <a:ext cx="6821902" cy="104644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rgbClr val="C74DED"/>
                </a:solidFill>
                <a:latin typeface="Consolas"/>
                <a:ea typeface="Consolas"/>
                <a:cs typeface="Consolas"/>
                <a:sym typeface="Consolas"/>
              </a:rPr>
              <a:t>var</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personas</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"Ana"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"Pablo"</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"Pedro"</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"Paola"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"Horacio"</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F39C12"/>
                </a:solidFill>
                <a:latin typeface="Consolas"/>
                <a:ea typeface="Consolas"/>
                <a:cs typeface="Consolas"/>
                <a:sym typeface="Consolas"/>
              </a:rPr>
              <a:t>document</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write</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39C12"/>
                </a:solidFill>
                <a:latin typeface="Consolas"/>
                <a:ea typeface="Consolas"/>
                <a:cs typeface="Consolas"/>
                <a:sym typeface="Consolas"/>
              </a:rPr>
              <a:t>personas</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filter</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personasComiezaEnP</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C74DED"/>
                </a:solidFill>
                <a:latin typeface="Consolas"/>
                <a:ea typeface="Consolas"/>
                <a:cs typeface="Consolas"/>
                <a:sym typeface="Consolas"/>
              </a:rPr>
              <a:t>function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personasComiezaEnP</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persona</a:t>
            </a:r>
            <a:r>
              <a:rPr b="0" i="0" lang="es-AR" sz="12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return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persona</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39C12"/>
                </a:solidFill>
                <a:latin typeface="Consolas"/>
                <a:ea typeface="Consolas"/>
                <a:cs typeface="Consolas"/>
                <a:sym typeface="Consolas"/>
              </a:rPr>
              <a:t>0</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"P"</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a:t>
            </a:r>
            <a:endParaRPr/>
          </a:p>
        </p:txBody>
      </p:sp>
      <p:sp>
        <p:nvSpPr>
          <p:cNvPr id="550" name="Google Shape;550;p18"/>
          <p:cNvSpPr txBox="1"/>
          <p:nvPr/>
        </p:nvSpPr>
        <p:spPr>
          <a:xfrm>
            <a:off x="7045784" y="1248204"/>
            <a:ext cx="520428" cy="27506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pic>
        <p:nvPicPr>
          <p:cNvPr id="551" name="Google Shape;551;p18"/>
          <p:cNvPicPr preferRelativeResize="0"/>
          <p:nvPr/>
        </p:nvPicPr>
        <p:blipFill rotWithShape="1">
          <a:blip r:embed="rId3">
            <a:alphaModFix/>
          </a:blip>
          <a:srcRect b="0" l="0" r="0" t="0"/>
          <a:stretch/>
        </p:blipFill>
        <p:spPr>
          <a:xfrm>
            <a:off x="6063104" y="1881439"/>
            <a:ext cx="1503108" cy="413205"/>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552" name="Google Shape;552;p18"/>
          <p:cNvSpPr txBox="1"/>
          <p:nvPr/>
        </p:nvSpPr>
        <p:spPr>
          <a:xfrm>
            <a:off x="783334" y="2417755"/>
            <a:ext cx="7661419" cy="75634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A partir del array de personas, </a:t>
            </a:r>
            <a:r>
              <a:rPr b="1" i="1" lang="es-AR" sz="1200" u="none" cap="none" strike="noStrike">
                <a:solidFill>
                  <a:srgbClr val="9D66F9"/>
                </a:solidFill>
                <a:latin typeface="Montserrat"/>
                <a:ea typeface="Montserrat"/>
                <a:cs typeface="Montserrat"/>
                <a:sym typeface="Montserrat"/>
              </a:rPr>
              <a:t>filter</a:t>
            </a:r>
            <a:r>
              <a:rPr b="0" i="1" lang="es-AR" sz="1200" u="none" cap="none" strike="noStrike">
                <a:solidFill>
                  <a:srgbClr val="9D66F9"/>
                </a:solidFill>
                <a:latin typeface="Montserrat"/>
                <a:ea typeface="Montserrat"/>
                <a:cs typeface="Montserrat"/>
                <a:sym typeface="Montserrat"/>
              </a:rPr>
              <a:t> creará un nuevo array mostrando (filtrando) solamente aquellos que cumplan con la condición de que la primer letra del cada elemento [0] sea “P”, es decir, aquellos cuyo nombre comienza con P.</a:t>
            </a:r>
            <a:endParaRPr/>
          </a:p>
        </p:txBody>
      </p:sp>
      <p:sp>
        <p:nvSpPr>
          <p:cNvPr id="553" name="Google Shape;553;p18"/>
          <p:cNvSpPr txBox="1"/>
          <p:nvPr/>
        </p:nvSpPr>
        <p:spPr>
          <a:xfrm>
            <a:off x="493053" y="3078504"/>
            <a:ext cx="2832847" cy="42429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1400" u="none" cap="none" strike="noStrike">
                <a:solidFill>
                  <a:schemeClr val="accent1"/>
                </a:solidFill>
                <a:latin typeface="Montserrat"/>
                <a:ea typeface="Montserrat"/>
                <a:cs typeface="Montserrat"/>
                <a:sym typeface="Montserrat"/>
              </a:rPr>
              <a:t>.findIndex(cb, arg)</a:t>
            </a:r>
            <a:endParaRPr b="1" i="0" sz="1400" u="none" cap="none" strike="noStrike">
              <a:solidFill>
                <a:schemeClr val="accent1"/>
              </a:solidFill>
              <a:latin typeface="Montserrat ExtraBold"/>
              <a:ea typeface="Montserrat ExtraBold"/>
              <a:cs typeface="Montserrat ExtraBold"/>
              <a:sym typeface="Montserrat ExtraBold"/>
            </a:endParaRPr>
          </a:p>
        </p:txBody>
      </p:sp>
      <p:sp>
        <p:nvSpPr>
          <p:cNvPr id="554" name="Google Shape;554;p18"/>
          <p:cNvSpPr/>
          <p:nvPr/>
        </p:nvSpPr>
        <p:spPr>
          <a:xfrm>
            <a:off x="880023" y="3490871"/>
            <a:ext cx="5183081" cy="1415772"/>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rgbClr val="C74DED"/>
                </a:solidFill>
                <a:latin typeface="Consolas"/>
                <a:ea typeface="Consolas"/>
                <a:cs typeface="Consolas"/>
                <a:sym typeface="Consolas"/>
              </a:rPr>
              <a:t>var</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edades3</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30</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19</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10</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28</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F39C12"/>
                </a:solidFill>
                <a:latin typeface="Consolas"/>
                <a:ea typeface="Consolas"/>
                <a:cs typeface="Consolas"/>
                <a:sym typeface="Consolas"/>
              </a:rPr>
              <a:t>document</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write</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39C12"/>
                </a:solidFill>
                <a:latin typeface="Consolas"/>
                <a:ea typeface="Consolas"/>
                <a:cs typeface="Consolas"/>
                <a:sym typeface="Consolas"/>
              </a:rPr>
              <a:t>edades3</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findIndex</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compruebaMenorEdad</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C74DED"/>
                </a:solidFill>
                <a:latin typeface="Consolas"/>
                <a:ea typeface="Consolas"/>
                <a:cs typeface="Consolas"/>
                <a:sym typeface="Consolas"/>
              </a:rPr>
              <a:t>function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compruebaMenorEdad</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edad</a:t>
            </a:r>
            <a:r>
              <a:rPr b="0" i="0" lang="es-AR" sz="12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if</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edad</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&lt;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18</a:t>
            </a:r>
            <a:r>
              <a:rPr b="0" i="0" lang="es-AR" sz="12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return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edad</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a:t>
            </a:r>
            <a:endParaRPr/>
          </a:p>
        </p:txBody>
      </p:sp>
      <p:sp>
        <p:nvSpPr>
          <p:cNvPr id="555" name="Google Shape;555;p18"/>
          <p:cNvSpPr txBox="1"/>
          <p:nvPr/>
        </p:nvSpPr>
        <p:spPr>
          <a:xfrm>
            <a:off x="5542676" y="3483753"/>
            <a:ext cx="520428" cy="27506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sp>
        <p:nvSpPr>
          <p:cNvPr id="556" name="Google Shape;556;p18"/>
          <p:cNvSpPr txBox="1"/>
          <p:nvPr/>
        </p:nvSpPr>
        <p:spPr>
          <a:xfrm>
            <a:off x="6153194" y="3407539"/>
            <a:ext cx="2551535" cy="75634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A partir del array de edades, </a:t>
            </a:r>
            <a:r>
              <a:rPr b="1" i="1" lang="es-AR" sz="1200" u="none" cap="none" strike="noStrike">
                <a:solidFill>
                  <a:srgbClr val="9D66F9"/>
                </a:solidFill>
                <a:latin typeface="Montserrat"/>
                <a:ea typeface="Montserrat"/>
                <a:cs typeface="Montserrat"/>
                <a:sym typeface="Montserrat"/>
              </a:rPr>
              <a:t>findIndex</a:t>
            </a:r>
            <a:r>
              <a:rPr b="0" i="1" lang="es-AR" sz="1200" u="none" cap="none" strike="noStrike">
                <a:solidFill>
                  <a:srgbClr val="9D66F9"/>
                </a:solidFill>
                <a:latin typeface="Montserrat"/>
                <a:ea typeface="Montserrat"/>
                <a:cs typeface="Montserrat"/>
                <a:sym typeface="Montserrat"/>
              </a:rPr>
              <a:t> buscará la posición del valor que cumple con la condición dada en la función (que la edad sea menor a 18 años)</a:t>
            </a:r>
            <a:endParaRPr/>
          </a:p>
        </p:txBody>
      </p:sp>
      <p:pic>
        <p:nvPicPr>
          <p:cNvPr id="557" name="Google Shape;557;p18"/>
          <p:cNvPicPr preferRelativeResize="0"/>
          <p:nvPr/>
        </p:nvPicPr>
        <p:blipFill rotWithShape="1">
          <a:blip r:embed="rId4">
            <a:alphaModFix/>
          </a:blip>
          <a:srcRect b="0" l="0" r="0" t="0"/>
          <a:stretch/>
        </p:blipFill>
        <p:spPr>
          <a:xfrm>
            <a:off x="5094075" y="4529398"/>
            <a:ext cx="969029" cy="384363"/>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19"/>
          <p:cNvSpPr txBox="1"/>
          <p:nvPr/>
        </p:nvSpPr>
        <p:spPr>
          <a:xfrm>
            <a:off x="243961" y="39845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000" u="none" cap="none" strike="noStrike">
                <a:solidFill>
                  <a:schemeClr val="accent1"/>
                </a:solidFill>
                <a:latin typeface="Montserrat ExtraBold"/>
                <a:ea typeface="Montserrat ExtraBold"/>
                <a:cs typeface="Montserrat ExtraBold"/>
                <a:sym typeface="Montserrat ExtraBold"/>
              </a:rPr>
              <a:t>Array | Más métodos | find </a:t>
            </a:r>
            <a:r>
              <a:rPr b="1" i="0" lang="es-AR" sz="2000" u="none" cap="none" strike="noStrike">
                <a:solidFill>
                  <a:schemeClr val="accent1"/>
                </a:solidFill>
                <a:latin typeface="Montserrat"/>
                <a:ea typeface="Montserrat"/>
                <a:cs typeface="Montserrat"/>
                <a:sym typeface="Montserrat"/>
              </a:rPr>
              <a:t>y reduce</a:t>
            </a:r>
            <a:endParaRPr b="1" i="0" sz="2000" u="none" cap="none" strike="noStrike">
              <a:solidFill>
                <a:schemeClr val="accent1"/>
              </a:solidFill>
              <a:latin typeface="Montserrat ExtraBold"/>
              <a:ea typeface="Montserrat ExtraBold"/>
              <a:cs typeface="Montserrat ExtraBold"/>
              <a:sym typeface="Montserrat ExtraBold"/>
            </a:endParaRPr>
          </a:p>
        </p:txBody>
      </p:sp>
      <p:sp>
        <p:nvSpPr>
          <p:cNvPr id="563" name="Google Shape;563;p19"/>
          <p:cNvSpPr txBox="1"/>
          <p:nvPr/>
        </p:nvSpPr>
        <p:spPr>
          <a:xfrm>
            <a:off x="493053" y="893451"/>
            <a:ext cx="2832847" cy="42429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1400" u="none" cap="none" strike="noStrike">
                <a:solidFill>
                  <a:schemeClr val="accent1"/>
                </a:solidFill>
                <a:latin typeface="Montserrat"/>
                <a:ea typeface="Montserrat"/>
                <a:cs typeface="Montserrat"/>
                <a:sym typeface="Montserrat"/>
              </a:rPr>
              <a:t>.find(cb, arg)</a:t>
            </a:r>
            <a:endParaRPr b="1" i="0" sz="1400" u="none" cap="none" strike="noStrike">
              <a:solidFill>
                <a:schemeClr val="accent1"/>
              </a:solidFill>
              <a:latin typeface="Montserrat ExtraBold"/>
              <a:ea typeface="Montserrat ExtraBold"/>
              <a:cs typeface="Montserrat ExtraBold"/>
              <a:sym typeface="Montserrat ExtraBold"/>
            </a:endParaRPr>
          </a:p>
        </p:txBody>
      </p:sp>
      <p:sp>
        <p:nvSpPr>
          <p:cNvPr id="564" name="Google Shape;564;p19"/>
          <p:cNvSpPr txBox="1"/>
          <p:nvPr/>
        </p:nvSpPr>
        <p:spPr>
          <a:xfrm>
            <a:off x="493053" y="2653952"/>
            <a:ext cx="3881723" cy="42429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1400" u="none" cap="none" strike="noStrike">
                <a:solidFill>
                  <a:schemeClr val="accent1"/>
                </a:solidFill>
                <a:latin typeface="Montserrat"/>
                <a:ea typeface="Montserrat"/>
                <a:cs typeface="Montserrat"/>
                <a:sym typeface="Montserrat"/>
              </a:rPr>
              <a:t>.reduce(cb, arg) y .reduceRight(cb, arg)</a:t>
            </a:r>
            <a:endParaRPr b="1" i="0" sz="1400" u="none" cap="none" strike="noStrike">
              <a:solidFill>
                <a:schemeClr val="accent1"/>
              </a:solidFill>
              <a:latin typeface="Montserrat ExtraBold"/>
              <a:ea typeface="Montserrat ExtraBold"/>
              <a:cs typeface="Montserrat ExtraBold"/>
              <a:sym typeface="Montserrat ExtraBold"/>
            </a:endParaRPr>
          </a:p>
        </p:txBody>
      </p:sp>
      <p:sp>
        <p:nvSpPr>
          <p:cNvPr id="565" name="Google Shape;565;p19"/>
          <p:cNvSpPr txBox="1"/>
          <p:nvPr/>
        </p:nvSpPr>
        <p:spPr>
          <a:xfrm>
            <a:off x="6348507" y="1162579"/>
            <a:ext cx="2551535" cy="111845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A partir del array de edades, </a:t>
            </a:r>
            <a:r>
              <a:rPr b="1" i="1" lang="es-AR" sz="1200" u="none" cap="none" strike="noStrike">
                <a:solidFill>
                  <a:srgbClr val="9D66F9"/>
                </a:solidFill>
                <a:latin typeface="Montserrat"/>
                <a:ea typeface="Montserrat"/>
                <a:cs typeface="Montserrat"/>
                <a:sym typeface="Montserrat"/>
              </a:rPr>
              <a:t>find</a:t>
            </a:r>
            <a:r>
              <a:rPr b="0" i="1" lang="es-AR" sz="1200" u="none" cap="none" strike="noStrike">
                <a:solidFill>
                  <a:srgbClr val="9D66F9"/>
                </a:solidFill>
                <a:latin typeface="Montserrat"/>
                <a:ea typeface="Montserrat"/>
                <a:cs typeface="Montserrat"/>
                <a:sym typeface="Montserrat"/>
              </a:rPr>
              <a:t> buscará el valor que cumple con la condición dada en la función (que la edad sea menor a 18 años)</a:t>
            </a:r>
            <a:endParaRPr/>
          </a:p>
        </p:txBody>
      </p:sp>
      <p:pic>
        <p:nvPicPr>
          <p:cNvPr id="566" name="Google Shape;566;p19"/>
          <p:cNvPicPr preferRelativeResize="0"/>
          <p:nvPr/>
        </p:nvPicPr>
        <p:blipFill rotWithShape="1">
          <a:blip r:embed="rId3">
            <a:alphaModFix/>
          </a:blip>
          <a:srcRect b="0" l="0" r="0" t="0"/>
          <a:stretch/>
        </p:blipFill>
        <p:spPr>
          <a:xfrm>
            <a:off x="5542676" y="1861291"/>
            <a:ext cx="489697" cy="419740"/>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567" name="Google Shape;567;p19"/>
          <p:cNvSpPr/>
          <p:nvPr/>
        </p:nvSpPr>
        <p:spPr>
          <a:xfrm>
            <a:off x="783334" y="1256966"/>
            <a:ext cx="5509253" cy="1277273"/>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100" u="none" cap="none" strike="noStrike">
                <a:solidFill>
                  <a:srgbClr val="C74DED"/>
                </a:solidFill>
                <a:latin typeface="Consolas"/>
                <a:ea typeface="Consolas"/>
                <a:cs typeface="Consolas"/>
                <a:sym typeface="Consolas"/>
              </a:rPr>
              <a:t>var</a:t>
            </a: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00E8C6"/>
                </a:solidFill>
                <a:latin typeface="Consolas"/>
                <a:ea typeface="Consolas"/>
                <a:cs typeface="Consolas"/>
                <a:sym typeface="Consolas"/>
              </a:rPr>
              <a:t>edades4</a:t>
            </a: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EE5D43"/>
                </a:solidFill>
                <a:latin typeface="Consolas"/>
                <a:ea typeface="Consolas"/>
                <a:cs typeface="Consolas"/>
                <a:sym typeface="Consolas"/>
              </a:rPr>
              <a:t>=</a:t>
            </a: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F39C12"/>
                </a:solidFill>
                <a:latin typeface="Consolas"/>
                <a:ea typeface="Consolas"/>
                <a:cs typeface="Consolas"/>
                <a:sym typeface="Consolas"/>
              </a:rPr>
              <a:t>5</a:t>
            </a: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F39C12"/>
                </a:solidFill>
                <a:latin typeface="Consolas"/>
                <a:ea typeface="Consolas"/>
                <a:cs typeface="Consolas"/>
                <a:sym typeface="Consolas"/>
              </a:rPr>
              <a:t>30</a:t>
            </a: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F39C12"/>
                </a:solidFill>
                <a:latin typeface="Consolas"/>
                <a:ea typeface="Consolas"/>
                <a:cs typeface="Consolas"/>
                <a:sym typeface="Consolas"/>
              </a:rPr>
              <a:t>19</a:t>
            </a: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F39C12"/>
                </a:solidFill>
                <a:latin typeface="Consolas"/>
                <a:ea typeface="Consolas"/>
                <a:cs typeface="Consolas"/>
                <a:sym typeface="Consolas"/>
              </a:rPr>
              <a:t>10</a:t>
            </a: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F39C12"/>
                </a:solidFill>
                <a:latin typeface="Consolas"/>
                <a:ea typeface="Consolas"/>
                <a:cs typeface="Consolas"/>
                <a:sym typeface="Consolas"/>
              </a:rPr>
              <a:t>28</a:t>
            </a:r>
            <a:r>
              <a:rPr b="0" i="0" lang="es-AR" sz="11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100" u="none" cap="none" strike="noStrike">
                <a:solidFill>
                  <a:srgbClr val="F39C12"/>
                </a:solidFill>
                <a:latin typeface="Consolas"/>
                <a:ea typeface="Consolas"/>
                <a:cs typeface="Consolas"/>
                <a:sym typeface="Consolas"/>
              </a:rPr>
              <a:t>document</a:t>
            </a:r>
            <a:r>
              <a:rPr b="0" i="0" lang="es-AR" sz="1100" u="none" cap="none" strike="noStrike">
                <a:solidFill>
                  <a:srgbClr val="D5CED9"/>
                </a:solidFill>
                <a:latin typeface="Consolas"/>
                <a:ea typeface="Consolas"/>
                <a:cs typeface="Consolas"/>
                <a:sym typeface="Consolas"/>
              </a:rPr>
              <a:t>.</a:t>
            </a:r>
            <a:r>
              <a:rPr b="0" i="0" lang="es-AR" sz="1100" u="none" cap="none" strike="noStrike">
                <a:solidFill>
                  <a:srgbClr val="FFE66D"/>
                </a:solidFill>
                <a:latin typeface="Consolas"/>
                <a:ea typeface="Consolas"/>
                <a:cs typeface="Consolas"/>
                <a:sym typeface="Consolas"/>
              </a:rPr>
              <a:t>write</a:t>
            </a:r>
            <a:r>
              <a:rPr b="0" i="0" lang="es-AR" sz="1100" u="none" cap="none" strike="noStrike">
                <a:solidFill>
                  <a:srgbClr val="D5CED9"/>
                </a:solidFill>
                <a:latin typeface="Consolas"/>
                <a:ea typeface="Consolas"/>
                <a:cs typeface="Consolas"/>
                <a:sym typeface="Consolas"/>
              </a:rPr>
              <a:t>(</a:t>
            </a:r>
            <a:r>
              <a:rPr b="0" i="0" lang="es-AR" sz="1100" u="none" cap="none" strike="noStrike">
                <a:solidFill>
                  <a:srgbClr val="F39C12"/>
                </a:solidFill>
                <a:latin typeface="Consolas"/>
                <a:ea typeface="Consolas"/>
                <a:cs typeface="Consolas"/>
                <a:sym typeface="Consolas"/>
              </a:rPr>
              <a:t>edades4</a:t>
            </a:r>
            <a:r>
              <a:rPr b="0" i="0" lang="es-AR" sz="1100" u="none" cap="none" strike="noStrike">
                <a:solidFill>
                  <a:srgbClr val="D5CED9"/>
                </a:solidFill>
                <a:latin typeface="Consolas"/>
                <a:ea typeface="Consolas"/>
                <a:cs typeface="Consolas"/>
                <a:sym typeface="Consolas"/>
              </a:rPr>
              <a:t>.</a:t>
            </a:r>
            <a:r>
              <a:rPr b="0" i="0" lang="es-AR" sz="1100" u="none" cap="none" strike="noStrike">
                <a:solidFill>
                  <a:srgbClr val="FFE66D"/>
                </a:solidFill>
                <a:latin typeface="Consolas"/>
                <a:ea typeface="Consolas"/>
                <a:cs typeface="Consolas"/>
                <a:sym typeface="Consolas"/>
              </a:rPr>
              <a:t>find</a:t>
            </a:r>
            <a:r>
              <a:rPr b="0" i="0" lang="es-AR" sz="1100" u="none" cap="none" strike="noStrike">
                <a:solidFill>
                  <a:srgbClr val="D5CED9"/>
                </a:solidFill>
                <a:latin typeface="Consolas"/>
                <a:ea typeface="Consolas"/>
                <a:cs typeface="Consolas"/>
                <a:sym typeface="Consolas"/>
              </a:rPr>
              <a:t>(</a:t>
            </a:r>
            <a:r>
              <a:rPr b="0" i="0" lang="es-AR" sz="1100" u="none" cap="none" strike="noStrike">
                <a:solidFill>
                  <a:srgbClr val="00E8C6"/>
                </a:solidFill>
                <a:latin typeface="Consolas"/>
                <a:ea typeface="Consolas"/>
                <a:cs typeface="Consolas"/>
                <a:sym typeface="Consolas"/>
              </a:rPr>
              <a:t>compruebaMenorEdad</a:t>
            </a:r>
            <a:r>
              <a:rPr b="0" i="0" lang="es-AR" sz="11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100" u="none" cap="none" strike="noStrike">
                <a:solidFill>
                  <a:srgbClr val="C74DED"/>
                </a:solidFill>
                <a:latin typeface="Consolas"/>
                <a:ea typeface="Consolas"/>
                <a:cs typeface="Consolas"/>
                <a:sym typeface="Consolas"/>
              </a:rPr>
              <a:t>function</a:t>
            </a: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FFE66D"/>
                </a:solidFill>
                <a:latin typeface="Consolas"/>
                <a:ea typeface="Consolas"/>
                <a:cs typeface="Consolas"/>
                <a:sym typeface="Consolas"/>
              </a:rPr>
              <a:t>compruebaMenorEdad</a:t>
            </a:r>
            <a:r>
              <a:rPr b="0" i="0" lang="es-AR" sz="1100" u="none" cap="none" strike="noStrike">
                <a:solidFill>
                  <a:srgbClr val="D5CED9"/>
                </a:solidFill>
                <a:latin typeface="Consolas"/>
                <a:ea typeface="Consolas"/>
                <a:cs typeface="Consolas"/>
                <a:sym typeface="Consolas"/>
              </a:rPr>
              <a:t>(</a:t>
            </a:r>
            <a:r>
              <a:rPr b="0" i="0" lang="es-AR" sz="1100" u="none" cap="none" strike="noStrike">
                <a:solidFill>
                  <a:srgbClr val="00E8C6"/>
                </a:solidFill>
                <a:latin typeface="Consolas"/>
                <a:ea typeface="Consolas"/>
                <a:cs typeface="Consolas"/>
                <a:sym typeface="Consolas"/>
              </a:rPr>
              <a:t>edad</a:t>
            </a:r>
            <a:r>
              <a:rPr b="0" i="0" lang="es-AR" sz="11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C74DED"/>
                </a:solidFill>
                <a:latin typeface="Consolas"/>
                <a:ea typeface="Consolas"/>
                <a:cs typeface="Consolas"/>
                <a:sym typeface="Consolas"/>
              </a:rPr>
              <a:t>if</a:t>
            </a: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00E8C6"/>
                </a:solidFill>
                <a:latin typeface="Consolas"/>
                <a:ea typeface="Consolas"/>
                <a:cs typeface="Consolas"/>
                <a:sym typeface="Consolas"/>
              </a:rPr>
              <a:t>edad</a:t>
            </a: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EE5D43"/>
                </a:solidFill>
                <a:latin typeface="Consolas"/>
                <a:ea typeface="Consolas"/>
                <a:cs typeface="Consolas"/>
                <a:sym typeface="Consolas"/>
              </a:rPr>
              <a:t>&lt;</a:t>
            </a: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F39C12"/>
                </a:solidFill>
                <a:latin typeface="Consolas"/>
                <a:ea typeface="Consolas"/>
                <a:cs typeface="Consolas"/>
                <a:sym typeface="Consolas"/>
              </a:rPr>
              <a:t>18</a:t>
            </a:r>
            <a:r>
              <a:rPr b="0" i="0" lang="es-AR" sz="11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C74DED"/>
                </a:solidFill>
                <a:latin typeface="Consolas"/>
                <a:ea typeface="Consolas"/>
                <a:cs typeface="Consolas"/>
                <a:sym typeface="Consolas"/>
              </a:rPr>
              <a:t>return</a:t>
            </a: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00E8C6"/>
                </a:solidFill>
                <a:latin typeface="Consolas"/>
                <a:ea typeface="Consolas"/>
                <a:cs typeface="Consolas"/>
                <a:sym typeface="Consolas"/>
              </a:rPr>
              <a:t>edad</a:t>
            </a:r>
            <a:r>
              <a:rPr b="0" i="0" lang="es-AR" sz="11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1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100" u="none" cap="none" strike="noStrike">
                <a:solidFill>
                  <a:srgbClr val="D5CED9"/>
                </a:solidFill>
                <a:latin typeface="Consolas"/>
                <a:ea typeface="Consolas"/>
                <a:cs typeface="Consolas"/>
                <a:sym typeface="Consolas"/>
              </a:rPr>
              <a:t>}</a:t>
            </a:r>
            <a:endParaRPr/>
          </a:p>
        </p:txBody>
      </p:sp>
      <p:sp>
        <p:nvSpPr>
          <p:cNvPr id="568" name="Google Shape;568;p19"/>
          <p:cNvSpPr txBox="1"/>
          <p:nvPr/>
        </p:nvSpPr>
        <p:spPr>
          <a:xfrm>
            <a:off x="5772159" y="1265688"/>
            <a:ext cx="520428" cy="27506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pic>
        <p:nvPicPr>
          <p:cNvPr id="569" name="Google Shape;569;p19"/>
          <p:cNvPicPr preferRelativeResize="0"/>
          <p:nvPr/>
        </p:nvPicPr>
        <p:blipFill rotWithShape="1">
          <a:blip r:embed="rId3">
            <a:alphaModFix/>
          </a:blip>
          <a:srcRect b="0" l="0" r="0" t="0"/>
          <a:stretch/>
        </p:blipFill>
        <p:spPr>
          <a:xfrm>
            <a:off x="5869631" y="2192701"/>
            <a:ext cx="383891" cy="329049"/>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570" name="Google Shape;570;p19"/>
          <p:cNvSpPr txBox="1"/>
          <p:nvPr/>
        </p:nvSpPr>
        <p:spPr>
          <a:xfrm>
            <a:off x="6032374" y="3081210"/>
            <a:ext cx="2771444" cy="111845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A partir del array de precios, </a:t>
            </a:r>
            <a:r>
              <a:rPr b="1" i="1" lang="es-AR" sz="1200" u="none" cap="none" strike="noStrike">
                <a:solidFill>
                  <a:srgbClr val="9D66F9"/>
                </a:solidFill>
                <a:latin typeface="Montserrat"/>
                <a:ea typeface="Montserrat"/>
                <a:cs typeface="Montserrat"/>
                <a:sym typeface="Montserrat"/>
              </a:rPr>
              <a:t>reduce</a:t>
            </a:r>
            <a:r>
              <a:rPr b="0" i="1" lang="es-AR" sz="1200" u="none" cap="none" strike="noStrike">
                <a:solidFill>
                  <a:srgbClr val="9D66F9"/>
                </a:solidFill>
                <a:latin typeface="Montserrat"/>
                <a:ea typeface="Montserrat"/>
                <a:cs typeface="Montserrat"/>
                <a:sym typeface="Montserrat"/>
              </a:rPr>
              <a:t> toma el primer elemento y acumula el resultado de izquierda a derecha, en este caso una resta desde el primer valor.</a:t>
            </a:r>
            <a:endParaRPr/>
          </a:p>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Por su parte, </a:t>
            </a:r>
            <a:r>
              <a:rPr b="1" i="1" lang="es-AR" sz="1200" u="none" cap="none" strike="noStrike">
                <a:solidFill>
                  <a:srgbClr val="9D66F9"/>
                </a:solidFill>
                <a:latin typeface="Montserrat"/>
                <a:ea typeface="Montserrat"/>
                <a:cs typeface="Montserrat"/>
                <a:sym typeface="Montserrat"/>
              </a:rPr>
              <a:t>reducrRIght</a:t>
            </a:r>
            <a:r>
              <a:rPr b="0" i="1" lang="es-AR" sz="1200" u="none" cap="none" strike="noStrike">
                <a:solidFill>
                  <a:srgbClr val="9D66F9"/>
                </a:solidFill>
                <a:latin typeface="Montserrat"/>
                <a:ea typeface="Montserrat"/>
                <a:cs typeface="Montserrat"/>
                <a:sym typeface="Montserrat"/>
              </a:rPr>
              <a:t> hace lo propio, pero de derecha a izquierda.</a:t>
            </a:r>
            <a:endParaRPr/>
          </a:p>
        </p:txBody>
      </p:sp>
      <p:sp>
        <p:nvSpPr>
          <p:cNvPr id="571" name="Google Shape;571;p19"/>
          <p:cNvSpPr/>
          <p:nvPr/>
        </p:nvSpPr>
        <p:spPr>
          <a:xfrm>
            <a:off x="783334" y="3082535"/>
            <a:ext cx="5201443" cy="1384995"/>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precios</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110</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10</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25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50</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15</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document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write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precios</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reduce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restaPrecios</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document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write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precios</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reduceRight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restaPrecios</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function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restaPrecios</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total</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return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total</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a:t>
            </a:r>
            <a:endParaRPr/>
          </a:p>
        </p:txBody>
      </p:sp>
      <p:sp>
        <p:nvSpPr>
          <p:cNvPr id="572" name="Google Shape;572;p19"/>
          <p:cNvSpPr txBox="1"/>
          <p:nvPr/>
        </p:nvSpPr>
        <p:spPr>
          <a:xfrm>
            <a:off x="5464349" y="3092266"/>
            <a:ext cx="520428" cy="27506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pic>
        <p:nvPicPr>
          <p:cNvPr id="573" name="Google Shape;573;p19"/>
          <p:cNvPicPr preferRelativeResize="0"/>
          <p:nvPr/>
        </p:nvPicPr>
        <p:blipFill rotWithShape="1">
          <a:blip r:embed="rId4">
            <a:alphaModFix/>
          </a:blip>
          <a:srcRect b="0" l="0" r="0" t="0"/>
          <a:stretch/>
        </p:blipFill>
        <p:spPr>
          <a:xfrm>
            <a:off x="4232274" y="4177818"/>
            <a:ext cx="1752503" cy="473269"/>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28"/>
          <p:cNvSpPr txBox="1"/>
          <p:nvPr/>
        </p:nvSpPr>
        <p:spPr>
          <a:xfrm>
            <a:off x="243961" y="434310"/>
            <a:ext cx="8900039"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Plantilla de cadena de caracteres (template string)</a:t>
            </a:r>
            <a:endParaRPr/>
          </a:p>
        </p:txBody>
      </p:sp>
      <p:sp>
        <p:nvSpPr>
          <p:cNvPr id="579" name="Google Shape;579;p28"/>
          <p:cNvSpPr txBox="1"/>
          <p:nvPr/>
        </p:nvSpPr>
        <p:spPr>
          <a:xfrm>
            <a:off x="370649" y="948514"/>
            <a:ext cx="8456828" cy="73685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Las </a:t>
            </a:r>
            <a:r>
              <a:rPr b="1" i="1" lang="es-AR" sz="1400" u="none" cap="none" strike="noStrike">
                <a:solidFill>
                  <a:srgbClr val="000000"/>
                </a:solidFill>
                <a:latin typeface="Montserrat"/>
                <a:ea typeface="Montserrat"/>
                <a:cs typeface="Montserrat"/>
                <a:sym typeface="Montserrat"/>
              </a:rPr>
              <a:t>Template Strings</a:t>
            </a:r>
            <a:r>
              <a:rPr b="0" i="0" lang="es-AR" sz="1400" u="none" cap="none" strike="noStrike">
                <a:solidFill>
                  <a:srgbClr val="000000"/>
                </a:solidFill>
                <a:latin typeface="Montserrat"/>
                <a:ea typeface="Montserrat"/>
                <a:cs typeface="Montserrat"/>
                <a:sym typeface="Montserrat"/>
              </a:rPr>
              <a:t> utilizan las comillas invertidas o backticks para delimitar sus contenidos, en vez de las tradicionales comillas simples o dobles de las cadenas de texto normales.</a:t>
            </a:r>
            <a:endParaRPr/>
          </a:p>
          <a:p>
            <a:pPr indent="0" lvl="0" marL="0" marR="0" rtl="0" algn="l">
              <a:lnSpc>
                <a:spcPct val="100000"/>
              </a:lnSpc>
              <a:spcBef>
                <a:spcPts val="60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Las principales funcionalidades que aportan las Template Strings son:</a:t>
            </a:r>
            <a:endParaRPr/>
          </a:p>
          <a:p>
            <a:pPr indent="-285750" lvl="0" marL="285750" marR="0" rtl="0" algn="l">
              <a:lnSpc>
                <a:spcPct val="100000"/>
              </a:lnSpc>
              <a:spcBef>
                <a:spcPts val="60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Interpolación de cadenas.</a:t>
            </a:r>
            <a:endParaRPr/>
          </a:p>
          <a:p>
            <a:pPr indent="-285750" lvl="0" marL="285750" marR="0" rtl="0" algn="l">
              <a:lnSpc>
                <a:spcPct val="100000"/>
              </a:lnSpc>
              <a:spcBef>
                <a:spcPts val="60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Posibilidad de incluir (y evaluar) expresiones dentro de cadenas.</a:t>
            </a:r>
            <a:endParaRPr/>
          </a:p>
          <a:p>
            <a:pPr indent="-285750" lvl="0" marL="285750" marR="0" rtl="0" algn="l">
              <a:lnSpc>
                <a:spcPct val="100000"/>
              </a:lnSpc>
              <a:spcBef>
                <a:spcPts val="60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Definición de cadenas de texto en varias líneas sin tener que usar hacks.</a:t>
            </a:r>
            <a:endParaRPr/>
          </a:p>
          <a:p>
            <a:pPr indent="-285750" lvl="0" marL="285750" marR="0" rtl="0" algn="l">
              <a:lnSpc>
                <a:spcPct val="100000"/>
              </a:lnSpc>
              <a:spcBef>
                <a:spcPts val="60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Formatear cadenas de manera avanzada.</a:t>
            </a:r>
            <a:endParaRPr/>
          </a:p>
          <a:p>
            <a:pPr indent="-285750" lvl="0" marL="285750" marR="0" rtl="0" algn="l">
              <a:lnSpc>
                <a:spcPct val="100000"/>
              </a:lnSpc>
              <a:spcBef>
                <a:spcPts val="600"/>
              </a:spcBef>
              <a:spcAft>
                <a:spcPts val="60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Cadenas etiquetadas.</a:t>
            </a:r>
            <a:endParaRPr b="0" i="0" sz="1400" u="none" cap="none" strike="noStrike">
              <a:solidFill>
                <a:srgbClr val="000000"/>
              </a:solidFill>
              <a:latin typeface="Montserrat"/>
              <a:ea typeface="Montserrat"/>
              <a:cs typeface="Montserrat"/>
              <a:sym typeface="Montserrat"/>
            </a:endParaRPr>
          </a:p>
        </p:txBody>
      </p:sp>
      <p:sp>
        <p:nvSpPr>
          <p:cNvPr id="580" name="Google Shape;580;p28"/>
          <p:cNvSpPr/>
          <p:nvPr/>
        </p:nvSpPr>
        <p:spPr>
          <a:xfrm>
            <a:off x="1914525" y="3530709"/>
            <a:ext cx="5445499" cy="1384995"/>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5F6167"/>
                </a:solidFill>
                <a:latin typeface="Consolas"/>
                <a:ea typeface="Consolas"/>
                <a:cs typeface="Consolas"/>
                <a:sym typeface="Consolas"/>
              </a:rPr>
              <a:t>// esto es una Template String</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saludo</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`¡Hola Mundo!`</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5F6167"/>
                </a:solidFill>
                <a:latin typeface="Consolas"/>
                <a:ea typeface="Consolas"/>
                <a:cs typeface="Consolas"/>
                <a:sym typeface="Consolas"/>
              </a:rPr>
              <a:t>// esto es una cadena normal con comillas simples</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saludo</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'¡Hola Mundo!'</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5F6167"/>
                </a:solidFill>
                <a:latin typeface="Consolas"/>
                <a:ea typeface="Consolas"/>
                <a:cs typeface="Consolas"/>
                <a:sym typeface="Consolas"/>
              </a:rPr>
              <a:t>// esto es una cadena normal con comillas dobles</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saludo</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"¡Hola Mundo!"</a:t>
            </a:r>
            <a:r>
              <a:rPr b="0" i="0" lang="es-AR" sz="1400" u="none" cap="none" strike="noStrike">
                <a:solidFill>
                  <a:srgbClr val="D5CED9"/>
                </a:solidFill>
                <a:latin typeface="Consolas"/>
                <a:ea typeface="Consolas"/>
                <a:cs typeface="Consolas"/>
                <a:sym typeface="Consolas"/>
              </a:rPr>
              <a:t>;</a:t>
            </a:r>
            <a:endParaRPr/>
          </a:p>
        </p:txBody>
      </p:sp>
      <p:sp>
        <p:nvSpPr>
          <p:cNvPr id="581" name="Google Shape;581;p28"/>
          <p:cNvSpPr txBox="1"/>
          <p:nvPr/>
        </p:nvSpPr>
        <p:spPr>
          <a:xfrm>
            <a:off x="6839596" y="3530709"/>
            <a:ext cx="520428" cy="30777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sp>
        <p:nvSpPr>
          <p:cNvPr id="582" name="Google Shape;582;p28"/>
          <p:cNvSpPr txBox="1"/>
          <p:nvPr/>
        </p:nvSpPr>
        <p:spPr>
          <a:xfrm>
            <a:off x="7431698" y="3651710"/>
            <a:ext cx="1645627" cy="57140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Para colocar </a:t>
            </a:r>
            <a:r>
              <a:rPr b="1" i="1" lang="es-AR" sz="1200" u="none" cap="none" strike="noStrike">
                <a:solidFill>
                  <a:srgbClr val="9D66F9"/>
                </a:solidFill>
                <a:latin typeface="Montserrat"/>
                <a:ea typeface="Montserrat"/>
                <a:cs typeface="Montserrat"/>
                <a:sym typeface="Montserrat"/>
              </a:rPr>
              <a:t>backticks</a:t>
            </a:r>
            <a:r>
              <a:rPr b="0" i="1" lang="es-AR" sz="1200" u="none" cap="none" strike="noStrike">
                <a:solidFill>
                  <a:srgbClr val="9D66F9"/>
                </a:solidFill>
                <a:latin typeface="Montserrat"/>
                <a:ea typeface="Montserrat"/>
                <a:cs typeface="Montserrat"/>
                <a:sym typeface="Montserrat"/>
              </a:rPr>
              <a:t> (comillas hacia atrás) utilizamos </a:t>
            </a:r>
            <a:r>
              <a:rPr b="1" i="1" lang="es-AR" sz="1200" u="none" cap="none" strike="noStrike">
                <a:solidFill>
                  <a:srgbClr val="9D66F9"/>
                </a:solidFill>
                <a:latin typeface="Montserrat"/>
                <a:ea typeface="Montserrat"/>
                <a:cs typeface="Montserrat"/>
                <a:sym typeface="Montserrat"/>
              </a:rPr>
              <a:t>ALT + 96 </a:t>
            </a:r>
            <a:r>
              <a:rPr b="0" i="1" lang="es-AR" sz="1200" u="none" cap="none" strike="noStrike">
                <a:solidFill>
                  <a:srgbClr val="9D66F9"/>
                </a:solidFill>
                <a:latin typeface="Montserrat"/>
                <a:ea typeface="Montserrat"/>
                <a:cs typeface="Montserrat"/>
                <a:sym typeface="Montserrat"/>
              </a:rPr>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29"/>
          <p:cNvSpPr txBox="1"/>
          <p:nvPr/>
        </p:nvSpPr>
        <p:spPr>
          <a:xfrm>
            <a:off x="243961" y="434310"/>
            <a:ext cx="8900039"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Plantilla de cadena de caracteres (template string)</a:t>
            </a:r>
            <a:endParaRPr/>
          </a:p>
        </p:txBody>
      </p:sp>
      <p:sp>
        <p:nvSpPr>
          <p:cNvPr id="588" name="Google Shape;588;p29"/>
          <p:cNvSpPr txBox="1"/>
          <p:nvPr/>
        </p:nvSpPr>
        <p:spPr>
          <a:xfrm>
            <a:off x="465566" y="1390651"/>
            <a:ext cx="8456828" cy="73685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Una de las mejores características de las </a:t>
            </a:r>
            <a:r>
              <a:rPr b="1" i="1" lang="es-AR" sz="1400" u="none" cap="none" strike="noStrike">
                <a:solidFill>
                  <a:srgbClr val="000000"/>
                </a:solidFill>
                <a:latin typeface="Montserrat"/>
                <a:ea typeface="Montserrat"/>
                <a:cs typeface="Montserrat"/>
                <a:sym typeface="Montserrat"/>
              </a:rPr>
              <a:t>Template Strings </a:t>
            </a:r>
            <a:r>
              <a:rPr b="0" i="0" lang="es-AR" sz="1400" u="none" cap="none" strike="noStrike">
                <a:solidFill>
                  <a:srgbClr val="000000"/>
                </a:solidFill>
                <a:latin typeface="Montserrat"/>
                <a:ea typeface="Montserrat"/>
                <a:cs typeface="Montserrat"/>
                <a:sym typeface="Montserrat"/>
              </a:rPr>
              <a:t>es la interpolación de cadenas. La interpolación permite utilizar cualquier expresión válida de JavaScript (como por ejemplo la suma de dos variables) dentro de una cadena y obtener como resultado la cadena completa con la expresión evaluada.</a:t>
            </a:r>
            <a:endParaRPr/>
          </a:p>
          <a:p>
            <a:pPr indent="0" lvl="0" marL="0" marR="0" rtl="0" algn="l">
              <a:lnSpc>
                <a:spcPct val="100000"/>
              </a:lnSpc>
              <a:spcBef>
                <a:spcPts val="60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Las partes variables de una </a:t>
            </a:r>
            <a:r>
              <a:rPr b="0" i="1" lang="es-AR" sz="1400" u="none" cap="none" strike="noStrike">
                <a:solidFill>
                  <a:srgbClr val="000000"/>
                </a:solidFill>
                <a:latin typeface="Montserrat"/>
                <a:ea typeface="Montserrat"/>
                <a:cs typeface="Montserrat"/>
                <a:sym typeface="Montserrat"/>
              </a:rPr>
              <a:t>Template String</a:t>
            </a:r>
            <a:r>
              <a:rPr b="0" i="0" lang="es-AR" sz="1400" u="none" cap="none" strike="noStrike">
                <a:solidFill>
                  <a:srgbClr val="000000"/>
                </a:solidFill>
                <a:latin typeface="Montserrat"/>
                <a:ea typeface="Montserrat"/>
                <a:cs typeface="Montserrat"/>
                <a:sym typeface="Montserrat"/>
              </a:rPr>
              <a:t> se denominan </a:t>
            </a:r>
            <a:r>
              <a:rPr b="0" i="1" lang="es-AR" sz="1400" u="none" cap="none" strike="noStrike">
                <a:solidFill>
                  <a:srgbClr val="000000"/>
                </a:solidFill>
                <a:latin typeface="Montserrat"/>
                <a:ea typeface="Montserrat"/>
                <a:cs typeface="Montserrat"/>
                <a:sym typeface="Montserrat"/>
              </a:rPr>
              <a:t>placeholders </a:t>
            </a:r>
            <a:r>
              <a:rPr b="0" i="0" lang="es-AR" sz="1400" u="none" cap="none" strike="noStrike">
                <a:solidFill>
                  <a:srgbClr val="000000"/>
                </a:solidFill>
                <a:latin typeface="Montserrat"/>
                <a:ea typeface="Montserrat"/>
                <a:cs typeface="Montserrat"/>
                <a:sym typeface="Montserrat"/>
              </a:rPr>
              <a:t>y utilizan la sintaxis </a:t>
            </a:r>
            <a:r>
              <a:rPr b="1" i="0" lang="es-AR" sz="1400" u="none" cap="none" strike="noStrike">
                <a:solidFill>
                  <a:srgbClr val="000000"/>
                </a:solidFill>
                <a:latin typeface="Montserrat"/>
                <a:ea typeface="Montserrat"/>
                <a:cs typeface="Montserrat"/>
                <a:sym typeface="Montserrat"/>
              </a:rPr>
              <a:t>${ }</a:t>
            </a:r>
            <a:r>
              <a:rPr b="0" i="0" lang="es-AR" sz="1400" u="none" cap="none" strike="noStrike">
                <a:solidFill>
                  <a:srgbClr val="000000"/>
                </a:solidFill>
                <a:latin typeface="Montserrat"/>
                <a:ea typeface="Montserrat"/>
                <a:cs typeface="Montserrat"/>
                <a:sym typeface="Montserrat"/>
              </a:rPr>
              <a:t> para diferenciarse del resto de la cadena. Ejemplo:</a:t>
            </a:r>
            <a:endParaRPr b="0" i="0" sz="1400" u="none" cap="none" strike="noStrike">
              <a:solidFill>
                <a:srgbClr val="000000"/>
              </a:solidFill>
              <a:latin typeface="Montserrat"/>
              <a:ea typeface="Montserrat"/>
              <a:cs typeface="Montserrat"/>
              <a:sym typeface="Montserrat"/>
            </a:endParaRPr>
          </a:p>
        </p:txBody>
      </p:sp>
      <p:sp>
        <p:nvSpPr>
          <p:cNvPr id="589" name="Google Shape;589;p29"/>
          <p:cNvSpPr txBox="1"/>
          <p:nvPr/>
        </p:nvSpPr>
        <p:spPr>
          <a:xfrm>
            <a:off x="465566" y="1004625"/>
            <a:ext cx="8456828" cy="38602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1" i="0" lang="es-AR" sz="1400" u="none" cap="none" strike="noStrike">
                <a:solidFill>
                  <a:srgbClr val="9D66F9"/>
                </a:solidFill>
                <a:latin typeface="Montserrat"/>
                <a:ea typeface="Montserrat"/>
                <a:cs typeface="Montserrat"/>
                <a:sym typeface="Montserrat"/>
              </a:rPr>
              <a:t>Interpolación de cadenas</a:t>
            </a:r>
            <a:endParaRPr b="1" i="0" sz="1400" u="none" cap="none" strike="noStrike">
              <a:solidFill>
                <a:srgbClr val="9D66F9"/>
              </a:solidFill>
              <a:latin typeface="Montserrat"/>
              <a:ea typeface="Montserrat"/>
              <a:cs typeface="Montserrat"/>
              <a:sym typeface="Montserrat"/>
            </a:endParaRPr>
          </a:p>
        </p:txBody>
      </p:sp>
      <p:sp>
        <p:nvSpPr>
          <p:cNvPr id="590" name="Google Shape;590;p29"/>
          <p:cNvSpPr/>
          <p:nvPr/>
        </p:nvSpPr>
        <p:spPr>
          <a:xfrm>
            <a:off x="2676525" y="2980522"/>
            <a:ext cx="4090706" cy="95410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5F6167"/>
                </a:solidFill>
                <a:latin typeface="Consolas"/>
                <a:ea typeface="Consolas"/>
                <a:cs typeface="Consolas"/>
                <a:sym typeface="Consolas"/>
              </a:rPr>
              <a:t>// Sustitución simple de cadenas</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nombre</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"Juan"</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`¡Hola </a:t>
            </a:r>
            <a:r>
              <a:rPr b="0" i="0" lang="es-AR" sz="1400" u="none" cap="none" strike="noStrike">
                <a:solidFill>
                  <a:srgbClr val="F92672"/>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nombre</a:t>
            </a:r>
            <a:r>
              <a:rPr b="0" i="0" lang="es-AR" sz="1400" u="none" cap="none" strike="noStrike">
                <a:solidFill>
                  <a:srgbClr val="F92672"/>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5F6167"/>
                </a:solidFill>
                <a:latin typeface="Consolas"/>
                <a:ea typeface="Consolas"/>
                <a:cs typeface="Consolas"/>
                <a:sym typeface="Consolas"/>
              </a:rPr>
              <a:t>// resultado =&gt; "¡Hola Juan!"</a:t>
            </a:r>
            <a:endParaRPr b="0" i="0" sz="1400" u="none" cap="none" strike="noStrike">
              <a:solidFill>
                <a:srgbClr val="D5CED9"/>
              </a:solidFill>
              <a:latin typeface="Consolas"/>
              <a:ea typeface="Consolas"/>
              <a:cs typeface="Consolas"/>
              <a:sym typeface="Consolas"/>
            </a:endParaRPr>
          </a:p>
        </p:txBody>
      </p:sp>
      <p:sp>
        <p:nvSpPr>
          <p:cNvPr id="591" name="Google Shape;591;p29"/>
          <p:cNvSpPr txBox="1"/>
          <p:nvPr/>
        </p:nvSpPr>
        <p:spPr>
          <a:xfrm>
            <a:off x="6246803" y="2980522"/>
            <a:ext cx="520428" cy="30777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f512bf30ef_0_0"/>
          <p:cNvSpPr txBox="1"/>
          <p:nvPr/>
        </p:nvSpPr>
        <p:spPr>
          <a:xfrm>
            <a:off x="243961" y="434310"/>
            <a:ext cx="8656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String</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233" name="Google Shape;233;gf512bf30ef_0_0"/>
          <p:cNvSpPr txBox="1"/>
          <p:nvPr/>
        </p:nvSpPr>
        <p:spPr>
          <a:xfrm>
            <a:off x="380174" y="912654"/>
            <a:ext cx="8456700" cy="48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En programación, cuando hablamos de una variable que posee información de texto, decimos que su tipo de dato es String. En Javascript, es muy sencillo crear una variable de texto, hay dos formas de hacerlo:</a:t>
            </a:r>
            <a:endParaRPr b="0" i="0" sz="1200" u="none" cap="none" strike="noStrike">
              <a:solidFill>
                <a:srgbClr val="000000"/>
              </a:solidFill>
              <a:latin typeface="Montserrat"/>
              <a:ea typeface="Montserrat"/>
              <a:cs typeface="Montserrat"/>
              <a:sym typeface="Montserrat"/>
            </a:endParaRPr>
          </a:p>
        </p:txBody>
      </p:sp>
      <p:graphicFrame>
        <p:nvGraphicFramePr>
          <p:cNvPr id="234" name="Google Shape;234;gf512bf30ef_0_0"/>
          <p:cNvGraphicFramePr/>
          <p:nvPr/>
        </p:nvGraphicFramePr>
        <p:xfrm>
          <a:off x="835176" y="1449494"/>
          <a:ext cx="3000000" cy="3000000"/>
        </p:xfrm>
        <a:graphic>
          <a:graphicData uri="http://schemas.openxmlformats.org/drawingml/2006/table">
            <a:tbl>
              <a:tblPr>
                <a:noFill/>
                <a:tableStyleId>{37E3509B-DA59-4A2F-BA0E-A99CB547CB79}</a:tableStyleId>
              </a:tblPr>
              <a:tblGrid>
                <a:gridCol w="2093100"/>
                <a:gridCol w="5453725"/>
              </a:tblGrid>
              <a:tr h="324000">
                <a:tc>
                  <a:txBody>
                    <a:bodyPr/>
                    <a:lstStyle/>
                    <a:p>
                      <a:pPr indent="0" lvl="0" marL="0" marR="0" rtl="0" algn="ctr">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Constructor</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DEFE"/>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Descripción</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DEFE"/>
                    </a:solidFill>
                  </a:tcPr>
                </a:tc>
              </a:tr>
              <a:tr h="324000">
                <a:tc>
                  <a:txBody>
                    <a:bodyPr/>
                    <a:lstStyle/>
                    <a:p>
                      <a:pPr indent="0" lvl="0" marL="0" marR="0" rtl="0" algn="l">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 new String(s)</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AR" sz="1200" u="none" cap="none" strike="noStrike">
                          <a:latin typeface="Montserrat"/>
                          <a:ea typeface="Montserrat"/>
                          <a:cs typeface="Montserrat"/>
                          <a:sym typeface="Montserrat"/>
                        </a:rPr>
                        <a:t>Crea un objeto de texto a partir del texto </a:t>
                      </a:r>
                      <a:r>
                        <a:rPr b="1" i="1" lang="es-AR" sz="1200" u="none" cap="none" strike="noStrike">
                          <a:latin typeface="Montserrat"/>
                          <a:ea typeface="Montserrat"/>
                          <a:cs typeface="Montserrat"/>
                          <a:sym typeface="Montserrat"/>
                        </a:rPr>
                        <a:t>s</a:t>
                      </a:r>
                      <a:r>
                        <a:rPr lang="es-AR" sz="1200" u="none" cap="none" strike="noStrike">
                          <a:latin typeface="Montserrat"/>
                          <a:ea typeface="Montserrat"/>
                          <a:cs typeface="Montserrat"/>
                          <a:sym typeface="Montserrat"/>
                        </a:rPr>
                        <a:t> pasado por parámetro.</a:t>
                      </a:r>
                      <a:endParaRPr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4000">
                <a:tc>
                  <a:txBody>
                    <a:bodyPr/>
                    <a:lstStyle/>
                    <a:p>
                      <a:pPr indent="0" lvl="0" marL="0" marR="0" rtl="0" algn="l">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 's'</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AR" sz="1200" u="none" cap="none" strike="noStrike">
                          <a:latin typeface="Montserrat"/>
                          <a:ea typeface="Montserrat"/>
                          <a:cs typeface="Montserrat"/>
                          <a:sym typeface="Montserrat"/>
                        </a:rPr>
                        <a:t>Simplemente, el texto entre comillas. Notación preferida.</a:t>
                      </a:r>
                      <a:endParaRPr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235" name="Google Shape;235;gf512bf30ef_0_0"/>
          <p:cNvSpPr txBox="1"/>
          <p:nvPr/>
        </p:nvSpPr>
        <p:spPr>
          <a:xfrm>
            <a:off x="380174" y="2448687"/>
            <a:ext cx="8456700" cy="78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Los String son tipos de datos primitivos, y como tal, es más sencillo utilizar los literales que la notación con new. Para englobar los textos, se pueden utilizar comillas simples ', comillas dobles " o backticks ` (o comilla invertida o francesa). </a:t>
            </a:r>
            <a:r>
              <a:rPr b="1" i="0" lang="es-AR" sz="1200" u="none" cap="none" strike="noStrike">
                <a:solidFill>
                  <a:srgbClr val="000000"/>
                </a:solidFill>
                <a:latin typeface="Montserrat"/>
                <a:ea typeface="Montserrat"/>
                <a:cs typeface="Montserrat"/>
                <a:sym typeface="Montserrat"/>
              </a:rPr>
              <a:t>Podemos pensar el String como un “</a:t>
            </a:r>
            <a:r>
              <a:rPr b="1" i="1" lang="es-AR" sz="1200" u="none" cap="none" strike="noStrike">
                <a:solidFill>
                  <a:srgbClr val="000000"/>
                </a:solidFill>
                <a:latin typeface="Montserrat"/>
                <a:ea typeface="Montserrat"/>
                <a:cs typeface="Montserrat"/>
                <a:sym typeface="Montserrat"/>
              </a:rPr>
              <a:t>array de caracteres</a:t>
            </a:r>
            <a:r>
              <a:rPr b="1" i="0" lang="es-AR" sz="1200" u="none" cap="none" strike="noStrike">
                <a:solidFill>
                  <a:srgbClr val="000000"/>
                </a:solidFill>
                <a:latin typeface="Montserrat"/>
                <a:ea typeface="Montserrat"/>
                <a:cs typeface="Montserrat"/>
                <a:sym typeface="Montserrat"/>
              </a:rPr>
              <a:t>”.</a:t>
            </a:r>
            <a:endParaRPr b="1" i="0" sz="1200" u="none" cap="none" strike="noStrike">
              <a:solidFill>
                <a:srgbClr val="000000"/>
              </a:solidFill>
              <a:latin typeface="Montserrat"/>
              <a:ea typeface="Montserrat"/>
              <a:cs typeface="Montserrat"/>
              <a:sym typeface="Montserrat"/>
            </a:endParaRPr>
          </a:p>
        </p:txBody>
      </p:sp>
      <p:sp>
        <p:nvSpPr>
          <p:cNvPr id="236" name="Google Shape;236;gf512bf30ef_0_0"/>
          <p:cNvSpPr/>
          <p:nvPr/>
        </p:nvSpPr>
        <p:spPr>
          <a:xfrm>
            <a:off x="1851341" y="3209372"/>
            <a:ext cx="5230800" cy="16005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AR" sz="1400" u="none" cap="none" strike="noStrike">
                <a:solidFill>
                  <a:srgbClr val="5F6167"/>
                </a:solidFill>
                <a:latin typeface="Consolas"/>
                <a:ea typeface="Consolas"/>
                <a:cs typeface="Consolas"/>
                <a:sym typeface="Consolas"/>
              </a:rPr>
              <a:t>// Literales</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texto1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"¡Hola a todos!"</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texto2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"Otro mensaje de texto"</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s-AR" sz="1400" u="none" cap="none" strike="noStrike">
                <a:solidFill>
                  <a:srgbClr val="D5CED9"/>
                </a:solidFill>
                <a:latin typeface="Consolas"/>
                <a:ea typeface="Consolas"/>
                <a:cs typeface="Consolas"/>
                <a:sym typeface="Consolas"/>
              </a:rPr>
            </a:br>
            <a:r>
              <a:rPr b="0" i="0" lang="es-AR" sz="1400" u="none" cap="none" strike="noStrike">
                <a:solidFill>
                  <a:srgbClr val="5F6167"/>
                </a:solidFill>
                <a:latin typeface="Consolas"/>
                <a:ea typeface="Consolas"/>
                <a:cs typeface="Consolas"/>
                <a:sym typeface="Consolas"/>
              </a:rPr>
              <a:t>// Objeto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texto1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new</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String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"¡Hola a todos!"</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texto2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new</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String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"Otro mensaje de texto"</a:t>
            </a:r>
            <a:r>
              <a:rPr b="0" i="0" lang="es-AR" sz="1400" u="none" cap="none" strike="noStrike">
                <a:solidFill>
                  <a:srgbClr val="D5CED9"/>
                </a:solidFill>
                <a:latin typeface="Consolas"/>
                <a:ea typeface="Consolas"/>
                <a:cs typeface="Consolas"/>
                <a:sym typeface="Consolas"/>
              </a:rPr>
              <a:t>);</a:t>
            </a:r>
            <a:endParaRPr/>
          </a:p>
        </p:txBody>
      </p:sp>
      <p:sp>
        <p:nvSpPr>
          <p:cNvPr id="237" name="Google Shape;237;gf512bf30ef_0_0"/>
          <p:cNvSpPr txBox="1"/>
          <p:nvPr/>
        </p:nvSpPr>
        <p:spPr>
          <a:xfrm>
            <a:off x="6561690" y="3209372"/>
            <a:ext cx="520500" cy="303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sp>
        <p:nvSpPr>
          <p:cNvPr id="238" name="Google Shape;238;gf512bf30ef_0_0"/>
          <p:cNvSpPr/>
          <p:nvPr/>
        </p:nvSpPr>
        <p:spPr>
          <a:xfrm>
            <a:off x="7157614" y="3442757"/>
            <a:ext cx="1603800" cy="46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JavaScript llama String a una cadena de caracteres o a un solo caracter</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30"/>
          <p:cNvSpPr/>
          <p:nvPr/>
        </p:nvSpPr>
        <p:spPr>
          <a:xfrm>
            <a:off x="465566" y="2083594"/>
            <a:ext cx="8401050" cy="1600438"/>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10</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b</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10</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`¡JavaScript se publicó hace </a:t>
            </a:r>
            <a:r>
              <a:rPr b="0" i="0" lang="es-AR" sz="1400" u="none" cap="none" strike="noStrike">
                <a:solidFill>
                  <a:srgbClr val="F92672"/>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a</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b</a:t>
            </a:r>
            <a:r>
              <a:rPr b="0" i="0" lang="es-AR" sz="1400" u="none" cap="none" strike="noStrike">
                <a:solidFill>
                  <a:srgbClr val="F92672"/>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 años!`</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5F6167"/>
                </a:solidFill>
                <a:latin typeface="Consolas"/>
                <a:ea typeface="Consolas"/>
                <a:cs typeface="Consolas"/>
                <a:sym typeface="Consolas"/>
              </a:rPr>
              <a:t>// resultado =&gt; ¡JavaScript se publicó hace 20 años!</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br>
              <a:rPr b="0" i="0" lang="es-AR" sz="1400" u="none" cap="none" strike="noStrike">
                <a:solidFill>
                  <a:srgbClr val="D5CED9"/>
                </a:solidFill>
                <a:latin typeface="Consolas"/>
                <a:ea typeface="Consolas"/>
                <a:cs typeface="Consolas"/>
                <a:sym typeface="Consolas"/>
              </a:rPr>
            </a:b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`Existen </a:t>
            </a:r>
            <a:r>
              <a:rPr b="0" i="0" lang="es-AR" sz="1400" u="none" cap="none" strike="noStrike">
                <a:solidFill>
                  <a:srgbClr val="F92672"/>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b</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92672"/>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 frameworks JavaScript y no </a:t>
            </a:r>
            <a:r>
              <a:rPr b="0" i="0" lang="es-AR" sz="1400" u="none" cap="none" strike="noStrike">
                <a:solidFill>
                  <a:srgbClr val="F92672"/>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10</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b</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92672"/>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5F6167"/>
                </a:solidFill>
                <a:latin typeface="Consolas"/>
                <a:ea typeface="Consolas"/>
                <a:cs typeface="Consolas"/>
                <a:sym typeface="Consolas"/>
              </a:rPr>
              <a:t>// resultado =&gt; Existen 40 frameworks JavaScript y no 200.</a:t>
            </a:r>
            <a:endParaRPr b="0" i="0" sz="1400" u="none" cap="none" strike="noStrike">
              <a:solidFill>
                <a:srgbClr val="D5CED9"/>
              </a:solidFill>
              <a:latin typeface="Consolas"/>
              <a:ea typeface="Consolas"/>
              <a:cs typeface="Consolas"/>
              <a:sym typeface="Consolas"/>
            </a:endParaRPr>
          </a:p>
        </p:txBody>
      </p:sp>
      <p:sp>
        <p:nvSpPr>
          <p:cNvPr id="597" name="Google Shape;597;p30"/>
          <p:cNvSpPr txBox="1"/>
          <p:nvPr/>
        </p:nvSpPr>
        <p:spPr>
          <a:xfrm>
            <a:off x="243961" y="434310"/>
            <a:ext cx="8900039"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Plantilla de cadena de caracteres (template string)</a:t>
            </a:r>
            <a:endParaRPr/>
          </a:p>
        </p:txBody>
      </p:sp>
      <p:sp>
        <p:nvSpPr>
          <p:cNvPr id="598" name="Google Shape;598;p30"/>
          <p:cNvSpPr txBox="1"/>
          <p:nvPr/>
        </p:nvSpPr>
        <p:spPr>
          <a:xfrm>
            <a:off x="465566" y="961750"/>
            <a:ext cx="8456828" cy="73685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Como dentro de las partes variables de la cadena se puede incluir cualquier expresión válida de JavaScript, en la práctica sirven para mucho más que mostrar el contenido de una variable. En los siguientes ejemplos se muestran cómo interpolar algunas operaciones matemáticas sencillas:</a:t>
            </a:r>
            <a:endParaRPr b="0" i="0" sz="1400" u="none" cap="none" strike="noStrike">
              <a:solidFill>
                <a:srgbClr val="000000"/>
              </a:solidFill>
              <a:latin typeface="Montserrat"/>
              <a:ea typeface="Montserrat"/>
              <a:cs typeface="Montserrat"/>
              <a:sym typeface="Montserrat"/>
            </a:endParaRPr>
          </a:p>
        </p:txBody>
      </p:sp>
      <p:sp>
        <p:nvSpPr>
          <p:cNvPr id="599" name="Google Shape;599;p30"/>
          <p:cNvSpPr txBox="1"/>
          <p:nvPr/>
        </p:nvSpPr>
        <p:spPr>
          <a:xfrm>
            <a:off x="8346188" y="2083594"/>
            <a:ext cx="520428" cy="30777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31"/>
          <p:cNvSpPr txBox="1"/>
          <p:nvPr/>
        </p:nvSpPr>
        <p:spPr>
          <a:xfrm>
            <a:off x="243961" y="434310"/>
            <a:ext cx="8900039"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Plantilla de cadena de caracteres (template string)</a:t>
            </a:r>
            <a:endParaRPr/>
          </a:p>
        </p:txBody>
      </p:sp>
      <p:sp>
        <p:nvSpPr>
          <p:cNvPr id="605" name="Google Shape;605;p31"/>
          <p:cNvSpPr txBox="1"/>
          <p:nvPr/>
        </p:nvSpPr>
        <p:spPr>
          <a:xfrm>
            <a:off x="465566" y="961750"/>
            <a:ext cx="8456828" cy="38127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Dentro de un valor interpolado también se puede utilizar cualquier función:</a:t>
            </a:r>
            <a:endParaRPr b="0" i="0" sz="1400" u="none" cap="none" strike="noStrike">
              <a:solidFill>
                <a:srgbClr val="000000"/>
              </a:solidFill>
              <a:latin typeface="Montserrat"/>
              <a:ea typeface="Montserrat"/>
              <a:cs typeface="Montserrat"/>
              <a:sym typeface="Montserrat"/>
            </a:endParaRPr>
          </a:p>
        </p:txBody>
      </p:sp>
      <p:sp>
        <p:nvSpPr>
          <p:cNvPr id="606" name="Google Shape;606;p31"/>
          <p:cNvSpPr/>
          <p:nvPr/>
        </p:nvSpPr>
        <p:spPr>
          <a:xfrm>
            <a:off x="1238250" y="1378247"/>
            <a:ext cx="7107938" cy="738664"/>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function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fn</a:t>
            </a:r>
            <a:r>
              <a:rPr b="0" i="0" lang="es-AR" sz="1400" u="none" cap="none" strike="noStrike">
                <a:solidFill>
                  <a:srgbClr val="D5CED9"/>
                </a:solidFill>
                <a:latin typeface="Consolas"/>
                <a:ea typeface="Consolas"/>
                <a:cs typeface="Consolas"/>
                <a:sym typeface="Consolas"/>
              </a:rPr>
              <a:t>() { </a:t>
            </a:r>
            <a:r>
              <a:rPr b="0" i="0" lang="es-AR" sz="1400" u="none" cap="none" strike="noStrike">
                <a:solidFill>
                  <a:srgbClr val="C74DED"/>
                </a:solidFill>
                <a:latin typeface="Consolas"/>
                <a:ea typeface="Consolas"/>
                <a:cs typeface="Consolas"/>
                <a:sym typeface="Consolas"/>
              </a:rPr>
              <a:t>return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"Este es el resultado de la función"</a:t>
            </a:r>
            <a:r>
              <a:rPr b="0" i="0" lang="es-AR" sz="14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`Hola "</a:t>
            </a:r>
            <a:r>
              <a:rPr b="0" i="0" lang="es-AR" sz="1400" u="none" cap="none" strike="noStrike">
                <a:solidFill>
                  <a:srgbClr val="F92672"/>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fn</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92672"/>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 Mundo`</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5F6167"/>
                </a:solidFill>
                <a:latin typeface="Consolas"/>
                <a:ea typeface="Consolas"/>
                <a:cs typeface="Consolas"/>
                <a:sym typeface="Consolas"/>
              </a:rPr>
              <a:t>// resultado =&gt; Hola "Este es el resultado de la función" Mundo</a:t>
            </a:r>
            <a:endParaRPr b="0" i="0" sz="1400" u="none" cap="none" strike="noStrike">
              <a:solidFill>
                <a:srgbClr val="D5CED9"/>
              </a:solidFill>
              <a:latin typeface="Consolas"/>
              <a:ea typeface="Consolas"/>
              <a:cs typeface="Consolas"/>
              <a:sym typeface="Consolas"/>
            </a:endParaRPr>
          </a:p>
        </p:txBody>
      </p:sp>
      <p:sp>
        <p:nvSpPr>
          <p:cNvPr id="607" name="Google Shape;607;p31"/>
          <p:cNvSpPr txBox="1"/>
          <p:nvPr/>
        </p:nvSpPr>
        <p:spPr>
          <a:xfrm>
            <a:off x="7825760" y="1378247"/>
            <a:ext cx="520428" cy="30777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sp>
        <p:nvSpPr>
          <p:cNvPr id="608" name="Google Shape;608;p31"/>
          <p:cNvSpPr txBox="1"/>
          <p:nvPr/>
        </p:nvSpPr>
        <p:spPr>
          <a:xfrm>
            <a:off x="465566" y="2219050"/>
            <a:ext cx="8456828" cy="38127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La sintaxis ${} también funciona con expresiones que invocan métodos y acceden a propiedades:</a:t>
            </a:r>
            <a:endParaRPr b="0" i="0" sz="1400" u="none" cap="none" strike="noStrike">
              <a:solidFill>
                <a:srgbClr val="000000"/>
              </a:solidFill>
              <a:latin typeface="Montserrat"/>
              <a:ea typeface="Montserrat"/>
              <a:cs typeface="Montserrat"/>
              <a:sym typeface="Montserrat"/>
            </a:endParaRPr>
          </a:p>
        </p:txBody>
      </p:sp>
      <p:sp>
        <p:nvSpPr>
          <p:cNvPr id="609" name="Google Shape;609;p31"/>
          <p:cNvSpPr/>
          <p:nvPr/>
        </p:nvSpPr>
        <p:spPr>
          <a:xfrm>
            <a:off x="888742" y="2873914"/>
            <a:ext cx="7610475" cy="2031325"/>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usuario</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 nombre: </a:t>
            </a:r>
            <a:r>
              <a:rPr b="0" i="0" lang="es-AR" sz="1400" u="none" cap="none" strike="noStrike">
                <a:solidFill>
                  <a:srgbClr val="96E072"/>
                </a:solidFill>
                <a:latin typeface="Consolas"/>
                <a:ea typeface="Consolas"/>
                <a:cs typeface="Consolas"/>
                <a:sym typeface="Consolas"/>
              </a:rPr>
              <a:t>'Juan Perez'</a:t>
            </a:r>
            <a:r>
              <a:rPr b="0" i="0" lang="es-AR" sz="14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`Estás conectado como </a:t>
            </a:r>
            <a:r>
              <a:rPr b="0" i="0" lang="es-AR" sz="1400" u="none" cap="none" strike="noStrike">
                <a:solidFill>
                  <a:srgbClr val="F92672"/>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usuario</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nombre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toUpperCase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92672"/>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5F6167"/>
                </a:solidFill>
                <a:latin typeface="Consolas"/>
                <a:ea typeface="Consolas"/>
                <a:cs typeface="Consolas"/>
                <a:sym typeface="Consolas"/>
              </a:rPr>
              <a:t>// resultado =&gt; "Estás conectado como JUAN PEREZ.";</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br>
              <a:rPr b="0" i="0" lang="es-AR" sz="1400" u="none" cap="none" strike="noStrike">
                <a:solidFill>
                  <a:srgbClr val="D5CED9"/>
                </a:solidFill>
                <a:latin typeface="Consolas"/>
                <a:ea typeface="Consolas"/>
                <a:cs typeface="Consolas"/>
                <a:sym typeface="Consolas"/>
              </a:rPr>
            </a:b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divisa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'Euro'</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`Los precios se indican en </a:t>
            </a:r>
            <a:r>
              <a:rPr b="0" i="0" lang="es-AR" sz="1400" u="none" cap="none" strike="noStrike">
                <a:solidFill>
                  <a:srgbClr val="F92672"/>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divisa</a:t>
            </a:r>
            <a:r>
              <a:rPr b="0" i="0" lang="es-AR" sz="1400" u="none" cap="none" strike="noStrike">
                <a:solidFill>
                  <a:srgbClr val="F92672"/>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 Utiliza nuestro conversor para convertir </a:t>
            </a:r>
            <a:r>
              <a:rPr b="0" i="0" lang="es-AR" sz="1400" u="none" cap="none" strike="noStrike">
                <a:solidFill>
                  <a:srgbClr val="F92672"/>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divisa</a:t>
            </a:r>
            <a:r>
              <a:rPr b="0" i="0" lang="es-AR" sz="1400" u="none" cap="none" strike="noStrike">
                <a:solidFill>
                  <a:srgbClr val="F92672"/>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 en tu moneda local.`</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5F6167"/>
                </a:solidFill>
                <a:latin typeface="Consolas"/>
                <a:ea typeface="Consolas"/>
                <a:cs typeface="Consolas"/>
                <a:sym typeface="Consolas"/>
              </a:rPr>
              <a:t>// resultado =&gt; Los precios se indican en Euro. Utiliza nuestro conversor para convertir Euro en tu moneda local.</a:t>
            </a:r>
            <a:endParaRPr b="0" i="0" sz="1400" u="none" cap="none" strike="noStrike">
              <a:solidFill>
                <a:srgbClr val="D5CED9"/>
              </a:solidFill>
              <a:latin typeface="Consolas"/>
              <a:ea typeface="Consolas"/>
              <a:cs typeface="Consolas"/>
              <a:sym typeface="Consolas"/>
            </a:endParaRPr>
          </a:p>
        </p:txBody>
      </p:sp>
      <p:sp>
        <p:nvSpPr>
          <p:cNvPr id="610" name="Google Shape;610;p31"/>
          <p:cNvSpPr txBox="1"/>
          <p:nvPr/>
        </p:nvSpPr>
        <p:spPr>
          <a:xfrm>
            <a:off x="7978789" y="2873914"/>
            <a:ext cx="520428" cy="30777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32"/>
          <p:cNvSpPr txBox="1"/>
          <p:nvPr/>
        </p:nvSpPr>
        <p:spPr>
          <a:xfrm>
            <a:off x="243961" y="434310"/>
            <a:ext cx="8900039"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Plantilla de cadena de caracteres (template string)</a:t>
            </a:r>
            <a:endParaRPr/>
          </a:p>
        </p:txBody>
      </p:sp>
      <p:sp>
        <p:nvSpPr>
          <p:cNvPr id="616" name="Google Shape;616;p32"/>
          <p:cNvSpPr txBox="1"/>
          <p:nvPr/>
        </p:nvSpPr>
        <p:spPr>
          <a:xfrm>
            <a:off x="370649" y="948514"/>
            <a:ext cx="8456828" cy="73685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La ventaja de usar </a:t>
            </a:r>
            <a:r>
              <a:rPr b="0" i="1" lang="es-AR" sz="1400" u="none" cap="none" strike="noStrike">
                <a:solidFill>
                  <a:srgbClr val="000000"/>
                </a:solidFill>
                <a:latin typeface="Montserrat"/>
                <a:ea typeface="Montserrat"/>
                <a:cs typeface="Montserrat"/>
                <a:sym typeface="Montserrat"/>
              </a:rPr>
              <a:t>template</a:t>
            </a:r>
            <a:r>
              <a:rPr b="0" i="0" lang="es-AR" sz="1400" u="none" cap="none" strike="noStrike">
                <a:solidFill>
                  <a:srgbClr val="000000"/>
                </a:solidFill>
                <a:latin typeface="Montserrat"/>
                <a:ea typeface="Montserrat"/>
                <a:cs typeface="Montserrat"/>
                <a:sym typeface="Montserrat"/>
              </a:rPr>
              <a:t> </a:t>
            </a:r>
            <a:r>
              <a:rPr b="0" i="1" lang="es-AR" sz="1400" u="none" cap="none" strike="noStrike">
                <a:solidFill>
                  <a:srgbClr val="000000"/>
                </a:solidFill>
                <a:latin typeface="Montserrat"/>
                <a:ea typeface="Montserrat"/>
                <a:cs typeface="Montserrat"/>
                <a:sym typeface="Montserrat"/>
              </a:rPr>
              <a:t>strings</a:t>
            </a:r>
            <a:r>
              <a:rPr b="0" i="0" lang="es-AR" sz="1400" u="none" cap="none" strike="noStrike">
                <a:solidFill>
                  <a:srgbClr val="000000"/>
                </a:solidFill>
                <a:latin typeface="Montserrat"/>
                <a:ea typeface="Montserrat"/>
                <a:cs typeface="Montserrat"/>
                <a:sym typeface="Montserrat"/>
              </a:rPr>
              <a:t> es el uso de expresiones incrustadas y la posibilidad de interpolación de cadenas de texto con ellas, facilitando la concatenación de valores. Ejemplo:</a:t>
            </a:r>
            <a:endParaRPr b="0" i="0" sz="1400" u="none" cap="none" strike="noStrike">
              <a:solidFill>
                <a:srgbClr val="000000"/>
              </a:solidFill>
              <a:latin typeface="Montserrat"/>
              <a:ea typeface="Montserrat"/>
              <a:cs typeface="Montserrat"/>
              <a:sym typeface="Montserrat"/>
            </a:endParaRPr>
          </a:p>
        </p:txBody>
      </p:sp>
      <p:sp>
        <p:nvSpPr>
          <p:cNvPr id="617" name="Google Shape;617;p32"/>
          <p:cNvSpPr/>
          <p:nvPr/>
        </p:nvSpPr>
        <p:spPr>
          <a:xfrm>
            <a:off x="296348" y="1809190"/>
            <a:ext cx="8795264" cy="1600438"/>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rgbClr val="C74DED"/>
                </a:solidFill>
                <a:latin typeface="Consolas"/>
                <a:ea typeface="Consolas"/>
                <a:cs typeface="Consolas"/>
                <a:sym typeface="Consolas"/>
              </a:rPr>
              <a:t>function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suma</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a</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b</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return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a</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b</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br>
              <a:rPr b="0" i="0" lang="es-AR" sz="1200" u="none" cap="none" strike="noStrike">
                <a:solidFill>
                  <a:srgbClr val="D5CED9"/>
                </a:solidFill>
                <a:latin typeface="Consolas"/>
                <a:ea typeface="Consolas"/>
                <a:cs typeface="Consolas"/>
                <a:sym typeface="Consolas"/>
              </a:rPr>
            </a:br>
            <a:r>
              <a:rPr b="0" i="0" lang="es-AR" sz="1200" u="none" cap="none" strike="noStrike">
                <a:solidFill>
                  <a:srgbClr val="C74DED"/>
                </a:solidFill>
                <a:latin typeface="Consolas"/>
                <a:ea typeface="Consolas"/>
                <a:cs typeface="Consolas"/>
                <a:sym typeface="Consolas"/>
              </a:rPr>
              <a:t>var</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a</a:t>
            </a:r>
            <a:r>
              <a:rPr b="0" i="0" lang="es-AR" sz="1200" u="none" cap="none" strike="noStrike">
                <a:solidFill>
                  <a:srgbClr val="EE5D43"/>
                </a:solidFill>
                <a:latin typeface="Consolas"/>
                <a:ea typeface="Consolas"/>
                <a:cs typeface="Consolas"/>
                <a:sym typeface="Consolas"/>
              </a:rPr>
              <a:t>=Number</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prompt</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"ingrese un numero a:"</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C74DED"/>
                </a:solidFill>
                <a:latin typeface="Consolas"/>
                <a:ea typeface="Consolas"/>
                <a:cs typeface="Consolas"/>
                <a:sym typeface="Consolas"/>
              </a:rPr>
              <a:t>var</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b</a:t>
            </a:r>
            <a:r>
              <a:rPr b="0" i="0" lang="es-AR" sz="1200" u="none" cap="none" strike="noStrike">
                <a:solidFill>
                  <a:srgbClr val="EE5D43"/>
                </a:solidFill>
                <a:latin typeface="Consolas"/>
                <a:ea typeface="Consolas"/>
                <a:cs typeface="Consolas"/>
                <a:sym typeface="Consolas"/>
              </a:rPr>
              <a:t>=Number</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prompt</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"ingrese un numero b:"</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F39C12"/>
                </a:solidFill>
                <a:latin typeface="Consolas"/>
                <a:ea typeface="Consolas"/>
                <a:cs typeface="Consolas"/>
                <a:sym typeface="Consolas"/>
              </a:rPr>
              <a:t>console</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log</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"la suma entre "</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 y "</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b</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 es: "</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suma</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a</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b</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  la suma entre 12 y 21 es: 33</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F39C12"/>
                </a:solidFill>
                <a:latin typeface="Consolas"/>
                <a:ea typeface="Consolas"/>
                <a:cs typeface="Consolas"/>
                <a:sym typeface="Consolas"/>
              </a:rPr>
              <a:t>console</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log</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`la suma entre </a:t>
            </a:r>
            <a:r>
              <a:rPr b="0" i="0" lang="es-AR" sz="1200" u="none" cap="none" strike="noStrike">
                <a:solidFill>
                  <a:srgbClr val="F92672"/>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a</a:t>
            </a:r>
            <a:r>
              <a:rPr b="0" i="0" lang="es-AR" sz="1200" u="none" cap="none" strike="noStrike">
                <a:solidFill>
                  <a:srgbClr val="F92672"/>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 y </a:t>
            </a:r>
            <a:r>
              <a:rPr b="0" i="0" lang="es-AR" sz="1200" u="none" cap="none" strike="noStrike">
                <a:solidFill>
                  <a:srgbClr val="F92672"/>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b</a:t>
            </a:r>
            <a:r>
              <a:rPr b="0" i="0" lang="es-AR" sz="1200" u="none" cap="none" strike="noStrike">
                <a:solidFill>
                  <a:srgbClr val="F92672"/>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 es: </a:t>
            </a:r>
            <a:r>
              <a:rPr b="0" i="0" lang="es-AR" sz="1200" u="none" cap="none" strike="noStrike">
                <a:solidFill>
                  <a:srgbClr val="F92672"/>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suma</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a</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b</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92672"/>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  la suma entre 12 y 21 es: 33</a:t>
            </a:r>
            <a:endParaRPr b="0" i="0" sz="1200" u="none" cap="none" strike="noStrike">
              <a:solidFill>
                <a:srgbClr val="D5CED9"/>
              </a:solidFill>
              <a:latin typeface="Consolas"/>
              <a:ea typeface="Consolas"/>
              <a:cs typeface="Consolas"/>
              <a:sym typeface="Consolas"/>
            </a:endParaRPr>
          </a:p>
        </p:txBody>
      </p:sp>
      <p:sp>
        <p:nvSpPr>
          <p:cNvPr id="618" name="Google Shape;618;p32"/>
          <p:cNvSpPr txBox="1"/>
          <p:nvPr/>
        </p:nvSpPr>
        <p:spPr>
          <a:xfrm>
            <a:off x="8567263" y="1809190"/>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sp>
        <p:nvSpPr>
          <p:cNvPr id="619" name="Google Shape;619;p32"/>
          <p:cNvSpPr txBox="1"/>
          <p:nvPr/>
        </p:nvSpPr>
        <p:spPr>
          <a:xfrm>
            <a:off x="370649" y="3379707"/>
            <a:ext cx="8456828" cy="73685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También podremos escribir una cadena en varias líneas, sin la necesidad de usar \ o + para concatenar:</a:t>
            </a:r>
            <a:endParaRPr b="0" i="0" sz="1400" u="none" cap="none" strike="noStrike">
              <a:solidFill>
                <a:srgbClr val="000000"/>
              </a:solidFill>
              <a:latin typeface="Montserrat"/>
              <a:ea typeface="Montserrat"/>
              <a:cs typeface="Montserrat"/>
              <a:sym typeface="Montserrat"/>
            </a:endParaRPr>
          </a:p>
        </p:txBody>
      </p:sp>
      <p:pic>
        <p:nvPicPr>
          <p:cNvPr id="620" name="Google Shape;620;p32"/>
          <p:cNvPicPr preferRelativeResize="0"/>
          <p:nvPr/>
        </p:nvPicPr>
        <p:blipFill rotWithShape="1">
          <a:blip r:embed="rId3">
            <a:alphaModFix/>
          </a:blip>
          <a:srcRect b="0" l="0" r="0" t="0"/>
          <a:stretch/>
        </p:blipFill>
        <p:spPr>
          <a:xfrm>
            <a:off x="5303129" y="4057739"/>
            <a:ext cx="2352675" cy="457200"/>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621" name="Google Shape;621;p32"/>
          <p:cNvSpPr/>
          <p:nvPr/>
        </p:nvSpPr>
        <p:spPr>
          <a:xfrm>
            <a:off x="538162" y="3983231"/>
            <a:ext cx="4572000" cy="646331"/>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rgbClr val="C74DED"/>
                </a:solidFill>
                <a:latin typeface="Consolas"/>
                <a:ea typeface="Consolas"/>
                <a:cs typeface="Consolas"/>
                <a:sym typeface="Consolas"/>
              </a:rPr>
              <a:t>var</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cadena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`Línea número 1 de la cadena</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96E072"/>
                </a:solidFill>
                <a:latin typeface="Consolas"/>
                <a:ea typeface="Consolas"/>
                <a:cs typeface="Consolas"/>
                <a:sym typeface="Consolas"/>
              </a:rPr>
              <a:t>Línea número 2 de la cadena`</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F39C12"/>
                </a:solidFill>
                <a:latin typeface="Consolas"/>
                <a:ea typeface="Consolas"/>
                <a:cs typeface="Consolas"/>
                <a:sym typeface="Consolas"/>
              </a:rPr>
              <a:t>console</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log</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cadena</a:t>
            </a:r>
            <a:r>
              <a:rPr b="0" i="0" lang="es-AR" sz="1200" u="none" cap="none" strike="noStrike">
                <a:solidFill>
                  <a:srgbClr val="D5CED9"/>
                </a:solidFill>
                <a:latin typeface="Consolas"/>
                <a:ea typeface="Consolas"/>
                <a:cs typeface="Consolas"/>
                <a:sym typeface="Consolas"/>
              </a:rPr>
              <a:t>);</a:t>
            </a:r>
            <a:endParaRPr/>
          </a:p>
        </p:txBody>
      </p:sp>
      <p:sp>
        <p:nvSpPr>
          <p:cNvPr id="622" name="Google Shape;622;p32"/>
          <p:cNvSpPr txBox="1"/>
          <p:nvPr/>
        </p:nvSpPr>
        <p:spPr>
          <a:xfrm>
            <a:off x="4599063" y="3983231"/>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sp>
        <p:nvSpPr>
          <p:cNvPr id="623" name="Google Shape;623;p32"/>
          <p:cNvSpPr txBox="1"/>
          <p:nvPr/>
        </p:nvSpPr>
        <p:spPr>
          <a:xfrm>
            <a:off x="3652363" y="4735345"/>
            <a:ext cx="4914900" cy="35141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archivos template-string y template-string2 (.html y .js)</a:t>
            </a:r>
            <a:endParaRPr b="0" i="1" sz="1200" u="none" cap="none" strike="noStrike">
              <a:solidFill>
                <a:srgbClr val="9D66F9"/>
              </a:solidFill>
              <a:latin typeface="Montserrat"/>
              <a:ea typeface="Montserrat"/>
              <a:cs typeface="Montserrat"/>
              <a:sym typeface="Montserrat"/>
            </a:endParaRPr>
          </a:p>
        </p:txBody>
      </p:sp>
      <p:sp>
        <p:nvSpPr>
          <p:cNvPr id="624" name="Google Shape;624;p32"/>
          <p:cNvSpPr/>
          <p:nvPr/>
        </p:nvSpPr>
        <p:spPr>
          <a:xfrm>
            <a:off x="370649" y="4747639"/>
            <a:ext cx="329565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1400" u="none" cap="none" strike="noStrike">
                <a:solidFill>
                  <a:srgbClr val="000000"/>
                </a:solidFill>
                <a:latin typeface="Montserrat"/>
                <a:ea typeface="Montserrat"/>
                <a:cs typeface="Montserrat"/>
                <a:sym typeface="Montserrat"/>
              </a:rPr>
              <a:t>Fuente (para ampliar): </a:t>
            </a:r>
            <a:r>
              <a:rPr b="0" i="0" lang="es-AR" sz="1400" u="none" cap="none" strike="noStrike">
                <a:solidFill>
                  <a:srgbClr val="000000"/>
                </a:solidFill>
                <a:latin typeface="Montserrat"/>
                <a:ea typeface="Montserrat"/>
                <a:cs typeface="Montserrat"/>
                <a:sym typeface="Montserrat"/>
              </a:rPr>
              <a:t>Clic </a:t>
            </a:r>
            <a:r>
              <a:rPr b="0" i="0" lang="es-AR"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aquí</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33"/>
          <p:cNvSpPr txBox="1"/>
          <p:nvPr/>
        </p:nvSpPr>
        <p:spPr>
          <a:xfrm>
            <a:off x="358261" y="914853"/>
            <a:ext cx="7793376" cy="501700"/>
          </a:xfrm>
          <a:prstGeom prst="rect">
            <a:avLst/>
          </a:prstGeom>
          <a:noFill/>
          <a:ln>
            <a:noFill/>
          </a:ln>
        </p:spPr>
        <p:txBody>
          <a:bodyPr anchorCtr="0" anchor="t" bIns="91425" lIns="91425" spcFirstLastPara="1" rIns="91425" wrap="square" tIns="91425">
            <a:noAutofit/>
          </a:bodyPr>
          <a:lstStyle/>
          <a:p>
            <a:pPr indent="-171450" lvl="0" marL="171450" marR="0" rtl="0" algn="l">
              <a:lnSpc>
                <a:spcPct val="100000"/>
              </a:lnSpc>
              <a:spcBef>
                <a:spcPts val="0"/>
              </a:spcBef>
              <a:spcAft>
                <a:spcPts val="0"/>
              </a:spcAft>
              <a:buClr>
                <a:schemeClr val="dk2"/>
              </a:buClr>
              <a:buSzPts val="1400"/>
              <a:buFont typeface="Arial"/>
              <a:buChar char="•"/>
            </a:pPr>
            <a:r>
              <a:rPr b="0" i="0" lang="es-AR" sz="1200" u="none" cap="none" strike="noStrike">
                <a:solidFill>
                  <a:srgbClr val="000000"/>
                </a:solidFill>
                <a:latin typeface="Montserrat"/>
                <a:ea typeface="Montserrat"/>
                <a:cs typeface="Montserrat"/>
                <a:sym typeface="Montserrat"/>
              </a:rPr>
              <a:t>Agregar JavaScript a un sitio, y con </a:t>
            </a:r>
            <a:r>
              <a:rPr b="1" i="1" lang="es-AR" sz="1200" u="none" cap="none" strike="noStrike">
                <a:solidFill>
                  <a:srgbClr val="000000"/>
                </a:solidFill>
                <a:latin typeface="Montserrat"/>
                <a:ea typeface="Montserrat"/>
                <a:cs typeface="Montserrat"/>
                <a:sym typeface="Montserrat"/>
              </a:rPr>
              <a:t>template string</a:t>
            </a:r>
            <a:r>
              <a:rPr b="0" i="0" lang="es-AR" sz="1200" u="none" cap="none" strike="noStrike">
                <a:solidFill>
                  <a:srgbClr val="000000"/>
                </a:solidFill>
                <a:latin typeface="Montserrat"/>
                <a:ea typeface="Montserrat"/>
                <a:cs typeface="Montserrat"/>
                <a:sym typeface="Montserrat"/>
              </a:rPr>
              <a:t> modificar el header y footer del HTML por Javascript. </a:t>
            </a:r>
            <a:endParaRPr b="0" i="0" sz="1200" u="none" cap="none" strike="noStrike">
              <a:solidFill>
                <a:srgbClr val="000000"/>
              </a:solidFill>
              <a:latin typeface="Montserrat"/>
              <a:ea typeface="Montserrat"/>
              <a:cs typeface="Montserrat"/>
              <a:sym typeface="Montserrat"/>
            </a:endParaRPr>
          </a:p>
        </p:txBody>
      </p:sp>
      <p:sp>
        <p:nvSpPr>
          <p:cNvPr id="630" name="Google Shape;630;p33"/>
          <p:cNvSpPr txBox="1"/>
          <p:nvPr/>
        </p:nvSpPr>
        <p:spPr>
          <a:xfrm>
            <a:off x="1540119" y="2003834"/>
            <a:ext cx="6901962" cy="577874"/>
          </a:xfrm>
          <a:prstGeom prst="rect">
            <a:avLst/>
          </a:prstGeom>
          <a:noFill/>
          <a:ln>
            <a:noFill/>
          </a:ln>
        </p:spPr>
        <p:txBody>
          <a:bodyPr anchorCtr="0" anchor="t" bIns="91425" lIns="91425" spcFirstLastPara="1" rIns="91425" wrap="square" tIns="91425">
            <a:noAutofit/>
          </a:bodyPr>
          <a:lstStyle/>
          <a:p>
            <a:pPr indent="-171450" lvl="0" marL="171450" marR="0" rtl="0" algn="l">
              <a:lnSpc>
                <a:spcPct val="100000"/>
              </a:lnSpc>
              <a:spcBef>
                <a:spcPts val="0"/>
              </a:spcBef>
              <a:spcAft>
                <a:spcPts val="0"/>
              </a:spcAft>
              <a:buClr>
                <a:schemeClr val="dk2"/>
              </a:buClr>
              <a:buSzPts val="1400"/>
              <a:buFont typeface="Arial"/>
              <a:buChar char="•"/>
            </a:pPr>
            <a:r>
              <a:rPr b="0" i="0" lang="es-AR" sz="1200" u="none" cap="none" strike="noStrike">
                <a:solidFill>
                  <a:srgbClr val="000000"/>
                </a:solidFill>
                <a:latin typeface="Montserrat"/>
                <a:ea typeface="Montserrat"/>
                <a:cs typeface="Montserrat"/>
                <a:sym typeface="Montserrat"/>
              </a:rPr>
              <a:t>Del archivo </a:t>
            </a:r>
            <a:r>
              <a:rPr b="1" i="0" lang="es-AR" sz="1200" u="none" cap="none" strike="noStrike">
                <a:solidFill>
                  <a:srgbClr val="000000"/>
                </a:solidFill>
                <a:latin typeface="Montserrat"/>
                <a:ea typeface="Montserrat"/>
                <a:cs typeface="Montserrat"/>
                <a:sym typeface="Montserrat"/>
              </a:rPr>
              <a:t>“Actividad Práctica - JavaScript Unidad 2”</a:t>
            </a:r>
            <a:r>
              <a:rPr b="0" i="0" lang="es-AR" sz="1200" u="none" cap="none" strike="noStrike">
                <a:solidFill>
                  <a:srgbClr val="000000"/>
                </a:solidFill>
                <a:latin typeface="Montserrat"/>
                <a:ea typeface="Montserrat"/>
                <a:cs typeface="Montserrat"/>
                <a:sym typeface="Montserrat"/>
              </a:rPr>
              <a:t> están en condiciones de hacer los ejercicios: 19 al 29. Los ejercicios </a:t>
            </a:r>
            <a:r>
              <a:rPr b="1" i="0" lang="es-AR" sz="1200" u="none" cap="none" strike="noStrike">
                <a:solidFill>
                  <a:srgbClr val="000000"/>
                </a:solidFill>
                <a:latin typeface="Montserrat"/>
                <a:ea typeface="Montserrat"/>
                <a:cs typeface="Montserrat"/>
                <a:sym typeface="Montserrat"/>
              </a:rPr>
              <a:t>NO </a:t>
            </a:r>
            <a:r>
              <a:rPr b="0" i="0" lang="es-AR" sz="1200" u="none" cap="none" strike="noStrike">
                <a:solidFill>
                  <a:srgbClr val="000000"/>
                </a:solidFill>
                <a:latin typeface="Montserrat"/>
                <a:ea typeface="Montserrat"/>
                <a:cs typeface="Montserrat"/>
                <a:sym typeface="Montserrat"/>
              </a:rPr>
              <a:t>son obligatorios.</a:t>
            </a:r>
            <a:endParaRPr/>
          </a:p>
        </p:txBody>
      </p:sp>
      <p:sp>
        <p:nvSpPr>
          <p:cNvPr id="631" name="Google Shape;631;p33"/>
          <p:cNvSpPr txBox="1"/>
          <p:nvPr/>
        </p:nvSpPr>
        <p:spPr>
          <a:xfrm>
            <a:off x="358261" y="1975828"/>
            <a:ext cx="1277108" cy="4179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1600" u="none" cap="none" strike="noStrike">
                <a:solidFill>
                  <a:schemeClr val="accent1"/>
                </a:solidFill>
                <a:latin typeface="Montserrat ExtraBold"/>
                <a:ea typeface="Montserrat ExtraBold"/>
                <a:cs typeface="Montserrat ExtraBold"/>
                <a:sym typeface="Montserrat ExtraBold"/>
              </a:rPr>
              <a:t>Ejercicios</a:t>
            </a:r>
            <a:endParaRPr b="1" i="0" sz="1600" u="none" cap="none" strike="noStrike">
              <a:solidFill>
                <a:schemeClr val="accent1"/>
              </a:solidFill>
              <a:latin typeface="Montserrat ExtraBold"/>
              <a:ea typeface="Montserrat ExtraBold"/>
              <a:cs typeface="Montserrat ExtraBold"/>
              <a:sym typeface="Montserrat ExtraBold"/>
            </a:endParaRPr>
          </a:p>
        </p:txBody>
      </p:sp>
      <p:sp>
        <p:nvSpPr>
          <p:cNvPr id="632" name="Google Shape;632;p33"/>
          <p:cNvSpPr txBox="1"/>
          <p:nvPr/>
        </p:nvSpPr>
        <p:spPr>
          <a:xfrm>
            <a:off x="358260" y="496891"/>
            <a:ext cx="5090039" cy="4179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1600" u="none" cap="none" strike="noStrike">
                <a:solidFill>
                  <a:schemeClr val="accent1"/>
                </a:solidFill>
                <a:latin typeface="Montserrat ExtraBold"/>
                <a:ea typeface="Montserrat ExtraBold"/>
                <a:cs typeface="Montserrat ExtraBold"/>
                <a:sym typeface="Montserrat ExtraBold"/>
              </a:rPr>
              <a:t>Ejemplo de uso de template string:</a:t>
            </a:r>
            <a:endParaRPr b="1" i="0" sz="1600" u="none" cap="none" strike="noStrike">
              <a:solidFill>
                <a:schemeClr val="accent1"/>
              </a:solidFill>
              <a:latin typeface="Montserrat ExtraBold"/>
              <a:ea typeface="Montserrat ExtraBold"/>
              <a:cs typeface="Montserrat ExtraBold"/>
              <a:sym typeface="Montserrat ExtraBold"/>
            </a:endParaRPr>
          </a:p>
        </p:txBody>
      </p:sp>
      <p:sp>
        <p:nvSpPr>
          <p:cNvPr id="633" name="Google Shape;633;p33"/>
          <p:cNvSpPr txBox="1"/>
          <p:nvPr/>
        </p:nvSpPr>
        <p:spPr>
          <a:xfrm>
            <a:off x="4347471" y="1394831"/>
            <a:ext cx="3804165" cy="4179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1200" u="none" cap="none" strike="noStrike">
                <a:solidFill>
                  <a:schemeClr val="accent1"/>
                </a:solidFill>
                <a:latin typeface="Montserrat"/>
                <a:ea typeface="Montserrat"/>
                <a:cs typeface="Montserrat"/>
                <a:sym typeface="Montserrat"/>
              </a:rPr>
              <a:t>Ver archivos de la carpeta ej-template-string</a:t>
            </a:r>
            <a:endParaRPr b="0" i="0" sz="1200" u="none" cap="none" strike="noStrike">
              <a:solidFill>
                <a:schemeClr val="accent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f512bf30ef_0_10"/>
          <p:cNvSpPr txBox="1"/>
          <p:nvPr/>
        </p:nvSpPr>
        <p:spPr>
          <a:xfrm>
            <a:off x="243961" y="434310"/>
            <a:ext cx="8656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String | Propiedades y métodos</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244" name="Google Shape;244;gf512bf30ef_0_10"/>
          <p:cNvSpPr txBox="1"/>
          <p:nvPr/>
        </p:nvSpPr>
        <p:spPr>
          <a:xfrm>
            <a:off x="380174" y="1000655"/>
            <a:ext cx="8456700" cy="33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1" i="0" lang="es-AR" sz="1600" u="none" cap="none" strike="noStrike">
                <a:solidFill>
                  <a:srgbClr val="9D66F9"/>
                </a:solidFill>
                <a:latin typeface="Montserrat"/>
                <a:ea typeface="Montserrat"/>
                <a:cs typeface="Montserrat"/>
                <a:sym typeface="Montserrat"/>
              </a:rPr>
              <a:t>Propiedades</a:t>
            </a:r>
            <a:endParaRPr b="1" i="0" sz="1600" u="none" cap="none" strike="noStrike">
              <a:solidFill>
                <a:srgbClr val="9D66F9"/>
              </a:solidFill>
              <a:latin typeface="Montserrat"/>
              <a:ea typeface="Montserrat"/>
              <a:cs typeface="Montserrat"/>
              <a:sym typeface="Montserrat"/>
            </a:endParaRPr>
          </a:p>
        </p:txBody>
      </p:sp>
      <p:graphicFrame>
        <p:nvGraphicFramePr>
          <p:cNvPr id="245" name="Google Shape;245;gf512bf30ef_0_10"/>
          <p:cNvGraphicFramePr/>
          <p:nvPr/>
        </p:nvGraphicFramePr>
        <p:xfrm>
          <a:off x="902412" y="1451042"/>
          <a:ext cx="3000000" cy="3000000"/>
        </p:xfrm>
        <a:graphic>
          <a:graphicData uri="http://schemas.openxmlformats.org/drawingml/2006/table">
            <a:tbl>
              <a:tblPr>
                <a:noFill/>
                <a:tableStyleId>{37E3509B-DA59-4A2F-BA0E-A99CB547CB79}</a:tableStyleId>
              </a:tblPr>
              <a:tblGrid>
                <a:gridCol w="1212575"/>
                <a:gridCol w="6199800"/>
              </a:tblGrid>
              <a:tr h="324000">
                <a:tc>
                  <a:txBody>
                    <a:bodyPr/>
                    <a:lstStyle/>
                    <a:p>
                      <a:pPr indent="0" lvl="0" marL="0" marR="0" rtl="0" algn="ctr">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Propiedad</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DEFE"/>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Descripción</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DEFE"/>
                    </a:solidFill>
                  </a:tcPr>
                </a:tc>
              </a:tr>
              <a:tr h="324000">
                <a:tc>
                  <a:txBody>
                    <a:bodyPr/>
                    <a:lstStyle/>
                    <a:p>
                      <a:pPr indent="0" lvl="0" marL="0" marR="0" rtl="0" algn="l">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.length</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AR" sz="1200" u="none" cap="none" strike="noStrike">
                          <a:latin typeface="Montserrat"/>
                          <a:ea typeface="Montserrat"/>
                          <a:cs typeface="Montserrat"/>
                          <a:sym typeface="Montserrat"/>
                        </a:rPr>
                        <a:t>Devuelve el número de caracteres de la variable de tipo string en cuestión</a:t>
                      </a:r>
                      <a:endParaRPr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246" name="Google Shape;246;gf512bf30ef_0_10"/>
          <p:cNvSpPr txBox="1"/>
          <p:nvPr/>
        </p:nvSpPr>
        <p:spPr>
          <a:xfrm>
            <a:off x="380174" y="2211252"/>
            <a:ext cx="8456700" cy="33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1" i="0" lang="es-AR" sz="1600" u="none" cap="none" strike="noStrike">
                <a:solidFill>
                  <a:srgbClr val="9D66F9"/>
                </a:solidFill>
                <a:latin typeface="Montserrat"/>
                <a:ea typeface="Montserrat"/>
                <a:cs typeface="Montserrat"/>
                <a:sym typeface="Montserrat"/>
              </a:rPr>
              <a:t>Métodos</a:t>
            </a:r>
            <a:endParaRPr b="1" i="0" sz="1600" u="none" cap="none" strike="noStrike">
              <a:solidFill>
                <a:srgbClr val="9D66F9"/>
              </a:solidFill>
              <a:latin typeface="Montserrat"/>
              <a:ea typeface="Montserrat"/>
              <a:cs typeface="Montserrat"/>
              <a:sym typeface="Montserrat"/>
            </a:endParaRPr>
          </a:p>
        </p:txBody>
      </p:sp>
      <p:graphicFrame>
        <p:nvGraphicFramePr>
          <p:cNvPr id="247" name="Google Shape;247;gf512bf30ef_0_10"/>
          <p:cNvGraphicFramePr/>
          <p:nvPr/>
        </p:nvGraphicFramePr>
        <p:xfrm>
          <a:off x="902412" y="2661639"/>
          <a:ext cx="3000000" cy="3000000"/>
        </p:xfrm>
        <a:graphic>
          <a:graphicData uri="http://schemas.openxmlformats.org/drawingml/2006/table">
            <a:tbl>
              <a:tblPr>
                <a:noFill/>
                <a:tableStyleId>{37E3509B-DA59-4A2F-BA0E-A99CB547CB79}</a:tableStyleId>
              </a:tblPr>
              <a:tblGrid>
                <a:gridCol w="2055950"/>
                <a:gridCol w="5356400"/>
              </a:tblGrid>
              <a:tr h="324000">
                <a:tc>
                  <a:txBody>
                    <a:bodyPr/>
                    <a:lstStyle/>
                    <a:p>
                      <a:pPr indent="0" lvl="0" marL="0" marR="0" rtl="0" algn="ctr">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Método</a:t>
                      </a:r>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DEFE"/>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Descripción</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DEFE"/>
                    </a:solidFill>
                  </a:tcPr>
                </a:tc>
              </a:tr>
              <a:tr h="324000">
                <a:tc>
                  <a:txBody>
                    <a:bodyPr/>
                    <a:lstStyle/>
                    <a:p>
                      <a:pPr indent="0" lvl="0" marL="0" marR="0" rtl="0" algn="l">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 .charAt(pos)</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AR" sz="1200" u="none" cap="none" strike="noStrike">
                          <a:latin typeface="Montserrat"/>
                          <a:ea typeface="Montserrat"/>
                          <a:cs typeface="Montserrat"/>
                          <a:sym typeface="Montserrat"/>
                        </a:rPr>
                        <a:t>Devuelve el carácter en la posición pos de la variable.</a:t>
                      </a:r>
                      <a:endParaRPr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4000">
                <a:tc>
                  <a:txBody>
                    <a:bodyPr/>
                    <a:lstStyle/>
                    <a:p>
                      <a:pPr indent="0" lvl="0" marL="0" marR="0" rtl="0" algn="l">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 .concat(str1, str2...)</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AR" sz="1200" u="none" cap="none" strike="noStrike">
                          <a:latin typeface="Montserrat"/>
                          <a:ea typeface="Montserrat"/>
                          <a:cs typeface="Montserrat"/>
                          <a:sym typeface="Montserrat"/>
                        </a:rPr>
                        <a:t>Devuelve el texto de la variable unido a str1, a str2...</a:t>
                      </a:r>
                      <a:endParaRPr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4000">
                <a:tc>
                  <a:txBody>
                    <a:bodyPr/>
                    <a:lstStyle/>
                    <a:p>
                      <a:pPr indent="0" lvl="0" marL="0" marR="0" rtl="0" algn="l">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 .indexOf(str)</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AR" sz="1200" u="none" cap="none" strike="noStrike">
                          <a:latin typeface="Montserrat"/>
                          <a:ea typeface="Montserrat"/>
                          <a:cs typeface="Montserrat"/>
                          <a:sym typeface="Montserrat"/>
                        </a:rPr>
                        <a:t>Devuelve la primera posición del texto str.</a:t>
                      </a:r>
                      <a:endParaRPr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4000">
                <a:tc>
                  <a:txBody>
                    <a:bodyPr/>
                    <a:lstStyle/>
                    <a:p>
                      <a:pPr indent="0" lvl="0" marL="0" marR="0" rtl="0" algn="l">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 .indexOf(str, from)</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AR" sz="1200" u="none" cap="none" strike="noStrike">
                          <a:latin typeface="Montserrat"/>
                          <a:ea typeface="Montserrat"/>
                          <a:cs typeface="Montserrat"/>
                          <a:sym typeface="Montserrat"/>
                        </a:rPr>
                        <a:t>Idem al anterior, partiendo desde la posición from.</a:t>
                      </a:r>
                      <a:endParaRPr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4000">
                <a:tc>
                  <a:txBody>
                    <a:bodyPr/>
                    <a:lstStyle/>
                    <a:p>
                      <a:pPr indent="0" lvl="0" marL="0" marR="0" rtl="0" algn="l">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 .lastIndexOf(str, from)</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AR" sz="1200" u="none" cap="none" strike="noStrike">
                          <a:latin typeface="Montserrat"/>
                          <a:ea typeface="Montserrat"/>
                          <a:cs typeface="Montserrat"/>
                          <a:sym typeface="Montserrat"/>
                        </a:rPr>
                        <a:t>Idem al anterior, pero devuelve la última posición.</a:t>
                      </a:r>
                      <a:endParaRPr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248" name="Google Shape;248;gf512bf30ef_0_10"/>
          <p:cNvSpPr txBox="1"/>
          <p:nvPr/>
        </p:nvSpPr>
        <p:spPr>
          <a:xfrm>
            <a:off x="3390900" y="4706358"/>
            <a:ext cx="4533900" cy="35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Para estos métodos ver ejemplo strings (.html y .js)</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f512bf30ef_0_19"/>
          <p:cNvSpPr txBox="1"/>
          <p:nvPr/>
        </p:nvSpPr>
        <p:spPr>
          <a:xfrm>
            <a:off x="243961" y="434310"/>
            <a:ext cx="8656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000" u="none" cap="none" strike="noStrike">
                <a:solidFill>
                  <a:schemeClr val="accent1"/>
                </a:solidFill>
                <a:latin typeface="Montserrat ExtraBold"/>
                <a:ea typeface="Montserrat ExtraBold"/>
                <a:cs typeface="Montserrat ExtraBold"/>
                <a:sym typeface="Montserrat ExtraBold"/>
              </a:rPr>
              <a:t>String | Métodos | charAt y concat</a:t>
            </a:r>
            <a:endParaRPr b="1" i="0" sz="2000" u="none" cap="none" strike="noStrike">
              <a:solidFill>
                <a:schemeClr val="accent1"/>
              </a:solidFill>
              <a:latin typeface="Montserrat ExtraBold"/>
              <a:ea typeface="Montserrat ExtraBold"/>
              <a:cs typeface="Montserrat ExtraBold"/>
              <a:sym typeface="Montserrat ExtraBold"/>
            </a:endParaRPr>
          </a:p>
        </p:txBody>
      </p:sp>
      <p:pic>
        <p:nvPicPr>
          <p:cNvPr id="254" name="Google Shape;254;gf512bf30ef_0_19"/>
          <p:cNvPicPr preferRelativeResize="0"/>
          <p:nvPr/>
        </p:nvPicPr>
        <p:blipFill rotWithShape="1">
          <a:blip r:embed="rId3">
            <a:alphaModFix/>
          </a:blip>
          <a:srcRect b="0" l="0" r="0" t="0"/>
          <a:stretch/>
        </p:blipFill>
        <p:spPr>
          <a:xfrm>
            <a:off x="757237" y="1429148"/>
            <a:ext cx="4581528" cy="390525"/>
          </a:xfrm>
          <a:prstGeom prst="rect">
            <a:avLst/>
          </a:prstGeom>
          <a:noFill/>
          <a:ln>
            <a:noFill/>
          </a:ln>
        </p:spPr>
      </p:pic>
      <p:sp>
        <p:nvSpPr>
          <p:cNvPr id="255" name="Google Shape;255;gf512bf30ef_0_19"/>
          <p:cNvSpPr txBox="1"/>
          <p:nvPr/>
        </p:nvSpPr>
        <p:spPr>
          <a:xfrm>
            <a:off x="5504330" y="1343617"/>
            <a:ext cx="3236400" cy="47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1" lang="es-AR" sz="1200" u="none" cap="none" strike="noStrike">
                <a:solidFill>
                  <a:schemeClr val="accent1"/>
                </a:solidFill>
                <a:latin typeface="Montserrat"/>
                <a:ea typeface="Montserrat"/>
                <a:cs typeface="Montserrat"/>
                <a:sym typeface="Montserrat"/>
              </a:rPr>
              <a:t>Cada carácter está representado por una posición</a:t>
            </a:r>
            <a:endParaRPr b="0" i="1" sz="1200" u="none" cap="none" strike="noStrike">
              <a:solidFill>
                <a:schemeClr val="accent1"/>
              </a:solidFill>
              <a:latin typeface="Montserrat"/>
              <a:ea typeface="Montserrat"/>
              <a:cs typeface="Montserrat"/>
              <a:sym typeface="Montserrat"/>
            </a:endParaRPr>
          </a:p>
        </p:txBody>
      </p:sp>
      <p:sp>
        <p:nvSpPr>
          <p:cNvPr id="256" name="Google Shape;256;gf512bf30ef_0_19"/>
          <p:cNvSpPr/>
          <p:nvPr/>
        </p:nvSpPr>
        <p:spPr>
          <a:xfrm>
            <a:off x="690589" y="1007010"/>
            <a:ext cx="3316500" cy="307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cad</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"hola como estas"</a:t>
            </a:r>
            <a:r>
              <a:rPr b="0" i="0" lang="es-AR" sz="1400" u="none" cap="none" strike="noStrike">
                <a:solidFill>
                  <a:srgbClr val="D5CED9"/>
                </a:solidFill>
                <a:latin typeface="Consolas"/>
                <a:ea typeface="Consolas"/>
                <a:cs typeface="Consolas"/>
                <a:sym typeface="Consolas"/>
              </a:rPr>
              <a:t>;</a:t>
            </a:r>
            <a:endParaRPr/>
          </a:p>
        </p:txBody>
      </p:sp>
      <p:sp>
        <p:nvSpPr>
          <p:cNvPr id="257" name="Google Shape;257;gf512bf30ef_0_19"/>
          <p:cNvSpPr txBox="1"/>
          <p:nvPr/>
        </p:nvSpPr>
        <p:spPr>
          <a:xfrm>
            <a:off x="3486796" y="1007010"/>
            <a:ext cx="520500" cy="307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sp>
        <p:nvSpPr>
          <p:cNvPr id="258" name="Google Shape;258;gf512bf30ef_0_19"/>
          <p:cNvSpPr/>
          <p:nvPr/>
        </p:nvSpPr>
        <p:spPr>
          <a:xfrm>
            <a:off x="806586" y="2293187"/>
            <a:ext cx="5235600" cy="1385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document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write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"CHARAT &lt;br&gt;"</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document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write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cad</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charAt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0</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devuelve "h"</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pos1</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cad</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//devuelve 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pos2</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cad</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20</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//indefinido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document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write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pos1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//devuelve 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document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write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pos2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//indefinido</a:t>
            </a:r>
            <a:endParaRPr b="0" i="0" sz="1400" u="none" cap="none" strike="noStrike">
              <a:solidFill>
                <a:srgbClr val="D5CED9"/>
              </a:solidFill>
              <a:latin typeface="Consolas"/>
              <a:ea typeface="Consolas"/>
              <a:cs typeface="Consolas"/>
              <a:sym typeface="Consolas"/>
            </a:endParaRPr>
          </a:p>
        </p:txBody>
      </p:sp>
      <p:sp>
        <p:nvSpPr>
          <p:cNvPr id="259" name="Google Shape;259;gf512bf30ef_0_19"/>
          <p:cNvSpPr txBox="1"/>
          <p:nvPr/>
        </p:nvSpPr>
        <p:spPr>
          <a:xfrm>
            <a:off x="493053" y="1887487"/>
            <a:ext cx="2832900" cy="42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1400" u="none" cap="none" strike="noStrike">
                <a:solidFill>
                  <a:schemeClr val="accent1"/>
                </a:solidFill>
                <a:latin typeface="Montserrat"/>
                <a:ea typeface="Montserrat"/>
                <a:cs typeface="Montserrat"/>
                <a:sym typeface="Montserrat"/>
              </a:rPr>
              <a:t>.charAt(pos)</a:t>
            </a:r>
            <a:endParaRPr b="1" i="0" sz="1400" u="none" cap="none" strike="noStrike">
              <a:solidFill>
                <a:schemeClr val="accent1"/>
              </a:solidFill>
              <a:latin typeface="Montserrat ExtraBold"/>
              <a:ea typeface="Montserrat ExtraBold"/>
              <a:cs typeface="Montserrat ExtraBold"/>
              <a:sym typeface="Montserrat ExtraBold"/>
            </a:endParaRPr>
          </a:p>
        </p:txBody>
      </p:sp>
      <p:sp>
        <p:nvSpPr>
          <p:cNvPr id="260" name="Google Shape;260;gf512bf30ef_0_19"/>
          <p:cNvSpPr txBox="1"/>
          <p:nvPr/>
        </p:nvSpPr>
        <p:spPr>
          <a:xfrm>
            <a:off x="5521784" y="2287184"/>
            <a:ext cx="520500" cy="307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pic>
        <p:nvPicPr>
          <p:cNvPr id="261" name="Google Shape;261;gf512bf30ef_0_19"/>
          <p:cNvPicPr preferRelativeResize="0"/>
          <p:nvPr/>
        </p:nvPicPr>
        <p:blipFill rotWithShape="1">
          <a:blip r:embed="rId4">
            <a:alphaModFix/>
          </a:blip>
          <a:srcRect b="0" l="0" r="0" t="0"/>
          <a:stretch/>
        </p:blipFill>
        <p:spPr>
          <a:xfrm>
            <a:off x="5279633" y="2971110"/>
            <a:ext cx="1004729" cy="858345"/>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262" name="Google Shape;262;gf512bf30ef_0_19"/>
          <p:cNvSpPr txBox="1"/>
          <p:nvPr/>
        </p:nvSpPr>
        <p:spPr>
          <a:xfrm>
            <a:off x="6463553" y="2223891"/>
            <a:ext cx="2277000" cy="47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1" lang="es-AR" sz="1200" u="none" cap="none" strike="noStrike">
                <a:solidFill>
                  <a:schemeClr val="accent1"/>
                </a:solidFill>
                <a:latin typeface="Montserrat"/>
                <a:ea typeface="Montserrat"/>
                <a:cs typeface="Montserrat"/>
                <a:sym typeface="Montserrat"/>
              </a:rPr>
              <a:t>Charat </a:t>
            </a:r>
            <a:r>
              <a:rPr b="0" i="1" lang="es-AR" sz="1200" u="none" cap="none" strike="noStrike">
                <a:solidFill>
                  <a:schemeClr val="accent1"/>
                </a:solidFill>
                <a:latin typeface="Montserrat"/>
                <a:ea typeface="Montserrat"/>
                <a:cs typeface="Montserrat"/>
                <a:sym typeface="Montserrat"/>
              </a:rPr>
              <a:t>permitirá mostrar un carácter determinado de acuerdo a una posición. Podemos guardarlo en una variable y luego mostrarlo en el documento HTML, en la consola o luego utilizarlo en otra tarea.</a:t>
            </a:r>
            <a:endParaRPr b="0" i="1" sz="1200" u="none" cap="none" strike="noStrike">
              <a:solidFill>
                <a:schemeClr val="accent1"/>
              </a:solidFill>
              <a:latin typeface="Montserrat"/>
              <a:ea typeface="Montserrat"/>
              <a:cs typeface="Montserrat"/>
              <a:sym typeface="Montserrat"/>
            </a:endParaRPr>
          </a:p>
        </p:txBody>
      </p:sp>
      <p:sp>
        <p:nvSpPr>
          <p:cNvPr id="263" name="Google Shape;263;gf512bf30ef_0_19"/>
          <p:cNvSpPr txBox="1"/>
          <p:nvPr/>
        </p:nvSpPr>
        <p:spPr>
          <a:xfrm>
            <a:off x="493053" y="3727403"/>
            <a:ext cx="2832900" cy="42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1400" u="none" cap="none" strike="noStrike">
                <a:solidFill>
                  <a:schemeClr val="accent1"/>
                </a:solidFill>
                <a:latin typeface="Montserrat"/>
                <a:ea typeface="Montserrat"/>
                <a:cs typeface="Montserrat"/>
                <a:sym typeface="Montserrat"/>
              </a:rPr>
              <a:t>.concat(str1, str2...)</a:t>
            </a:r>
            <a:endParaRPr b="1" i="0" sz="1400" u="none" cap="none" strike="noStrike">
              <a:solidFill>
                <a:schemeClr val="accent1"/>
              </a:solidFill>
              <a:latin typeface="Montserrat ExtraBold"/>
              <a:ea typeface="Montserrat ExtraBold"/>
              <a:cs typeface="Montserrat ExtraBold"/>
              <a:sym typeface="Montserrat ExtraBold"/>
            </a:endParaRPr>
          </a:p>
        </p:txBody>
      </p:sp>
      <p:sp>
        <p:nvSpPr>
          <p:cNvPr id="264" name="Google Shape;264;gf512bf30ef_0_19"/>
          <p:cNvSpPr/>
          <p:nvPr/>
        </p:nvSpPr>
        <p:spPr>
          <a:xfrm>
            <a:off x="757237" y="4126016"/>
            <a:ext cx="6454500" cy="307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document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write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cad</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concat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 ¿todo bien?"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 más texto"</a:t>
            </a:r>
            <a:r>
              <a:rPr b="0" i="0" lang="es-AR" sz="1400" u="none" cap="none" strike="noStrike">
                <a:solidFill>
                  <a:srgbClr val="D5CED9"/>
                </a:solidFill>
                <a:latin typeface="Consolas"/>
                <a:ea typeface="Consolas"/>
                <a:cs typeface="Consolas"/>
                <a:sym typeface="Consolas"/>
              </a:rPr>
              <a:t>)); </a:t>
            </a:r>
            <a:endParaRPr/>
          </a:p>
        </p:txBody>
      </p:sp>
      <p:sp>
        <p:nvSpPr>
          <p:cNvPr id="265" name="Google Shape;265;gf512bf30ef_0_19"/>
          <p:cNvSpPr txBox="1"/>
          <p:nvPr/>
        </p:nvSpPr>
        <p:spPr>
          <a:xfrm>
            <a:off x="6691397" y="4126016"/>
            <a:ext cx="520500" cy="307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sp>
        <p:nvSpPr>
          <p:cNvPr id="266" name="Google Shape;266;gf512bf30ef_0_19"/>
          <p:cNvSpPr txBox="1"/>
          <p:nvPr/>
        </p:nvSpPr>
        <p:spPr>
          <a:xfrm>
            <a:off x="690589" y="4486357"/>
            <a:ext cx="4186200" cy="47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1" lang="es-AR" sz="1200" u="none" cap="none" strike="noStrike">
                <a:solidFill>
                  <a:schemeClr val="accent1"/>
                </a:solidFill>
                <a:latin typeface="Montserrat"/>
                <a:ea typeface="Montserrat"/>
                <a:cs typeface="Montserrat"/>
                <a:sym typeface="Montserrat"/>
              </a:rPr>
              <a:t>Concat</a:t>
            </a:r>
            <a:r>
              <a:rPr b="0" i="1" lang="es-AR" sz="1200" u="none" cap="none" strike="noStrike">
                <a:solidFill>
                  <a:schemeClr val="accent1"/>
                </a:solidFill>
                <a:latin typeface="Montserrat"/>
                <a:ea typeface="Montserrat"/>
                <a:cs typeface="Montserrat"/>
                <a:sym typeface="Montserrat"/>
              </a:rPr>
              <a:t> agregará a la cadena anterior más texto, que pueden estar separados por comas.</a:t>
            </a:r>
            <a:endParaRPr b="0" i="1" sz="1200" u="none" cap="none" strike="noStrike">
              <a:solidFill>
                <a:schemeClr val="accent1"/>
              </a:solidFill>
              <a:latin typeface="Montserrat"/>
              <a:ea typeface="Montserrat"/>
              <a:cs typeface="Montserrat"/>
              <a:sym typeface="Montserrat"/>
            </a:endParaRPr>
          </a:p>
        </p:txBody>
      </p:sp>
      <p:pic>
        <p:nvPicPr>
          <p:cNvPr id="267" name="Google Shape;267;gf512bf30ef_0_19"/>
          <p:cNvPicPr preferRelativeResize="0"/>
          <p:nvPr/>
        </p:nvPicPr>
        <p:blipFill rotWithShape="1">
          <a:blip r:embed="rId5">
            <a:alphaModFix/>
          </a:blip>
          <a:srcRect b="0" l="0" r="0" t="0"/>
          <a:stretch/>
        </p:blipFill>
        <p:spPr>
          <a:xfrm>
            <a:off x="5018038" y="4549531"/>
            <a:ext cx="3346717" cy="473470"/>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f512bf30ef_0_37"/>
          <p:cNvSpPr txBox="1"/>
          <p:nvPr/>
        </p:nvSpPr>
        <p:spPr>
          <a:xfrm>
            <a:off x="243961" y="434310"/>
            <a:ext cx="8656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000" u="none" cap="none" strike="noStrike">
                <a:solidFill>
                  <a:schemeClr val="accent1"/>
                </a:solidFill>
                <a:latin typeface="Montserrat ExtraBold"/>
                <a:ea typeface="Montserrat ExtraBold"/>
                <a:cs typeface="Montserrat ExtraBold"/>
                <a:sym typeface="Montserrat ExtraBold"/>
              </a:rPr>
              <a:t>String | Métodos | indexOf y lastIndexOf</a:t>
            </a:r>
            <a:endParaRPr b="1" i="0" sz="2000" u="none" cap="none" strike="noStrike">
              <a:solidFill>
                <a:schemeClr val="accent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chemeClr val="accent1"/>
              </a:buClr>
              <a:buSzPts val="2500"/>
              <a:buFont typeface="Montserrat ExtraBold"/>
              <a:buNone/>
            </a:pPr>
            <a:r>
              <a:t/>
            </a:r>
            <a:endParaRPr b="1" i="0" sz="2000" u="none" cap="none" strike="noStrike">
              <a:solidFill>
                <a:schemeClr val="accent1"/>
              </a:solidFill>
              <a:latin typeface="Montserrat ExtraBold"/>
              <a:ea typeface="Montserrat ExtraBold"/>
              <a:cs typeface="Montserrat ExtraBold"/>
              <a:sym typeface="Montserrat ExtraBold"/>
            </a:endParaRPr>
          </a:p>
        </p:txBody>
      </p:sp>
      <p:pic>
        <p:nvPicPr>
          <p:cNvPr id="273" name="Google Shape;273;gf512bf30ef_0_37"/>
          <p:cNvPicPr preferRelativeResize="0"/>
          <p:nvPr/>
        </p:nvPicPr>
        <p:blipFill rotWithShape="1">
          <a:blip r:embed="rId3">
            <a:alphaModFix/>
          </a:blip>
          <a:srcRect b="0" l="0" r="0" t="0"/>
          <a:stretch/>
        </p:blipFill>
        <p:spPr>
          <a:xfrm>
            <a:off x="757237" y="1429148"/>
            <a:ext cx="4581528" cy="390525"/>
          </a:xfrm>
          <a:prstGeom prst="rect">
            <a:avLst/>
          </a:prstGeom>
          <a:noFill/>
          <a:ln>
            <a:noFill/>
          </a:ln>
        </p:spPr>
      </p:pic>
      <p:sp>
        <p:nvSpPr>
          <p:cNvPr id="274" name="Google Shape;274;gf512bf30ef_0_37"/>
          <p:cNvSpPr txBox="1"/>
          <p:nvPr/>
        </p:nvSpPr>
        <p:spPr>
          <a:xfrm>
            <a:off x="5504330" y="1343617"/>
            <a:ext cx="3236400" cy="47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1" lang="es-AR" sz="1200" u="none" cap="none" strike="noStrike">
                <a:solidFill>
                  <a:schemeClr val="accent1"/>
                </a:solidFill>
                <a:latin typeface="Montserrat"/>
                <a:ea typeface="Montserrat"/>
                <a:cs typeface="Montserrat"/>
                <a:sym typeface="Montserrat"/>
              </a:rPr>
              <a:t>Cada carácter está representado por una posición</a:t>
            </a:r>
            <a:endParaRPr b="0" i="1" sz="1200" u="none" cap="none" strike="noStrike">
              <a:solidFill>
                <a:schemeClr val="accent1"/>
              </a:solidFill>
              <a:latin typeface="Montserrat"/>
              <a:ea typeface="Montserrat"/>
              <a:cs typeface="Montserrat"/>
              <a:sym typeface="Montserrat"/>
            </a:endParaRPr>
          </a:p>
        </p:txBody>
      </p:sp>
      <p:sp>
        <p:nvSpPr>
          <p:cNvPr id="275" name="Google Shape;275;gf512bf30ef_0_37"/>
          <p:cNvSpPr/>
          <p:nvPr/>
        </p:nvSpPr>
        <p:spPr>
          <a:xfrm>
            <a:off x="690589" y="1007010"/>
            <a:ext cx="3316500" cy="307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cad</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"hola como estas"</a:t>
            </a:r>
            <a:r>
              <a:rPr b="0" i="0" lang="es-AR" sz="1400" u="none" cap="none" strike="noStrike">
                <a:solidFill>
                  <a:srgbClr val="D5CED9"/>
                </a:solidFill>
                <a:latin typeface="Consolas"/>
                <a:ea typeface="Consolas"/>
                <a:cs typeface="Consolas"/>
                <a:sym typeface="Consolas"/>
              </a:rPr>
              <a:t>;</a:t>
            </a:r>
            <a:endParaRPr/>
          </a:p>
        </p:txBody>
      </p:sp>
      <p:sp>
        <p:nvSpPr>
          <p:cNvPr id="276" name="Google Shape;276;gf512bf30ef_0_37"/>
          <p:cNvSpPr txBox="1"/>
          <p:nvPr/>
        </p:nvSpPr>
        <p:spPr>
          <a:xfrm>
            <a:off x="3486796" y="1007010"/>
            <a:ext cx="520500" cy="307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sp>
        <p:nvSpPr>
          <p:cNvPr id="277" name="Google Shape;277;gf512bf30ef_0_37"/>
          <p:cNvSpPr txBox="1"/>
          <p:nvPr/>
        </p:nvSpPr>
        <p:spPr>
          <a:xfrm>
            <a:off x="525789" y="1943595"/>
            <a:ext cx="7091100" cy="42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1400" u="none" cap="none" strike="noStrike">
                <a:solidFill>
                  <a:schemeClr val="accent1"/>
                </a:solidFill>
                <a:latin typeface="Montserrat"/>
                <a:ea typeface="Montserrat"/>
                <a:cs typeface="Montserrat"/>
                <a:sym typeface="Montserrat"/>
              </a:rPr>
              <a:t>. indexOf(str), .indexOf(str, from) y .lastIndexOf(str, from)</a:t>
            </a:r>
            <a:endParaRPr b="1" i="0" sz="1400" u="none" cap="none" strike="noStrike">
              <a:solidFill>
                <a:schemeClr val="accent1"/>
              </a:solidFill>
              <a:latin typeface="Montserrat ExtraBold"/>
              <a:ea typeface="Montserrat ExtraBold"/>
              <a:cs typeface="Montserrat ExtraBold"/>
              <a:sym typeface="Montserrat ExtraBold"/>
            </a:endParaRPr>
          </a:p>
        </p:txBody>
      </p:sp>
      <p:sp>
        <p:nvSpPr>
          <p:cNvPr id="278" name="Google Shape;278;gf512bf30ef_0_37"/>
          <p:cNvSpPr txBox="1"/>
          <p:nvPr/>
        </p:nvSpPr>
        <p:spPr>
          <a:xfrm>
            <a:off x="6785081" y="2288270"/>
            <a:ext cx="2311200" cy="47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1" lang="es-AR" sz="1200" u="none" cap="none" strike="noStrike">
                <a:solidFill>
                  <a:schemeClr val="accent1"/>
                </a:solidFill>
                <a:latin typeface="Montserrat"/>
                <a:ea typeface="Montserrat"/>
                <a:cs typeface="Montserrat"/>
                <a:sym typeface="Montserrat"/>
              </a:rPr>
              <a:t>IndexOf</a:t>
            </a:r>
            <a:r>
              <a:rPr b="0" i="1" lang="es-AR" sz="1200" u="none" cap="none" strike="noStrike">
                <a:solidFill>
                  <a:schemeClr val="accent1"/>
                </a:solidFill>
                <a:latin typeface="Montserrat"/>
                <a:ea typeface="Montserrat"/>
                <a:cs typeface="Montserrat"/>
                <a:sym typeface="Montserrat"/>
              </a:rPr>
              <a:t> devuelve 3 porque la letra “a” se encuentra en esa posición, pero al considerar desde la posición 4, representada por un espacio, la posición de “a” será la 13.</a:t>
            </a:r>
            <a:endParaRPr/>
          </a:p>
        </p:txBody>
      </p:sp>
      <p:sp>
        <p:nvSpPr>
          <p:cNvPr id="279" name="Google Shape;279;gf512bf30ef_0_37"/>
          <p:cNvSpPr/>
          <p:nvPr/>
        </p:nvSpPr>
        <p:spPr>
          <a:xfrm>
            <a:off x="767211" y="2371893"/>
            <a:ext cx="4479000" cy="954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document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write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cad</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indexOf</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"a"</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document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write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cad</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indexOf</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"a"</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4</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document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write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cad</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lastIndexOf</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"o"</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document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write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cad</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lastIndexOf</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"o"</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7</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p:txBody>
      </p:sp>
      <p:sp>
        <p:nvSpPr>
          <p:cNvPr id="280" name="Google Shape;280;gf512bf30ef_0_37"/>
          <p:cNvSpPr txBox="1"/>
          <p:nvPr/>
        </p:nvSpPr>
        <p:spPr>
          <a:xfrm>
            <a:off x="4725718" y="2372410"/>
            <a:ext cx="520500" cy="307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pic>
        <p:nvPicPr>
          <p:cNvPr id="281" name="Google Shape;281;gf512bf30ef_0_37"/>
          <p:cNvPicPr preferRelativeResize="0"/>
          <p:nvPr/>
        </p:nvPicPr>
        <p:blipFill rotWithShape="1">
          <a:blip r:embed="rId4">
            <a:alphaModFix/>
          </a:blip>
          <a:srcRect b="0" l="0" r="0" t="0"/>
          <a:stretch/>
        </p:blipFill>
        <p:spPr>
          <a:xfrm>
            <a:off x="5617622" y="2367888"/>
            <a:ext cx="1061839" cy="1138714"/>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282" name="Google Shape;282;gf512bf30ef_0_37"/>
          <p:cNvSpPr/>
          <p:nvPr/>
        </p:nvSpPr>
        <p:spPr>
          <a:xfrm>
            <a:off x="690589" y="3414198"/>
            <a:ext cx="4572000" cy="46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1" lang="es-AR" sz="1200" u="none" cap="none" strike="noStrike">
                <a:solidFill>
                  <a:schemeClr val="accent1"/>
                </a:solidFill>
                <a:latin typeface="Montserrat"/>
                <a:ea typeface="Montserrat"/>
                <a:cs typeface="Montserrat"/>
                <a:sym typeface="Montserrat"/>
              </a:rPr>
              <a:t>Por su parte, </a:t>
            </a:r>
            <a:r>
              <a:rPr b="1" i="1" lang="es-AR" sz="1200" u="none" cap="none" strike="noStrike">
                <a:solidFill>
                  <a:schemeClr val="accent1"/>
                </a:solidFill>
                <a:latin typeface="Montserrat"/>
                <a:ea typeface="Montserrat"/>
                <a:cs typeface="Montserrat"/>
                <a:sym typeface="Montserrat"/>
              </a:rPr>
              <a:t>lastIndexOf</a:t>
            </a:r>
            <a:r>
              <a:rPr b="0" i="1" lang="es-AR" sz="1200" u="none" cap="none" strike="noStrike">
                <a:solidFill>
                  <a:schemeClr val="accent1"/>
                </a:solidFill>
                <a:latin typeface="Montserrat"/>
                <a:ea typeface="Montserrat"/>
                <a:cs typeface="Montserrat"/>
                <a:sym typeface="Montserrat"/>
              </a:rPr>
              <a:t> devolverá la última posición de la letra o (la última posición de “o” en </a:t>
            </a:r>
            <a:r>
              <a:rPr b="1" i="1" lang="es-AR" sz="1200" u="none" cap="none" strike="noStrike">
                <a:solidFill>
                  <a:schemeClr val="accent1"/>
                </a:solidFill>
                <a:latin typeface="Montserrat"/>
                <a:ea typeface="Montserrat"/>
                <a:cs typeface="Montserrat"/>
                <a:sym typeface="Montserrat"/>
              </a:rPr>
              <a:t>como</a:t>
            </a:r>
            <a:r>
              <a:rPr b="0" i="1" lang="es-AR" sz="1200" u="none" cap="none" strike="noStrike">
                <a:solidFill>
                  <a:schemeClr val="accent1"/>
                </a:solidFill>
                <a:latin typeface="Montserrat"/>
                <a:ea typeface="Montserrat"/>
                <a:cs typeface="Montserrat"/>
                <a:sym typeface="Montserrat"/>
              </a:rPr>
              <a:t>), pero al considerar desde la posición 7 la última aparición será la 6, ya que considera de derecha a izquierda.</a:t>
            </a:r>
            <a:endParaRPr b="0" i="1" sz="1200" u="none" cap="none" strike="noStrike">
              <a:solidFill>
                <a:schemeClr val="accent1"/>
              </a:solidFill>
              <a:latin typeface="Montserrat"/>
              <a:ea typeface="Montserrat"/>
              <a:cs typeface="Montserrat"/>
              <a:sym typeface="Montserrat"/>
            </a:endParaRPr>
          </a:p>
        </p:txBody>
      </p:sp>
      <p:cxnSp>
        <p:nvCxnSpPr>
          <p:cNvPr id="283" name="Google Shape;283;gf512bf30ef_0_37"/>
          <p:cNvCxnSpPr/>
          <p:nvPr/>
        </p:nvCxnSpPr>
        <p:spPr>
          <a:xfrm>
            <a:off x="4147894" y="4399738"/>
            <a:ext cx="1155600" cy="0"/>
          </a:xfrm>
          <a:prstGeom prst="straightConnector1">
            <a:avLst/>
          </a:prstGeom>
          <a:noFill/>
          <a:ln cap="flat" cmpd="sng" w="38100">
            <a:solidFill>
              <a:srgbClr val="985FF6"/>
            </a:solidFill>
            <a:prstDash val="solid"/>
            <a:round/>
            <a:headEnd len="med" w="med" type="triangle"/>
            <a:tailEnd len="sm" w="sm" type="none"/>
          </a:ln>
        </p:spPr>
      </p:cxnSp>
      <p:cxnSp>
        <p:nvCxnSpPr>
          <p:cNvPr id="284" name="Google Shape;284;gf512bf30ef_0_37"/>
          <p:cNvCxnSpPr/>
          <p:nvPr/>
        </p:nvCxnSpPr>
        <p:spPr>
          <a:xfrm rot="10800000">
            <a:off x="7110216" y="3790138"/>
            <a:ext cx="1155600" cy="0"/>
          </a:xfrm>
          <a:prstGeom prst="straightConnector1">
            <a:avLst/>
          </a:prstGeom>
          <a:noFill/>
          <a:ln cap="flat" cmpd="sng" w="38100">
            <a:solidFill>
              <a:srgbClr val="985FF6"/>
            </a:solidFill>
            <a:prstDash val="solid"/>
            <a:round/>
            <a:headEnd len="med" w="med" type="triangl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f512bf30ef_0_53"/>
          <p:cNvSpPr txBox="1"/>
          <p:nvPr/>
        </p:nvSpPr>
        <p:spPr>
          <a:xfrm>
            <a:off x="243961" y="434310"/>
            <a:ext cx="8656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String | Más métodos</a:t>
            </a:r>
            <a:endParaRPr b="1" i="0" sz="2500" u="none" cap="none" strike="noStrike">
              <a:solidFill>
                <a:schemeClr val="accent1"/>
              </a:solidFill>
              <a:latin typeface="Montserrat ExtraBold"/>
              <a:ea typeface="Montserrat ExtraBold"/>
              <a:cs typeface="Montserrat ExtraBold"/>
              <a:sym typeface="Montserrat ExtraBold"/>
            </a:endParaRPr>
          </a:p>
        </p:txBody>
      </p:sp>
      <p:graphicFrame>
        <p:nvGraphicFramePr>
          <p:cNvPr id="290" name="Google Shape;290;gf512bf30ef_0_53"/>
          <p:cNvGraphicFramePr/>
          <p:nvPr/>
        </p:nvGraphicFramePr>
        <p:xfrm>
          <a:off x="902412" y="1137639"/>
          <a:ext cx="3000000" cy="3000000"/>
        </p:xfrm>
        <a:graphic>
          <a:graphicData uri="http://schemas.openxmlformats.org/drawingml/2006/table">
            <a:tbl>
              <a:tblPr>
                <a:noFill/>
                <a:tableStyleId>{37E3509B-DA59-4A2F-BA0E-A99CB547CB79}</a:tableStyleId>
              </a:tblPr>
              <a:tblGrid>
                <a:gridCol w="2055950"/>
                <a:gridCol w="5356400"/>
              </a:tblGrid>
              <a:tr h="324000">
                <a:tc>
                  <a:txBody>
                    <a:bodyPr/>
                    <a:lstStyle/>
                    <a:p>
                      <a:pPr indent="0" lvl="0" marL="0" marR="0" rtl="0" algn="ctr">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Método</a:t>
                      </a:r>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DEFE"/>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Descripción</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DEFE"/>
                    </a:solidFill>
                  </a:tcPr>
                </a:tc>
              </a:tr>
              <a:tr h="324000">
                <a:tc>
                  <a:txBody>
                    <a:bodyPr/>
                    <a:lstStyle/>
                    <a:p>
                      <a:pPr indent="0" lvl="0" marL="0" marR="0" rtl="0" algn="l">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 .repeat(n) </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AR" sz="1200" u="none" cap="none" strike="noStrike">
                          <a:latin typeface="Montserrat"/>
                          <a:ea typeface="Montserrat"/>
                          <a:cs typeface="Montserrat"/>
                          <a:sym typeface="Montserrat"/>
                        </a:rPr>
                        <a:t>Devuelve el texto de la variable repetido n veces.</a:t>
                      </a:r>
                      <a:endParaRPr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4000">
                <a:tc>
                  <a:txBody>
                    <a:bodyPr/>
                    <a:lstStyle/>
                    <a:p>
                      <a:pPr indent="0" lvl="0" marL="0" marR="0" rtl="0" algn="l">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 .toLowerCase()</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AR" sz="1200" u="none" cap="none" strike="noStrike">
                          <a:latin typeface="Montserrat"/>
                          <a:ea typeface="Montserrat"/>
                          <a:cs typeface="Montserrat"/>
                          <a:sym typeface="Montserrat"/>
                        </a:rPr>
                        <a:t>Devuelve el texto de la variable en minúsculas.</a:t>
                      </a:r>
                      <a:endParaRPr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4000">
                <a:tc>
                  <a:txBody>
                    <a:bodyPr/>
                    <a:lstStyle/>
                    <a:p>
                      <a:pPr indent="0" lvl="0" marL="0" marR="0" rtl="0" algn="l">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 .toUpperCase()</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AR" sz="1200" u="none" cap="none" strike="noStrike">
                          <a:latin typeface="Montserrat"/>
                          <a:ea typeface="Montserrat"/>
                          <a:cs typeface="Montserrat"/>
                          <a:sym typeface="Montserrat"/>
                        </a:rPr>
                        <a:t>Devuelve el texto de la variable en mayúsculas.</a:t>
                      </a:r>
                      <a:endParaRPr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4000">
                <a:tc>
                  <a:txBody>
                    <a:bodyPr/>
                    <a:lstStyle/>
                    <a:p>
                      <a:pPr indent="0" lvl="0" marL="0" marR="0" rtl="0" algn="l">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 .trim()</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AR" sz="1200" u="none" cap="none" strike="noStrike">
                          <a:latin typeface="Montserrat"/>
                          <a:ea typeface="Montserrat"/>
                          <a:cs typeface="Montserrat"/>
                          <a:sym typeface="Montserrat"/>
                        </a:rPr>
                        <a:t>Devuelve el texto sin espacios a la izquierda y derecha.</a:t>
                      </a:r>
                      <a:endParaRPr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4000">
                <a:tc>
                  <a:txBody>
                    <a:bodyPr/>
                    <a:lstStyle/>
                    <a:p>
                      <a:pPr indent="0" lvl="0" marL="0" marR="0" rtl="0" algn="l">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 .replace(str, newstr)</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AR" sz="1200" u="none" cap="none" strike="noStrike">
                          <a:latin typeface="Montserrat"/>
                          <a:ea typeface="Montserrat"/>
                          <a:cs typeface="Montserrat"/>
                          <a:sym typeface="Montserrat"/>
                        </a:rPr>
                        <a:t>Reemplaza la primera aparición del texto str por newstr.</a:t>
                      </a:r>
                      <a:endParaRPr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4000">
                <a:tc>
                  <a:txBody>
                    <a:bodyPr/>
                    <a:lstStyle/>
                    <a:p>
                      <a:pPr indent="0" lvl="0" marL="0" marR="0" rtl="0" algn="l">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 .substr(ini, len)</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AR" sz="1200" u="none" cap="none" strike="noStrike">
                          <a:latin typeface="Montserrat"/>
                          <a:ea typeface="Montserrat"/>
                          <a:cs typeface="Montserrat"/>
                          <a:sym typeface="Montserrat"/>
                        </a:rPr>
                        <a:t>Devuelve el subtexto desde la posición </a:t>
                      </a:r>
                      <a:r>
                        <a:rPr b="1" lang="es-AR" sz="1200" u="none" cap="none" strike="noStrike">
                          <a:latin typeface="Montserrat"/>
                          <a:ea typeface="Montserrat"/>
                          <a:cs typeface="Montserrat"/>
                          <a:sym typeface="Montserrat"/>
                        </a:rPr>
                        <a:t>ini </a:t>
                      </a:r>
                      <a:r>
                        <a:rPr lang="es-AR" sz="1200" u="none" cap="none" strike="noStrike">
                          <a:latin typeface="Montserrat"/>
                          <a:ea typeface="Montserrat"/>
                          <a:cs typeface="Montserrat"/>
                          <a:sym typeface="Montserrat"/>
                        </a:rPr>
                        <a:t>hasta </a:t>
                      </a:r>
                      <a:r>
                        <a:rPr b="1" lang="es-AR" sz="1200" u="none" cap="none" strike="noStrike">
                          <a:latin typeface="Montserrat"/>
                          <a:ea typeface="Montserrat"/>
                          <a:cs typeface="Montserrat"/>
                          <a:sym typeface="Montserrat"/>
                        </a:rPr>
                        <a:t>ini+len</a:t>
                      </a:r>
                      <a:r>
                        <a:rPr lang="es-AR" sz="1200" u="none" cap="none" strike="noStrike">
                          <a:latin typeface="Montserrat"/>
                          <a:ea typeface="Montserrat"/>
                          <a:cs typeface="Montserrat"/>
                          <a:sym typeface="Montserrat"/>
                        </a:rPr>
                        <a:t>.</a:t>
                      </a:r>
                      <a:endParaRPr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4000">
                <a:tc>
                  <a:txBody>
                    <a:bodyPr/>
                    <a:lstStyle/>
                    <a:p>
                      <a:pPr indent="0" lvl="0" marL="0" marR="0" rtl="0" algn="l">
                        <a:lnSpc>
                          <a:spcPct val="100000"/>
                        </a:lnSpc>
                        <a:spcBef>
                          <a:spcPts val="0"/>
                        </a:spcBef>
                        <a:spcAft>
                          <a:spcPts val="0"/>
                        </a:spcAft>
                        <a:buClr>
                          <a:srgbClr val="000000"/>
                        </a:buClr>
                        <a:buSzPts val="1100"/>
                        <a:buFont typeface="Arial"/>
                        <a:buNone/>
                      </a:pPr>
                      <a:r>
                        <a:rPr b="1" lang="es-AR" sz="1200" u="none" cap="none" strike="noStrike">
                          <a:latin typeface="Montserrat"/>
                          <a:ea typeface="Montserrat"/>
                          <a:cs typeface="Montserrat"/>
                          <a:sym typeface="Montserrat"/>
                        </a:rPr>
                        <a:t> .substring(ini, end)</a:t>
                      </a:r>
                      <a:endParaRPr b="1"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AR" sz="1200" u="none" cap="none" strike="noStrike">
                          <a:latin typeface="Montserrat"/>
                          <a:ea typeface="Montserrat"/>
                          <a:cs typeface="Montserrat"/>
                          <a:sym typeface="Montserrat"/>
                        </a:rPr>
                        <a:t>Devuelve el subtexto desde la posición ini hasta end.</a:t>
                      </a:r>
                      <a:endParaRPr sz="1200" u="none" cap="none" strike="noStrike">
                        <a:latin typeface="Montserrat"/>
                        <a:ea typeface="Montserrat"/>
                        <a:cs typeface="Montserrat"/>
                        <a:sym typeface="Montserra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291" name="Google Shape;291;gf512bf30ef_0_53"/>
          <p:cNvSpPr txBox="1"/>
          <p:nvPr/>
        </p:nvSpPr>
        <p:spPr>
          <a:xfrm>
            <a:off x="3657600" y="3950508"/>
            <a:ext cx="5076900" cy="35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Para estos métodos ver ejemplo strings-metodos (.html y .js)</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f512bf30ef_0_59"/>
          <p:cNvSpPr/>
          <p:nvPr/>
        </p:nvSpPr>
        <p:spPr>
          <a:xfrm>
            <a:off x="690588" y="970142"/>
            <a:ext cx="4266900" cy="307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cad</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"Aprendiendo JavaScript "</a:t>
            </a:r>
            <a:r>
              <a:rPr b="0" i="0" lang="es-AR" sz="1400" u="none" cap="none" strike="noStrike">
                <a:solidFill>
                  <a:srgbClr val="D5CED9"/>
                </a:solidFill>
                <a:latin typeface="Consolas"/>
                <a:ea typeface="Consolas"/>
                <a:cs typeface="Consolas"/>
                <a:sym typeface="Consolas"/>
              </a:rPr>
              <a:t>;</a:t>
            </a:r>
            <a:endParaRPr/>
          </a:p>
        </p:txBody>
      </p:sp>
      <p:sp>
        <p:nvSpPr>
          <p:cNvPr id="297" name="Google Shape;297;gf512bf30ef_0_59"/>
          <p:cNvSpPr txBox="1"/>
          <p:nvPr/>
        </p:nvSpPr>
        <p:spPr>
          <a:xfrm>
            <a:off x="243961" y="434310"/>
            <a:ext cx="8656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000" u="none" cap="none" strike="noStrike">
                <a:solidFill>
                  <a:schemeClr val="accent1"/>
                </a:solidFill>
                <a:latin typeface="Montserrat ExtraBold"/>
                <a:ea typeface="Montserrat ExtraBold"/>
                <a:cs typeface="Montserrat ExtraBold"/>
                <a:sym typeface="Montserrat ExtraBold"/>
              </a:rPr>
              <a:t>String | Más métodos | repeat, toLowerCase y toUpperCase</a:t>
            </a:r>
            <a:endParaRPr b="1" i="0" sz="2000" u="none" cap="none" strike="noStrike">
              <a:solidFill>
                <a:schemeClr val="accent1"/>
              </a:solidFill>
              <a:latin typeface="Montserrat ExtraBold"/>
              <a:ea typeface="Montserrat ExtraBold"/>
              <a:cs typeface="Montserrat ExtraBold"/>
              <a:sym typeface="Montserrat ExtraBold"/>
            </a:endParaRPr>
          </a:p>
        </p:txBody>
      </p:sp>
      <p:sp>
        <p:nvSpPr>
          <p:cNvPr id="298" name="Google Shape;298;gf512bf30ef_0_59"/>
          <p:cNvSpPr txBox="1"/>
          <p:nvPr/>
        </p:nvSpPr>
        <p:spPr>
          <a:xfrm>
            <a:off x="4437053" y="970142"/>
            <a:ext cx="520500" cy="307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sp>
        <p:nvSpPr>
          <p:cNvPr id="299" name="Google Shape;299;gf512bf30ef_0_59"/>
          <p:cNvSpPr txBox="1"/>
          <p:nvPr/>
        </p:nvSpPr>
        <p:spPr>
          <a:xfrm>
            <a:off x="493053" y="1335506"/>
            <a:ext cx="2832900" cy="42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1400" u="none" cap="none" strike="noStrike">
                <a:solidFill>
                  <a:schemeClr val="accent1"/>
                </a:solidFill>
                <a:latin typeface="Montserrat"/>
                <a:ea typeface="Montserrat"/>
                <a:cs typeface="Montserrat"/>
                <a:sym typeface="Montserrat"/>
              </a:rPr>
              <a:t>.repeat(n)</a:t>
            </a:r>
            <a:endParaRPr b="1" i="0" sz="1400" u="none" cap="none" strike="noStrike">
              <a:solidFill>
                <a:schemeClr val="accent1"/>
              </a:solidFill>
              <a:latin typeface="Montserrat ExtraBold"/>
              <a:ea typeface="Montserrat ExtraBold"/>
              <a:cs typeface="Montserrat ExtraBold"/>
              <a:sym typeface="Montserrat ExtraBold"/>
            </a:endParaRPr>
          </a:p>
        </p:txBody>
      </p:sp>
      <p:sp>
        <p:nvSpPr>
          <p:cNvPr id="300" name="Google Shape;300;gf512bf30ef_0_59"/>
          <p:cNvSpPr txBox="1"/>
          <p:nvPr/>
        </p:nvSpPr>
        <p:spPr>
          <a:xfrm>
            <a:off x="4613218" y="1703332"/>
            <a:ext cx="4286700" cy="47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1" lang="es-AR" sz="1200" u="none" cap="none" strike="noStrike">
                <a:solidFill>
                  <a:schemeClr val="accent1"/>
                </a:solidFill>
                <a:latin typeface="Montserrat"/>
                <a:ea typeface="Montserrat"/>
                <a:cs typeface="Montserrat"/>
                <a:sym typeface="Montserrat"/>
              </a:rPr>
              <a:t>Repeat</a:t>
            </a:r>
            <a:r>
              <a:rPr b="0" i="1" lang="es-AR" sz="1200" u="none" cap="none" strike="noStrike">
                <a:solidFill>
                  <a:schemeClr val="accent1"/>
                </a:solidFill>
                <a:latin typeface="Montserrat"/>
                <a:ea typeface="Montserrat"/>
                <a:cs typeface="Montserrat"/>
                <a:sym typeface="Montserrat"/>
              </a:rPr>
              <a:t> repetirá una </a:t>
            </a:r>
            <a:r>
              <a:rPr b="1" i="1" lang="es-AR" sz="1200" u="none" cap="none" strike="noStrike">
                <a:solidFill>
                  <a:schemeClr val="accent1"/>
                </a:solidFill>
                <a:latin typeface="Montserrat"/>
                <a:ea typeface="Montserrat"/>
                <a:cs typeface="Montserrat"/>
                <a:sym typeface="Montserrat"/>
              </a:rPr>
              <a:t>n</a:t>
            </a:r>
            <a:r>
              <a:rPr b="0" i="1" lang="es-AR" sz="1200" u="none" cap="none" strike="noStrike">
                <a:solidFill>
                  <a:schemeClr val="accent1"/>
                </a:solidFill>
                <a:latin typeface="Montserrat"/>
                <a:ea typeface="Montserrat"/>
                <a:cs typeface="Montserrat"/>
                <a:sym typeface="Montserrat"/>
              </a:rPr>
              <a:t> cantidad de veces la cadena de texto</a:t>
            </a:r>
            <a:endParaRPr b="0" i="1" sz="1200" u="none" cap="none" strike="noStrike">
              <a:solidFill>
                <a:schemeClr val="accent1"/>
              </a:solidFill>
              <a:latin typeface="Montserrat"/>
              <a:ea typeface="Montserrat"/>
              <a:cs typeface="Montserrat"/>
              <a:sym typeface="Montserrat"/>
            </a:endParaRPr>
          </a:p>
        </p:txBody>
      </p:sp>
      <p:sp>
        <p:nvSpPr>
          <p:cNvPr id="301" name="Google Shape;301;gf512bf30ef_0_59"/>
          <p:cNvSpPr/>
          <p:nvPr/>
        </p:nvSpPr>
        <p:spPr>
          <a:xfrm>
            <a:off x="806586" y="1770007"/>
            <a:ext cx="3668400" cy="307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document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write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cad</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repeat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4</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p:txBody>
      </p:sp>
      <p:sp>
        <p:nvSpPr>
          <p:cNvPr id="302" name="Google Shape;302;gf512bf30ef_0_59"/>
          <p:cNvSpPr txBox="1"/>
          <p:nvPr/>
        </p:nvSpPr>
        <p:spPr>
          <a:xfrm>
            <a:off x="3954501" y="1772835"/>
            <a:ext cx="520500" cy="307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pic>
        <p:nvPicPr>
          <p:cNvPr id="303" name="Google Shape;303;gf512bf30ef_0_59"/>
          <p:cNvPicPr preferRelativeResize="0"/>
          <p:nvPr/>
        </p:nvPicPr>
        <p:blipFill rotWithShape="1">
          <a:blip r:embed="rId3">
            <a:alphaModFix/>
          </a:blip>
          <a:srcRect b="0" l="0" r="0" t="0"/>
          <a:stretch/>
        </p:blipFill>
        <p:spPr>
          <a:xfrm>
            <a:off x="806586" y="2277295"/>
            <a:ext cx="6295832" cy="401352"/>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304" name="Google Shape;304;gf512bf30ef_0_59"/>
          <p:cNvSpPr txBox="1"/>
          <p:nvPr/>
        </p:nvSpPr>
        <p:spPr>
          <a:xfrm>
            <a:off x="493053" y="2827872"/>
            <a:ext cx="3659700" cy="42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1400" u="none" cap="none" strike="noStrike">
                <a:solidFill>
                  <a:schemeClr val="accent1"/>
                </a:solidFill>
                <a:latin typeface="Montserrat"/>
                <a:ea typeface="Montserrat"/>
                <a:cs typeface="Montserrat"/>
                <a:sym typeface="Montserrat"/>
              </a:rPr>
              <a:t>.toLowerCase() y .toUpperCase()</a:t>
            </a:r>
            <a:endParaRPr b="1" i="0" sz="1400" u="none" cap="none" strike="noStrike">
              <a:solidFill>
                <a:schemeClr val="accent1"/>
              </a:solidFill>
              <a:latin typeface="Montserrat ExtraBold"/>
              <a:ea typeface="Montserrat ExtraBold"/>
              <a:cs typeface="Montserrat ExtraBold"/>
              <a:sym typeface="Montserrat ExtraBold"/>
            </a:endParaRPr>
          </a:p>
        </p:txBody>
      </p:sp>
      <p:pic>
        <p:nvPicPr>
          <p:cNvPr id="305" name="Google Shape;305;gf512bf30ef_0_59"/>
          <p:cNvPicPr preferRelativeResize="0"/>
          <p:nvPr/>
        </p:nvPicPr>
        <p:blipFill rotWithShape="1">
          <a:blip r:embed="rId4">
            <a:alphaModFix/>
          </a:blip>
          <a:srcRect b="0" l="0" r="0" t="0"/>
          <a:stretch/>
        </p:blipFill>
        <p:spPr>
          <a:xfrm>
            <a:off x="5102916" y="3244812"/>
            <a:ext cx="1839689" cy="776285"/>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306" name="Google Shape;306;gf512bf30ef_0_59"/>
          <p:cNvSpPr txBox="1"/>
          <p:nvPr/>
        </p:nvSpPr>
        <p:spPr>
          <a:xfrm>
            <a:off x="7003447" y="3252165"/>
            <a:ext cx="2041500" cy="47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1" lang="es-AR" sz="1200" u="none" cap="none" strike="noStrike">
                <a:solidFill>
                  <a:schemeClr val="accent1"/>
                </a:solidFill>
                <a:latin typeface="Montserrat"/>
                <a:ea typeface="Montserrat"/>
                <a:cs typeface="Montserrat"/>
                <a:sym typeface="Montserrat"/>
              </a:rPr>
              <a:t>Estos métodos convierten a mayúsculas (</a:t>
            </a:r>
            <a:r>
              <a:rPr b="1" i="1" lang="es-AR" sz="1200" u="none" cap="none" strike="noStrike">
                <a:solidFill>
                  <a:schemeClr val="accent1"/>
                </a:solidFill>
                <a:latin typeface="Montserrat"/>
                <a:ea typeface="Montserrat"/>
                <a:cs typeface="Montserrat"/>
                <a:sym typeface="Montserrat"/>
              </a:rPr>
              <a:t>toUpperCase</a:t>
            </a:r>
            <a:r>
              <a:rPr b="0" i="1" lang="es-AR" sz="1200" u="none" cap="none" strike="noStrike">
                <a:solidFill>
                  <a:schemeClr val="accent1"/>
                </a:solidFill>
                <a:latin typeface="Montserrat"/>
                <a:ea typeface="Montserrat"/>
                <a:cs typeface="Montserrat"/>
                <a:sym typeface="Montserrat"/>
              </a:rPr>
              <a:t>) y minúsculas (</a:t>
            </a:r>
            <a:r>
              <a:rPr b="1" i="1" lang="es-AR" sz="1200" u="none" cap="none" strike="noStrike">
                <a:solidFill>
                  <a:schemeClr val="accent1"/>
                </a:solidFill>
                <a:latin typeface="Montserrat"/>
                <a:ea typeface="Montserrat"/>
                <a:cs typeface="Montserrat"/>
                <a:sym typeface="Montserrat"/>
              </a:rPr>
              <a:t>toLowerCase</a:t>
            </a:r>
            <a:r>
              <a:rPr b="0" i="1" lang="es-AR" sz="1200" u="none" cap="none" strike="noStrike">
                <a:solidFill>
                  <a:schemeClr val="accent1"/>
                </a:solidFill>
                <a:latin typeface="Montserrat"/>
                <a:ea typeface="Montserrat"/>
                <a:cs typeface="Montserrat"/>
                <a:sym typeface="Montserrat"/>
              </a:rPr>
              <a:t>) una cadena de texto</a:t>
            </a:r>
            <a:endParaRPr b="0" i="1" sz="1200" u="none" cap="none" strike="noStrike">
              <a:solidFill>
                <a:schemeClr val="accent1"/>
              </a:solidFill>
              <a:latin typeface="Montserrat"/>
              <a:ea typeface="Montserrat"/>
              <a:cs typeface="Montserrat"/>
              <a:sym typeface="Montserrat"/>
            </a:endParaRPr>
          </a:p>
        </p:txBody>
      </p:sp>
      <p:sp>
        <p:nvSpPr>
          <p:cNvPr id="307" name="Google Shape;307;gf512bf30ef_0_59"/>
          <p:cNvSpPr/>
          <p:nvPr/>
        </p:nvSpPr>
        <p:spPr>
          <a:xfrm>
            <a:off x="722537" y="3247460"/>
            <a:ext cx="4150800" cy="5232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document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write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cad</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toLowerCase</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document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write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cad</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toUpperCase</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p:txBody>
      </p:sp>
      <p:sp>
        <p:nvSpPr>
          <p:cNvPr id="308" name="Google Shape;308;gf512bf30ef_0_59"/>
          <p:cNvSpPr txBox="1"/>
          <p:nvPr/>
        </p:nvSpPr>
        <p:spPr>
          <a:xfrm>
            <a:off x="4353004" y="3244812"/>
            <a:ext cx="520500" cy="307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f512bf30ef_0_75"/>
          <p:cNvSpPr/>
          <p:nvPr/>
        </p:nvSpPr>
        <p:spPr>
          <a:xfrm>
            <a:off x="551532" y="954834"/>
            <a:ext cx="4163400" cy="307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cad2</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       Texto de ejemplo"</a:t>
            </a:r>
            <a:endParaRPr b="0" i="0" sz="1400" u="none" cap="none" strike="noStrike">
              <a:solidFill>
                <a:srgbClr val="D5CED9"/>
              </a:solidFill>
              <a:latin typeface="Consolas"/>
              <a:ea typeface="Consolas"/>
              <a:cs typeface="Consolas"/>
              <a:sym typeface="Consolas"/>
            </a:endParaRPr>
          </a:p>
        </p:txBody>
      </p:sp>
      <p:sp>
        <p:nvSpPr>
          <p:cNvPr id="314" name="Google Shape;314;gf512bf30ef_0_75"/>
          <p:cNvSpPr txBox="1"/>
          <p:nvPr/>
        </p:nvSpPr>
        <p:spPr>
          <a:xfrm>
            <a:off x="243961" y="434310"/>
            <a:ext cx="8656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000" u="none" cap="none" strike="noStrike">
                <a:solidFill>
                  <a:schemeClr val="accent1"/>
                </a:solidFill>
                <a:latin typeface="Montserrat ExtraBold"/>
                <a:ea typeface="Montserrat ExtraBold"/>
                <a:cs typeface="Montserrat ExtraBold"/>
                <a:sym typeface="Montserrat ExtraBold"/>
              </a:rPr>
              <a:t>String | Más métodos | trim y replace</a:t>
            </a:r>
            <a:endParaRPr b="1" i="0" sz="2000" u="none" cap="none" strike="noStrike">
              <a:solidFill>
                <a:schemeClr val="accent1"/>
              </a:solidFill>
              <a:latin typeface="Montserrat ExtraBold"/>
              <a:ea typeface="Montserrat ExtraBold"/>
              <a:cs typeface="Montserrat ExtraBold"/>
              <a:sym typeface="Montserrat ExtraBold"/>
            </a:endParaRPr>
          </a:p>
        </p:txBody>
      </p:sp>
      <p:sp>
        <p:nvSpPr>
          <p:cNvPr id="315" name="Google Shape;315;gf512bf30ef_0_75"/>
          <p:cNvSpPr txBox="1"/>
          <p:nvPr/>
        </p:nvSpPr>
        <p:spPr>
          <a:xfrm>
            <a:off x="4194355" y="960872"/>
            <a:ext cx="520500" cy="307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sp>
        <p:nvSpPr>
          <p:cNvPr id="316" name="Google Shape;316;gf512bf30ef_0_75"/>
          <p:cNvSpPr txBox="1"/>
          <p:nvPr/>
        </p:nvSpPr>
        <p:spPr>
          <a:xfrm>
            <a:off x="493053" y="1278356"/>
            <a:ext cx="2832900" cy="42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1400" u="none" cap="none" strike="noStrike">
                <a:solidFill>
                  <a:schemeClr val="accent1"/>
                </a:solidFill>
                <a:latin typeface="Montserrat"/>
                <a:ea typeface="Montserrat"/>
                <a:cs typeface="Montserrat"/>
                <a:sym typeface="Montserrat"/>
              </a:rPr>
              <a:t>.trim()</a:t>
            </a:r>
            <a:endParaRPr b="1" i="0" sz="1400" u="none" cap="none" strike="noStrike">
              <a:solidFill>
                <a:schemeClr val="accent1"/>
              </a:solidFill>
              <a:latin typeface="Montserrat ExtraBold"/>
              <a:ea typeface="Montserrat ExtraBold"/>
              <a:cs typeface="Montserrat ExtraBold"/>
              <a:sym typeface="Montserrat ExtraBold"/>
            </a:endParaRPr>
          </a:p>
        </p:txBody>
      </p:sp>
      <p:sp>
        <p:nvSpPr>
          <p:cNvPr id="317" name="Google Shape;317;gf512bf30ef_0_75"/>
          <p:cNvSpPr txBox="1"/>
          <p:nvPr/>
        </p:nvSpPr>
        <p:spPr>
          <a:xfrm>
            <a:off x="6467784" y="1642028"/>
            <a:ext cx="2277000" cy="47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1" lang="es-AR" sz="1200" u="none" cap="none" strike="noStrike">
                <a:solidFill>
                  <a:schemeClr val="accent1"/>
                </a:solidFill>
                <a:latin typeface="Montserrat"/>
                <a:ea typeface="Montserrat"/>
                <a:cs typeface="Montserrat"/>
                <a:sym typeface="Montserrat"/>
              </a:rPr>
              <a:t>En este caso se eliminan los espacios sobrantes de la cadena de texto y se muestran en un alert.</a:t>
            </a:r>
            <a:endParaRPr b="0" i="1" sz="1200" u="none" cap="none" strike="noStrike">
              <a:solidFill>
                <a:schemeClr val="accent1"/>
              </a:solidFill>
              <a:latin typeface="Montserrat"/>
              <a:ea typeface="Montserrat"/>
              <a:cs typeface="Montserrat"/>
              <a:sym typeface="Montserrat"/>
            </a:endParaRPr>
          </a:p>
        </p:txBody>
      </p:sp>
      <p:sp>
        <p:nvSpPr>
          <p:cNvPr id="318" name="Google Shape;318;gf512bf30ef_0_75"/>
          <p:cNvSpPr txBox="1"/>
          <p:nvPr/>
        </p:nvSpPr>
        <p:spPr>
          <a:xfrm>
            <a:off x="493053" y="2532597"/>
            <a:ext cx="3659700" cy="42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1400" u="none" cap="none" strike="noStrike">
                <a:solidFill>
                  <a:schemeClr val="accent1"/>
                </a:solidFill>
                <a:latin typeface="Montserrat"/>
                <a:ea typeface="Montserrat"/>
                <a:cs typeface="Montserrat"/>
                <a:sym typeface="Montserrat"/>
              </a:rPr>
              <a:t>.replace(str, newstr)</a:t>
            </a:r>
            <a:endParaRPr b="1" i="0" sz="1400" u="none" cap="none" strike="noStrike">
              <a:solidFill>
                <a:schemeClr val="accent1"/>
              </a:solidFill>
              <a:latin typeface="Montserrat ExtraBold"/>
              <a:ea typeface="Montserrat ExtraBold"/>
              <a:cs typeface="Montserrat ExtraBold"/>
              <a:sym typeface="Montserrat ExtraBold"/>
            </a:endParaRPr>
          </a:p>
        </p:txBody>
      </p:sp>
      <p:sp>
        <p:nvSpPr>
          <p:cNvPr id="319" name="Google Shape;319;gf512bf30ef_0_75"/>
          <p:cNvSpPr txBox="1"/>
          <p:nvPr/>
        </p:nvSpPr>
        <p:spPr>
          <a:xfrm>
            <a:off x="666012" y="3256172"/>
            <a:ext cx="7796700" cy="47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1" lang="es-AR" sz="1200" u="none" cap="none" strike="noStrike">
                <a:solidFill>
                  <a:schemeClr val="accent1"/>
                </a:solidFill>
                <a:latin typeface="Montserrat"/>
                <a:ea typeface="Montserrat"/>
                <a:cs typeface="Montserrat"/>
                <a:sym typeface="Montserrat"/>
              </a:rPr>
              <a:t>Dentro de una cadena de caracteres, </a:t>
            </a:r>
            <a:r>
              <a:rPr b="1" i="1" lang="es-AR" sz="1200" u="none" cap="none" strike="noStrike">
                <a:solidFill>
                  <a:schemeClr val="accent1"/>
                </a:solidFill>
                <a:latin typeface="Montserrat"/>
                <a:ea typeface="Montserrat"/>
                <a:cs typeface="Montserrat"/>
                <a:sym typeface="Montserrat"/>
              </a:rPr>
              <a:t>replace</a:t>
            </a:r>
            <a:r>
              <a:rPr b="0" i="1" lang="es-AR" sz="1200" u="none" cap="none" strike="noStrike">
                <a:solidFill>
                  <a:schemeClr val="accent1"/>
                </a:solidFill>
                <a:latin typeface="Montserrat"/>
                <a:ea typeface="Montserrat"/>
                <a:cs typeface="Montserrat"/>
                <a:sym typeface="Montserrat"/>
              </a:rPr>
              <a:t> sustituye una subcadena por otra</a:t>
            </a:r>
            <a:endParaRPr b="0" i="1" sz="1200" u="none" cap="none" strike="noStrike">
              <a:solidFill>
                <a:schemeClr val="accent1"/>
              </a:solidFill>
              <a:latin typeface="Montserrat"/>
              <a:ea typeface="Montserrat"/>
              <a:cs typeface="Montserrat"/>
              <a:sym typeface="Montserrat"/>
            </a:endParaRPr>
          </a:p>
        </p:txBody>
      </p:sp>
      <p:sp>
        <p:nvSpPr>
          <p:cNvPr id="320" name="Google Shape;320;gf512bf30ef_0_75"/>
          <p:cNvSpPr/>
          <p:nvPr/>
        </p:nvSpPr>
        <p:spPr>
          <a:xfrm>
            <a:off x="860055" y="1623435"/>
            <a:ext cx="2538600" cy="307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AR" sz="1400" u="none" cap="none" strike="noStrike">
                <a:solidFill>
                  <a:srgbClr val="FFE66D"/>
                </a:solidFill>
                <a:latin typeface="Consolas"/>
                <a:ea typeface="Consolas"/>
                <a:cs typeface="Consolas"/>
                <a:sym typeface="Consolas"/>
              </a:rPr>
              <a:t>alert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cad2</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trim</a:t>
            </a:r>
            <a:r>
              <a:rPr b="0" i="0" lang="es-AR" sz="1400" u="none" cap="none" strike="noStrike">
                <a:solidFill>
                  <a:srgbClr val="D5CED9"/>
                </a:solidFill>
                <a:latin typeface="Consolas"/>
                <a:ea typeface="Consolas"/>
                <a:cs typeface="Consolas"/>
                <a:sym typeface="Consolas"/>
              </a:rPr>
              <a:t>());</a:t>
            </a:r>
            <a:endParaRPr/>
          </a:p>
        </p:txBody>
      </p:sp>
      <p:sp>
        <p:nvSpPr>
          <p:cNvPr id="321" name="Google Shape;321;gf512bf30ef_0_75"/>
          <p:cNvSpPr txBox="1"/>
          <p:nvPr/>
        </p:nvSpPr>
        <p:spPr>
          <a:xfrm>
            <a:off x="2878304" y="1623434"/>
            <a:ext cx="520500" cy="307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pic>
        <p:nvPicPr>
          <p:cNvPr id="322" name="Google Shape;322;gf512bf30ef_0_75"/>
          <p:cNvPicPr preferRelativeResize="0"/>
          <p:nvPr/>
        </p:nvPicPr>
        <p:blipFill rotWithShape="1">
          <a:blip r:embed="rId3">
            <a:alphaModFix/>
          </a:blip>
          <a:srcRect b="0" l="0" r="0" t="0"/>
          <a:stretch/>
        </p:blipFill>
        <p:spPr>
          <a:xfrm>
            <a:off x="3523558" y="1642028"/>
            <a:ext cx="2819400" cy="856757"/>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323" name="Google Shape;323;gf512bf30ef_0_75"/>
          <p:cNvSpPr/>
          <p:nvPr/>
        </p:nvSpPr>
        <p:spPr>
          <a:xfrm>
            <a:off x="727037" y="2893420"/>
            <a:ext cx="5875800" cy="307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document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write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cad</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replace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"JavaScript"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"Python"</a:t>
            </a:r>
            <a:r>
              <a:rPr b="0" i="0" lang="es-AR" sz="1400" u="none" cap="none" strike="noStrike">
                <a:solidFill>
                  <a:srgbClr val="D5CED9"/>
                </a:solidFill>
                <a:latin typeface="Consolas"/>
                <a:ea typeface="Consolas"/>
                <a:cs typeface="Consolas"/>
                <a:sym typeface="Consolas"/>
              </a:rPr>
              <a:t>));</a:t>
            </a:r>
            <a:endParaRPr/>
          </a:p>
        </p:txBody>
      </p:sp>
      <p:sp>
        <p:nvSpPr>
          <p:cNvPr id="324" name="Google Shape;324;gf512bf30ef_0_75"/>
          <p:cNvSpPr txBox="1"/>
          <p:nvPr/>
        </p:nvSpPr>
        <p:spPr>
          <a:xfrm>
            <a:off x="6082302" y="2893420"/>
            <a:ext cx="520500" cy="307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1" i="0" lang="es-AR" sz="1400" u="none" cap="none" strike="noStrike">
                <a:solidFill>
                  <a:schemeClr val="lt1"/>
                </a:solidFill>
                <a:latin typeface="Montserrat ExtraBold"/>
                <a:ea typeface="Montserrat ExtraBold"/>
                <a:cs typeface="Montserrat ExtraBold"/>
                <a:sym typeface="Montserrat ExtraBold"/>
              </a:rPr>
              <a:t>JS</a:t>
            </a:r>
            <a:endParaRPr b="1" i="0" sz="1400" u="none" cap="none" strike="noStrike">
              <a:solidFill>
                <a:schemeClr val="lt1"/>
              </a:solidFill>
              <a:latin typeface="Montserrat ExtraBold"/>
              <a:ea typeface="Montserrat ExtraBold"/>
              <a:cs typeface="Montserrat ExtraBold"/>
              <a:sym typeface="Montserrat ExtraBold"/>
            </a:endParaRPr>
          </a:p>
        </p:txBody>
      </p:sp>
      <p:pic>
        <p:nvPicPr>
          <p:cNvPr id="325" name="Google Shape;325;gf512bf30ef_0_75"/>
          <p:cNvPicPr preferRelativeResize="0"/>
          <p:nvPr/>
        </p:nvPicPr>
        <p:blipFill rotWithShape="1">
          <a:blip r:embed="rId4">
            <a:alphaModFix/>
          </a:blip>
          <a:srcRect b="0" l="0" r="0" t="0"/>
          <a:stretch/>
        </p:blipFill>
        <p:spPr>
          <a:xfrm>
            <a:off x="5969572" y="3697131"/>
            <a:ext cx="1758174" cy="511187"/>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pic>
        <p:nvPicPr>
          <p:cNvPr id="326" name="Google Shape;326;gf512bf30ef_0_75"/>
          <p:cNvPicPr preferRelativeResize="0"/>
          <p:nvPr/>
        </p:nvPicPr>
        <p:blipFill rotWithShape="1">
          <a:blip r:embed="rId5">
            <a:alphaModFix/>
          </a:blip>
          <a:srcRect b="0" l="0" r="0" t="0"/>
          <a:stretch/>
        </p:blipFill>
        <p:spPr>
          <a:xfrm>
            <a:off x="2218633" y="3776512"/>
            <a:ext cx="2609850" cy="352425"/>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cxnSp>
        <p:nvCxnSpPr>
          <p:cNvPr id="327" name="Google Shape;327;gf512bf30ef_0_75"/>
          <p:cNvCxnSpPr/>
          <p:nvPr/>
        </p:nvCxnSpPr>
        <p:spPr>
          <a:xfrm>
            <a:off x="5063629" y="3952724"/>
            <a:ext cx="670800" cy="0"/>
          </a:xfrm>
          <a:prstGeom prst="straightConnector1">
            <a:avLst/>
          </a:prstGeom>
          <a:noFill/>
          <a:ln cap="flat" cmpd="sng" w="76200">
            <a:solidFill>
              <a:srgbClr val="985FF6"/>
            </a:solidFill>
            <a:prstDash val="solid"/>
            <a:round/>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Zeemo Presentation by Slidesgo">
  <a:themeElements>
    <a:clrScheme name="Simple Light">
      <a:dk1>
        <a:srgbClr val="000000"/>
      </a:dk1>
      <a:lt1>
        <a:srgbClr val="FFFFFF"/>
      </a:lt1>
      <a:dk2>
        <a:srgbClr val="595959"/>
      </a:dk2>
      <a:lt2>
        <a:srgbClr val="EEEEEE"/>
      </a:lt2>
      <a:accent1>
        <a:srgbClr val="9D66F9"/>
      </a:accent1>
      <a:accent2>
        <a:srgbClr val="BD8CF8"/>
      </a:accent2>
      <a:accent3>
        <a:srgbClr val="FFC100"/>
      </a:accent3>
      <a:accent4>
        <a:srgbClr val="FFDB71"/>
      </a:accent4>
      <a:accent5>
        <a:srgbClr val="FFFAEC"/>
      </a:accent5>
      <a:accent6>
        <a:srgbClr val="F9F6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Usuario</dc:creator>
</cp:coreProperties>
</file>