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9" d="100"/>
          <a:sy n="49" d="100"/>
        </p:scale>
        <p:origin x="1416" y="26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5952BD-9F20-4692-B806-58E436B21B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FFAA08-18CE-489B-8662-ECC688C96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United States &amp; France: similar profiles dominated by Entertainment, Music, and People &amp; Blogs.</a:t>
          </a:r>
        </a:p>
      </dgm:t>
    </dgm:pt>
    <dgm:pt modelId="{D6761770-3BC6-4EED-8255-C2AAB5B7856D}" type="parTrans" cxnId="{7EF36F28-EA20-413C-BA46-D1AD951BB06E}">
      <dgm:prSet/>
      <dgm:spPr/>
      <dgm:t>
        <a:bodyPr/>
        <a:lstStyle/>
        <a:p>
          <a:endParaRPr lang="en-US"/>
        </a:p>
      </dgm:t>
    </dgm:pt>
    <dgm:pt modelId="{AF56AF47-2AE5-4F6C-84EE-0A49CDCB3E11}" type="sibTrans" cxnId="{7EF36F28-EA20-413C-BA46-D1AD951BB0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54F778-1095-478B-861D-6CD76182E6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India: strong peaks in Entertainment and notable presence of Education.</a:t>
          </a:r>
        </a:p>
      </dgm:t>
    </dgm:pt>
    <dgm:pt modelId="{089F7696-5D1C-4380-A7DA-535462973D27}" type="parTrans" cxnId="{9E0B7F1E-25CE-4444-B9EF-282D568DBBAE}">
      <dgm:prSet/>
      <dgm:spPr/>
      <dgm:t>
        <a:bodyPr/>
        <a:lstStyle/>
        <a:p>
          <a:endParaRPr lang="en-US"/>
        </a:p>
      </dgm:t>
    </dgm:pt>
    <dgm:pt modelId="{D2C965EA-AB4D-4CB6-BD79-0D67AAD3A55E}" type="sibTrans" cxnId="{9E0B7F1E-25CE-4444-B9EF-282D568DBB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2D8CFF-8FC9-458E-B0B1-B42BBB8B21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Japan: more diverse, with Gaming, Music, and Comedy taking the lead.</a:t>
          </a:r>
        </a:p>
      </dgm:t>
    </dgm:pt>
    <dgm:pt modelId="{A4C1F621-B652-4721-96FB-354088168C7F}" type="parTrans" cxnId="{59C92DE3-9A1A-401B-A3AD-4AF03ABE64D4}">
      <dgm:prSet/>
      <dgm:spPr/>
      <dgm:t>
        <a:bodyPr/>
        <a:lstStyle/>
        <a:p>
          <a:endParaRPr lang="en-US"/>
        </a:p>
      </dgm:t>
    </dgm:pt>
    <dgm:pt modelId="{DF0B6B9F-3B2A-44F1-AA1F-40D28F285F9B}" type="sibTrans" cxnId="{59C92DE3-9A1A-401B-A3AD-4AF03ABE6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FFB1D5-3A6E-4D54-B59C-BF5E62CDA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Russia: stable, with People &amp; Blogs, Music, and News &amp; Politics standing out.</a:t>
          </a:r>
        </a:p>
      </dgm:t>
    </dgm:pt>
    <dgm:pt modelId="{4408CBBF-7283-4CB5-9FA0-BFB850712EA8}" type="parTrans" cxnId="{3DF50233-32A4-46A2-99A1-2204177305F9}">
      <dgm:prSet/>
      <dgm:spPr/>
      <dgm:t>
        <a:bodyPr/>
        <a:lstStyle/>
        <a:p>
          <a:endParaRPr lang="en-US"/>
        </a:p>
      </dgm:t>
    </dgm:pt>
    <dgm:pt modelId="{1232E060-018E-4ADC-B4BE-DE02A5CCBBDF}" type="sibTrans" cxnId="{3DF50233-32A4-46A2-99A1-2204177305F9}">
      <dgm:prSet/>
      <dgm:spPr/>
      <dgm:t>
        <a:bodyPr/>
        <a:lstStyle/>
        <a:p>
          <a:endParaRPr lang="en-US"/>
        </a:p>
      </dgm:t>
    </dgm:pt>
    <dgm:pt modelId="{26418282-DEDD-48E0-B3E5-BF7C1382BEFC}" type="pres">
      <dgm:prSet presAssocID="{DC5952BD-9F20-4692-B806-58E436B21B6D}" presName="root" presStyleCnt="0">
        <dgm:presLayoutVars>
          <dgm:dir/>
          <dgm:resizeHandles val="exact"/>
        </dgm:presLayoutVars>
      </dgm:prSet>
      <dgm:spPr/>
    </dgm:pt>
    <dgm:pt modelId="{0F85D60A-7A1E-413F-A68C-736A3DFA61AF}" type="pres">
      <dgm:prSet presAssocID="{DC5952BD-9F20-4692-B806-58E436B21B6D}" presName="container" presStyleCnt="0">
        <dgm:presLayoutVars>
          <dgm:dir/>
          <dgm:resizeHandles val="exact"/>
        </dgm:presLayoutVars>
      </dgm:prSet>
      <dgm:spPr/>
    </dgm:pt>
    <dgm:pt modelId="{7333200F-BD32-48FA-A7FA-B97AD1357C3A}" type="pres">
      <dgm:prSet presAssocID="{F2FFAA08-18CE-489B-8662-ECC688C968DC}" presName="compNode" presStyleCnt="0"/>
      <dgm:spPr/>
    </dgm:pt>
    <dgm:pt modelId="{5181889B-F0B3-47B2-8E07-A5FB20C8D3C2}" type="pres">
      <dgm:prSet presAssocID="{F2FFAA08-18CE-489B-8662-ECC688C968DC}" presName="iconBgRect" presStyleLbl="bgShp" presStyleIdx="0" presStyleCnt="4"/>
      <dgm:spPr/>
    </dgm:pt>
    <dgm:pt modelId="{516B573C-2173-4ECB-AA0F-371B834785A8}" type="pres">
      <dgm:prSet presAssocID="{F2FFAA08-18CE-489B-8662-ECC688C968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E3BA1018-5865-4C57-A5FE-C9DE3DC56FAD}" type="pres">
      <dgm:prSet presAssocID="{F2FFAA08-18CE-489B-8662-ECC688C968DC}" presName="spaceRect" presStyleCnt="0"/>
      <dgm:spPr/>
    </dgm:pt>
    <dgm:pt modelId="{E37A8256-4BCE-4DA5-80E9-A77D2E3BAC32}" type="pres">
      <dgm:prSet presAssocID="{F2FFAA08-18CE-489B-8662-ECC688C968DC}" presName="textRect" presStyleLbl="revTx" presStyleIdx="0" presStyleCnt="4">
        <dgm:presLayoutVars>
          <dgm:chMax val="1"/>
          <dgm:chPref val="1"/>
        </dgm:presLayoutVars>
      </dgm:prSet>
      <dgm:spPr/>
    </dgm:pt>
    <dgm:pt modelId="{FDBAFAA4-F735-47E8-A6BE-40A8CD3A3875}" type="pres">
      <dgm:prSet presAssocID="{AF56AF47-2AE5-4F6C-84EE-0A49CDCB3E11}" presName="sibTrans" presStyleLbl="sibTrans2D1" presStyleIdx="0" presStyleCnt="0"/>
      <dgm:spPr/>
    </dgm:pt>
    <dgm:pt modelId="{8FB42E90-482A-454D-A9D8-2A24EF0FE9D5}" type="pres">
      <dgm:prSet presAssocID="{5854F778-1095-478B-861D-6CD76182E6AE}" presName="compNode" presStyleCnt="0"/>
      <dgm:spPr/>
    </dgm:pt>
    <dgm:pt modelId="{75285942-F1DA-4B05-B6FA-9FD9F3B00575}" type="pres">
      <dgm:prSet presAssocID="{5854F778-1095-478B-861D-6CD76182E6AE}" presName="iconBgRect" presStyleLbl="bgShp" presStyleIdx="1" presStyleCnt="4"/>
      <dgm:spPr/>
    </dgm:pt>
    <dgm:pt modelId="{7E572EE4-DBA1-45F3-8297-F7577AC99FA3}" type="pres">
      <dgm:prSet presAssocID="{5854F778-1095-478B-861D-6CD76182E6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C4CD52B-7FAF-4980-8E3D-2E91662A98C1}" type="pres">
      <dgm:prSet presAssocID="{5854F778-1095-478B-861D-6CD76182E6AE}" presName="spaceRect" presStyleCnt="0"/>
      <dgm:spPr/>
    </dgm:pt>
    <dgm:pt modelId="{7FD506A7-FA1C-4734-A8D1-A0F2349945AA}" type="pres">
      <dgm:prSet presAssocID="{5854F778-1095-478B-861D-6CD76182E6AE}" presName="textRect" presStyleLbl="revTx" presStyleIdx="1" presStyleCnt="4">
        <dgm:presLayoutVars>
          <dgm:chMax val="1"/>
          <dgm:chPref val="1"/>
        </dgm:presLayoutVars>
      </dgm:prSet>
      <dgm:spPr/>
    </dgm:pt>
    <dgm:pt modelId="{64CB96F7-B25B-4DF7-AFCA-246F3AEF6E2C}" type="pres">
      <dgm:prSet presAssocID="{D2C965EA-AB4D-4CB6-BD79-0D67AAD3A55E}" presName="sibTrans" presStyleLbl="sibTrans2D1" presStyleIdx="0" presStyleCnt="0"/>
      <dgm:spPr/>
    </dgm:pt>
    <dgm:pt modelId="{C59185FB-35E1-4636-847A-687BFB5348E5}" type="pres">
      <dgm:prSet presAssocID="{6C2D8CFF-8FC9-458E-B0B1-B42BBB8B21F1}" presName="compNode" presStyleCnt="0"/>
      <dgm:spPr/>
    </dgm:pt>
    <dgm:pt modelId="{DB3EEC30-4292-4879-BB8B-CD70D480A72D}" type="pres">
      <dgm:prSet presAssocID="{6C2D8CFF-8FC9-458E-B0B1-B42BBB8B21F1}" presName="iconBgRect" presStyleLbl="bgShp" presStyleIdx="2" presStyleCnt="4"/>
      <dgm:spPr/>
    </dgm:pt>
    <dgm:pt modelId="{A8A0759C-868B-47C4-8126-BC2AB5E27AA0}" type="pres">
      <dgm:prSet presAssocID="{6C2D8CFF-8FC9-458E-B0B1-B42BBB8B21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37CE2CFF-6BFA-4BE7-8CA9-72E3CF55E185}" type="pres">
      <dgm:prSet presAssocID="{6C2D8CFF-8FC9-458E-B0B1-B42BBB8B21F1}" presName="spaceRect" presStyleCnt="0"/>
      <dgm:spPr/>
    </dgm:pt>
    <dgm:pt modelId="{D4893BAC-9ADE-43FD-B2C7-D6F47043A348}" type="pres">
      <dgm:prSet presAssocID="{6C2D8CFF-8FC9-458E-B0B1-B42BBB8B21F1}" presName="textRect" presStyleLbl="revTx" presStyleIdx="2" presStyleCnt="4">
        <dgm:presLayoutVars>
          <dgm:chMax val="1"/>
          <dgm:chPref val="1"/>
        </dgm:presLayoutVars>
      </dgm:prSet>
      <dgm:spPr/>
    </dgm:pt>
    <dgm:pt modelId="{B2C2E854-7DA6-41EC-A88C-DC391A09DDFB}" type="pres">
      <dgm:prSet presAssocID="{DF0B6B9F-3B2A-44F1-AA1F-40D28F285F9B}" presName="sibTrans" presStyleLbl="sibTrans2D1" presStyleIdx="0" presStyleCnt="0"/>
      <dgm:spPr/>
    </dgm:pt>
    <dgm:pt modelId="{27FFD65C-297D-4699-822A-852424413A88}" type="pres">
      <dgm:prSet presAssocID="{1CFFB1D5-3A6E-4D54-B59C-BF5E62CDA537}" presName="compNode" presStyleCnt="0"/>
      <dgm:spPr/>
    </dgm:pt>
    <dgm:pt modelId="{F109F15A-5E97-4782-A135-363862F84287}" type="pres">
      <dgm:prSet presAssocID="{1CFFB1D5-3A6E-4D54-B59C-BF5E62CDA537}" presName="iconBgRect" presStyleLbl="bgShp" presStyleIdx="3" presStyleCnt="4"/>
      <dgm:spPr/>
    </dgm:pt>
    <dgm:pt modelId="{E709E715-1DF9-4CD5-8FBB-9AD8B281DB69}" type="pres">
      <dgm:prSet presAssocID="{1CFFB1D5-3A6E-4D54-B59C-BF5E62CDA5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5BF7A38-8903-426E-AB4A-2C68DE49F3B7}" type="pres">
      <dgm:prSet presAssocID="{1CFFB1D5-3A6E-4D54-B59C-BF5E62CDA537}" presName="spaceRect" presStyleCnt="0"/>
      <dgm:spPr/>
    </dgm:pt>
    <dgm:pt modelId="{1E5219CA-639C-40BF-9D7C-6E5FF1F4EC1D}" type="pres">
      <dgm:prSet presAssocID="{1CFFB1D5-3A6E-4D54-B59C-BF5E62CDA5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CC3604-FAD4-441D-984F-D055EC3244B6}" type="presOf" srcId="{DF0B6B9F-3B2A-44F1-AA1F-40D28F285F9B}" destId="{B2C2E854-7DA6-41EC-A88C-DC391A09DDFB}" srcOrd="0" destOrd="0" presId="urn:microsoft.com/office/officeart/2018/2/layout/IconCircleList"/>
    <dgm:cxn modelId="{9E0B7F1E-25CE-4444-B9EF-282D568DBBAE}" srcId="{DC5952BD-9F20-4692-B806-58E436B21B6D}" destId="{5854F778-1095-478B-861D-6CD76182E6AE}" srcOrd="1" destOrd="0" parTransId="{089F7696-5D1C-4380-A7DA-535462973D27}" sibTransId="{D2C965EA-AB4D-4CB6-BD79-0D67AAD3A55E}"/>
    <dgm:cxn modelId="{1A12DB1F-C4E7-47FD-91F0-A077BECF5181}" type="presOf" srcId="{6C2D8CFF-8FC9-458E-B0B1-B42BBB8B21F1}" destId="{D4893BAC-9ADE-43FD-B2C7-D6F47043A348}" srcOrd="0" destOrd="0" presId="urn:microsoft.com/office/officeart/2018/2/layout/IconCircleList"/>
    <dgm:cxn modelId="{28393626-C689-474F-BE9C-B3C9E533E123}" type="presOf" srcId="{1CFFB1D5-3A6E-4D54-B59C-BF5E62CDA537}" destId="{1E5219CA-639C-40BF-9D7C-6E5FF1F4EC1D}" srcOrd="0" destOrd="0" presId="urn:microsoft.com/office/officeart/2018/2/layout/IconCircleList"/>
    <dgm:cxn modelId="{7EF36F28-EA20-413C-BA46-D1AD951BB06E}" srcId="{DC5952BD-9F20-4692-B806-58E436B21B6D}" destId="{F2FFAA08-18CE-489B-8662-ECC688C968DC}" srcOrd="0" destOrd="0" parTransId="{D6761770-3BC6-4EED-8255-C2AAB5B7856D}" sibTransId="{AF56AF47-2AE5-4F6C-84EE-0A49CDCB3E11}"/>
    <dgm:cxn modelId="{3DF50233-32A4-46A2-99A1-2204177305F9}" srcId="{DC5952BD-9F20-4692-B806-58E436B21B6D}" destId="{1CFFB1D5-3A6E-4D54-B59C-BF5E62CDA537}" srcOrd="3" destOrd="0" parTransId="{4408CBBF-7283-4CB5-9FA0-BFB850712EA8}" sibTransId="{1232E060-018E-4ADC-B4BE-DE02A5CCBBDF}"/>
    <dgm:cxn modelId="{A2DB6C5D-8583-4BCA-AA73-4DD35064789B}" type="presOf" srcId="{DC5952BD-9F20-4692-B806-58E436B21B6D}" destId="{26418282-DEDD-48E0-B3E5-BF7C1382BEFC}" srcOrd="0" destOrd="0" presId="urn:microsoft.com/office/officeart/2018/2/layout/IconCircleList"/>
    <dgm:cxn modelId="{4B122FA2-A613-4E6E-9ED2-4B70C9A7747A}" type="presOf" srcId="{5854F778-1095-478B-861D-6CD76182E6AE}" destId="{7FD506A7-FA1C-4734-A8D1-A0F2349945AA}" srcOrd="0" destOrd="0" presId="urn:microsoft.com/office/officeart/2018/2/layout/IconCircleList"/>
    <dgm:cxn modelId="{77C26ACE-AB20-4638-BA92-0B83894EDB34}" type="presOf" srcId="{AF56AF47-2AE5-4F6C-84EE-0A49CDCB3E11}" destId="{FDBAFAA4-F735-47E8-A6BE-40A8CD3A3875}" srcOrd="0" destOrd="0" presId="urn:microsoft.com/office/officeart/2018/2/layout/IconCircleList"/>
    <dgm:cxn modelId="{59C92DE3-9A1A-401B-A3AD-4AF03ABE64D4}" srcId="{DC5952BD-9F20-4692-B806-58E436B21B6D}" destId="{6C2D8CFF-8FC9-458E-B0B1-B42BBB8B21F1}" srcOrd="2" destOrd="0" parTransId="{A4C1F621-B652-4721-96FB-354088168C7F}" sibTransId="{DF0B6B9F-3B2A-44F1-AA1F-40D28F285F9B}"/>
    <dgm:cxn modelId="{35CE1FE4-78D7-452B-9B73-46CF530BFE8A}" type="presOf" srcId="{D2C965EA-AB4D-4CB6-BD79-0D67AAD3A55E}" destId="{64CB96F7-B25B-4DF7-AFCA-246F3AEF6E2C}" srcOrd="0" destOrd="0" presId="urn:microsoft.com/office/officeart/2018/2/layout/IconCircleList"/>
    <dgm:cxn modelId="{2C06F6F4-AE7B-4020-9415-288499571A8C}" type="presOf" srcId="{F2FFAA08-18CE-489B-8662-ECC688C968DC}" destId="{E37A8256-4BCE-4DA5-80E9-A77D2E3BAC32}" srcOrd="0" destOrd="0" presId="urn:microsoft.com/office/officeart/2018/2/layout/IconCircleList"/>
    <dgm:cxn modelId="{95AB8EFD-1B91-47C4-A681-530FAE82A314}" type="presParOf" srcId="{26418282-DEDD-48E0-B3E5-BF7C1382BEFC}" destId="{0F85D60A-7A1E-413F-A68C-736A3DFA61AF}" srcOrd="0" destOrd="0" presId="urn:microsoft.com/office/officeart/2018/2/layout/IconCircleList"/>
    <dgm:cxn modelId="{847EA049-8029-4927-8EF5-CD3FF77BEC55}" type="presParOf" srcId="{0F85D60A-7A1E-413F-A68C-736A3DFA61AF}" destId="{7333200F-BD32-48FA-A7FA-B97AD1357C3A}" srcOrd="0" destOrd="0" presId="urn:microsoft.com/office/officeart/2018/2/layout/IconCircleList"/>
    <dgm:cxn modelId="{412D4FC2-6CA5-431E-8657-15AA0D3AB0CE}" type="presParOf" srcId="{7333200F-BD32-48FA-A7FA-B97AD1357C3A}" destId="{5181889B-F0B3-47B2-8E07-A5FB20C8D3C2}" srcOrd="0" destOrd="0" presId="urn:microsoft.com/office/officeart/2018/2/layout/IconCircleList"/>
    <dgm:cxn modelId="{C89935F3-0339-4F28-8932-17A41F67ADE3}" type="presParOf" srcId="{7333200F-BD32-48FA-A7FA-B97AD1357C3A}" destId="{516B573C-2173-4ECB-AA0F-371B834785A8}" srcOrd="1" destOrd="0" presId="urn:microsoft.com/office/officeart/2018/2/layout/IconCircleList"/>
    <dgm:cxn modelId="{5DD9B9B5-A940-4F94-BA5C-DDCC6530D44D}" type="presParOf" srcId="{7333200F-BD32-48FA-A7FA-B97AD1357C3A}" destId="{E3BA1018-5865-4C57-A5FE-C9DE3DC56FAD}" srcOrd="2" destOrd="0" presId="urn:microsoft.com/office/officeart/2018/2/layout/IconCircleList"/>
    <dgm:cxn modelId="{2DE761F0-1DB4-4A0E-8DB4-726B0439FEC1}" type="presParOf" srcId="{7333200F-BD32-48FA-A7FA-B97AD1357C3A}" destId="{E37A8256-4BCE-4DA5-80E9-A77D2E3BAC32}" srcOrd="3" destOrd="0" presId="urn:microsoft.com/office/officeart/2018/2/layout/IconCircleList"/>
    <dgm:cxn modelId="{A5147582-7B9A-462E-BC87-A27098ABA3F6}" type="presParOf" srcId="{0F85D60A-7A1E-413F-A68C-736A3DFA61AF}" destId="{FDBAFAA4-F735-47E8-A6BE-40A8CD3A3875}" srcOrd="1" destOrd="0" presId="urn:microsoft.com/office/officeart/2018/2/layout/IconCircleList"/>
    <dgm:cxn modelId="{BD49FF0B-86F4-482A-8CD8-DE6DD2B9EE7F}" type="presParOf" srcId="{0F85D60A-7A1E-413F-A68C-736A3DFA61AF}" destId="{8FB42E90-482A-454D-A9D8-2A24EF0FE9D5}" srcOrd="2" destOrd="0" presId="urn:microsoft.com/office/officeart/2018/2/layout/IconCircleList"/>
    <dgm:cxn modelId="{331BC96E-F4C1-4A1A-8339-7CD94C11CF22}" type="presParOf" srcId="{8FB42E90-482A-454D-A9D8-2A24EF0FE9D5}" destId="{75285942-F1DA-4B05-B6FA-9FD9F3B00575}" srcOrd="0" destOrd="0" presId="urn:microsoft.com/office/officeart/2018/2/layout/IconCircleList"/>
    <dgm:cxn modelId="{F77AE7F7-901F-42AA-8657-D0FD04A6367D}" type="presParOf" srcId="{8FB42E90-482A-454D-A9D8-2A24EF0FE9D5}" destId="{7E572EE4-DBA1-45F3-8297-F7577AC99FA3}" srcOrd="1" destOrd="0" presId="urn:microsoft.com/office/officeart/2018/2/layout/IconCircleList"/>
    <dgm:cxn modelId="{3E63BC50-AA2E-4316-91E9-B32C66141886}" type="presParOf" srcId="{8FB42E90-482A-454D-A9D8-2A24EF0FE9D5}" destId="{3C4CD52B-7FAF-4980-8E3D-2E91662A98C1}" srcOrd="2" destOrd="0" presId="urn:microsoft.com/office/officeart/2018/2/layout/IconCircleList"/>
    <dgm:cxn modelId="{83F5B7E8-7A46-4023-B7C3-ED6FC6FD396C}" type="presParOf" srcId="{8FB42E90-482A-454D-A9D8-2A24EF0FE9D5}" destId="{7FD506A7-FA1C-4734-A8D1-A0F2349945AA}" srcOrd="3" destOrd="0" presId="urn:microsoft.com/office/officeart/2018/2/layout/IconCircleList"/>
    <dgm:cxn modelId="{CB9A1842-7CCD-4983-9F7F-9DFD44C2A1E7}" type="presParOf" srcId="{0F85D60A-7A1E-413F-A68C-736A3DFA61AF}" destId="{64CB96F7-B25B-4DF7-AFCA-246F3AEF6E2C}" srcOrd="3" destOrd="0" presId="urn:microsoft.com/office/officeart/2018/2/layout/IconCircleList"/>
    <dgm:cxn modelId="{AF81ACD8-9A2A-4D5A-8CFF-A0EEFA64E026}" type="presParOf" srcId="{0F85D60A-7A1E-413F-A68C-736A3DFA61AF}" destId="{C59185FB-35E1-4636-847A-687BFB5348E5}" srcOrd="4" destOrd="0" presId="urn:microsoft.com/office/officeart/2018/2/layout/IconCircleList"/>
    <dgm:cxn modelId="{2F917AE0-7759-4106-8471-DD96C96BAF15}" type="presParOf" srcId="{C59185FB-35E1-4636-847A-687BFB5348E5}" destId="{DB3EEC30-4292-4879-BB8B-CD70D480A72D}" srcOrd="0" destOrd="0" presId="urn:microsoft.com/office/officeart/2018/2/layout/IconCircleList"/>
    <dgm:cxn modelId="{1F471558-8FD5-466F-8D31-06179F7042E1}" type="presParOf" srcId="{C59185FB-35E1-4636-847A-687BFB5348E5}" destId="{A8A0759C-868B-47C4-8126-BC2AB5E27AA0}" srcOrd="1" destOrd="0" presId="urn:microsoft.com/office/officeart/2018/2/layout/IconCircleList"/>
    <dgm:cxn modelId="{C4401E5E-C005-4092-83EF-3C8C9FCB0930}" type="presParOf" srcId="{C59185FB-35E1-4636-847A-687BFB5348E5}" destId="{37CE2CFF-6BFA-4BE7-8CA9-72E3CF55E185}" srcOrd="2" destOrd="0" presId="urn:microsoft.com/office/officeart/2018/2/layout/IconCircleList"/>
    <dgm:cxn modelId="{00DA859D-FC98-43C9-AA6F-9FAC351EF47F}" type="presParOf" srcId="{C59185FB-35E1-4636-847A-687BFB5348E5}" destId="{D4893BAC-9ADE-43FD-B2C7-D6F47043A348}" srcOrd="3" destOrd="0" presId="urn:microsoft.com/office/officeart/2018/2/layout/IconCircleList"/>
    <dgm:cxn modelId="{30C250E8-797A-40A4-B3F4-AEAAEB9220FC}" type="presParOf" srcId="{0F85D60A-7A1E-413F-A68C-736A3DFA61AF}" destId="{B2C2E854-7DA6-41EC-A88C-DC391A09DDFB}" srcOrd="5" destOrd="0" presId="urn:microsoft.com/office/officeart/2018/2/layout/IconCircleList"/>
    <dgm:cxn modelId="{ABA7C036-B444-4217-9DB9-D96C4AF1C1E7}" type="presParOf" srcId="{0F85D60A-7A1E-413F-A68C-736A3DFA61AF}" destId="{27FFD65C-297D-4699-822A-852424413A88}" srcOrd="6" destOrd="0" presId="urn:microsoft.com/office/officeart/2018/2/layout/IconCircleList"/>
    <dgm:cxn modelId="{A4E288BD-E73D-45D1-ACFD-8D492AE92050}" type="presParOf" srcId="{27FFD65C-297D-4699-822A-852424413A88}" destId="{F109F15A-5E97-4782-A135-363862F84287}" srcOrd="0" destOrd="0" presId="urn:microsoft.com/office/officeart/2018/2/layout/IconCircleList"/>
    <dgm:cxn modelId="{2C491917-F145-4B3A-9E50-BD884C11A5B2}" type="presParOf" srcId="{27FFD65C-297D-4699-822A-852424413A88}" destId="{E709E715-1DF9-4CD5-8FBB-9AD8B281DB69}" srcOrd="1" destOrd="0" presId="urn:microsoft.com/office/officeart/2018/2/layout/IconCircleList"/>
    <dgm:cxn modelId="{CB2A97F7-6441-4514-ACFF-6AAE11DDEF6F}" type="presParOf" srcId="{27FFD65C-297D-4699-822A-852424413A88}" destId="{65BF7A38-8903-426E-AB4A-2C68DE49F3B7}" srcOrd="2" destOrd="0" presId="urn:microsoft.com/office/officeart/2018/2/layout/IconCircleList"/>
    <dgm:cxn modelId="{EFFDECFC-B0F2-45A5-A018-2E145DE104A4}" type="presParOf" srcId="{27FFD65C-297D-4699-822A-852424413A88}" destId="{1E5219CA-639C-40BF-9D7C-6E5FF1F4EC1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426075-984C-41A4-9D49-BF6A5A864FD1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347D33-4247-4B10-83C7-919E305E25B6}">
      <dgm:prSet/>
      <dgm:spPr/>
      <dgm:t>
        <a:bodyPr/>
        <a:lstStyle/>
        <a:p>
          <a:r>
            <a:rPr lang="en-US"/>
            <a:t>Top categories in the US: </a:t>
          </a:r>
        </a:p>
      </dgm:t>
    </dgm:pt>
    <dgm:pt modelId="{7C631602-0AA4-4DBC-88EC-AC5B71E44C34}" type="parTrans" cxnId="{5D778909-765D-4E4C-964E-4A748378C462}">
      <dgm:prSet/>
      <dgm:spPr/>
      <dgm:t>
        <a:bodyPr/>
        <a:lstStyle/>
        <a:p>
          <a:endParaRPr lang="en-US"/>
        </a:p>
      </dgm:t>
    </dgm:pt>
    <dgm:pt modelId="{0624E34B-455C-41F2-A027-ECE43D877573}" type="sibTrans" cxnId="{5D778909-765D-4E4C-964E-4A748378C462}">
      <dgm:prSet/>
      <dgm:spPr/>
      <dgm:t>
        <a:bodyPr/>
        <a:lstStyle/>
        <a:p>
          <a:endParaRPr lang="en-US"/>
        </a:p>
      </dgm:t>
    </dgm:pt>
    <dgm:pt modelId="{9E86BEC7-B490-4BD8-8C02-4ADF96305CD6}">
      <dgm:prSet/>
      <dgm:spPr/>
      <dgm:t>
        <a:bodyPr/>
        <a:lstStyle/>
        <a:p>
          <a:r>
            <a:rPr lang="en-US" dirty="0"/>
            <a:t>Music</a:t>
          </a:r>
        </a:p>
      </dgm:t>
    </dgm:pt>
    <dgm:pt modelId="{500B5BA2-7E96-419D-8834-671BC370D726}" type="parTrans" cxnId="{2452001E-ED5D-4B48-8BEE-2BE1557405E8}">
      <dgm:prSet/>
      <dgm:spPr/>
      <dgm:t>
        <a:bodyPr/>
        <a:lstStyle/>
        <a:p>
          <a:endParaRPr lang="en-US"/>
        </a:p>
      </dgm:t>
    </dgm:pt>
    <dgm:pt modelId="{0B02A7B6-FDFA-450C-A370-013C60611C2D}" type="sibTrans" cxnId="{2452001E-ED5D-4B48-8BEE-2BE1557405E8}">
      <dgm:prSet/>
      <dgm:spPr/>
      <dgm:t>
        <a:bodyPr/>
        <a:lstStyle/>
        <a:p>
          <a:endParaRPr lang="en-US"/>
        </a:p>
      </dgm:t>
    </dgm:pt>
    <dgm:pt modelId="{BCDE4D43-FA45-4FFA-9642-E079A8156013}">
      <dgm:prSet/>
      <dgm:spPr/>
      <dgm:t>
        <a:bodyPr/>
        <a:lstStyle/>
        <a:p>
          <a:r>
            <a:rPr lang="en-US" dirty="0"/>
            <a:t>Entertainment</a:t>
          </a:r>
        </a:p>
      </dgm:t>
    </dgm:pt>
    <dgm:pt modelId="{2607FDF7-A928-4250-B3C7-401305A315DD}" type="parTrans" cxnId="{162A4586-25C5-4756-8801-EB6DF63A82F6}">
      <dgm:prSet/>
      <dgm:spPr/>
      <dgm:t>
        <a:bodyPr/>
        <a:lstStyle/>
        <a:p>
          <a:endParaRPr lang="en-US"/>
        </a:p>
      </dgm:t>
    </dgm:pt>
    <dgm:pt modelId="{B62CAA96-A149-4C6D-90D0-437D09A2C1A5}" type="sibTrans" cxnId="{162A4586-25C5-4756-8801-EB6DF63A82F6}">
      <dgm:prSet/>
      <dgm:spPr/>
      <dgm:t>
        <a:bodyPr/>
        <a:lstStyle/>
        <a:p>
          <a:endParaRPr lang="en-US"/>
        </a:p>
      </dgm:t>
    </dgm:pt>
    <dgm:pt modelId="{EA222A7C-1B1B-4ECD-B742-AD2646C9B462}">
      <dgm:prSet/>
      <dgm:spPr/>
      <dgm:t>
        <a:bodyPr/>
        <a:lstStyle/>
        <a:p>
          <a:r>
            <a:rPr lang="en-US" dirty="0"/>
            <a:t>People &amp; Blogs</a:t>
          </a:r>
        </a:p>
      </dgm:t>
    </dgm:pt>
    <dgm:pt modelId="{4CA0D660-950E-4D0D-900F-42BB793906E0}" type="parTrans" cxnId="{17B11CBA-F927-4833-923B-4C142293AAEC}">
      <dgm:prSet/>
      <dgm:spPr/>
      <dgm:t>
        <a:bodyPr/>
        <a:lstStyle/>
        <a:p>
          <a:endParaRPr lang="en-US"/>
        </a:p>
      </dgm:t>
    </dgm:pt>
    <dgm:pt modelId="{AA8B0C83-C38D-4966-B252-0677CCC9F207}" type="sibTrans" cxnId="{17B11CBA-F927-4833-923B-4C142293AAEC}">
      <dgm:prSet/>
      <dgm:spPr/>
      <dgm:t>
        <a:bodyPr/>
        <a:lstStyle/>
        <a:p>
          <a:endParaRPr lang="en-US"/>
        </a:p>
      </dgm:t>
    </dgm:pt>
    <dgm:pt modelId="{EA04BA66-39F9-477D-8146-CC695EEB516A}">
      <dgm:prSet/>
      <dgm:spPr/>
      <dgm:t>
        <a:bodyPr/>
        <a:lstStyle/>
        <a:p>
          <a:r>
            <a:rPr lang="en-US" dirty="0"/>
            <a:t>While similar categories trend globally, their proportions vary:</a:t>
          </a:r>
        </a:p>
      </dgm:t>
    </dgm:pt>
    <dgm:pt modelId="{6425D65A-CFB4-4FF0-AF53-C5DBCECBC2EA}" type="parTrans" cxnId="{ED5B24A6-F53D-4A87-830D-966E53000B1B}">
      <dgm:prSet/>
      <dgm:spPr/>
      <dgm:t>
        <a:bodyPr/>
        <a:lstStyle/>
        <a:p>
          <a:endParaRPr lang="en-US"/>
        </a:p>
      </dgm:t>
    </dgm:pt>
    <dgm:pt modelId="{0DCECCA8-4CDE-48A7-91AE-68B37A3818ED}" type="sibTrans" cxnId="{ED5B24A6-F53D-4A87-830D-966E53000B1B}">
      <dgm:prSet/>
      <dgm:spPr/>
      <dgm:t>
        <a:bodyPr/>
        <a:lstStyle/>
        <a:p>
          <a:endParaRPr lang="en-US"/>
        </a:p>
      </dgm:t>
    </dgm:pt>
    <dgm:pt modelId="{6DE1CE00-AB69-4FED-861E-17DC798CCC59}">
      <dgm:prSet/>
      <dgm:spPr/>
      <dgm:t>
        <a:bodyPr/>
        <a:lstStyle/>
        <a:p>
          <a:r>
            <a:rPr lang="en-US" dirty="0"/>
            <a:t>Music holds greater weight in the US.</a:t>
          </a:r>
        </a:p>
      </dgm:t>
    </dgm:pt>
    <dgm:pt modelId="{B858C6AA-92F2-406F-8AC3-F61016E9B235}" type="parTrans" cxnId="{6B9D6F68-9C3E-4901-99A9-BEB24353F5BA}">
      <dgm:prSet/>
      <dgm:spPr/>
      <dgm:t>
        <a:bodyPr/>
        <a:lstStyle/>
        <a:p>
          <a:endParaRPr lang="en-US"/>
        </a:p>
      </dgm:t>
    </dgm:pt>
    <dgm:pt modelId="{99625C28-FBFD-40AF-BBDE-7A5824FA0D25}" type="sibTrans" cxnId="{6B9D6F68-9C3E-4901-99A9-BEB24353F5BA}">
      <dgm:prSet/>
      <dgm:spPr/>
      <dgm:t>
        <a:bodyPr/>
        <a:lstStyle/>
        <a:p>
          <a:endParaRPr lang="en-US"/>
        </a:p>
      </dgm:t>
    </dgm:pt>
    <dgm:pt modelId="{09D572A5-8EC0-4BAC-89A4-99195CEBAF17}">
      <dgm:prSet/>
      <dgm:spPr/>
      <dgm:t>
        <a:bodyPr/>
        <a:lstStyle/>
        <a:p>
          <a:r>
            <a:rPr lang="en-US" dirty="0"/>
            <a:t>Japan features more Gaming; India, more Education.</a:t>
          </a:r>
        </a:p>
      </dgm:t>
    </dgm:pt>
    <dgm:pt modelId="{1E2B89BE-287D-4ABF-B2CB-117AC40A0660}" type="parTrans" cxnId="{A1AF2987-3CDA-415E-9801-C9BB19E95CF4}">
      <dgm:prSet/>
      <dgm:spPr/>
      <dgm:t>
        <a:bodyPr/>
        <a:lstStyle/>
        <a:p>
          <a:endParaRPr lang="en-US"/>
        </a:p>
      </dgm:t>
    </dgm:pt>
    <dgm:pt modelId="{32BEF1DC-53E4-468A-B1C1-DA14D051B1C7}" type="sibTrans" cxnId="{A1AF2987-3CDA-415E-9801-C9BB19E95CF4}">
      <dgm:prSet/>
      <dgm:spPr/>
      <dgm:t>
        <a:bodyPr/>
        <a:lstStyle/>
        <a:p>
          <a:endParaRPr lang="en-US"/>
        </a:p>
      </dgm:t>
    </dgm:pt>
    <dgm:pt modelId="{CD6DC1C6-36DA-4FF0-AF18-6A11D506BD23}">
      <dgm:prSet/>
      <dgm:spPr/>
      <dgm:t>
        <a:bodyPr/>
        <a:lstStyle/>
        <a:p>
          <a:r>
            <a:rPr lang="en-US" dirty="0"/>
            <a:t>Russia shows stronger engagement in News &amp; Politics.</a:t>
          </a:r>
        </a:p>
      </dgm:t>
    </dgm:pt>
    <dgm:pt modelId="{47005DAB-63FF-49C7-9731-ACA05B79698A}" type="parTrans" cxnId="{354EA476-FBD9-44A2-9CAD-AAF98E6A6C53}">
      <dgm:prSet/>
      <dgm:spPr/>
      <dgm:t>
        <a:bodyPr/>
        <a:lstStyle/>
        <a:p>
          <a:endParaRPr lang="en-US"/>
        </a:p>
      </dgm:t>
    </dgm:pt>
    <dgm:pt modelId="{C51F3607-C6CD-49F0-860A-566904328465}" type="sibTrans" cxnId="{354EA476-FBD9-44A2-9CAD-AAF98E6A6C53}">
      <dgm:prSet/>
      <dgm:spPr/>
      <dgm:t>
        <a:bodyPr/>
        <a:lstStyle/>
        <a:p>
          <a:endParaRPr lang="en-US"/>
        </a:p>
      </dgm:t>
    </dgm:pt>
    <dgm:pt modelId="{80C20DE9-0A3B-4EAE-B71A-8D2EB2DE3C63}" type="pres">
      <dgm:prSet presAssocID="{6E426075-984C-41A4-9D49-BF6A5A864FD1}" presName="Name0" presStyleCnt="0">
        <dgm:presLayoutVars>
          <dgm:dir/>
          <dgm:animLvl val="lvl"/>
          <dgm:resizeHandles val="exact"/>
        </dgm:presLayoutVars>
      </dgm:prSet>
      <dgm:spPr/>
    </dgm:pt>
    <dgm:pt modelId="{2E8C90DB-BADF-4215-AD66-FB4768B7CAFF}" type="pres">
      <dgm:prSet presAssocID="{57347D33-4247-4B10-83C7-919E305E25B6}" presName="linNode" presStyleCnt="0"/>
      <dgm:spPr/>
    </dgm:pt>
    <dgm:pt modelId="{3DC86B63-6E26-49FD-B31E-B38C4995E6F7}" type="pres">
      <dgm:prSet presAssocID="{57347D33-4247-4B10-83C7-919E305E25B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B8B9DBE2-32B5-44CF-AA1E-29E0D4DCE554}" type="pres">
      <dgm:prSet presAssocID="{57347D33-4247-4B10-83C7-919E305E25B6}" presName="descendantText" presStyleLbl="alignAccFollowNode1" presStyleIdx="0" presStyleCnt="2">
        <dgm:presLayoutVars>
          <dgm:bulletEnabled val="1"/>
        </dgm:presLayoutVars>
      </dgm:prSet>
      <dgm:spPr/>
    </dgm:pt>
    <dgm:pt modelId="{FB319D8A-AED2-4AF1-9247-FFA31CDAA926}" type="pres">
      <dgm:prSet presAssocID="{0624E34B-455C-41F2-A027-ECE43D877573}" presName="sp" presStyleCnt="0"/>
      <dgm:spPr/>
    </dgm:pt>
    <dgm:pt modelId="{3CEF41D0-4216-4C35-BAE1-49C0F4F65E6E}" type="pres">
      <dgm:prSet presAssocID="{EA04BA66-39F9-477D-8146-CC695EEB516A}" presName="linNode" presStyleCnt="0"/>
      <dgm:spPr/>
    </dgm:pt>
    <dgm:pt modelId="{A23584EB-6419-4695-BA0E-80E77462096D}" type="pres">
      <dgm:prSet presAssocID="{EA04BA66-39F9-477D-8146-CC695EEB516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6ED4C6A-018E-498B-845B-E0FCF731F6F2}" type="pres">
      <dgm:prSet presAssocID="{EA04BA66-39F9-477D-8146-CC695EEB516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21C07709-B6AA-4FAB-8FC3-7DDA3D3540CB}" type="presOf" srcId="{6E426075-984C-41A4-9D49-BF6A5A864FD1}" destId="{80C20DE9-0A3B-4EAE-B71A-8D2EB2DE3C63}" srcOrd="0" destOrd="0" presId="urn:microsoft.com/office/officeart/2005/8/layout/vList5"/>
    <dgm:cxn modelId="{5D778909-765D-4E4C-964E-4A748378C462}" srcId="{6E426075-984C-41A4-9D49-BF6A5A864FD1}" destId="{57347D33-4247-4B10-83C7-919E305E25B6}" srcOrd="0" destOrd="0" parTransId="{7C631602-0AA4-4DBC-88EC-AC5B71E44C34}" sibTransId="{0624E34B-455C-41F2-A027-ECE43D877573}"/>
    <dgm:cxn modelId="{A13E3512-ED7A-4E33-90CE-0332B144F553}" type="presOf" srcId="{BCDE4D43-FA45-4FFA-9642-E079A8156013}" destId="{B8B9DBE2-32B5-44CF-AA1E-29E0D4DCE554}" srcOrd="0" destOrd="1" presId="urn:microsoft.com/office/officeart/2005/8/layout/vList5"/>
    <dgm:cxn modelId="{2452001E-ED5D-4B48-8BEE-2BE1557405E8}" srcId="{57347D33-4247-4B10-83C7-919E305E25B6}" destId="{9E86BEC7-B490-4BD8-8C02-4ADF96305CD6}" srcOrd="0" destOrd="0" parTransId="{500B5BA2-7E96-419D-8834-671BC370D726}" sibTransId="{0B02A7B6-FDFA-450C-A370-013C60611C2D}"/>
    <dgm:cxn modelId="{6B9D6F68-9C3E-4901-99A9-BEB24353F5BA}" srcId="{EA04BA66-39F9-477D-8146-CC695EEB516A}" destId="{6DE1CE00-AB69-4FED-861E-17DC798CCC59}" srcOrd="0" destOrd="0" parTransId="{B858C6AA-92F2-406F-8AC3-F61016E9B235}" sibTransId="{99625C28-FBFD-40AF-BBDE-7A5824FA0D25}"/>
    <dgm:cxn modelId="{354EA476-FBD9-44A2-9CAD-AAF98E6A6C53}" srcId="{EA04BA66-39F9-477D-8146-CC695EEB516A}" destId="{CD6DC1C6-36DA-4FF0-AF18-6A11D506BD23}" srcOrd="2" destOrd="0" parTransId="{47005DAB-63FF-49C7-9731-ACA05B79698A}" sibTransId="{C51F3607-C6CD-49F0-860A-566904328465}"/>
    <dgm:cxn modelId="{8C071E57-78D9-4C84-BFFF-535A7C758920}" type="presOf" srcId="{EA222A7C-1B1B-4ECD-B742-AD2646C9B462}" destId="{B8B9DBE2-32B5-44CF-AA1E-29E0D4DCE554}" srcOrd="0" destOrd="2" presId="urn:microsoft.com/office/officeart/2005/8/layout/vList5"/>
    <dgm:cxn modelId="{42282C7B-C192-4123-88DA-9ED89CD93F23}" type="presOf" srcId="{09D572A5-8EC0-4BAC-89A4-99195CEBAF17}" destId="{56ED4C6A-018E-498B-845B-E0FCF731F6F2}" srcOrd="0" destOrd="1" presId="urn:microsoft.com/office/officeart/2005/8/layout/vList5"/>
    <dgm:cxn modelId="{C31DC283-137E-4E00-9399-07A5C59F498F}" type="presOf" srcId="{57347D33-4247-4B10-83C7-919E305E25B6}" destId="{3DC86B63-6E26-49FD-B31E-B38C4995E6F7}" srcOrd="0" destOrd="0" presId="urn:microsoft.com/office/officeart/2005/8/layout/vList5"/>
    <dgm:cxn modelId="{162A4586-25C5-4756-8801-EB6DF63A82F6}" srcId="{57347D33-4247-4B10-83C7-919E305E25B6}" destId="{BCDE4D43-FA45-4FFA-9642-E079A8156013}" srcOrd="1" destOrd="0" parTransId="{2607FDF7-A928-4250-B3C7-401305A315DD}" sibTransId="{B62CAA96-A149-4C6D-90D0-437D09A2C1A5}"/>
    <dgm:cxn modelId="{A1AF2987-3CDA-415E-9801-C9BB19E95CF4}" srcId="{EA04BA66-39F9-477D-8146-CC695EEB516A}" destId="{09D572A5-8EC0-4BAC-89A4-99195CEBAF17}" srcOrd="1" destOrd="0" parTransId="{1E2B89BE-287D-4ABF-B2CB-117AC40A0660}" sibTransId="{32BEF1DC-53E4-468A-B1C1-DA14D051B1C7}"/>
    <dgm:cxn modelId="{ED5B24A6-F53D-4A87-830D-966E53000B1B}" srcId="{6E426075-984C-41A4-9D49-BF6A5A864FD1}" destId="{EA04BA66-39F9-477D-8146-CC695EEB516A}" srcOrd="1" destOrd="0" parTransId="{6425D65A-CFB4-4FF0-AF53-C5DBCECBC2EA}" sibTransId="{0DCECCA8-4CDE-48A7-91AE-68B37A3818ED}"/>
    <dgm:cxn modelId="{DCD85BA7-D5E3-4A22-868D-81B5D8A953FD}" type="presOf" srcId="{CD6DC1C6-36DA-4FF0-AF18-6A11D506BD23}" destId="{56ED4C6A-018E-498B-845B-E0FCF731F6F2}" srcOrd="0" destOrd="2" presId="urn:microsoft.com/office/officeart/2005/8/layout/vList5"/>
    <dgm:cxn modelId="{17B11CBA-F927-4833-923B-4C142293AAEC}" srcId="{57347D33-4247-4B10-83C7-919E305E25B6}" destId="{EA222A7C-1B1B-4ECD-B742-AD2646C9B462}" srcOrd="2" destOrd="0" parTransId="{4CA0D660-950E-4D0D-900F-42BB793906E0}" sibTransId="{AA8B0C83-C38D-4966-B252-0677CCC9F207}"/>
    <dgm:cxn modelId="{EE338EC6-AAD9-4DAB-B384-FCDB6F515615}" type="presOf" srcId="{9E86BEC7-B490-4BD8-8C02-4ADF96305CD6}" destId="{B8B9DBE2-32B5-44CF-AA1E-29E0D4DCE554}" srcOrd="0" destOrd="0" presId="urn:microsoft.com/office/officeart/2005/8/layout/vList5"/>
    <dgm:cxn modelId="{A27978DC-F6CC-448E-9E6A-7120FBEEC9A9}" type="presOf" srcId="{EA04BA66-39F9-477D-8146-CC695EEB516A}" destId="{A23584EB-6419-4695-BA0E-80E77462096D}" srcOrd="0" destOrd="0" presId="urn:microsoft.com/office/officeart/2005/8/layout/vList5"/>
    <dgm:cxn modelId="{0FC5D2F8-24B2-426D-B2DF-5CF97885F845}" type="presOf" srcId="{6DE1CE00-AB69-4FED-861E-17DC798CCC59}" destId="{56ED4C6A-018E-498B-845B-E0FCF731F6F2}" srcOrd="0" destOrd="0" presId="urn:microsoft.com/office/officeart/2005/8/layout/vList5"/>
    <dgm:cxn modelId="{59345FE9-CC19-4B55-ADEE-8C3636377809}" type="presParOf" srcId="{80C20DE9-0A3B-4EAE-B71A-8D2EB2DE3C63}" destId="{2E8C90DB-BADF-4215-AD66-FB4768B7CAFF}" srcOrd="0" destOrd="0" presId="urn:microsoft.com/office/officeart/2005/8/layout/vList5"/>
    <dgm:cxn modelId="{FCBA0AA8-F6F8-4184-9F5D-205FBEF5FD2F}" type="presParOf" srcId="{2E8C90DB-BADF-4215-AD66-FB4768B7CAFF}" destId="{3DC86B63-6E26-49FD-B31E-B38C4995E6F7}" srcOrd="0" destOrd="0" presId="urn:microsoft.com/office/officeart/2005/8/layout/vList5"/>
    <dgm:cxn modelId="{C85F11D3-B95D-4FF2-8929-0ACCE42087B7}" type="presParOf" srcId="{2E8C90DB-BADF-4215-AD66-FB4768B7CAFF}" destId="{B8B9DBE2-32B5-44CF-AA1E-29E0D4DCE554}" srcOrd="1" destOrd="0" presId="urn:microsoft.com/office/officeart/2005/8/layout/vList5"/>
    <dgm:cxn modelId="{B0B0DD3F-3796-4DE7-AD34-70D739AF3A88}" type="presParOf" srcId="{80C20DE9-0A3B-4EAE-B71A-8D2EB2DE3C63}" destId="{FB319D8A-AED2-4AF1-9247-FFA31CDAA926}" srcOrd="1" destOrd="0" presId="urn:microsoft.com/office/officeart/2005/8/layout/vList5"/>
    <dgm:cxn modelId="{2D7A58FD-F411-4F1B-A350-CFCA4F444D71}" type="presParOf" srcId="{80C20DE9-0A3B-4EAE-B71A-8D2EB2DE3C63}" destId="{3CEF41D0-4216-4C35-BAE1-49C0F4F65E6E}" srcOrd="2" destOrd="0" presId="urn:microsoft.com/office/officeart/2005/8/layout/vList5"/>
    <dgm:cxn modelId="{8331BF64-F18D-4208-970A-0A4767621940}" type="presParOf" srcId="{3CEF41D0-4216-4C35-BAE1-49C0F4F65E6E}" destId="{A23584EB-6419-4695-BA0E-80E77462096D}" srcOrd="0" destOrd="0" presId="urn:microsoft.com/office/officeart/2005/8/layout/vList5"/>
    <dgm:cxn modelId="{80FDB983-6D86-4BFB-A557-73E4479D22D8}" type="presParOf" srcId="{3CEF41D0-4216-4C35-BAE1-49C0F4F65E6E}" destId="{56ED4C6A-018E-498B-845B-E0FCF731F6F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1889B-F0B3-47B2-8E07-A5FB20C8D3C2}">
      <dsp:nvSpPr>
        <dsp:cNvPr id="0" name=""/>
        <dsp:cNvSpPr/>
      </dsp:nvSpPr>
      <dsp:spPr>
        <a:xfrm>
          <a:off x="145153" y="270521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B573C-2173-4ECB-AA0F-371B834785A8}">
      <dsp:nvSpPr>
        <dsp:cNvPr id="0" name=""/>
        <dsp:cNvSpPr/>
      </dsp:nvSpPr>
      <dsp:spPr>
        <a:xfrm>
          <a:off x="356344" y="481711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A8256-4BCE-4DA5-80E9-A77D2E3BAC32}">
      <dsp:nvSpPr>
        <dsp:cNvPr id="0" name=""/>
        <dsp:cNvSpPr/>
      </dsp:nvSpPr>
      <dsp:spPr>
        <a:xfrm>
          <a:off x="1366323" y="270521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United States &amp; France: similar profiles dominated by Entertainment, Music, and People &amp; Blogs.</a:t>
          </a:r>
        </a:p>
      </dsp:txBody>
      <dsp:txXfrm>
        <a:off x="1366323" y="270521"/>
        <a:ext cx="2370505" cy="1005669"/>
      </dsp:txXfrm>
    </dsp:sp>
    <dsp:sp modelId="{75285942-F1DA-4B05-B6FA-9FD9F3B00575}">
      <dsp:nvSpPr>
        <dsp:cNvPr id="0" name=""/>
        <dsp:cNvSpPr/>
      </dsp:nvSpPr>
      <dsp:spPr>
        <a:xfrm>
          <a:off x="4149871" y="270521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72EE4-DBA1-45F3-8297-F7577AC99FA3}">
      <dsp:nvSpPr>
        <dsp:cNvPr id="0" name=""/>
        <dsp:cNvSpPr/>
      </dsp:nvSpPr>
      <dsp:spPr>
        <a:xfrm>
          <a:off x="4361061" y="481711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506A7-FA1C-4734-A8D1-A0F2349945AA}">
      <dsp:nvSpPr>
        <dsp:cNvPr id="0" name=""/>
        <dsp:cNvSpPr/>
      </dsp:nvSpPr>
      <dsp:spPr>
        <a:xfrm>
          <a:off x="5371040" y="270521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India: strong peaks in Entertainment and notable presence of Education.</a:t>
          </a:r>
        </a:p>
      </dsp:txBody>
      <dsp:txXfrm>
        <a:off x="5371040" y="270521"/>
        <a:ext cx="2370505" cy="1005669"/>
      </dsp:txXfrm>
    </dsp:sp>
    <dsp:sp modelId="{DB3EEC30-4292-4879-BB8B-CD70D480A72D}">
      <dsp:nvSpPr>
        <dsp:cNvPr id="0" name=""/>
        <dsp:cNvSpPr/>
      </dsp:nvSpPr>
      <dsp:spPr>
        <a:xfrm>
          <a:off x="145153" y="1798966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0759C-868B-47C4-8126-BC2AB5E27AA0}">
      <dsp:nvSpPr>
        <dsp:cNvPr id="0" name=""/>
        <dsp:cNvSpPr/>
      </dsp:nvSpPr>
      <dsp:spPr>
        <a:xfrm>
          <a:off x="356344" y="2010157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93BAC-9ADE-43FD-B2C7-D6F47043A348}">
      <dsp:nvSpPr>
        <dsp:cNvPr id="0" name=""/>
        <dsp:cNvSpPr/>
      </dsp:nvSpPr>
      <dsp:spPr>
        <a:xfrm>
          <a:off x="1366323" y="179896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Japan: more diverse, with Gaming, Music, and Comedy taking the lead.</a:t>
          </a:r>
        </a:p>
      </dsp:txBody>
      <dsp:txXfrm>
        <a:off x="1366323" y="1798966"/>
        <a:ext cx="2370505" cy="1005669"/>
      </dsp:txXfrm>
    </dsp:sp>
    <dsp:sp modelId="{F109F15A-5E97-4782-A135-363862F84287}">
      <dsp:nvSpPr>
        <dsp:cNvPr id="0" name=""/>
        <dsp:cNvSpPr/>
      </dsp:nvSpPr>
      <dsp:spPr>
        <a:xfrm>
          <a:off x="4149871" y="1798966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9E715-1DF9-4CD5-8FBB-9AD8B281DB69}">
      <dsp:nvSpPr>
        <dsp:cNvPr id="0" name=""/>
        <dsp:cNvSpPr/>
      </dsp:nvSpPr>
      <dsp:spPr>
        <a:xfrm>
          <a:off x="4361061" y="2010157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219CA-639C-40BF-9D7C-6E5FF1F4EC1D}">
      <dsp:nvSpPr>
        <dsp:cNvPr id="0" name=""/>
        <dsp:cNvSpPr/>
      </dsp:nvSpPr>
      <dsp:spPr>
        <a:xfrm>
          <a:off x="5371040" y="179896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Russia: stable, with People &amp; Blogs, Music, and News &amp; Politics standing out.</a:t>
          </a:r>
        </a:p>
      </dsp:txBody>
      <dsp:txXfrm>
        <a:off x="5371040" y="1798966"/>
        <a:ext cx="2370505" cy="1005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B9DBE2-32B5-44CF-AA1E-29E0D4DCE554}">
      <dsp:nvSpPr>
        <dsp:cNvPr id="0" name=""/>
        <dsp:cNvSpPr/>
      </dsp:nvSpPr>
      <dsp:spPr>
        <a:xfrm rot="5400000">
          <a:off x="1734383" y="21800"/>
          <a:ext cx="2150118" cy="264418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Music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Entertainment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People &amp; Blogs</a:t>
          </a:r>
        </a:p>
      </dsp:txBody>
      <dsp:txXfrm rot="-5400000">
        <a:off x="1487352" y="373791"/>
        <a:ext cx="2539221" cy="1940198"/>
      </dsp:txXfrm>
    </dsp:sp>
    <dsp:sp modelId="{3DC86B63-6E26-49FD-B31E-B38C4995E6F7}">
      <dsp:nvSpPr>
        <dsp:cNvPr id="0" name=""/>
        <dsp:cNvSpPr/>
      </dsp:nvSpPr>
      <dsp:spPr>
        <a:xfrm>
          <a:off x="0" y="67"/>
          <a:ext cx="1487351" cy="26876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 categories in the US: </a:t>
          </a:r>
        </a:p>
      </dsp:txBody>
      <dsp:txXfrm>
        <a:off x="72606" y="72673"/>
        <a:ext cx="1342139" cy="2542435"/>
      </dsp:txXfrm>
    </dsp:sp>
    <dsp:sp modelId="{56ED4C6A-018E-498B-845B-E0FCF731F6F2}">
      <dsp:nvSpPr>
        <dsp:cNvPr id="0" name=""/>
        <dsp:cNvSpPr/>
      </dsp:nvSpPr>
      <dsp:spPr>
        <a:xfrm rot="5400000">
          <a:off x="1734383" y="2843830"/>
          <a:ext cx="2150118" cy="264418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Music holds greater weight in the US.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Japan features more Gaming; India, more Education.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Russia shows stronger engagement in News &amp; Politics.</a:t>
          </a:r>
        </a:p>
      </dsp:txBody>
      <dsp:txXfrm rot="-5400000">
        <a:off x="1487352" y="3195821"/>
        <a:ext cx="2539221" cy="1940198"/>
      </dsp:txXfrm>
    </dsp:sp>
    <dsp:sp modelId="{A23584EB-6419-4695-BA0E-80E77462096D}">
      <dsp:nvSpPr>
        <dsp:cNvPr id="0" name=""/>
        <dsp:cNvSpPr/>
      </dsp:nvSpPr>
      <dsp:spPr>
        <a:xfrm>
          <a:off x="0" y="2822097"/>
          <a:ext cx="1487351" cy="268764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While similar categories trend globally, their proportions vary:</a:t>
          </a:r>
        </a:p>
      </dsp:txBody>
      <dsp:txXfrm>
        <a:off x="72606" y="2894703"/>
        <a:ext cx="1342139" cy="25424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555DA203-9F0E-B8BD-C762-CB79F9B38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11" r="1" b="15513"/>
          <a:stretch>
            <a:fillRect/>
          </a:stretch>
        </p:blipFill>
        <p:spPr>
          <a:xfrm>
            <a:off x="469942" y="317578"/>
            <a:ext cx="8138333" cy="3508437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YouTube Trending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4018143"/>
            <a:ext cx="4255578" cy="2129599"/>
          </a:xfrm>
          <a:noFill/>
        </p:spPr>
        <p:txBody>
          <a:bodyPr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2000" dirty="0">
                <a:solidFill>
                  <a:schemeClr val="bg1"/>
                </a:solidFill>
              </a:rPr>
              <a:t>This interactive dashboard presents an analysis of trending videos on YouTube, focusing on categories, countries, and variation over time.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100" dirty="0">
                <a:solidFill>
                  <a:schemeClr val="bg1"/>
                </a:solidFill>
              </a:rPr>
              <a:t>Author: Marcela Maris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100" dirty="0">
                <a:solidFill>
                  <a:schemeClr val="bg1"/>
                </a:solidFill>
              </a:rPr>
              <a:t>Course: Data Analysis – </a:t>
            </a:r>
            <a:r>
              <a:rPr lang="en-US" sz="1100" dirty="0" err="1">
                <a:solidFill>
                  <a:schemeClr val="bg1"/>
                </a:solidFill>
              </a:rPr>
              <a:t>TripleTen</a:t>
            </a:r>
            <a:endParaRPr lang="en-US" sz="11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100" dirty="0">
                <a:solidFill>
                  <a:schemeClr val="bg1"/>
                </a:solidFill>
              </a:rPr>
              <a:t>02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098798" cy="5626947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Access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967" y="615521"/>
            <a:ext cx="4235965" cy="5626957"/>
          </a:xfrm>
          <a:noFill/>
        </p:spPr>
        <p:txBody>
          <a:bodyPr anchor="ctr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Explore the full dashboard with filters and charts on Tableau Public:</a:t>
            </a:r>
          </a:p>
          <a:p>
            <a:pPr marL="400050" lvl="1" indent="0">
              <a:spcAft>
                <a:spcPts val="600"/>
              </a:spcAft>
              <a:buNone/>
              <a:defRPr sz="18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https://public.tableau.com/app/profile/marcela.stephanie.pereira.maris1628/viz/YoutubeTreendingDashboard-final/Dashboard1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>
                <a:solidFill>
                  <a:schemeClr val="bg1"/>
                </a:solidFill>
              </a:rPr>
              <a:t>Trend History (Absolute &amp; Percentage Views)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 dirty="0">
                <a:solidFill>
                  <a:schemeClr val="bg1"/>
                </a:solidFill>
              </a:rPr>
              <a:t>The top chart shows the total number of trending videos by category over time.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 dirty="0">
                <a:solidFill>
                  <a:schemeClr val="bg1"/>
                </a:solidFill>
              </a:rPr>
              <a:t>The bottom chart presents the same data as percentages, highlighting each category’s relative share.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9B75CB-F60D-C18E-47BD-386F4850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234517"/>
            <a:ext cx="5440192" cy="3692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005" y="1116340"/>
            <a:ext cx="4427135" cy="2380171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2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 dirty="0">
                <a:solidFill>
                  <a:schemeClr val="bg1"/>
                </a:solidFill>
              </a:rPr>
              <a:t>The dashboard includes two main filters: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n-US" sz="1400" dirty="0">
                <a:solidFill>
                  <a:schemeClr val="bg1"/>
                </a:solidFill>
              </a:rPr>
              <a:t>Date filter: focus on specific time ranges.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n-US" sz="1400" dirty="0">
                <a:solidFill>
                  <a:schemeClr val="bg1"/>
                </a:solidFill>
              </a:rPr>
              <a:t> Country filter: dynamically updates charts based on the selected country.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 dirty="0">
                <a:solidFill>
                  <a:schemeClr val="bg1"/>
                </a:solidFill>
              </a:rPr>
              <a:t>All visual elements respond simultaneously to these filters.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BDB4DB6-D625-1E2D-A317-DA5F6216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37" y="3783293"/>
            <a:ext cx="4037618" cy="1332413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6"/>
            <a:ext cx="4172309" cy="2632080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Trending Videos by Country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3429000"/>
            <a:ext cx="4172312" cy="2828892"/>
          </a:xfrm>
          <a:noFill/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Displays the percentage distribution of trending videos by country.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Shows cumulative totals over the selected date range.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All visuals respond to the same date and country filters.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083EB-E565-5B4C-A723-BAEC4AA5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23" y="1971744"/>
            <a:ext cx="2697914" cy="3469986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851510"/>
            <a:ext cx="304800" cy="322326"/>
            <a:chOff x="215328" y="-46937"/>
            <a:chExt cx="304800" cy="2773841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37B6F1-6E0E-4B3A-9C8C-5C760B9A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C61A116-B0D0-46CE-AD62-88CB98896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961F17C-39C3-41AD-BB0A-2462DEA5D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793267A-A22C-4A15-A827-12AF5883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57997E-E930-453E-A3BF-3D9FE3188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86E5D9-6D7D-43E0-9D09-F04E55344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95859C-E2B7-4685-AD44-51AD6D98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630936"/>
            <a:ext cx="4635623" cy="2742140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Trending Videos by Country and Category (Heatmap)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1" y="3564330"/>
            <a:ext cx="4635626" cy="2536581"/>
          </a:xfrm>
          <a:noFill/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Shows the number of trending videos by category and country.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Colour intensity makes it easy to spot higher or lower values.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Helps compare the presence and popularity of categories across different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2E9F2-4BEE-5313-8F95-B6EE2E16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041" y="1894111"/>
            <a:ext cx="3211482" cy="3211482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4A0C021-793F-4B70-9A53-E47075280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302357" y="851510"/>
            <a:ext cx="304800" cy="322326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CCD614A-3CCE-4330-AE17-48091179D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FA8D3B6-899E-4CEE-8857-D269EA71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554FFB-6C3F-4A0F-94D6-F20F702B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B052F2-E5D8-4C45-81D0-03BC8CAB7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Answering the Initial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D24794-4318-DBE9-2849-C8274C07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3" r="1" b="1"/>
          <a:stretch>
            <a:fillRect/>
          </a:stretch>
        </p:blipFill>
        <p:spPr>
          <a:xfrm>
            <a:off x="752553" y="617779"/>
            <a:ext cx="7574231" cy="3265248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>
                <a:solidFill>
                  <a:schemeClr val="bg1"/>
                </a:solidFill>
              </a:rPr>
              <a:t>Using data from November 2017 to June 2018: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>
                <a:solidFill>
                  <a:schemeClr val="bg1"/>
                </a:solidFill>
              </a:rPr>
              <a:t>1 - Which categories appeared most often in Trending?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>
                <a:solidFill>
                  <a:schemeClr val="bg1"/>
                </a:solidFill>
              </a:rPr>
              <a:t>2 - How were they distributed across countries?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2000">
                <a:latin typeface="Calibri"/>
              </a:defRPr>
            </a:pPr>
            <a:r>
              <a:rPr lang="en-US" sz="1400">
                <a:solidFill>
                  <a:schemeClr val="bg1"/>
                </a:solidFill>
              </a:rPr>
              <a:t>3 - Which categories were especially popular in the United States, and how did that compare with other countries?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EEEBBCF-2738-42F5-ABD6-988176026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BFC0AF3-A22A-4B9E-9BBE-06CEA5C6C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3F06202-3837-419A-A87F-1DC63E427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8807D28-5DC1-4DAA-AE26-C6ECB3736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3AE51F5-8D05-42B8-AB92-06F38F330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A1E4EBF-44BC-4352-B089-A5147758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B4D6D7-8203-4D69-A752-16AB700D7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5"/>
            <a:ext cx="4400787" cy="3050025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GB" sz="4200">
                <a:solidFill>
                  <a:schemeClr val="bg1"/>
                </a:solidFill>
              </a:rPr>
              <a:t>1 - Most Frequent Categories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Purple light on gadgets">
            <a:extLst>
              <a:ext uri="{FF2B5EF4-FFF2-40B4-BE49-F238E27FC236}">
                <a16:creationId xmlns:a16="http://schemas.microsoft.com/office/drawing/2014/main" id="{3522C0F7-8BCC-AB46-6F12-C5B578BB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44" r="27392" b="-3"/>
          <a:stretch>
            <a:fillRect/>
          </a:stretch>
        </p:blipFill>
        <p:spPr>
          <a:xfrm>
            <a:off x="5121716" y="972049"/>
            <a:ext cx="3488845" cy="4651794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81884" y="1169749"/>
            <a:ext cx="304800" cy="322326"/>
            <a:chOff x="215328" y="-46937"/>
            <a:chExt cx="304800" cy="277384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3952890"/>
            <a:ext cx="4400790" cy="2223517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Entertainment, Music, and People &amp; Blogs were the most common categories in the Trending section.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sz="2000">
                <a:latin typeface="Calibri"/>
              </a:defRPr>
            </a:pPr>
            <a:endParaRPr lang="en-US" sz="16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latin typeface="Calibri"/>
              </a:defRPr>
            </a:pPr>
            <a:r>
              <a:rPr lang="en-US" sz="1600">
                <a:solidFill>
                  <a:schemeClr val="bg1"/>
                </a:solidFill>
              </a:rPr>
              <a:t>Entertainment led globally, while Music maintained consistent visibility across all regions.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6702A51-E581-4055-9864-60E071750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0017D3-8A76-40C8-811B-83FC84415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8B52AE3-568F-491B-90E7-DE793C357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9DDC40E-3198-43A1-B034-5C942C68B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9F658C0-CF2E-4463-B29D-97BAAC773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FABEC8D-B0D5-4502-85DC-4D3AF0200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F3F86DD-C280-4B63-8AB2-BE5F9FDAB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FF367D-9904-4DDA-A794-EC54B3B0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D26B4AD-7B6A-4502-BAEA-ABB9FBE9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F12FF31-8BB0-4B60-A8E7-590FB8880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643E2B2-CBE9-4F2E-A5CD-AD76B959A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03FB31BF-BF2F-4BCF-B681-042D389BE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3A33DDB-4145-4702-94BB-D0B690CDD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25F964BC-95D6-4A24-B9DD-8AAC207C9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9D2796-5CB3-4D7C-84CA-4B33FA68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36675043-0DC8-4CFC-83AD-14F4AF00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BF7B5DC-AD56-48FE-BF1B-E1A133045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CBB60F5F-0879-4FC1-860B-F195C1C05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B01359D-DF56-4106-8BDB-D60850A512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7CBCCFE-61D3-41DC-B432-989240E0C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30935"/>
            <a:ext cx="7886700" cy="2239745"/>
          </a:xfrm>
          <a:noFill/>
        </p:spPr>
        <p:txBody>
          <a:bodyPr anchor="t">
            <a:normAutofit/>
          </a:bodyPr>
          <a:lstStyle/>
          <a:p>
            <a:r>
              <a:rPr lang="en-GB" sz="4200"/>
              <a:t>2 - Distribution by Country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4C61B73-C240-4837-A4A1-B9D7C0435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07958" y="4945279"/>
            <a:ext cx="964406" cy="549007"/>
            <a:chOff x="7029447" y="3514725"/>
            <a:chExt cx="1285875" cy="54900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70C6C2D-8ABC-447B-8F5E-6A82E1D69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97F8A5B-D65F-4719-A411-58540DEDE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9C84124-9383-42B9-9D19-01E82BF09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421A7BB-2D6E-4712-88D7-F6707D2EF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2B77E5A-C626-46D5-8FDA-30CE14F2A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62CEEEB-4D79-4247-B4A8-9B0F035CF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D0FF45D-B08A-4C9F-8C01-EEFEA0A6E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1240023-12FA-4186-85E6-8D6CC78CF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8E82873-37B6-4A34-B080-D0120FF73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6E29E22-2E13-43A1-8B6C-9347275AC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292A5-523D-16DB-7476-034984365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638053"/>
              </p:ext>
            </p:extLst>
          </p:nvPr>
        </p:nvGraphicFramePr>
        <p:xfrm>
          <a:off x="628650" y="3123813"/>
          <a:ext cx="7886700" cy="30751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CFEB548-CACC-4915-BA3A-ECFAD4BE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37DD617-02C2-4388-A86E-BAB7BD28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971532D-ED15-4EA1-8D74-8B9D4911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3E0E949-6174-47F4-871C-39B2BE7B4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A81FA79-0462-498C-A7A0-4F97CB9BD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B13F096-ACB3-4289-ADE9-7BCF5727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42D1F89-7331-4DB6-9053-DE817E6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527D98C-AF53-420B-A7B6-DD5AA7D53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9F0B76EE-9601-45D1-815F-6B076D42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F5FB023-5222-4B9E-B6D1-A5040E4C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AAEED21-38DA-46C2-93A3-F597C8761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7EFB714-3172-4F11-BA4B-04073494A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783C632-F1E2-40EE-AFA0-EF8D52D67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980DE84-E4A8-4C12-97F1-AADA86FFB0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A4FCEB1-CD0B-4966-8A9D-F458E4F79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3866B94-A099-49F6-A378-974CED7F5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03C908-3FF0-4A95-851C-DF3C650FF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AF400D3-D15B-4146-82E6-B2FC1194F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602F76C8-7CAD-4B72-BD0D-072D2AFA0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5CEBAD8-9DE5-4790-9CD4-C384EB371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3B7B9BA-215A-4923-954F-3DAE9523A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4013081-B23F-45CB-A45B-562B629AD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B8B11FB-E867-4638-B75F-B4B7DBDDB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BC84FC8-9600-4AE5-9E77-38E2363A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3514F95D-50D5-4B76-B347-91D1D76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85455D4-020C-4462-8A90-3B6434A50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0935"/>
            <a:ext cx="3711172" cy="550981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/>
              <a:t>3 - Categories Popular in the United States</a:t>
            </a:r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CB722E6B-CE73-D08B-59C1-FA4ABACF5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9414314"/>
              </p:ext>
            </p:extLst>
          </p:nvPr>
        </p:nvGraphicFramePr>
        <p:xfrm>
          <a:off x="4361891" y="546369"/>
          <a:ext cx="4131533" cy="550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192</TotalTime>
  <Words>451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YouTube Trending Dashboard</vt:lpstr>
      <vt:lpstr>Trend History (Absolute &amp; Percentage Views)</vt:lpstr>
      <vt:lpstr>Filters and Interactivity</vt:lpstr>
      <vt:lpstr>Trending Videos by Country</vt:lpstr>
      <vt:lpstr>Trending Videos by Country and Category (Heatmap)</vt:lpstr>
      <vt:lpstr>Answering the Initial Questions</vt:lpstr>
      <vt:lpstr>1 - Most Frequent Categories</vt:lpstr>
      <vt:lpstr>2 - Distribution by Country</vt:lpstr>
      <vt:lpstr>3 - Categories Popular in the United States</vt:lpstr>
      <vt:lpstr>Access the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Marcela Maris</cp:lastModifiedBy>
  <cp:revision>2</cp:revision>
  <dcterms:created xsi:type="dcterms:W3CDTF">2013-01-27T09:14:16Z</dcterms:created>
  <dcterms:modified xsi:type="dcterms:W3CDTF">2025-10-16T18:20:57Z</dcterms:modified>
  <cp:category/>
</cp:coreProperties>
</file>